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8"/>
  </p:notesMasterIdLst>
  <p:sldIdLst>
    <p:sldId id="256" r:id="rId2"/>
    <p:sldId id="388" r:id="rId3"/>
    <p:sldId id="389" r:id="rId4"/>
    <p:sldId id="484" r:id="rId5"/>
    <p:sldId id="287" r:id="rId6"/>
    <p:sldId id="415" r:id="rId7"/>
    <p:sldId id="390" r:id="rId8"/>
    <p:sldId id="487" r:id="rId9"/>
    <p:sldId id="488" r:id="rId10"/>
    <p:sldId id="486" r:id="rId11"/>
    <p:sldId id="534" r:id="rId12"/>
    <p:sldId id="505" r:id="rId13"/>
    <p:sldId id="506" r:id="rId14"/>
    <p:sldId id="510" r:id="rId15"/>
    <p:sldId id="508" r:id="rId16"/>
    <p:sldId id="507" r:id="rId17"/>
    <p:sldId id="509" r:id="rId18"/>
    <p:sldId id="513" r:id="rId19"/>
    <p:sldId id="514" r:id="rId20"/>
    <p:sldId id="515" r:id="rId21"/>
    <p:sldId id="517" r:id="rId22"/>
    <p:sldId id="518" r:id="rId23"/>
    <p:sldId id="519" r:id="rId24"/>
    <p:sldId id="520" r:id="rId25"/>
    <p:sldId id="521" r:id="rId26"/>
    <p:sldId id="522" r:id="rId27"/>
    <p:sldId id="524" r:id="rId28"/>
    <p:sldId id="523" r:id="rId29"/>
    <p:sldId id="527" r:id="rId30"/>
    <p:sldId id="528" r:id="rId31"/>
    <p:sldId id="529" r:id="rId32"/>
    <p:sldId id="584" r:id="rId33"/>
    <p:sldId id="530" r:id="rId34"/>
    <p:sldId id="531" r:id="rId35"/>
    <p:sldId id="532" r:id="rId36"/>
    <p:sldId id="533" r:id="rId37"/>
    <p:sldId id="576" r:id="rId38"/>
    <p:sldId id="577" r:id="rId39"/>
    <p:sldId id="573" r:id="rId40"/>
    <p:sldId id="578" r:id="rId41"/>
    <p:sldId id="579" r:id="rId42"/>
    <p:sldId id="580" r:id="rId43"/>
    <p:sldId id="581" r:id="rId44"/>
    <p:sldId id="582" r:id="rId45"/>
    <p:sldId id="583" r:id="rId46"/>
    <p:sldId id="572" r:id="rId47"/>
    <p:sldId id="571" r:id="rId48"/>
    <p:sldId id="574" r:id="rId49"/>
    <p:sldId id="536" r:id="rId50"/>
    <p:sldId id="537" r:id="rId51"/>
    <p:sldId id="538" r:id="rId52"/>
    <p:sldId id="539" r:id="rId53"/>
    <p:sldId id="540" r:id="rId54"/>
    <p:sldId id="541" r:id="rId55"/>
    <p:sldId id="542" r:id="rId56"/>
    <p:sldId id="544" r:id="rId57"/>
    <p:sldId id="543" r:id="rId58"/>
    <p:sldId id="568" r:id="rId59"/>
    <p:sldId id="569" r:id="rId60"/>
    <p:sldId id="570" r:id="rId61"/>
    <p:sldId id="545" r:id="rId62"/>
    <p:sldId id="546" r:id="rId63"/>
    <p:sldId id="547" r:id="rId64"/>
    <p:sldId id="548" r:id="rId65"/>
    <p:sldId id="549" r:id="rId66"/>
    <p:sldId id="550" r:id="rId67"/>
    <p:sldId id="551" r:id="rId68"/>
    <p:sldId id="552" r:id="rId69"/>
    <p:sldId id="553" r:id="rId70"/>
    <p:sldId id="554" r:id="rId71"/>
    <p:sldId id="555" r:id="rId72"/>
    <p:sldId id="556" r:id="rId73"/>
    <p:sldId id="557" r:id="rId74"/>
    <p:sldId id="558" r:id="rId75"/>
    <p:sldId id="559" r:id="rId76"/>
    <p:sldId id="560" r:id="rId77"/>
    <p:sldId id="561" r:id="rId78"/>
    <p:sldId id="562" r:id="rId79"/>
    <p:sldId id="563" r:id="rId80"/>
    <p:sldId id="564" r:id="rId81"/>
    <p:sldId id="565" r:id="rId82"/>
    <p:sldId id="286" r:id="rId83"/>
    <p:sldId id="464" r:id="rId84"/>
    <p:sldId id="462" r:id="rId85"/>
    <p:sldId id="463" r:id="rId86"/>
    <p:sldId id="310" r:id="rId87"/>
    <p:sldId id="416" r:id="rId88"/>
    <p:sldId id="325" r:id="rId89"/>
    <p:sldId id="417" r:id="rId90"/>
    <p:sldId id="460" r:id="rId91"/>
    <p:sldId id="461" r:id="rId92"/>
    <p:sldId id="441" r:id="rId93"/>
    <p:sldId id="418" r:id="rId94"/>
    <p:sldId id="264" r:id="rId95"/>
    <p:sldId id="265" r:id="rId96"/>
    <p:sldId id="266" r:id="rId97"/>
    <p:sldId id="465" r:id="rId98"/>
    <p:sldId id="493" r:id="rId99"/>
    <p:sldId id="494" r:id="rId100"/>
    <p:sldId id="457" r:id="rId101"/>
    <p:sldId id="446" r:id="rId102"/>
    <p:sldId id="447" r:id="rId103"/>
    <p:sldId id="448" r:id="rId104"/>
    <p:sldId id="322" r:id="rId105"/>
    <p:sldId id="411" r:id="rId106"/>
    <p:sldId id="398" r:id="rId107"/>
    <p:sldId id="294" r:id="rId108"/>
    <p:sldId id="295" r:id="rId109"/>
    <p:sldId id="296" r:id="rId110"/>
    <p:sldId id="297" r:id="rId111"/>
    <p:sldId id="298" r:id="rId112"/>
    <p:sldId id="347" r:id="rId113"/>
    <p:sldId id="495" r:id="rId114"/>
    <p:sldId id="496" r:id="rId115"/>
    <p:sldId id="497" r:id="rId116"/>
    <p:sldId id="498" r:id="rId117"/>
    <p:sldId id="499" r:id="rId118"/>
    <p:sldId id="476" r:id="rId119"/>
    <p:sldId id="478" r:id="rId120"/>
    <p:sldId id="479" r:id="rId121"/>
    <p:sldId id="299" r:id="rId122"/>
    <p:sldId id="300" r:id="rId123"/>
    <p:sldId id="301" r:id="rId124"/>
    <p:sldId id="308" r:id="rId125"/>
    <p:sldId id="309" r:id="rId126"/>
    <p:sldId id="501" r:id="rId127"/>
    <p:sldId id="502" r:id="rId128"/>
    <p:sldId id="503" r:id="rId129"/>
    <p:sldId id="504" r:id="rId130"/>
    <p:sldId id="334" r:id="rId131"/>
    <p:sldId id="327" r:id="rId132"/>
    <p:sldId id="336" r:id="rId133"/>
    <p:sldId id="337" r:id="rId134"/>
    <p:sldId id="340" r:id="rId135"/>
    <p:sldId id="341" r:id="rId136"/>
    <p:sldId id="342" r:id="rId137"/>
    <p:sldId id="343" r:id="rId138"/>
    <p:sldId id="344" r:id="rId139"/>
    <p:sldId id="326" r:id="rId140"/>
    <p:sldId id="383" r:id="rId141"/>
    <p:sldId id="384" r:id="rId142"/>
    <p:sldId id="385" r:id="rId143"/>
    <p:sldId id="386" r:id="rId144"/>
    <p:sldId id="454" r:id="rId145"/>
    <p:sldId id="329" r:id="rId146"/>
    <p:sldId id="453" r:id="rId147"/>
    <p:sldId id="364" r:id="rId148"/>
    <p:sldId id="356" r:id="rId149"/>
    <p:sldId id="358" r:id="rId150"/>
    <p:sldId id="360" r:id="rId151"/>
    <p:sldId id="362" r:id="rId152"/>
    <p:sldId id="363" r:id="rId153"/>
    <p:sldId id="387" r:id="rId154"/>
    <p:sldId id="382" r:id="rId155"/>
    <p:sldId id="307" r:id="rId156"/>
    <p:sldId id="459" r:id="rId15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DDDDDD"/>
    <a:srgbClr val="FFCCFF"/>
    <a:srgbClr val="FF99CC"/>
    <a:srgbClr val="CCFFFF"/>
    <a:srgbClr val="33CCCC"/>
    <a:srgbClr val="3333CC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94745" autoAdjust="0"/>
  </p:normalViewPr>
  <p:slideViewPr>
    <p:cSldViewPr snapToGrid="0">
      <p:cViewPr>
        <p:scale>
          <a:sx n="75" d="100"/>
          <a:sy n="75" d="100"/>
        </p:scale>
        <p:origin x="-1224" y="-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slide" Target="slides/slide152.xml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Relationship Id="rId5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9.v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image" Target="../media/image63.emf"/><Relationship Id="rId7" Type="http://schemas.openxmlformats.org/officeDocument/2006/relationships/image" Target="../media/image67.emf"/><Relationship Id="rId2" Type="http://schemas.openxmlformats.org/officeDocument/2006/relationships/image" Target="../media/image62.emf"/><Relationship Id="rId1" Type="http://schemas.openxmlformats.org/officeDocument/2006/relationships/image" Target="../media/image61.emf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wmf"/><Relationship Id="rId9" Type="http://schemas.openxmlformats.org/officeDocument/2006/relationships/image" Target="../media/image6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Relationship Id="rId5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45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93B75B7-A436-46B2-AFC8-A14A5A58DA2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68679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8EF721C-6055-406B-9F6D-D7706E8B5A0A}" type="slidenum">
              <a:rPr lang="zh-CN" altLang="en-US" sz="1200" smtClean="0"/>
              <a:pPr/>
              <a:t>1</a:t>
            </a:fld>
            <a:endParaRPr lang="en-US" altLang="zh-CN" sz="1200" smtClean="0"/>
          </a:p>
        </p:txBody>
      </p:sp>
      <p:sp>
        <p:nvSpPr>
          <p:cNvPr id="195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CD356DC-6BAB-4279-9D47-B9EDA4B22AB5}" type="slidenum">
              <a:rPr lang="zh-CN" altLang="en-US" sz="1200" smtClean="0"/>
              <a:pPr/>
              <a:t>14</a:t>
            </a:fld>
            <a:endParaRPr lang="en-US" altLang="zh-CN" sz="1200" smtClean="0"/>
          </a:p>
        </p:txBody>
      </p:sp>
      <p:sp>
        <p:nvSpPr>
          <p:cNvPr id="226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825FDF7-09AE-4460-8003-5775649231BF}" type="slidenum">
              <a:rPr lang="zh-CN" altLang="en-US" sz="1200" smtClean="0"/>
              <a:pPr/>
              <a:t>107</a:t>
            </a:fld>
            <a:endParaRPr lang="en-US" altLang="zh-CN" sz="1200" smtClean="0"/>
          </a:p>
        </p:txBody>
      </p:sp>
      <p:sp>
        <p:nvSpPr>
          <p:cNvPr id="313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3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597FB15-3888-4100-8FDB-D054F3FC22C5}" type="slidenum">
              <a:rPr lang="zh-CN" altLang="en-US" sz="1200" smtClean="0"/>
              <a:pPr/>
              <a:t>108</a:t>
            </a:fld>
            <a:endParaRPr lang="en-US" altLang="zh-CN" sz="1200" smtClean="0"/>
          </a:p>
        </p:txBody>
      </p:sp>
      <p:sp>
        <p:nvSpPr>
          <p:cNvPr id="314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4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9069BAB-3EDB-4541-BA3A-C79C34991926}" type="slidenum">
              <a:rPr lang="zh-CN" altLang="en-US" sz="1200" smtClean="0"/>
              <a:pPr/>
              <a:t>109</a:t>
            </a:fld>
            <a:endParaRPr lang="en-US" altLang="zh-CN" sz="1200" smtClean="0"/>
          </a:p>
        </p:txBody>
      </p:sp>
      <p:sp>
        <p:nvSpPr>
          <p:cNvPr id="315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5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8305681-F661-4FBE-B634-EED563DB8B22}" type="slidenum">
              <a:rPr lang="zh-CN" altLang="en-US" sz="1200" smtClean="0"/>
              <a:pPr/>
              <a:t>110</a:t>
            </a:fld>
            <a:endParaRPr lang="en-US" altLang="zh-CN" sz="1200" smtClean="0"/>
          </a:p>
        </p:txBody>
      </p:sp>
      <p:sp>
        <p:nvSpPr>
          <p:cNvPr id="316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6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5CE9A86-1013-4AB5-9BF1-DD5D4D0887BE}" type="slidenum">
              <a:rPr lang="zh-CN" altLang="en-US" sz="1200" smtClean="0"/>
              <a:pPr/>
              <a:t>111</a:t>
            </a:fld>
            <a:endParaRPr lang="en-US" altLang="zh-CN" sz="1200" smtClean="0"/>
          </a:p>
        </p:txBody>
      </p:sp>
      <p:sp>
        <p:nvSpPr>
          <p:cNvPr id="317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2FBE576-AFE5-4A23-B90A-50048872CC96}" type="slidenum">
              <a:rPr lang="zh-CN" altLang="en-US" sz="1200" smtClean="0"/>
              <a:pPr/>
              <a:t>112</a:t>
            </a:fld>
            <a:endParaRPr lang="en-US" altLang="zh-CN" sz="1200" smtClean="0"/>
          </a:p>
        </p:txBody>
      </p:sp>
      <p:sp>
        <p:nvSpPr>
          <p:cNvPr id="318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8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4BC0D920-23F5-4E3A-B109-34B26885257F}" type="slidenum">
              <a:rPr lang="en-US" altLang="zh-CN" sz="1200">
                <a:latin typeface="Times New Roman" pitchFamily="18" charset="0"/>
              </a:rPr>
              <a:pPr/>
              <a:t>113</a:t>
            </a:fld>
            <a:endParaRPr lang="en-US" altLang="zh-CN" sz="1200">
              <a:latin typeface="Times New Roman" pitchFamily="18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A46F90D6-B9CD-4FBC-BEEE-0B622842AB2D}" type="slidenum">
              <a:rPr lang="en-US" altLang="zh-CN" sz="1200">
                <a:latin typeface="Times New Roman" pitchFamily="18" charset="0"/>
              </a:rPr>
              <a:pPr/>
              <a:t>114</a:t>
            </a:fld>
            <a:endParaRPr lang="en-US" altLang="zh-CN" sz="1200">
              <a:latin typeface="Times New Roman" pitchFamily="18" charset="0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E8B59291-57B7-4F45-A685-96C73CEDF1AC}" type="slidenum">
              <a:rPr lang="en-US" altLang="zh-CN" sz="1200">
                <a:latin typeface="Times New Roman" pitchFamily="18" charset="0"/>
              </a:rPr>
              <a:pPr/>
              <a:t>115</a:t>
            </a:fld>
            <a:endParaRPr lang="en-US" altLang="zh-CN" sz="1200">
              <a:latin typeface="Times New Roman" pitchFamily="18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2E159CAB-4443-4F4F-BF02-F267045A40E8}" type="slidenum">
              <a:rPr lang="en-US" altLang="zh-CN" sz="1200">
                <a:latin typeface="Times New Roman" pitchFamily="18" charset="0"/>
              </a:rPr>
              <a:pPr/>
              <a:t>116</a:t>
            </a:fld>
            <a:endParaRPr lang="en-US" altLang="zh-CN" sz="1200">
              <a:latin typeface="Times New Roman" pitchFamily="18" charset="0"/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CE34C84-ED1A-43FF-846A-7DCD6D146720}" type="slidenum">
              <a:rPr lang="zh-CN" altLang="en-US" sz="1200" smtClean="0"/>
              <a:pPr/>
              <a:t>15</a:t>
            </a:fld>
            <a:endParaRPr lang="en-US" altLang="zh-CN" sz="1200" smtClean="0"/>
          </a:p>
        </p:txBody>
      </p:sp>
      <p:sp>
        <p:nvSpPr>
          <p:cNvPr id="224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C7ECAC9F-338F-43CE-ABD7-D8393E85B292}" type="slidenum">
              <a:rPr lang="en-US" altLang="zh-CN" sz="1200">
                <a:latin typeface="Times New Roman" pitchFamily="18" charset="0"/>
              </a:rPr>
              <a:pPr/>
              <a:t>117</a:t>
            </a:fld>
            <a:endParaRPr lang="en-US" altLang="zh-CN" sz="1200">
              <a:latin typeface="Times New Roman" pitchFamily="18" charset="0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290EC6A-6D2E-4558-876C-6E1390313098}" type="slidenum">
              <a:rPr lang="zh-CN" altLang="en-US" sz="1200" smtClean="0"/>
              <a:pPr/>
              <a:t>118</a:t>
            </a:fld>
            <a:endParaRPr lang="en-US" altLang="zh-CN" sz="1200" smtClean="0"/>
          </a:p>
        </p:txBody>
      </p:sp>
      <p:sp>
        <p:nvSpPr>
          <p:cNvPr id="320515" name="Rectangle 7"/>
          <p:cNvSpPr txBox="1">
            <a:spLocks noGrp="1" noChangeArrowheads="1"/>
          </p:cNvSpPr>
          <p:nvPr/>
        </p:nvSpPr>
        <p:spPr bwMode="auto">
          <a:xfrm>
            <a:off x="3886200" y="8688388"/>
            <a:ext cx="2971800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02" tIns="46151" rIns="92302" bIns="46151" anchor="b"/>
          <a:lstStyle>
            <a:lvl1pPr defTabSz="92392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392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392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3925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3925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fld id="{3D2C26A4-81E6-4F84-AC6D-237B8C14EAC3}" type="slidenum">
              <a:rPr lang="zh-CN" altLang="en-US" sz="1200"/>
              <a:pPr algn="r"/>
              <a:t>118</a:t>
            </a:fld>
            <a:endParaRPr lang="en-US" altLang="zh-CN" sz="1200"/>
          </a:p>
        </p:txBody>
      </p:sp>
      <p:sp>
        <p:nvSpPr>
          <p:cNvPr id="3205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72000" cy="3429000"/>
          </a:xfrm>
          <a:ln/>
        </p:spPr>
      </p:sp>
      <p:sp>
        <p:nvSpPr>
          <p:cNvPr id="3205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32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02" tIns="46151" rIns="92302" bIns="46151"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AC7422B-4C29-4720-B43C-30DA6654FDFC}" type="slidenum">
              <a:rPr lang="zh-CN" altLang="en-US" sz="1200" smtClean="0"/>
              <a:pPr/>
              <a:t>119</a:t>
            </a:fld>
            <a:endParaRPr lang="en-US" altLang="zh-CN" sz="1200" smtClean="0"/>
          </a:p>
        </p:txBody>
      </p:sp>
      <p:sp>
        <p:nvSpPr>
          <p:cNvPr id="322563" name="Rectangle 7"/>
          <p:cNvSpPr txBox="1">
            <a:spLocks noGrp="1" noChangeArrowheads="1"/>
          </p:cNvSpPr>
          <p:nvPr/>
        </p:nvSpPr>
        <p:spPr bwMode="auto">
          <a:xfrm>
            <a:off x="3886200" y="8688388"/>
            <a:ext cx="2971800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02" tIns="46151" rIns="92302" bIns="46151" anchor="b"/>
          <a:lstStyle>
            <a:lvl1pPr defTabSz="92392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392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392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3925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3925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fld id="{1BBA2050-ABEE-43CE-9B2E-E3D91419FBA2}" type="slidenum">
              <a:rPr lang="zh-CN" altLang="en-US" sz="1200"/>
              <a:pPr algn="r"/>
              <a:t>119</a:t>
            </a:fld>
            <a:endParaRPr lang="en-US" altLang="zh-CN" sz="1200"/>
          </a:p>
        </p:txBody>
      </p:sp>
      <p:sp>
        <p:nvSpPr>
          <p:cNvPr id="3225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72000" cy="3429000"/>
          </a:xfrm>
          <a:ln/>
        </p:spPr>
      </p:sp>
      <p:sp>
        <p:nvSpPr>
          <p:cNvPr id="3225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32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02" tIns="46151" rIns="92302" bIns="46151"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149A0E8-F703-4516-B96B-6079FF3F0DC7}" type="slidenum">
              <a:rPr lang="zh-CN" altLang="en-US" sz="1200" smtClean="0"/>
              <a:pPr/>
              <a:t>120</a:t>
            </a:fld>
            <a:endParaRPr lang="en-US" altLang="zh-CN" sz="1200" smtClean="0"/>
          </a:p>
        </p:txBody>
      </p:sp>
      <p:sp>
        <p:nvSpPr>
          <p:cNvPr id="323587" name="Rectangle 7"/>
          <p:cNvSpPr txBox="1">
            <a:spLocks noGrp="1" noChangeArrowheads="1"/>
          </p:cNvSpPr>
          <p:nvPr/>
        </p:nvSpPr>
        <p:spPr bwMode="auto">
          <a:xfrm>
            <a:off x="3886200" y="8688388"/>
            <a:ext cx="2971800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02" tIns="46151" rIns="92302" bIns="46151" anchor="b"/>
          <a:lstStyle>
            <a:lvl1pPr defTabSz="92392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392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392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3925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3925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fld id="{59A4583E-C47D-47C2-876B-57C97280009E}" type="slidenum">
              <a:rPr lang="zh-CN" altLang="en-US" sz="1200"/>
              <a:pPr algn="r"/>
              <a:t>120</a:t>
            </a:fld>
            <a:endParaRPr lang="en-US" altLang="zh-CN" sz="1200"/>
          </a:p>
        </p:txBody>
      </p:sp>
      <p:sp>
        <p:nvSpPr>
          <p:cNvPr id="3235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72000" cy="3429000"/>
          </a:xfrm>
          <a:ln/>
        </p:spPr>
      </p:sp>
      <p:sp>
        <p:nvSpPr>
          <p:cNvPr id="3235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32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02" tIns="46151" rIns="92302" bIns="46151"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AB51097-22BA-4221-B4D7-44FFBB1EF483}" type="slidenum">
              <a:rPr lang="zh-CN" altLang="en-US" sz="1200" smtClean="0"/>
              <a:pPr/>
              <a:t>121</a:t>
            </a:fld>
            <a:endParaRPr lang="en-US" altLang="zh-CN" sz="1200" smtClean="0"/>
          </a:p>
        </p:txBody>
      </p:sp>
      <p:sp>
        <p:nvSpPr>
          <p:cNvPr id="324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4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CCC6C6D-E3E7-4A9E-8050-4A35182F76FA}" type="slidenum">
              <a:rPr lang="zh-CN" altLang="en-US" sz="1200" smtClean="0"/>
              <a:pPr/>
              <a:t>122</a:t>
            </a:fld>
            <a:endParaRPr lang="en-US" altLang="zh-CN" sz="1200" smtClean="0"/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D8449C5-1E9D-4818-ACF7-C693B7B30D87}" type="slidenum">
              <a:rPr lang="zh-CN" altLang="en-US" sz="1200" smtClean="0"/>
              <a:pPr/>
              <a:t>123</a:t>
            </a:fld>
            <a:endParaRPr lang="en-US" altLang="zh-CN" sz="1200" smtClean="0"/>
          </a:p>
        </p:txBody>
      </p:sp>
      <p:sp>
        <p:nvSpPr>
          <p:cNvPr id="326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6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908CBC9-2955-406E-A1C0-2EA06157C54E}" type="slidenum">
              <a:rPr lang="zh-CN" altLang="en-US" sz="1200" smtClean="0"/>
              <a:pPr/>
              <a:t>124</a:t>
            </a:fld>
            <a:endParaRPr lang="en-US" altLang="zh-CN" sz="1200" smtClean="0"/>
          </a:p>
        </p:txBody>
      </p:sp>
      <p:sp>
        <p:nvSpPr>
          <p:cNvPr id="327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88B151E-95AE-47BE-A239-4A500F461AF3}" type="slidenum">
              <a:rPr lang="zh-CN" altLang="en-US" sz="1200" smtClean="0"/>
              <a:pPr/>
              <a:t>125</a:t>
            </a:fld>
            <a:endParaRPr lang="en-US" altLang="zh-CN" sz="1200" smtClean="0"/>
          </a:p>
        </p:txBody>
      </p:sp>
      <p:sp>
        <p:nvSpPr>
          <p:cNvPr id="328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8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C886769B-AE9A-4E4D-9821-A78F900D00C3}" type="slidenum">
              <a:rPr lang="en-US" altLang="zh-CN" sz="1200">
                <a:latin typeface="Times New Roman" pitchFamily="18" charset="0"/>
              </a:rPr>
              <a:pPr/>
              <a:t>126</a:t>
            </a:fld>
            <a:endParaRPr lang="en-US" altLang="zh-CN" sz="1200">
              <a:latin typeface="Times New Roman" pitchFamily="18" charset="0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00A3B88-5EEC-4EE6-B55B-75C4AFD2F652}" type="slidenum">
              <a:rPr lang="zh-CN" altLang="en-US" sz="1200" smtClean="0"/>
              <a:pPr/>
              <a:t>16</a:t>
            </a:fld>
            <a:endParaRPr lang="en-US" altLang="zh-CN" sz="1200" smtClean="0"/>
          </a:p>
        </p:txBody>
      </p:sp>
      <p:sp>
        <p:nvSpPr>
          <p:cNvPr id="223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 smtClean="0"/>
              <a:t>Two simple multiple access control techniques.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Each mobile’s share of the bandwidth is divided into portions for the uplink and the downlink. Also, possibly, out of band signaling.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As we will see, used in AMPS, GSM, IS-54/136</a:t>
            </a:r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A9FAF90D-A32B-4A44-A84C-CE2A2287065B}" type="slidenum">
              <a:rPr lang="en-US" altLang="zh-CN" sz="1200">
                <a:latin typeface="Times New Roman" pitchFamily="18" charset="0"/>
              </a:rPr>
              <a:pPr/>
              <a:t>127</a:t>
            </a:fld>
            <a:endParaRPr lang="en-US" altLang="zh-CN" sz="1200">
              <a:latin typeface="Times New Roman" pitchFamily="18" charset="0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C25F33B9-F070-4249-9E16-9A751690A11D}" type="slidenum">
              <a:rPr lang="en-US" altLang="zh-CN" sz="1200">
                <a:latin typeface="Times New Roman" pitchFamily="18" charset="0"/>
              </a:rPr>
              <a:pPr/>
              <a:t>128</a:t>
            </a:fld>
            <a:endParaRPr lang="en-US" altLang="zh-CN" sz="1200">
              <a:latin typeface="Times New Roman" pitchFamily="18" charset="0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F91C34F6-9052-40B3-9CF7-46499394EBE7}" type="slidenum">
              <a:rPr lang="en-US" altLang="zh-CN" sz="1200">
                <a:latin typeface="Times New Roman" pitchFamily="18" charset="0"/>
              </a:rPr>
              <a:pPr/>
              <a:t>129</a:t>
            </a:fld>
            <a:endParaRPr lang="en-US" altLang="zh-CN" sz="1200">
              <a:latin typeface="Times New Roman" pitchFamily="18" charset="0"/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3640791-4F32-441F-9039-11B0FD823EB2}" type="slidenum">
              <a:rPr lang="zh-CN" altLang="en-US" sz="1200" smtClean="0"/>
              <a:pPr/>
              <a:t>130</a:t>
            </a:fld>
            <a:endParaRPr lang="en-US" altLang="zh-CN" sz="1200" smtClean="0"/>
          </a:p>
        </p:txBody>
      </p:sp>
      <p:sp>
        <p:nvSpPr>
          <p:cNvPr id="331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1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97B899F9-FD4B-48F7-9107-4FFEA6C40031}" type="slidenum">
              <a:rPr lang="zh-CN" altLang="en-US" sz="1200" smtClean="0"/>
              <a:pPr/>
              <a:t>131</a:t>
            </a:fld>
            <a:endParaRPr lang="en-US" altLang="zh-CN" sz="1200" smtClean="0"/>
          </a:p>
        </p:txBody>
      </p:sp>
      <p:sp>
        <p:nvSpPr>
          <p:cNvPr id="334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4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74A4570-5B87-4E23-9B12-6B1A0F8F318A}" type="slidenum">
              <a:rPr lang="zh-CN" altLang="en-US" sz="1200" smtClean="0"/>
              <a:pPr/>
              <a:t>132</a:t>
            </a:fld>
            <a:endParaRPr lang="en-US" altLang="zh-CN" sz="1200" smtClean="0"/>
          </a:p>
        </p:txBody>
      </p:sp>
      <p:sp>
        <p:nvSpPr>
          <p:cNvPr id="337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37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zh-CN" smtClean="0"/>
              <a:t>http://www.nthelp.com/images/BBNplanet.jpg</a:t>
            </a:r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9B71E558-A99C-4764-AF19-7C68E4F778BD}" type="slidenum">
              <a:rPr lang="zh-CN" altLang="en-US" sz="1200" smtClean="0"/>
              <a:pPr/>
              <a:t>133</a:t>
            </a:fld>
            <a:endParaRPr lang="en-US" altLang="zh-CN" sz="1200" smtClean="0"/>
          </a:p>
        </p:txBody>
      </p:sp>
      <p:sp>
        <p:nvSpPr>
          <p:cNvPr id="338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8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ADF9783-B6A4-44E1-9292-9A314AE0EC05}" type="slidenum">
              <a:rPr lang="zh-CN" altLang="en-US" sz="1200" smtClean="0"/>
              <a:pPr/>
              <a:t>134</a:t>
            </a:fld>
            <a:endParaRPr lang="en-US" altLang="zh-CN" sz="1200" smtClean="0"/>
          </a:p>
        </p:txBody>
      </p:sp>
      <p:sp>
        <p:nvSpPr>
          <p:cNvPr id="342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420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zh-CN" smtClean="0"/>
              <a:t>http://www.nthelp.com/images/uunet.pdf</a:t>
            </a:r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3AEBBB6-07F5-48FB-966D-A823AD69F7BC}" type="slidenum">
              <a:rPr lang="zh-CN" altLang="en-US" sz="1200" smtClean="0"/>
              <a:pPr/>
              <a:t>135</a:t>
            </a:fld>
            <a:endParaRPr lang="en-US" altLang="zh-CN" sz="1200" smtClean="0"/>
          </a:p>
        </p:txBody>
      </p:sp>
      <p:sp>
        <p:nvSpPr>
          <p:cNvPr id="343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3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E024BC2-D4F6-47D6-8BA4-FF026AF30446}" type="slidenum">
              <a:rPr lang="zh-CN" altLang="en-US" sz="1200" smtClean="0"/>
              <a:pPr/>
              <a:t>136</a:t>
            </a:fld>
            <a:endParaRPr lang="en-US" altLang="zh-CN" sz="1200" smtClean="0"/>
          </a:p>
        </p:txBody>
      </p:sp>
      <p:sp>
        <p:nvSpPr>
          <p:cNvPr id="344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4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92928A15-ECAF-480C-AE4C-BC4480167570}" type="slidenum">
              <a:rPr lang="zh-CN" altLang="en-US" sz="1200" smtClean="0"/>
              <a:pPr/>
              <a:t>17</a:t>
            </a:fld>
            <a:endParaRPr lang="en-US" altLang="zh-CN" sz="1200" smtClean="0"/>
          </a:p>
        </p:txBody>
      </p:sp>
      <p:sp>
        <p:nvSpPr>
          <p:cNvPr id="225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0232" tIns="45115" rIns="90232" bIns="45115"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407006D-E65B-4F5B-9714-65128F371703}" type="slidenum">
              <a:rPr lang="zh-CN" altLang="en-US" sz="1200" smtClean="0"/>
              <a:pPr/>
              <a:t>137</a:t>
            </a:fld>
            <a:endParaRPr lang="en-US" altLang="zh-CN" sz="1200" smtClean="0"/>
          </a:p>
        </p:txBody>
      </p:sp>
      <p:sp>
        <p:nvSpPr>
          <p:cNvPr id="345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45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zh-CN" smtClean="0"/>
              <a:t>http://moat.nlanr.net/Software/Cichlid/gallery/fakevbns-shot1.html</a:t>
            </a:r>
          </a:p>
          <a:p>
            <a:r>
              <a:rPr lang="en-US" altLang="zh-CN" smtClean="0"/>
              <a:t>http://research.lumeta.com/ches/map/index.html</a:t>
            </a:r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58BF6AA-BA0E-4ADF-8D8D-B1D9D97A2BD7}" type="slidenum">
              <a:rPr lang="zh-CN" altLang="en-US" sz="1200" smtClean="0"/>
              <a:pPr/>
              <a:t>138</a:t>
            </a:fld>
            <a:endParaRPr lang="en-US" altLang="zh-CN" sz="1200" smtClean="0"/>
          </a:p>
        </p:txBody>
      </p:sp>
      <p:sp>
        <p:nvSpPr>
          <p:cNvPr id="346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461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zh-CN" smtClean="0"/>
              <a:t>http://research.lumeta.com/ches/map/gallery/isp-ss.gif</a:t>
            </a:r>
          </a:p>
          <a:p>
            <a:r>
              <a:rPr lang="en-US" altLang="zh-CN" smtClean="0"/>
              <a:t>http://www.nthelp.com/maps.htm</a:t>
            </a:r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DAA0ADD-1BD7-4792-9C51-18F76822DFDC}" type="slidenum">
              <a:rPr lang="zh-CN" altLang="en-US" sz="1200" smtClean="0"/>
              <a:pPr/>
              <a:t>139</a:t>
            </a:fld>
            <a:endParaRPr lang="en-US" altLang="zh-CN" sz="1200" smtClean="0"/>
          </a:p>
        </p:txBody>
      </p:sp>
      <p:sp>
        <p:nvSpPr>
          <p:cNvPr id="347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7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223790E-00A8-4D56-9A67-14C3054FC400}" type="slidenum">
              <a:rPr lang="zh-CN" altLang="en-US" sz="1200" smtClean="0"/>
              <a:pPr/>
              <a:t>140</a:t>
            </a:fld>
            <a:endParaRPr lang="en-US" altLang="zh-CN" sz="1200" smtClean="0"/>
          </a:p>
        </p:txBody>
      </p:sp>
      <p:sp>
        <p:nvSpPr>
          <p:cNvPr id="348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596F0DC-608E-48C5-95BD-D2451E0A7791}" type="slidenum">
              <a:rPr lang="zh-CN" altLang="en-US" sz="1200" smtClean="0"/>
              <a:pPr/>
              <a:t>141</a:t>
            </a:fld>
            <a:endParaRPr lang="en-US" altLang="zh-CN" sz="1200" smtClean="0"/>
          </a:p>
        </p:txBody>
      </p:sp>
      <p:sp>
        <p:nvSpPr>
          <p:cNvPr id="349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4213"/>
            <a:ext cx="4572000" cy="3429000"/>
          </a:xfrm>
          <a:ln w="12700" cap="flat">
            <a:solidFill>
              <a:schemeClr val="tx1"/>
            </a:solidFill>
          </a:ln>
        </p:spPr>
      </p:sp>
      <p:sp>
        <p:nvSpPr>
          <p:cNvPr id="349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79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588" tIns="43940" rIns="92588" bIns="43940"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97BB91B2-0EBE-43F3-BD52-9406DEA86526}" type="slidenum">
              <a:rPr lang="zh-CN" altLang="en-US" sz="1200" smtClean="0"/>
              <a:pPr/>
              <a:t>142</a:t>
            </a:fld>
            <a:endParaRPr lang="en-US" altLang="zh-CN" sz="1200" smtClean="0"/>
          </a:p>
        </p:txBody>
      </p:sp>
      <p:sp>
        <p:nvSpPr>
          <p:cNvPr id="350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0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6904E2F-AFCB-4FF4-85A5-7C4A867F9AB3}" type="slidenum">
              <a:rPr lang="zh-CN" altLang="en-US" sz="1200" smtClean="0"/>
              <a:pPr/>
              <a:t>143</a:t>
            </a:fld>
            <a:endParaRPr lang="en-US" altLang="zh-CN" sz="1200" smtClean="0"/>
          </a:p>
        </p:txBody>
      </p:sp>
      <p:sp>
        <p:nvSpPr>
          <p:cNvPr id="351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1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02AF48E-9042-4EE1-90EB-05CC01CB8381}" type="slidenum">
              <a:rPr lang="zh-CN" altLang="en-US" sz="1200" smtClean="0"/>
              <a:pPr/>
              <a:t>144</a:t>
            </a:fld>
            <a:endParaRPr lang="en-US" altLang="zh-CN" sz="1200" smtClean="0"/>
          </a:p>
        </p:txBody>
      </p:sp>
      <p:sp>
        <p:nvSpPr>
          <p:cNvPr id="352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715963"/>
            <a:ext cx="4495800" cy="3373437"/>
          </a:xfrm>
          <a:ln/>
        </p:spPr>
      </p:sp>
      <p:sp>
        <p:nvSpPr>
          <p:cNvPr id="3522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344988"/>
            <a:ext cx="502443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697" tIns="45073" rIns="91697" bIns="45073"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3A931A6-85B4-40F7-B4A7-27DA568F50C5}" type="slidenum">
              <a:rPr lang="zh-CN" altLang="en-US" sz="1200" smtClean="0"/>
              <a:pPr/>
              <a:t>145</a:t>
            </a:fld>
            <a:endParaRPr lang="en-US" altLang="zh-CN" sz="1200" smtClean="0"/>
          </a:p>
        </p:txBody>
      </p:sp>
      <p:sp>
        <p:nvSpPr>
          <p:cNvPr id="353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3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9C61A1E-8A72-48CD-91C8-74EA975E42D4}" type="slidenum">
              <a:rPr lang="zh-CN" altLang="en-US" sz="1200" smtClean="0"/>
              <a:pPr/>
              <a:t>146</a:t>
            </a:fld>
            <a:endParaRPr lang="en-US" altLang="zh-CN" sz="1200" smtClean="0"/>
          </a:p>
        </p:txBody>
      </p:sp>
      <p:sp>
        <p:nvSpPr>
          <p:cNvPr id="354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715963"/>
            <a:ext cx="4495800" cy="3373437"/>
          </a:xfrm>
          <a:ln/>
        </p:spPr>
      </p:sp>
      <p:sp>
        <p:nvSpPr>
          <p:cNvPr id="354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344988"/>
            <a:ext cx="502443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697" tIns="45073" rIns="91697" bIns="45073"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266E7F2-97C5-4574-90B1-33ABF3AB4F23}" type="slidenum">
              <a:rPr lang="zh-CN" altLang="en-US" sz="1200" smtClean="0"/>
              <a:pPr/>
              <a:t>18</a:t>
            </a:fld>
            <a:endParaRPr lang="en-US" altLang="zh-CN" sz="1200" smtClean="0"/>
          </a:p>
        </p:txBody>
      </p:sp>
      <p:sp>
        <p:nvSpPr>
          <p:cNvPr id="229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C7EBDE5-6FC6-4CD4-AD30-C2CA0BB481FE}" type="slidenum">
              <a:rPr lang="zh-CN" altLang="en-US" sz="1200" smtClean="0"/>
              <a:pPr/>
              <a:t>147</a:t>
            </a:fld>
            <a:endParaRPr lang="en-US" altLang="zh-CN" sz="1200" smtClean="0"/>
          </a:p>
        </p:txBody>
      </p:sp>
      <p:sp>
        <p:nvSpPr>
          <p:cNvPr id="355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5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973BEC2E-F950-499F-AE80-6720A96B60CB}" type="slidenum">
              <a:rPr lang="zh-CN" altLang="en-US" sz="1200" smtClean="0"/>
              <a:pPr/>
              <a:t>148</a:t>
            </a:fld>
            <a:endParaRPr lang="en-US" altLang="zh-CN" sz="1200" smtClean="0"/>
          </a:p>
        </p:txBody>
      </p:sp>
      <p:sp>
        <p:nvSpPr>
          <p:cNvPr id="356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CB6846A-638E-4B96-A5E3-5469A29DC6A0}" type="slidenum">
              <a:rPr lang="zh-CN" altLang="en-US" sz="1200" smtClean="0"/>
              <a:pPr/>
              <a:t>149</a:t>
            </a:fld>
            <a:endParaRPr lang="en-US" altLang="zh-CN" sz="1200" smtClean="0"/>
          </a:p>
        </p:txBody>
      </p:sp>
      <p:sp>
        <p:nvSpPr>
          <p:cNvPr id="358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84791989-2F3D-4839-8AF0-BF13FA0C6833}" type="slidenum">
              <a:rPr lang="zh-CN" altLang="en-US" sz="1200" smtClean="0"/>
              <a:pPr/>
              <a:t>150</a:t>
            </a:fld>
            <a:endParaRPr lang="en-US" altLang="zh-CN" sz="1200" smtClean="0"/>
          </a:p>
        </p:txBody>
      </p:sp>
      <p:sp>
        <p:nvSpPr>
          <p:cNvPr id="359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9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AC9ABBB-2564-4FBE-A8DD-767E7D2B7297}" type="slidenum">
              <a:rPr lang="zh-CN" altLang="en-US" sz="1200" smtClean="0"/>
              <a:pPr/>
              <a:t>151</a:t>
            </a:fld>
            <a:endParaRPr lang="en-US" altLang="zh-CN" sz="1200" smtClean="0"/>
          </a:p>
        </p:txBody>
      </p:sp>
      <p:sp>
        <p:nvSpPr>
          <p:cNvPr id="360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0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A6DE810-703D-48D6-A5EE-906B8B5D8997}" type="slidenum">
              <a:rPr lang="zh-CN" altLang="en-US" sz="1200" smtClean="0"/>
              <a:pPr/>
              <a:t>152</a:t>
            </a:fld>
            <a:endParaRPr lang="en-US" altLang="zh-CN" sz="1200" smtClean="0"/>
          </a:p>
        </p:txBody>
      </p:sp>
      <p:sp>
        <p:nvSpPr>
          <p:cNvPr id="361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1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4BE3765-C371-4812-8EF2-00EBC8AC743D}" type="slidenum">
              <a:rPr lang="zh-CN" altLang="en-US" sz="1200" smtClean="0"/>
              <a:pPr/>
              <a:t>153</a:t>
            </a:fld>
            <a:endParaRPr lang="en-US" altLang="zh-CN" sz="1200" smtClean="0"/>
          </a:p>
        </p:txBody>
      </p:sp>
      <p:sp>
        <p:nvSpPr>
          <p:cNvPr id="362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625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DCD11E2-EDC7-4EDF-8684-2560798C05E5}" type="slidenum">
              <a:rPr lang="zh-CN" altLang="en-US" sz="1200" smtClean="0"/>
              <a:pPr/>
              <a:t>154</a:t>
            </a:fld>
            <a:endParaRPr lang="en-US" altLang="zh-CN" sz="1200" smtClean="0"/>
          </a:p>
        </p:txBody>
      </p:sp>
      <p:sp>
        <p:nvSpPr>
          <p:cNvPr id="363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3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3685D1C-4B12-45C0-B1CC-EFA831B8D2D6}" type="slidenum">
              <a:rPr lang="zh-CN" altLang="en-US" sz="1200" smtClean="0"/>
              <a:pPr/>
              <a:t>155</a:t>
            </a:fld>
            <a:endParaRPr lang="en-US" altLang="zh-CN" sz="1200" smtClean="0"/>
          </a:p>
        </p:txBody>
      </p:sp>
      <p:sp>
        <p:nvSpPr>
          <p:cNvPr id="364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4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CA30015-A32F-437B-A5BD-F5564ADE6644}" type="slidenum">
              <a:rPr lang="zh-CN" altLang="en-US" sz="1200" smtClean="0"/>
              <a:pPr/>
              <a:t>19</a:t>
            </a:fld>
            <a:endParaRPr lang="en-US" altLang="zh-CN" sz="1200" smtClean="0"/>
          </a:p>
        </p:txBody>
      </p:sp>
      <p:sp>
        <p:nvSpPr>
          <p:cNvPr id="230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9A1B6805-1F75-403B-890C-A6E319F42429}" type="slidenum">
              <a:rPr lang="zh-CN" altLang="en-US" sz="1200" smtClean="0"/>
              <a:pPr/>
              <a:t>20</a:t>
            </a:fld>
            <a:endParaRPr lang="en-US" altLang="zh-CN" sz="1200" smtClean="0"/>
          </a:p>
        </p:txBody>
      </p:sp>
      <p:sp>
        <p:nvSpPr>
          <p:cNvPr id="232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5C09349-A5CA-4572-BC29-9DF867999A5E}" type="slidenum">
              <a:rPr lang="zh-CN" altLang="en-US" sz="1200" smtClean="0"/>
              <a:pPr/>
              <a:t>22</a:t>
            </a:fld>
            <a:endParaRPr lang="en-US" altLang="zh-CN" sz="1200" smtClean="0"/>
          </a:p>
        </p:txBody>
      </p:sp>
      <p:sp>
        <p:nvSpPr>
          <p:cNvPr id="234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1250" y="679450"/>
            <a:ext cx="4624388" cy="3470275"/>
          </a:xfrm>
          <a:solidFill>
            <a:srgbClr val="FFFFFF"/>
          </a:solidFill>
          <a:ln/>
        </p:spPr>
      </p:sp>
      <p:sp>
        <p:nvSpPr>
          <p:cNvPr id="234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6738"/>
            <a:ext cx="5035550" cy="40751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20" tIns="45710" rIns="91420" bIns="45710"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8D9992A-00E0-410D-A4C3-953C6E9C3082}" type="slidenum">
              <a:rPr lang="zh-CN" altLang="en-US" sz="1200" smtClean="0"/>
              <a:pPr/>
              <a:t>23</a:t>
            </a:fld>
            <a:endParaRPr lang="en-US" altLang="zh-CN" sz="1200" smtClean="0"/>
          </a:p>
        </p:txBody>
      </p:sp>
      <p:sp>
        <p:nvSpPr>
          <p:cNvPr id="235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CEE0981-9C9E-4AEB-A52E-284C0DFC4641}" type="slidenum">
              <a:rPr lang="zh-CN" altLang="en-US" sz="1200" smtClean="0"/>
              <a:pPr/>
              <a:t>24</a:t>
            </a:fld>
            <a:endParaRPr lang="en-US" altLang="zh-CN" sz="1200" smtClean="0"/>
          </a:p>
        </p:txBody>
      </p:sp>
      <p:sp>
        <p:nvSpPr>
          <p:cNvPr id="231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6BC58C6-90C9-4462-A650-D3A025479CB6}" type="slidenum">
              <a:rPr lang="zh-CN" altLang="en-US" sz="1200" smtClean="0"/>
              <a:pPr/>
              <a:t>2</a:t>
            </a:fld>
            <a:endParaRPr lang="en-US" altLang="zh-CN" sz="1200" smtClean="0"/>
          </a:p>
        </p:txBody>
      </p:sp>
      <p:sp>
        <p:nvSpPr>
          <p:cNvPr id="196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0CABD17-7E47-4296-9E91-A7E5A94CD8CF}" type="slidenum">
              <a:rPr lang="zh-CN" altLang="en-US" sz="1200" smtClean="0"/>
              <a:pPr/>
              <a:t>25</a:t>
            </a:fld>
            <a:endParaRPr lang="en-US" altLang="zh-CN" sz="1200" smtClean="0"/>
          </a:p>
        </p:txBody>
      </p:sp>
      <p:sp>
        <p:nvSpPr>
          <p:cNvPr id="236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45DB03F-DE55-4AE1-B991-26447E3DC018}" type="slidenum">
              <a:rPr lang="zh-CN" altLang="en-US" sz="1200" smtClean="0"/>
              <a:pPr/>
              <a:t>26</a:t>
            </a:fld>
            <a:endParaRPr lang="en-US" altLang="zh-CN" sz="1200" smtClean="0"/>
          </a:p>
        </p:txBody>
      </p:sp>
      <p:sp>
        <p:nvSpPr>
          <p:cNvPr id="237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9A85BCC7-FFB2-49E3-B6F3-2102AB454249}" type="slidenum">
              <a:rPr lang="zh-CN" altLang="en-US" sz="1200" smtClean="0"/>
              <a:pPr/>
              <a:t>27</a:t>
            </a:fld>
            <a:endParaRPr lang="en-US" altLang="zh-CN" sz="1200" smtClean="0"/>
          </a:p>
        </p:txBody>
      </p:sp>
      <p:sp>
        <p:nvSpPr>
          <p:cNvPr id="239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6A6A7BA-A6AA-4A71-A517-9A55E42E59BA}" type="slidenum">
              <a:rPr lang="zh-CN" altLang="en-US" sz="1200" smtClean="0"/>
              <a:pPr/>
              <a:t>28</a:t>
            </a:fld>
            <a:endParaRPr lang="en-US" altLang="zh-CN" sz="1200" smtClean="0"/>
          </a:p>
        </p:txBody>
      </p:sp>
      <p:sp>
        <p:nvSpPr>
          <p:cNvPr id="238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408869C-99AE-49EB-926E-1FEE39408523}" type="slidenum">
              <a:rPr lang="zh-CN" altLang="en-US" sz="1200" smtClean="0"/>
              <a:pPr/>
              <a:t>29</a:t>
            </a:fld>
            <a:endParaRPr lang="en-US" altLang="zh-CN" sz="1200" smtClean="0"/>
          </a:p>
        </p:txBody>
      </p:sp>
      <p:sp>
        <p:nvSpPr>
          <p:cNvPr id="24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D31985B-F40D-4E9C-9399-83D60EED113E}" type="slidenum">
              <a:rPr lang="zh-CN" altLang="en-US" sz="1200" smtClean="0"/>
              <a:pPr/>
              <a:t>30</a:t>
            </a:fld>
            <a:endParaRPr lang="en-US" altLang="zh-CN" sz="1200" smtClean="0"/>
          </a:p>
        </p:txBody>
      </p:sp>
      <p:sp>
        <p:nvSpPr>
          <p:cNvPr id="243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2FE23FB-969F-45E9-BEB5-AF7242884D5C}" type="slidenum">
              <a:rPr lang="zh-CN" altLang="en-US" sz="1200" smtClean="0"/>
              <a:pPr/>
              <a:t>31</a:t>
            </a:fld>
            <a:endParaRPr lang="en-US" altLang="zh-CN" sz="1200" smtClean="0"/>
          </a:p>
        </p:txBody>
      </p:sp>
      <p:sp>
        <p:nvSpPr>
          <p:cNvPr id="256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D4E04686-9717-477F-889F-C6B7CD97823F}" type="slidenum">
              <a:rPr lang="en-US" altLang="zh-CN" sz="1200">
                <a:latin typeface="Times New Roman" pitchFamily="18" charset="0"/>
              </a:rPr>
              <a:pPr/>
              <a:t>32</a:t>
            </a:fld>
            <a:endParaRPr lang="en-US" altLang="zh-CN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86E98F74-F33F-4272-9F02-5E85605B3FC9}" type="slidenum">
              <a:rPr lang="zh-CN" altLang="en-US" sz="1200" smtClean="0"/>
              <a:pPr/>
              <a:t>33</a:t>
            </a:fld>
            <a:endParaRPr lang="en-US" altLang="zh-CN" sz="1200" smtClean="0"/>
          </a:p>
        </p:txBody>
      </p:sp>
      <p:sp>
        <p:nvSpPr>
          <p:cNvPr id="251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19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F401CA0-5814-4A3C-8E11-5682180C7B88}" type="slidenum">
              <a:rPr lang="zh-CN" altLang="en-US" sz="1200" smtClean="0"/>
              <a:pPr/>
              <a:t>34</a:t>
            </a:fld>
            <a:endParaRPr lang="en-US" altLang="zh-CN" sz="1200" smtClean="0"/>
          </a:p>
        </p:txBody>
      </p:sp>
      <p:sp>
        <p:nvSpPr>
          <p:cNvPr id="252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03CA650-2927-4DF9-A079-04016A797EA3}" type="slidenum">
              <a:rPr lang="zh-CN" altLang="en-US" sz="1200" smtClean="0"/>
              <a:pPr/>
              <a:t>3</a:t>
            </a:fld>
            <a:endParaRPr lang="en-US" altLang="zh-CN" sz="1200" smtClean="0"/>
          </a:p>
        </p:txBody>
      </p:sp>
      <p:sp>
        <p:nvSpPr>
          <p:cNvPr id="197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618A4C1-E895-4C9F-91AB-C5064EAE3363}" type="slidenum">
              <a:rPr lang="zh-CN" altLang="en-US" sz="1200" smtClean="0"/>
              <a:pPr/>
              <a:t>35</a:t>
            </a:fld>
            <a:endParaRPr lang="en-US" altLang="zh-CN" sz="1200" smtClean="0"/>
          </a:p>
        </p:txBody>
      </p:sp>
      <p:sp>
        <p:nvSpPr>
          <p:cNvPr id="244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9413281-C18E-4144-BBED-0FFBFE2765B9}" type="slidenum">
              <a:rPr lang="zh-CN" altLang="en-US" sz="1200" smtClean="0"/>
              <a:pPr/>
              <a:t>36</a:t>
            </a:fld>
            <a:endParaRPr lang="en-US" altLang="zh-CN" sz="1200" smtClean="0"/>
          </a:p>
        </p:txBody>
      </p:sp>
      <p:sp>
        <p:nvSpPr>
          <p:cNvPr id="245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28E12A8-81F7-45D4-8B28-E26707350E76}" type="slidenum">
              <a:rPr lang="zh-CN" altLang="en-US" sz="1200" smtClean="0"/>
              <a:pPr/>
              <a:t>37</a:t>
            </a:fld>
            <a:endParaRPr lang="en-US" altLang="zh-CN" sz="1200" smtClean="0"/>
          </a:p>
        </p:txBody>
      </p:sp>
      <p:sp>
        <p:nvSpPr>
          <p:cNvPr id="247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99C071A6-C4A0-434B-BA0D-32FC124AFF0D}" type="slidenum">
              <a:rPr lang="zh-CN" altLang="en-US" sz="1200" smtClean="0"/>
              <a:pPr/>
              <a:t>38</a:t>
            </a:fld>
            <a:endParaRPr lang="en-US" altLang="zh-CN" sz="1200" smtClean="0"/>
          </a:p>
        </p:txBody>
      </p:sp>
      <p:sp>
        <p:nvSpPr>
          <p:cNvPr id="248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8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5141050-C27F-44AA-9417-8E015907973E}" type="slidenum">
              <a:rPr lang="zh-CN" altLang="en-US" sz="1200" smtClean="0"/>
              <a:pPr/>
              <a:t>39</a:t>
            </a:fld>
            <a:endParaRPr lang="en-US" altLang="zh-CN" sz="1200" smtClean="0"/>
          </a:p>
        </p:txBody>
      </p:sp>
      <p:sp>
        <p:nvSpPr>
          <p:cNvPr id="228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39CF411-504F-4121-A4A3-B50A219375DD}" type="slidenum">
              <a:rPr lang="zh-CN" altLang="en-US" sz="1200" smtClean="0"/>
              <a:pPr/>
              <a:t>40</a:t>
            </a:fld>
            <a:endParaRPr lang="en-US" altLang="zh-CN" sz="1200" smtClean="0"/>
          </a:p>
        </p:txBody>
      </p:sp>
      <p:sp>
        <p:nvSpPr>
          <p:cNvPr id="249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31B3ECC-BC6F-429E-8736-B19735D08BDC}" type="slidenum">
              <a:rPr lang="zh-CN" altLang="en-US" sz="1200" smtClean="0"/>
              <a:pPr/>
              <a:t>41</a:t>
            </a:fld>
            <a:endParaRPr lang="en-US" altLang="zh-CN" sz="1200" smtClean="0"/>
          </a:p>
        </p:txBody>
      </p:sp>
      <p:sp>
        <p:nvSpPr>
          <p:cNvPr id="250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08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9B09224-3129-4E45-A45A-2B91265F4896}" type="slidenum">
              <a:rPr lang="zh-CN" altLang="en-US" sz="1200" smtClean="0"/>
              <a:pPr/>
              <a:t>42</a:t>
            </a:fld>
            <a:endParaRPr lang="en-US" altLang="zh-CN" sz="1200" smtClean="0"/>
          </a:p>
        </p:txBody>
      </p:sp>
      <p:sp>
        <p:nvSpPr>
          <p:cNvPr id="258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80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D3D4B10-B3C8-41AB-A2C1-BD86D8D09FFD}" type="slidenum">
              <a:rPr lang="zh-CN" altLang="en-US" sz="1200" smtClean="0"/>
              <a:pPr/>
              <a:t>43</a:t>
            </a:fld>
            <a:endParaRPr lang="en-US" altLang="zh-CN" sz="1200" smtClean="0"/>
          </a:p>
        </p:txBody>
      </p:sp>
      <p:sp>
        <p:nvSpPr>
          <p:cNvPr id="259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BC3ECF4-D21A-461C-B500-E3ABE18623F0}" type="slidenum">
              <a:rPr lang="zh-CN" altLang="en-US" sz="1200" smtClean="0"/>
              <a:pPr/>
              <a:t>44</a:t>
            </a:fld>
            <a:endParaRPr lang="en-US" altLang="zh-CN" sz="1200" smtClean="0"/>
          </a:p>
        </p:txBody>
      </p:sp>
      <p:sp>
        <p:nvSpPr>
          <p:cNvPr id="260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0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182218A-7EDA-4C76-BC2A-DEC8143DB47A}" type="slidenum">
              <a:rPr lang="zh-CN" altLang="en-US" sz="1200" smtClean="0"/>
              <a:pPr/>
              <a:t>5</a:t>
            </a:fld>
            <a:endParaRPr lang="en-US" altLang="zh-CN" sz="1200" smtClean="0"/>
          </a:p>
        </p:txBody>
      </p:sp>
      <p:sp>
        <p:nvSpPr>
          <p:cNvPr id="198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C6214BD-7C97-4E69-BC0A-8E140E582EB3}" type="slidenum">
              <a:rPr lang="zh-CN" altLang="en-US" sz="1200" smtClean="0"/>
              <a:pPr/>
              <a:t>45</a:t>
            </a:fld>
            <a:endParaRPr lang="en-US" altLang="zh-CN" sz="1200" smtClean="0"/>
          </a:p>
        </p:txBody>
      </p:sp>
      <p:sp>
        <p:nvSpPr>
          <p:cNvPr id="261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49085B6-2535-4B5C-8901-06236BFCCC91}" type="slidenum">
              <a:rPr lang="zh-CN" altLang="en-US" sz="1200" smtClean="0"/>
              <a:pPr/>
              <a:t>46</a:t>
            </a:fld>
            <a:endParaRPr lang="en-US" altLang="zh-CN" sz="1200" smtClean="0"/>
          </a:p>
        </p:txBody>
      </p:sp>
      <p:sp>
        <p:nvSpPr>
          <p:cNvPr id="227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9A23CB1D-5B7A-4575-A267-C642BBEE5E02}" type="slidenum">
              <a:rPr lang="zh-CN" altLang="en-US" sz="1200" smtClean="0"/>
              <a:pPr/>
              <a:t>47</a:t>
            </a:fld>
            <a:endParaRPr lang="en-US" altLang="zh-CN" sz="1200" smtClean="0"/>
          </a:p>
        </p:txBody>
      </p:sp>
      <p:sp>
        <p:nvSpPr>
          <p:cNvPr id="240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BC629D9-7169-440F-A4F9-412544F32C7B}" type="slidenum">
              <a:rPr lang="zh-CN" altLang="en-US" sz="1200" smtClean="0"/>
              <a:pPr/>
              <a:t>48</a:t>
            </a:fld>
            <a:endParaRPr lang="en-US" altLang="zh-CN" sz="1200" smtClean="0"/>
          </a:p>
        </p:txBody>
      </p:sp>
      <p:sp>
        <p:nvSpPr>
          <p:cNvPr id="241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1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86" tIns="43993" rIns="87986" bIns="43993"/>
          <a:lstStyle/>
          <a:p>
            <a:pPr>
              <a:spcBef>
                <a:spcPct val="0"/>
              </a:spcBef>
              <a:buSzPct val="150000"/>
              <a:buFontTx/>
              <a:buChar char="•"/>
            </a:pPr>
            <a:r>
              <a:rPr lang="en-US" altLang="zh-CN" dirty="0" smtClean="0">
                <a:latin typeface="Comic Sans MS" pitchFamily="66" charset="0"/>
              </a:rPr>
              <a:t>Breaking message into packets allows parallel transmission across all links, reducing network latency.</a:t>
            </a:r>
          </a:p>
          <a:p>
            <a:r>
              <a:rPr lang="en-US" altLang="zh-CN" dirty="0" smtClean="0"/>
              <a:t>In summary the benefits that of packet switched networks can be summarized as follows:</a:t>
            </a:r>
          </a:p>
          <a:p>
            <a:pPr>
              <a:buFontTx/>
              <a:buChar char="•"/>
            </a:pPr>
            <a:r>
              <a:rPr lang="en-US" altLang="zh-CN" dirty="0" smtClean="0"/>
              <a:t>They use the bandwidth efficiently, meaning that a trunk link uses less resources than the sum of its tributaries, as they multiplex and conserve bandwidth</a:t>
            </a:r>
          </a:p>
          <a:p>
            <a:pPr>
              <a:buFontTx/>
              <a:buChar char="•"/>
            </a:pPr>
            <a:r>
              <a:rPr lang="en-US" altLang="zh-CN" dirty="0" smtClean="0"/>
              <a:t>They have little state in the intermediate nodes</a:t>
            </a:r>
          </a:p>
          <a:p>
            <a:pPr>
              <a:buFontTx/>
              <a:buChar char="•"/>
            </a:pPr>
            <a:r>
              <a:rPr lang="en-US" altLang="zh-CN" dirty="0" smtClean="0"/>
              <a:t>They are robust, some claim that they were designed to withstand a nuclear attack</a:t>
            </a:r>
          </a:p>
          <a:p>
            <a:pPr>
              <a:buFontTx/>
              <a:buChar char="•"/>
            </a:pPr>
            <a:r>
              <a:rPr lang="en-US" altLang="zh-CN" dirty="0" smtClean="0"/>
              <a:t>They do not have a central authority from whom we need permission to run experiments</a:t>
            </a:r>
          </a:p>
          <a:p>
            <a:pPr>
              <a:buFontTx/>
              <a:buChar char="•"/>
            </a:pPr>
            <a:endParaRPr lang="en-US" altLang="zh-CN" dirty="0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DE6064E-F067-47A2-B0AC-D9963E63F15B}" type="slidenum">
              <a:rPr lang="zh-CN" altLang="en-US" sz="1200" smtClean="0"/>
              <a:pPr/>
              <a:t>49</a:t>
            </a:fld>
            <a:endParaRPr lang="en-US" altLang="zh-CN" sz="1200" smtClean="0"/>
          </a:p>
        </p:txBody>
      </p:sp>
      <p:sp>
        <p:nvSpPr>
          <p:cNvPr id="278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8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9C9B968-CD37-4F8D-B890-3A34CD0931E5}" type="slidenum">
              <a:rPr lang="zh-CN" altLang="en-US" sz="1200" smtClean="0"/>
              <a:pPr/>
              <a:t>50</a:t>
            </a:fld>
            <a:endParaRPr lang="en-US" altLang="zh-CN" sz="1200" smtClean="0"/>
          </a:p>
        </p:txBody>
      </p:sp>
      <p:sp>
        <p:nvSpPr>
          <p:cNvPr id="279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9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859C7913-8AD6-4314-A548-F2B270B81841}" type="slidenum">
              <a:rPr lang="zh-CN" altLang="en-US" sz="1200" smtClean="0"/>
              <a:pPr/>
              <a:t>51</a:t>
            </a:fld>
            <a:endParaRPr lang="en-US" altLang="zh-CN" sz="1200" smtClean="0"/>
          </a:p>
        </p:txBody>
      </p:sp>
      <p:sp>
        <p:nvSpPr>
          <p:cNvPr id="280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0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CB1BA95-B48A-41F5-9778-A23F093B4F99}" type="slidenum">
              <a:rPr lang="zh-CN" altLang="en-US" sz="1200" smtClean="0"/>
              <a:pPr/>
              <a:t>52</a:t>
            </a:fld>
            <a:endParaRPr lang="en-US" altLang="zh-CN" sz="1200" smtClean="0"/>
          </a:p>
        </p:txBody>
      </p:sp>
      <p:sp>
        <p:nvSpPr>
          <p:cNvPr id="281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1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A7582EF-40B6-4DC0-BE63-EF47259ED688}" type="slidenum">
              <a:rPr lang="zh-CN" altLang="en-US" sz="1200" smtClean="0"/>
              <a:pPr/>
              <a:t>53</a:t>
            </a:fld>
            <a:endParaRPr lang="en-US" altLang="zh-CN" sz="1200" smtClean="0"/>
          </a:p>
        </p:txBody>
      </p:sp>
      <p:sp>
        <p:nvSpPr>
          <p:cNvPr id="282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978BAC2-0067-4EA2-AE32-CBA1D1D430A3}" type="slidenum">
              <a:rPr lang="zh-CN" altLang="en-US" sz="1200" smtClean="0"/>
              <a:pPr/>
              <a:t>54</a:t>
            </a:fld>
            <a:endParaRPr lang="en-US" altLang="zh-CN" sz="1200" smtClean="0"/>
          </a:p>
        </p:txBody>
      </p:sp>
      <p:sp>
        <p:nvSpPr>
          <p:cNvPr id="283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3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5975A38-0106-474F-B07A-347B129016BE}" type="slidenum">
              <a:rPr lang="zh-CN" altLang="en-US" sz="1200" smtClean="0"/>
              <a:pPr/>
              <a:t>6</a:t>
            </a:fld>
            <a:endParaRPr lang="en-US" altLang="zh-CN" sz="1200" smtClean="0"/>
          </a:p>
        </p:txBody>
      </p:sp>
      <p:sp>
        <p:nvSpPr>
          <p:cNvPr id="199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67688F1-028D-4B27-BC06-7E9D78117C04}" type="slidenum">
              <a:rPr lang="zh-CN" altLang="en-US" sz="1200" smtClean="0"/>
              <a:pPr/>
              <a:t>55</a:t>
            </a:fld>
            <a:endParaRPr lang="en-US" altLang="zh-CN" sz="1200" smtClean="0"/>
          </a:p>
        </p:txBody>
      </p:sp>
      <p:sp>
        <p:nvSpPr>
          <p:cNvPr id="284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2EAF680-DAEC-433D-8D6F-832BA67ACDC5}" type="slidenum">
              <a:rPr lang="zh-CN" altLang="en-US" sz="1200" smtClean="0"/>
              <a:pPr/>
              <a:t>56</a:t>
            </a:fld>
            <a:endParaRPr lang="en-US" altLang="zh-CN" sz="1200" smtClean="0"/>
          </a:p>
        </p:txBody>
      </p:sp>
      <p:sp>
        <p:nvSpPr>
          <p:cNvPr id="286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AC7CF7C-2930-46A6-BFAD-13863E56AB46}" type="slidenum">
              <a:rPr lang="zh-CN" altLang="en-US" sz="1200" smtClean="0"/>
              <a:pPr/>
              <a:t>57</a:t>
            </a:fld>
            <a:endParaRPr lang="en-US" altLang="zh-CN" sz="1200" smtClean="0"/>
          </a:p>
        </p:txBody>
      </p:sp>
      <p:sp>
        <p:nvSpPr>
          <p:cNvPr id="285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7F54591-C0D7-4652-BAA2-055ABA043C39}" type="slidenum">
              <a:rPr lang="zh-CN" altLang="en-US" sz="1200" smtClean="0"/>
              <a:pPr/>
              <a:t>58</a:t>
            </a:fld>
            <a:endParaRPr lang="en-US" altLang="zh-CN" sz="1200" smtClean="0"/>
          </a:p>
        </p:txBody>
      </p:sp>
      <p:sp>
        <p:nvSpPr>
          <p:cNvPr id="206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427D17A-C447-4E64-8080-D4F721957259}" type="slidenum">
              <a:rPr lang="zh-CN" altLang="en-US" sz="1200" smtClean="0"/>
              <a:pPr/>
              <a:t>59</a:t>
            </a:fld>
            <a:endParaRPr lang="en-US" altLang="zh-CN" sz="1200" smtClean="0"/>
          </a:p>
        </p:txBody>
      </p:sp>
      <p:sp>
        <p:nvSpPr>
          <p:cNvPr id="207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5A6D544-980B-4AB3-86DC-49477EC92A8F}" type="slidenum">
              <a:rPr lang="zh-CN" altLang="en-US" sz="1200" smtClean="0"/>
              <a:pPr/>
              <a:t>60</a:t>
            </a:fld>
            <a:endParaRPr lang="en-US" altLang="zh-CN" sz="1200" smtClean="0"/>
          </a:p>
        </p:txBody>
      </p:sp>
      <p:sp>
        <p:nvSpPr>
          <p:cNvPr id="208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95B50DD6-94AE-432A-BAB2-A64B447137DA}" type="slidenum">
              <a:rPr lang="zh-CN" altLang="en-US" sz="1200" smtClean="0"/>
              <a:pPr/>
              <a:t>61</a:t>
            </a:fld>
            <a:endParaRPr lang="en-US" altLang="zh-CN" sz="1200" smtClean="0"/>
          </a:p>
        </p:txBody>
      </p:sp>
      <p:sp>
        <p:nvSpPr>
          <p:cNvPr id="288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8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8A844F3A-A9B3-45F5-9328-27887918D03F}" type="slidenum">
              <a:rPr lang="zh-CN" altLang="en-US" sz="1200" smtClean="0"/>
              <a:pPr/>
              <a:t>62</a:t>
            </a:fld>
            <a:endParaRPr lang="en-US" altLang="zh-CN" sz="1200" smtClean="0"/>
          </a:p>
        </p:txBody>
      </p:sp>
      <p:sp>
        <p:nvSpPr>
          <p:cNvPr id="289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9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279EACD-A755-432D-A5C0-4F567B4BEB98}" type="slidenum">
              <a:rPr lang="zh-CN" altLang="en-US" sz="1200" smtClean="0"/>
              <a:pPr/>
              <a:t>63</a:t>
            </a:fld>
            <a:endParaRPr lang="en-US" altLang="zh-CN" sz="1200" smtClean="0"/>
          </a:p>
        </p:txBody>
      </p:sp>
      <p:sp>
        <p:nvSpPr>
          <p:cNvPr id="290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0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DDFEF60-1068-483F-8215-C4D3D40DEEF1}" type="slidenum">
              <a:rPr lang="zh-CN" altLang="en-US" sz="1200" smtClean="0"/>
              <a:pPr/>
              <a:t>64</a:t>
            </a:fld>
            <a:endParaRPr lang="en-US" altLang="zh-CN" sz="1200" smtClean="0"/>
          </a:p>
        </p:txBody>
      </p:sp>
      <p:sp>
        <p:nvSpPr>
          <p:cNvPr id="291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1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97E2FBFC-EBA8-4DC1-A3B4-59B550104F7F}" type="slidenum">
              <a:rPr lang="zh-CN" altLang="en-US" sz="1200" smtClean="0"/>
              <a:pPr/>
              <a:t>7</a:t>
            </a:fld>
            <a:endParaRPr lang="en-US" altLang="zh-CN" sz="1200" smtClean="0"/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E5159AF-1BA4-40B9-80B4-B662EA95DAD6}" type="slidenum">
              <a:rPr lang="zh-CN" altLang="en-US" sz="1200" smtClean="0"/>
              <a:pPr/>
              <a:t>65</a:t>
            </a:fld>
            <a:endParaRPr lang="en-US" altLang="zh-CN" sz="1200" smtClean="0"/>
          </a:p>
        </p:txBody>
      </p:sp>
      <p:sp>
        <p:nvSpPr>
          <p:cNvPr id="292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2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F1B68D3-19E5-4C5E-B796-E1B6B7BC99BA}" type="slidenum">
              <a:rPr lang="zh-CN" altLang="en-US" sz="1200" smtClean="0"/>
              <a:pPr/>
              <a:t>66</a:t>
            </a:fld>
            <a:endParaRPr lang="en-US" altLang="zh-CN" sz="1200" smtClean="0"/>
          </a:p>
        </p:txBody>
      </p:sp>
      <p:sp>
        <p:nvSpPr>
          <p:cNvPr id="293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3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94822ECB-D3EE-4FAB-9EAF-039E1B71E984}" type="slidenum">
              <a:rPr lang="zh-CN" altLang="en-US" sz="1200" smtClean="0"/>
              <a:pPr/>
              <a:t>67</a:t>
            </a:fld>
            <a:endParaRPr lang="en-US" altLang="zh-CN" sz="1200" smtClean="0"/>
          </a:p>
        </p:txBody>
      </p:sp>
      <p:sp>
        <p:nvSpPr>
          <p:cNvPr id="294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4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6508095-164B-4F58-ABA1-617776A5CCB1}" type="slidenum">
              <a:rPr lang="zh-CN" altLang="en-US" sz="1200" smtClean="0"/>
              <a:pPr/>
              <a:t>68</a:t>
            </a:fld>
            <a:endParaRPr lang="en-US" altLang="zh-CN" sz="1200" smtClean="0"/>
          </a:p>
        </p:txBody>
      </p:sp>
      <p:sp>
        <p:nvSpPr>
          <p:cNvPr id="295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5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CF191A5-A450-44A1-96BE-18CE20E859A8}" type="slidenum">
              <a:rPr lang="zh-CN" altLang="en-US" sz="1200" smtClean="0"/>
              <a:pPr/>
              <a:t>69</a:t>
            </a:fld>
            <a:endParaRPr lang="en-US" altLang="zh-CN" sz="1200" smtClean="0"/>
          </a:p>
        </p:txBody>
      </p:sp>
      <p:sp>
        <p:nvSpPr>
          <p:cNvPr id="296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0FC0EB6-8CE6-4E27-88FA-B168988883F9}" type="slidenum">
              <a:rPr lang="zh-CN" altLang="en-US" sz="1200" smtClean="0"/>
              <a:pPr/>
              <a:t>70</a:t>
            </a:fld>
            <a:endParaRPr lang="en-US" altLang="zh-CN" sz="1200" smtClean="0"/>
          </a:p>
        </p:txBody>
      </p:sp>
      <p:sp>
        <p:nvSpPr>
          <p:cNvPr id="297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4BCE778-D0A7-4802-BD28-2968BE3ADAB7}" type="slidenum">
              <a:rPr lang="zh-CN" altLang="en-US" sz="1200" smtClean="0"/>
              <a:pPr/>
              <a:t>71</a:t>
            </a:fld>
            <a:endParaRPr lang="en-US" altLang="zh-CN" sz="1200" smtClean="0"/>
          </a:p>
        </p:txBody>
      </p:sp>
      <p:sp>
        <p:nvSpPr>
          <p:cNvPr id="299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9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D81D7FA-6C41-4E65-BFB1-1C00D15B59E0}" type="slidenum">
              <a:rPr lang="zh-CN" altLang="en-US" sz="1200" smtClean="0"/>
              <a:pPr/>
              <a:t>72</a:t>
            </a:fld>
            <a:endParaRPr lang="en-US" altLang="zh-CN" sz="1200" smtClean="0"/>
          </a:p>
        </p:txBody>
      </p:sp>
      <p:sp>
        <p:nvSpPr>
          <p:cNvPr id="300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0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3684AEF-7E27-45B4-9069-39938BE6E3AE}" type="slidenum">
              <a:rPr lang="zh-CN" altLang="en-US" sz="1200" smtClean="0"/>
              <a:pPr/>
              <a:t>73</a:t>
            </a:fld>
            <a:endParaRPr lang="en-US" altLang="zh-CN" sz="1200" smtClean="0"/>
          </a:p>
        </p:txBody>
      </p:sp>
      <p:sp>
        <p:nvSpPr>
          <p:cNvPr id="301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1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A7D38E1-8BF1-4FB3-97F4-83CDBA5C394C}" type="slidenum">
              <a:rPr lang="zh-CN" altLang="en-US" sz="1200" smtClean="0"/>
              <a:pPr/>
              <a:t>74</a:t>
            </a:fld>
            <a:endParaRPr lang="en-US" altLang="zh-CN" sz="1200" smtClean="0"/>
          </a:p>
        </p:txBody>
      </p:sp>
      <p:sp>
        <p:nvSpPr>
          <p:cNvPr id="302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2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F071C63-9CB5-4EF7-97FF-E157324DE0FE}" type="slidenum">
              <a:rPr lang="zh-CN" altLang="en-US" sz="1200" smtClean="0"/>
              <a:pPr/>
              <a:t>11</a:t>
            </a:fld>
            <a:endParaRPr lang="en-US" altLang="zh-CN" sz="1200" smtClean="0"/>
          </a:p>
        </p:txBody>
      </p:sp>
      <p:sp>
        <p:nvSpPr>
          <p:cNvPr id="201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C74852C-3FA4-4D5C-81AC-3A1BE0B5C054}" type="slidenum">
              <a:rPr lang="zh-CN" altLang="en-US" sz="1200" smtClean="0"/>
              <a:pPr/>
              <a:t>75</a:t>
            </a:fld>
            <a:endParaRPr lang="en-US" altLang="zh-CN" sz="1200" smtClean="0"/>
          </a:p>
        </p:txBody>
      </p:sp>
      <p:sp>
        <p:nvSpPr>
          <p:cNvPr id="303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3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AB3FE35-88C5-456A-B11D-66A263470FDB}" type="slidenum">
              <a:rPr lang="zh-CN" altLang="en-US" sz="1200" smtClean="0"/>
              <a:pPr/>
              <a:t>76</a:t>
            </a:fld>
            <a:endParaRPr lang="en-US" altLang="zh-CN" sz="1200" smtClean="0"/>
          </a:p>
        </p:txBody>
      </p:sp>
      <p:sp>
        <p:nvSpPr>
          <p:cNvPr id="304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4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D7B16EA-5003-4630-9F6A-3B4C5B49227D}" type="slidenum">
              <a:rPr lang="zh-CN" altLang="en-US" sz="1200" smtClean="0"/>
              <a:pPr/>
              <a:t>77</a:t>
            </a:fld>
            <a:endParaRPr lang="en-US" altLang="zh-CN" sz="1200" smtClean="0"/>
          </a:p>
        </p:txBody>
      </p:sp>
      <p:sp>
        <p:nvSpPr>
          <p:cNvPr id="305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5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C037F27-7615-4AAD-8FF3-FD58ACA66348}" type="slidenum">
              <a:rPr lang="zh-CN" altLang="en-US" sz="1200" smtClean="0"/>
              <a:pPr/>
              <a:t>78</a:t>
            </a:fld>
            <a:endParaRPr lang="en-US" altLang="zh-CN" sz="1200" smtClean="0"/>
          </a:p>
        </p:txBody>
      </p:sp>
      <p:sp>
        <p:nvSpPr>
          <p:cNvPr id="306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6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8A51B76B-F95B-4E79-9EC0-96FB1DB17824}" type="slidenum">
              <a:rPr lang="zh-CN" altLang="en-US" sz="1200" smtClean="0"/>
              <a:pPr/>
              <a:t>79</a:t>
            </a:fld>
            <a:endParaRPr lang="en-US" altLang="zh-CN" sz="1200" smtClean="0"/>
          </a:p>
        </p:txBody>
      </p:sp>
      <p:sp>
        <p:nvSpPr>
          <p:cNvPr id="307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9E02CD93-C5AD-49A6-8F47-2E79B61A0669}" type="slidenum">
              <a:rPr lang="zh-CN" altLang="en-US" sz="1200" smtClean="0"/>
              <a:pPr/>
              <a:t>80</a:t>
            </a:fld>
            <a:endParaRPr lang="en-US" altLang="zh-CN" sz="1200" smtClean="0"/>
          </a:p>
        </p:txBody>
      </p:sp>
      <p:sp>
        <p:nvSpPr>
          <p:cNvPr id="308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8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8201881-7AA3-40F5-8041-0B147250E7EB}" type="slidenum">
              <a:rPr lang="zh-CN" altLang="en-US" sz="1200" smtClean="0"/>
              <a:pPr/>
              <a:t>81</a:t>
            </a:fld>
            <a:endParaRPr lang="en-US" altLang="zh-CN" sz="1200" smtClean="0"/>
          </a:p>
        </p:txBody>
      </p:sp>
      <p:sp>
        <p:nvSpPr>
          <p:cNvPr id="309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9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A5A4989-3CB6-4B04-BA5F-A01D208BBC36}" type="slidenum">
              <a:rPr lang="zh-CN" altLang="en-US" sz="1200" smtClean="0"/>
              <a:pPr/>
              <a:t>82</a:t>
            </a:fld>
            <a:endParaRPr lang="en-US" altLang="zh-CN" sz="1200" smtClean="0"/>
          </a:p>
        </p:txBody>
      </p:sp>
      <p:sp>
        <p:nvSpPr>
          <p:cNvPr id="202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960B8CD-554C-4EFC-8C04-F710A28BC40D}" type="slidenum">
              <a:rPr lang="zh-CN" altLang="en-US" sz="1200" smtClean="0"/>
              <a:pPr/>
              <a:t>83</a:t>
            </a:fld>
            <a:endParaRPr lang="en-US" altLang="zh-CN" sz="1200" smtClean="0"/>
          </a:p>
        </p:txBody>
      </p:sp>
      <p:sp>
        <p:nvSpPr>
          <p:cNvPr id="203779" name="Rectangle 7"/>
          <p:cNvSpPr txBox="1">
            <a:spLocks noGrp="1" noChangeArrowheads="1"/>
          </p:cNvSpPr>
          <p:nvPr/>
        </p:nvSpPr>
        <p:spPr bwMode="auto">
          <a:xfrm>
            <a:off x="3886200" y="8688388"/>
            <a:ext cx="2971800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02" tIns="46151" rIns="92302" bIns="46151" anchor="b"/>
          <a:lstStyle>
            <a:lvl1pPr defTabSz="92392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392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392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3925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3925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fld id="{4CDAF7AD-B116-4B1D-A9FC-24D343656BD0}" type="slidenum">
              <a:rPr lang="zh-CN" altLang="en-US" sz="1200"/>
              <a:pPr algn="r"/>
              <a:t>83</a:t>
            </a:fld>
            <a:endParaRPr lang="en-US" altLang="zh-CN" sz="1200"/>
          </a:p>
        </p:txBody>
      </p:sp>
      <p:sp>
        <p:nvSpPr>
          <p:cNvPr id="2037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72000" cy="3429000"/>
          </a:xfrm>
          <a:ln/>
        </p:spPr>
      </p:sp>
      <p:sp>
        <p:nvSpPr>
          <p:cNvPr id="2037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32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02" tIns="46151" rIns="92302" bIns="46151"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F77BFA1-D71E-46D0-8F15-B504A632E647}" type="slidenum">
              <a:rPr lang="zh-CN" altLang="en-US" sz="1200" smtClean="0"/>
              <a:pPr/>
              <a:t>84</a:t>
            </a:fld>
            <a:endParaRPr lang="en-US" altLang="zh-CN" sz="1200" smtClean="0"/>
          </a:p>
        </p:txBody>
      </p:sp>
      <p:sp>
        <p:nvSpPr>
          <p:cNvPr id="204803" name="Rectangle 7"/>
          <p:cNvSpPr txBox="1">
            <a:spLocks noGrp="1" noChangeArrowheads="1"/>
          </p:cNvSpPr>
          <p:nvPr/>
        </p:nvSpPr>
        <p:spPr bwMode="auto">
          <a:xfrm>
            <a:off x="3886200" y="8688388"/>
            <a:ext cx="2971800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02" tIns="46151" rIns="92302" bIns="46151" anchor="b"/>
          <a:lstStyle>
            <a:lvl1pPr defTabSz="92392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392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392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3925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3925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fld id="{7043E132-C2D1-4D85-81E3-F7FB3CE093B7}" type="slidenum">
              <a:rPr lang="zh-CN" altLang="en-US" sz="1200"/>
              <a:pPr algn="r"/>
              <a:t>84</a:t>
            </a:fld>
            <a:endParaRPr lang="en-US" altLang="zh-CN" sz="1200"/>
          </a:p>
        </p:txBody>
      </p:sp>
      <p:sp>
        <p:nvSpPr>
          <p:cNvPr id="2048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72000" cy="3429000"/>
          </a:xfrm>
          <a:ln/>
        </p:spPr>
      </p:sp>
      <p:sp>
        <p:nvSpPr>
          <p:cNvPr id="2048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32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02" tIns="46151" rIns="92302" bIns="46151"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89D16885-C565-4B22-BB89-B6E5E96D4D88}" type="slidenum">
              <a:rPr lang="zh-CN" altLang="en-US" sz="1200" smtClean="0"/>
              <a:pPr/>
              <a:t>12</a:t>
            </a:fld>
            <a:endParaRPr lang="en-US" altLang="zh-CN" sz="1200" smtClean="0"/>
          </a:p>
        </p:txBody>
      </p:sp>
      <p:sp>
        <p:nvSpPr>
          <p:cNvPr id="221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669EACD-9576-41E0-B279-EFFD4D2D8DB9}" type="slidenum">
              <a:rPr lang="zh-CN" altLang="en-US" sz="1200" smtClean="0"/>
              <a:pPr/>
              <a:t>85</a:t>
            </a:fld>
            <a:endParaRPr lang="en-US" altLang="zh-CN" sz="1200" smtClean="0"/>
          </a:p>
        </p:txBody>
      </p:sp>
      <p:sp>
        <p:nvSpPr>
          <p:cNvPr id="205827" name="Rectangle 7"/>
          <p:cNvSpPr txBox="1">
            <a:spLocks noGrp="1" noChangeArrowheads="1"/>
          </p:cNvSpPr>
          <p:nvPr/>
        </p:nvSpPr>
        <p:spPr bwMode="auto">
          <a:xfrm>
            <a:off x="3886200" y="8688388"/>
            <a:ext cx="2971800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02" tIns="46151" rIns="92302" bIns="46151" anchor="b"/>
          <a:lstStyle>
            <a:lvl1pPr defTabSz="92392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392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392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3925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3925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fld id="{D6BFCF7D-E559-4879-95F5-3EBB01045D9A}" type="slidenum">
              <a:rPr lang="zh-CN" altLang="en-US" sz="1200"/>
              <a:pPr algn="r"/>
              <a:t>85</a:t>
            </a:fld>
            <a:endParaRPr lang="en-US" altLang="zh-CN" sz="1200"/>
          </a:p>
        </p:txBody>
      </p:sp>
      <p:sp>
        <p:nvSpPr>
          <p:cNvPr id="2058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72000" cy="3429000"/>
          </a:xfrm>
          <a:ln/>
        </p:spPr>
      </p:sp>
      <p:sp>
        <p:nvSpPr>
          <p:cNvPr id="2058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32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02" tIns="46151" rIns="92302" bIns="46151"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5E64E9F-8F08-47A3-8D4D-DFE4F9FB0DC0}" type="slidenum">
              <a:rPr lang="zh-CN" altLang="en-US" sz="1200" smtClean="0"/>
              <a:pPr/>
              <a:t>86</a:t>
            </a:fld>
            <a:endParaRPr lang="en-US" altLang="zh-CN" sz="1200" smtClean="0"/>
          </a:p>
        </p:txBody>
      </p:sp>
      <p:sp>
        <p:nvSpPr>
          <p:cNvPr id="209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B25D6E6-B77C-49A0-9D8E-37250C413050}" type="slidenum">
              <a:rPr lang="zh-CN" altLang="en-US" sz="1200" smtClean="0"/>
              <a:pPr/>
              <a:t>87</a:t>
            </a:fld>
            <a:endParaRPr lang="en-US" altLang="zh-CN" sz="1200" smtClean="0"/>
          </a:p>
        </p:txBody>
      </p:sp>
      <p:sp>
        <p:nvSpPr>
          <p:cNvPr id="210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989C829-03A4-467E-BFC8-7E679D2D357E}" type="slidenum">
              <a:rPr lang="zh-CN" altLang="en-US" sz="1200" smtClean="0"/>
              <a:pPr/>
              <a:t>88</a:t>
            </a:fld>
            <a:endParaRPr lang="en-US" altLang="zh-CN" sz="1200" smtClean="0"/>
          </a:p>
        </p:txBody>
      </p:sp>
      <p:sp>
        <p:nvSpPr>
          <p:cNvPr id="211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52538DA-C9AF-497C-AF9A-BA7973EDF01A}" type="slidenum">
              <a:rPr lang="zh-CN" altLang="en-US" sz="1200" smtClean="0"/>
              <a:pPr/>
              <a:t>89</a:t>
            </a:fld>
            <a:endParaRPr lang="en-US" altLang="zh-CN" sz="1200" smtClean="0"/>
          </a:p>
        </p:txBody>
      </p:sp>
      <p:sp>
        <p:nvSpPr>
          <p:cNvPr id="212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AEC009C-31E2-42D7-A518-618F86D9A9C0}" type="slidenum">
              <a:rPr lang="zh-CN" altLang="en-US" sz="1200" smtClean="0"/>
              <a:pPr/>
              <a:t>90</a:t>
            </a:fld>
            <a:endParaRPr lang="en-US" altLang="zh-CN" sz="1200" smtClean="0"/>
          </a:p>
        </p:txBody>
      </p:sp>
      <p:sp>
        <p:nvSpPr>
          <p:cNvPr id="214019" name="Rectangle 7"/>
          <p:cNvSpPr txBox="1">
            <a:spLocks noGrp="1" noChangeArrowheads="1"/>
          </p:cNvSpPr>
          <p:nvPr/>
        </p:nvSpPr>
        <p:spPr bwMode="auto">
          <a:xfrm>
            <a:off x="3886200" y="8688388"/>
            <a:ext cx="2971800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02" tIns="46151" rIns="92302" bIns="46151" anchor="b"/>
          <a:lstStyle>
            <a:lvl1pPr defTabSz="92392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392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392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3925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3925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fld id="{173647EE-44BB-4C83-8925-016E5E756C1F}" type="slidenum">
              <a:rPr lang="zh-CN" altLang="en-US" sz="1200"/>
              <a:pPr algn="r"/>
              <a:t>90</a:t>
            </a:fld>
            <a:endParaRPr lang="en-US" altLang="zh-CN" sz="1200"/>
          </a:p>
        </p:txBody>
      </p:sp>
      <p:sp>
        <p:nvSpPr>
          <p:cNvPr id="214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72000" cy="3429000"/>
          </a:xfrm>
          <a:ln/>
        </p:spPr>
      </p:sp>
      <p:sp>
        <p:nvSpPr>
          <p:cNvPr id="2140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32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02" tIns="46151" rIns="92302" bIns="46151"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6C6D760-449F-433F-8001-FDF330BD85D4}" type="slidenum">
              <a:rPr lang="zh-CN" altLang="en-US" sz="1200" smtClean="0"/>
              <a:pPr/>
              <a:t>91</a:t>
            </a:fld>
            <a:endParaRPr lang="en-US" altLang="zh-CN" sz="1200" smtClean="0"/>
          </a:p>
        </p:txBody>
      </p:sp>
      <p:sp>
        <p:nvSpPr>
          <p:cNvPr id="215043" name="Rectangle 7"/>
          <p:cNvSpPr txBox="1">
            <a:spLocks noGrp="1" noChangeArrowheads="1"/>
          </p:cNvSpPr>
          <p:nvPr/>
        </p:nvSpPr>
        <p:spPr bwMode="auto">
          <a:xfrm>
            <a:off x="3886200" y="8688388"/>
            <a:ext cx="2971800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02" tIns="46151" rIns="92302" bIns="46151" anchor="b"/>
          <a:lstStyle>
            <a:lvl1pPr defTabSz="92392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392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392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3925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3925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fld id="{EFB0B7D5-423F-4F32-A9A9-CBFA50770538}" type="slidenum">
              <a:rPr lang="zh-CN" altLang="en-US" sz="1200"/>
              <a:pPr algn="r"/>
              <a:t>91</a:t>
            </a:fld>
            <a:endParaRPr lang="en-US" altLang="zh-CN" sz="1200"/>
          </a:p>
        </p:txBody>
      </p:sp>
      <p:sp>
        <p:nvSpPr>
          <p:cNvPr id="2150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72000" cy="3429000"/>
          </a:xfrm>
          <a:ln/>
        </p:spPr>
      </p:sp>
      <p:sp>
        <p:nvSpPr>
          <p:cNvPr id="2150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32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02" tIns="46151" rIns="92302" bIns="46151"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9B4E46F-D95F-443C-BDF4-71BF59327A2F}" type="slidenum">
              <a:rPr lang="zh-CN" altLang="en-US" sz="1200" smtClean="0"/>
              <a:pPr/>
              <a:t>92</a:t>
            </a:fld>
            <a:endParaRPr lang="en-US" altLang="zh-CN" sz="1200" smtClean="0"/>
          </a:p>
        </p:txBody>
      </p:sp>
      <p:sp>
        <p:nvSpPr>
          <p:cNvPr id="216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942C86B1-328B-4C05-A00B-566E880065D3}" type="slidenum">
              <a:rPr lang="zh-CN" altLang="en-US" sz="1200" smtClean="0"/>
              <a:pPr/>
              <a:t>93</a:t>
            </a:fld>
            <a:endParaRPr lang="en-US" altLang="zh-CN" sz="1200" smtClean="0"/>
          </a:p>
        </p:txBody>
      </p:sp>
      <p:sp>
        <p:nvSpPr>
          <p:cNvPr id="217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03D0C6A-712B-4C6A-99DD-15734B1B7794}" type="slidenum">
              <a:rPr lang="zh-CN" altLang="en-US" sz="1200" smtClean="0"/>
              <a:pPr/>
              <a:t>94</a:t>
            </a:fld>
            <a:endParaRPr lang="en-US" altLang="zh-CN" sz="1200" smtClean="0"/>
          </a:p>
        </p:txBody>
      </p:sp>
      <p:sp>
        <p:nvSpPr>
          <p:cNvPr id="218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48F4607-E421-4C5F-9FD4-063BD036AAAE}" type="slidenum">
              <a:rPr lang="zh-CN" altLang="en-US" sz="1200" smtClean="0"/>
              <a:pPr/>
              <a:t>13</a:t>
            </a:fld>
            <a:endParaRPr lang="en-US" altLang="zh-CN" sz="1200" smtClean="0"/>
          </a:p>
        </p:txBody>
      </p:sp>
      <p:sp>
        <p:nvSpPr>
          <p:cNvPr id="222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F1BAD68-1CC6-44C6-81E0-DD857B1397E6}" type="slidenum">
              <a:rPr lang="zh-CN" altLang="en-US" sz="1200" smtClean="0"/>
              <a:pPr/>
              <a:t>95</a:t>
            </a:fld>
            <a:endParaRPr lang="en-US" altLang="zh-CN" sz="1200" smtClean="0"/>
          </a:p>
        </p:txBody>
      </p:sp>
      <p:sp>
        <p:nvSpPr>
          <p:cNvPr id="219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0529AF1-8A2F-4CBC-8BB6-43BADF5AC162}" type="slidenum">
              <a:rPr lang="zh-CN" altLang="en-US" sz="1200" smtClean="0"/>
              <a:pPr/>
              <a:t>96</a:t>
            </a:fld>
            <a:endParaRPr lang="en-US" altLang="zh-CN" sz="1200" smtClean="0"/>
          </a:p>
        </p:txBody>
      </p:sp>
      <p:sp>
        <p:nvSpPr>
          <p:cNvPr id="220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C59398B-76FC-4026-AA39-0D7FFB4CC542}" type="slidenum">
              <a:rPr lang="zh-CN" altLang="en-US" sz="1200" smtClean="0"/>
              <a:pPr/>
              <a:t>97</a:t>
            </a:fld>
            <a:endParaRPr lang="en-US" altLang="zh-CN" sz="1200" smtClean="0"/>
          </a:p>
        </p:txBody>
      </p:sp>
      <p:sp>
        <p:nvSpPr>
          <p:cNvPr id="262147" name="Rectangle 7"/>
          <p:cNvSpPr txBox="1">
            <a:spLocks noGrp="1" noChangeArrowheads="1"/>
          </p:cNvSpPr>
          <p:nvPr/>
        </p:nvSpPr>
        <p:spPr bwMode="auto">
          <a:xfrm>
            <a:off x="3886200" y="8688388"/>
            <a:ext cx="2971800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02" tIns="46151" rIns="92302" bIns="46151" anchor="b"/>
          <a:lstStyle>
            <a:lvl1pPr defTabSz="92392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392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392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3925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3925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fld id="{4DD23F49-97CB-4F8D-8A7E-5C856C0440B9}" type="slidenum">
              <a:rPr lang="zh-CN" altLang="en-US" sz="1200"/>
              <a:pPr algn="r"/>
              <a:t>97</a:t>
            </a:fld>
            <a:endParaRPr lang="en-US" altLang="zh-CN" sz="1200"/>
          </a:p>
        </p:txBody>
      </p:sp>
      <p:sp>
        <p:nvSpPr>
          <p:cNvPr id="2621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72000" cy="3429000"/>
          </a:xfrm>
          <a:ln/>
        </p:spPr>
      </p:sp>
      <p:sp>
        <p:nvSpPr>
          <p:cNvPr id="2621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32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02" tIns="46151" rIns="92302" bIns="46151"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FBD94BC-1373-4AD3-A015-B98C7E829071}" type="slidenum">
              <a:rPr lang="zh-CN" altLang="en-US" sz="1200" smtClean="0"/>
              <a:pPr/>
              <a:t>100</a:t>
            </a:fld>
            <a:endParaRPr lang="en-US" altLang="zh-CN" sz="1200" smtClean="0"/>
          </a:p>
        </p:txBody>
      </p:sp>
      <p:sp>
        <p:nvSpPr>
          <p:cNvPr id="27136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90625" y="715963"/>
            <a:ext cx="4495800" cy="3373437"/>
          </a:xfrm>
          <a:ln/>
        </p:spPr>
      </p:sp>
      <p:sp>
        <p:nvSpPr>
          <p:cNvPr id="271364" name="Notes Placeholder 2"/>
          <p:cNvSpPr>
            <a:spLocks noGrp="1"/>
          </p:cNvSpPr>
          <p:nvPr>
            <p:ph type="body" idx="1"/>
          </p:nvPr>
        </p:nvSpPr>
        <p:spPr>
          <a:xfrm>
            <a:off x="917575" y="4344988"/>
            <a:ext cx="502443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697" tIns="45073" rIns="91697" bIns="45073"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84078E8-53A1-48B0-AD91-4178EA6DEFF1}" type="slidenum">
              <a:rPr lang="zh-CN" altLang="en-US" sz="1200" smtClean="0"/>
              <a:pPr/>
              <a:t>101</a:t>
            </a:fld>
            <a:endParaRPr lang="en-US" altLang="zh-CN" sz="1200" smtClean="0"/>
          </a:p>
        </p:txBody>
      </p:sp>
      <p:sp>
        <p:nvSpPr>
          <p:cNvPr id="272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2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4A73520-7D89-4567-AF3E-038B18FAFC6F}" type="slidenum">
              <a:rPr lang="zh-CN" altLang="en-US" sz="1200" smtClean="0"/>
              <a:pPr/>
              <a:t>102</a:t>
            </a:fld>
            <a:endParaRPr lang="en-US" altLang="zh-CN" sz="1200" smtClean="0"/>
          </a:p>
        </p:txBody>
      </p:sp>
      <p:sp>
        <p:nvSpPr>
          <p:cNvPr id="273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5DAC900-93CB-46F3-9FBA-1E1C6E886CB7}" type="slidenum">
              <a:rPr lang="zh-CN" altLang="en-US" sz="1200" smtClean="0"/>
              <a:pPr/>
              <a:t>103</a:t>
            </a:fld>
            <a:endParaRPr lang="en-US" altLang="zh-CN" sz="1200" smtClean="0"/>
          </a:p>
        </p:txBody>
      </p:sp>
      <p:sp>
        <p:nvSpPr>
          <p:cNvPr id="274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DC062E7-2D1B-4091-B56D-2D97E51C165F}" type="slidenum">
              <a:rPr lang="zh-CN" altLang="en-US" sz="1200" smtClean="0"/>
              <a:pPr/>
              <a:t>104</a:t>
            </a:fld>
            <a:endParaRPr lang="en-US" altLang="zh-CN" sz="1200" smtClean="0"/>
          </a:p>
        </p:txBody>
      </p:sp>
      <p:sp>
        <p:nvSpPr>
          <p:cNvPr id="310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0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9AC2343E-06DD-41AC-A547-2DF1A3D61271}" type="slidenum">
              <a:rPr lang="zh-CN" altLang="en-US" sz="1200" smtClean="0"/>
              <a:pPr/>
              <a:t>105</a:t>
            </a:fld>
            <a:endParaRPr lang="en-US" altLang="zh-CN" sz="1200" smtClean="0"/>
          </a:p>
        </p:txBody>
      </p:sp>
      <p:sp>
        <p:nvSpPr>
          <p:cNvPr id="311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1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7B01C2A-F8EF-42F8-B615-F32C223AEDCF}" type="slidenum">
              <a:rPr lang="zh-CN" altLang="en-US" sz="1200" smtClean="0"/>
              <a:pPr/>
              <a:t>106</a:t>
            </a:fld>
            <a:endParaRPr lang="en-US" altLang="zh-CN" sz="1200" smtClean="0"/>
          </a:p>
        </p:txBody>
      </p:sp>
      <p:sp>
        <p:nvSpPr>
          <p:cNvPr id="312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3C7B20-EFBB-419B-8600-90B37FF4BEA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8987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C0A977-74A0-4BCB-B698-FEB26AD2899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8066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19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19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160AA2-60BB-4A7A-9EC9-29B648702FF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75604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057652-3685-46EB-AF80-4B216F062E7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26122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533400" y="228600"/>
            <a:ext cx="7772400" cy="6019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A21329-AC14-4600-B111-297183746F4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9898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73EBCC-21F0-43D7-A044-8E25475800F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2419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691218-5C76-4ECB-8688-F0469FAD839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6775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CFA747-A367-47AB-BFE0-BDC57FCE612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152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5F567A-4421-4493-82FE-4553BDEDF53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2486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EF1168-AE64-4DAC-956A-FE051FEBA4A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553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7F667E-1A03-4848-BB22-75C923F6014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8035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7857DF-92F7-4FF1-B2E2-004CAFD39B6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1220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7671E0-5525-4BBB-BFD8-51BBE5A18A2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64368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1: Introduction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05800" y="64008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fld id="{5016CC94-F43C-404E-AC42-B4424685366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ZapfDingbats" pitchFamily="82" charset="2"/>
        <a:buChar char="r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ZapfDingbats" pitchFamily="82" charset="2"/>
        <a:buChar char="m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4.bin"/><Relationship Id="rId3" Type="http://schemas.openxmlformats.org/officeDocument/2006/relationships/notesSlide" Target="../notesSlides/notesSlide94.xml"/><Relationship Id="rId7" Type="http://schemas.openxmlformats.org/officeDocument/2006/relationships/oleObject" Target="../embeddings/oleObject12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122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121.bin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7.bin"/><Relationship Id="rId13" Type="http://schemas.openxmlformats.org/officeDocument/2006/relationships/oleObject" Target="../embeddings/oleObject132.bin"/><Relationship Id="rId3" Type="http://schemas.openxmlformats.org/officeDocument/2006/relationships/notesSlide" Target="../notesSlides/notesSlide95.xml"/><Relationship Id="rId7" Type="http://schemas.openxmlformats.org/officeDocument/2006/relationships/image" Target="../media/image9.wmf"/><Relationship Id="rId12" Type="http://schemas.openxmlformats.org/officeDocument/2006/relationships/oleObject" Target="../embeddings/oleObject13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126.bin"/><Relationship Id="rId11" Type="http://schemas.openxmlformats.org/officeDocument/2006/relationships/oleObject" Target="../embeddings/oleObject130.bin"/><Relationship Id="rId5" Type="http://schemas.openxmlformats.org/officeDocument/2006/relationships/image" Target="../media/image8.wmf"/><Relationship Id="rId10" Type="http://schemas.openxmlformats.org/officeDocument/2006/relationships/oleObject" Target="../embeddings/oleObject129.bin"/><Relationship Id="rId4" Type="http://schemas.openxmlformats.org/officeDocument/2006/relationships/oleObject" Target="../embeddings/oleObject125.bin"/><Relationship Id="rId9" Type="http://schemas.openxmlformats.org/officeDocument/2006/relationships/oleObject" Target="../embeddings/oleObject128.bin"/><Relationship Id="rId14" Type="http://schemas.openxmlformats.org/officeDocument/2006/relationships/oleObject" Target="../embeddings/oleObject133.bin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6.bin"/><Relationship Id="rId13" Type="http://schemas.openxmlformats.org/officeDocument/2006/relationships/oleObject" Target="../embeddings/oleObject140.bin"/><Relationship Id="rId3" Type="http://schemas.openxmlformats.org/officeDocument/2006/relationships/notesSlide" Target="../notesSlides/notesSlide96.xml"/><Relationship Id="rId7" Type="http://schemas.openxmlformats.org/officeDocument/2006/relationships/image" Target="../media/image9.wmf"/><Relationship Id="rId12" Type="http://schemas.openxmlformats.org/officeDocument/2006/relationships/image" Target="../media/image5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135.bin"/><Relationship Id="rId11" Type="http://schemas.openxmlformats.org/officeDocument/2006/relationships/oleObject" Target="../embeddings/oleObject139.bin"/><Relationship Id="rId5" Type="http://schemas.openxmlformats.org/officeDocument/2006/relationships/image" Target="../media/image8.wmf"/><Relationship Id="rId10" Type="http://schemas.openxmlformats.org/officeDocument/2006/relationships/oleObject" Target="../embeddings/oleObject138.bin"/><Relationship Id="rId4" Type="http://schemas.openxmlformats.org/officeDocument/2006/relationships/oleObject" Target="../embeddings/oleObject134.bin"/><Relationship Id="rId9" Type="http://schemas.openxmlformats.org/officeDocument/2006/relationships/oleObject" Target="../embeddings/oleObject137.bin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3.bin"/><Relationship Id="rId3" Type="http://schemas.openxmlformats.org/officeDocument/2006/relationships/notesSlide" Target="../notesSlides/notesSlide101.xml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142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141.bin"/><Relationship Id="rId9" Type="http://schemas.openxmlformats.org/officeDocument/2006/relationships/oleObject" Target="../embeddings/oleObject144.bin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146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145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.png"/><Relationship Id="rId4" Type="http://schemas.openxmlformats.org/officeDocument/2006/relationships/oleObject" Target="../embeddings/oleObject4.bin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9.bin"/><Relationship Id="rId3" Type="http://schemas.openxmlformats.org/officeDocument/2006/relationships/notesSlide" Target="../notesSlides/notesSlide103.xml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148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147.bin"/><Relationship Id="rId9" Type="http://schemas.openxmlformats.org/officeDocument/2006/relationships/oleObject" Target="../embeddings/oleObject150.bin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152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151.bin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oleObject" Target="../embeddings/oleObject12.bin"/><Relationship Id="rId18" Type="http://schemas.openxmlformats.org/officeDocument/2006/relationships/image" Target="../media/image8.wmf"/><Relationship Id="rId3" Type="http://schemas.openxmlformats.org/officeDocument/2006/relationships/notesSlide" Target="../notesSlides/notesSlide9.xml"/><Relationship Id="rId21" Type="http://schemas.openxmlformats.org/officeDocument/2006/relationships/oleObject" Target="../embeddings/oleObject17.bin"/><Relationship Id="rId7" Type="http://schemas.openxmlformats.org/officeDocument/2006/relationships/image" Target="../media/image6.wmf"/><Relationship Id="rId12" Type="http://schemas.openxmlformats.org/officeDocument/2006/relationships/oleObject" Target="../embeddings/oleObject11.bin"/><Relationship Id="rId17" Type="http://schemas.openxmlformats.org/officeDocument/2006/relationships/oleObject" Target="../embeddings/oleObject15.bin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14.bin"/><Relationship Id="rId20" Type="http://schemas.openxmlformats.org/officeDocument/2006/relationships/image" Target="../media/image9.wmf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11" Type="http://schemas.openxmlformats.org/officeDocument/2006/relationships/oleObject" Target="../embeddings/oleObject10.bin"/><Relationship Id="rId5" Type="http://schemas.openxmlformats.org/officeDocument/2006/relationships/image" Target="../media/image5.wmf"/><Relationship Id="rId15" Type="http://schemas.openxmlformats.org/officeDocument/2006/relationships/image" Target="../media/image7.wmf"/><Relationship Id="rId23" Type="http://schemas.openxmlformats.org/officeDocument/2006/relationships/oleObject" Target="../embeddings/oleObject19.bin"/><Relationship Id="rId10" Type="http://schemas.openxmlformats.org/officeDocument/2006/relationships/oleObject" Target="../embeddings/oleObject9.bin"/><Relationship Id="rId19" Type="http://schemas.openxmlformats.org/officeDocument/2006/relationships/oleObject" Target="../embeddings/oleObject16.bin"/><Relationship Id="rId4" Type="http://schemas.openxmlformats.org/officeDocument/2006/relationships/oleObject" Target="../embeddings/oleObject5.bin"/><Relationship Id="rId9" Type="http://schemas.openxmlformats.org/officeDocument/2006/relationships/oleObject" Target="../embeddings/oleObject8.bin"/><Relationship Id="rId14" Type="http://schemas.openxmlformats.org/officeDocument/2006/relationships/oleObject" Target="../embeddings/oleObject13.bin"/><Relationship Id="rId22" Type="http://schemas.openxmlformats.org/officeDocument/2006/relationships/oleObject" Target="../embeddings/oleObject18.bin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13" Type="http://schemas.openxmlformats.org/officeDocument/2006/relationships/oleObject" Target="../embeddings/oleObject157.bin"/><Relationship Id="rId18" Type="http://schemas.openxmlformats.org/officeDocument/2006/relationships/image" Target="../media/image67.emf"/><Relationship Id="rId3" Type="http://schemas.openxmlformats.org/officeDocument/2006/relationships/slideLayout" Target="../slideLayouts/slideLayout7.xml"/><Relationship Id="rId21" Type="http://schemas.openxmlformats.org/officeDocument/2006/relationships/oleObject" Target="../embeddings/oleObject161.bin"/><Relationship Id="rId7" Type="http://schemas.openxmlformats.org/officeDocument/2006/relationships/oleObject" Target="../embeddings/oleObject154.bin"/><Relationship Id="rId12" Type="http://schemas.openxmlformats.org/officeDocument/2006/relationships/image" Target="../media/image64.wmf"/><Relationship Id="rId17" Type="http://schemas.openxmlformats.org/officeDocument/2006/relationships/oleObject" Target="../embeddings/oleObject159.bin"/><Relationship Id="rId2" Type="http://schemas.openxmlformats.org/officeDocument/2006/relationships/vmlDrawing" Target="../drawings/vmlDrawing29.vml"/><Relationship Id="rId16" Type="http://schemas.openxmlformats.org/officeDocument/2006/relationships/image" Target="../media/image66.emf"/><Relationship Id="rId20" Type="http://schemas.openxmlformats.org/officeDocument/2006/relationships/image" Target="../media/image68.emf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61.emf"/><Relationship Id="rId11" Type="http://schemas.openxmlformats.org/officeDocument/2006/relationships/oleObject" Target="../embeddings/oleObject156.bin"/><Relationship Id="rId5" Type="http://schemas.openxmlformats.org/officeDocument/2006/relationships/oleObject" Target="../embeddings/oleObject153.bin"/><Relationship Id="rId15" Type="http://schemas.openxmlformats.org/officeDocument/2006/relationships/oleObject" Target="../embeddings/oleObject158.bin"/><Relationship Id="rId10" Type="http://schemas.openxmlformats.org/officeDocument/2006/relationships/image" Target="../media/image63.emf"/><Relationship Id="rId19" Type="http://schemas.openxmlformats.org/officeDocument/2006/relationships/oleObject" Target="../embeddings/oleObject160.bin"/><Relationship Id="rId4" Type="http://schemas.openxmlformats.org/officeDocument/2006/relationships/notesSlide" Target="../notesSlides/notesSlide132.xml"/><Relationship Id="rId9" Type="http://schemas.openxmlformats.org/officeDocument/2006/relationships/oleObject" Target="../embeddings/oleObject155.bin"/><Relationship Id="rId14" Type="http://schemas.openxmlformats.org/officeDocument/2006/relationships/image" Target="../media/image65.emf"/><Relationship Id="rId22" Type="http://schemas.openxmlformats.org/officeDocument/2006/relationships/image" Target="../media/image6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5.bin"/><Relationship Id="rId3" Type="http://schemas.openxmlformats.org/officeDocument/2006/relationships/notesSlide" Target="../notesSlides/notesSlide135.xml"/><Relationship Id="rId7" Type="http://schemas.openxmlformats.org/officeDocument/2006/relationships/oleObject" Target="../embeddings/oleObject16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163.bin"/><Relationship Id="rId5" Type="http://schemas.openxmlformats.org/officeDocument/2006/relationships/image" Target="../media/image72.wmf"/><Relationship Id="rId4" Type="http://schemas.openxmlformats.org/officeDocument/2006/relationships/oleObject" Target="../embeddings/oleObject162.bin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13" Type="http://schemas.openxmlformats.org/officeDocument/2006/relationships/oleObject" Target="../embeddings/oleObject167.bin"/><Relationship Id="rId3" Type="http://schemas.openxmlformats.org/officeDocument/2006/relationships/notesSlide" Target="../notesSlides/notesSlide137.xml"/><Relationship Id="rId7" Type="http://schemas.openxmlformats.org/officeDocument/2006/relationships/image" Target="../media/image77.wmf"/><Relationship Id="rId12" Type="http://schemas.openxmlformats.org/officeDocument/2006/relationships/image" Target="../media/image82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76.emf"/><Relationship Id="rId11" Type="http://schemas.openxmlformats.org/officeDocument/2006/relationships/image" Target="../media/image81.emf"/><Relationship Id="rId5" Type="http://schemas.openxmlformats.org/officeDocument/2006/relationships/image" Target="../media/image74.png"/><Relationship Id="rId10" Type="http://schemas.openxmlformats.org/officeDocument/2006/relationships/image" Target="../media/image80.emf"/><Relationship Id="rId4" Type="http://schemas.openxmlformats.org/officeDocument/2006/relationships/oleObject" Target="../embeddings/oleObject166.bin"/><Relationship Id="rId9" Type="http://schemas.openxmlformats.org/officeDocument/2006/relationships/image" Target="../media/image79.emf"/><Relationship Id="rId14" Type="http://schemas.openxmlformats.org/officeDocument/2006/relationships/image" Target="../media/image75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image" Target="../media/image83.wmf"/><Relationship Id="rId7" Type="http://schemas.openxmlformats.org/officeDocument/2006/relationships/image" Target="../media/image86.emf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image" Target="../media/image77.wmf"/><Relationship Id="rId10" Type="http://schemas.openxmlformats.org/officeDocument/2006/relationships/image" Target="../media/image89.emf"/><Relationship Id="rId4" Type="http://schemas.openxmlformats.org/officeDocument/2006/relationships/image" Target="../media/image84.emf"/><Relationship Id="rId9" Type="http://schemas.openxmlformats.org/officeDocument/2006/relationships/image" Target="../media/image88.emf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notesSlide" Target="../notesSlides/notesSlide16.xml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20.bin"/><Relationship Id="rId9" Type="http://schemas.openxmlformats.org/officeDocument/2006/relationships/oleObject" Target="../embeddings/oleObject24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25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27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29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27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26.wmf"/><Relationship Id="rId4" Type="http://schemas.openxmlformats.org/officeDocument/2006/relationships/oleObject" Target="../embeddings/oleObject30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32.bin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31.png"/><Relationship Id="rId4" Type="http://schemas.openxmlformats.org/officeDocument/2006/relationships/oleObject" Target="../embeddings/oleObject33.bin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2.png"/><Relationship Id="rId5" Type="http://schemas.openxmlformats.org/officeDocument/2006/relationships/image" Target="../media/image5.wmf"/><Relationship Id="rId4" Type="http://schemas.openxmlformats.org/officeDocument/2006/relationships/oleObject" Target="../embeddings/oleObject34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4.wmf"/><Relationship Id="rId4" Type="http://schemas.openxmlformats.org/officeDocument/2006/relationships/oleObject" Target="../embeddings/oleObject35.bin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.bin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.bin"/><Relationship Id="rId13" Type="http://schemas.openxmlformats.org/officeDocument/2006/relationships/oleObject" Target="../embeddings/oleObject40.bin"/><Relationship Id="rId18" Type="http://schemas.openxmlformats.org/officeDocument/2006/relationships/oleObject" Target="../embeddings/oleObject44.bin"/><Relationship Id="rId3" Type="http://schemas.openxmlformats.org/officeDocument/2006/relationships/notesSlide" Target="../notesSlides/notesSlide78.xml"/><Relationship Id="rId21" Type="http://schemas.openxmlformats.org/officeDocument/2006/relationships/oleObject" Target="../embeddings/oleObject47.bin"/><Relationship Id="rId7" Type="http://schemas.openxmlformats.org/officeDocument/2006/relationships/image" Target="../media/image8.wmf"/><Relationship Id="rId12" Type="http://schemas.openxmlformats.org/officeDocument/2006/relationships/image" Target="../media/image38.png"/><Relationship Id="rId17" Type="http://schemas.openxmlformats.org/officeDocument/2006/relationships/oleObject" Target="../embeddings/oleObject43.bin"/><Relationship Id="rId25" Type="http://schemas.openxmlformats.org/officeDocument/2006/relationships/oleObject" Target="../embeddings/oleObject51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42.bin"/><Relationship Id="rId20" Type="http://schemas.openxmlformats.org/officeDocument/2006/relationships/oleObject" Target="../embeddings/oleObject46.bin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36.bin"/><Relationship Id="rId11" Type="http://schemas.openxmlformats.org/officeDocument/2006/relationships/oleObject" Target="../embeddings/oleObject39.bin"/><Relationship Id="rId24" Type="http://schemas.openxmlformats.org/officeDocument/2006/relationships/oleObject" Target="../embeddings/oleObject50.bin"/><Relationship Id="rId5" Type="http://schemas.openxmlformats.org/officeDocument/2006/relationships/image" Target="../media/image37.png"/><Relationship Id="rId15" Type="http://schemas.openxmlformats.org/officeDocument/2006/relationships/oleObject" Target="../embeddings/oleObject41.bin"/><Relationship Id="rId23" Type="http://schemas.openxmlformats.org/officeDocument/2006/relationships/oleObject" Target="../embeddings/oleObject49.bin"/><Relationship Id="rId10" Type="http://schemas.openxmlformats.org/officeDocument/2006/relationships/oleObject" Target="../embeddings/oleObject38.bin"/><Relationship Id="rId19" Type="http://schemas.openxmlformats.org/officeDocument/2006/relationships/oleObject" Target="../embeddings/oleObject45.bin"/><Relationship Id="rId4" Type="http://schemas.openxmlformats.org/officeDocument/2006/relationships/image" Target="../media/image36.wmf"/><Relationship Id="rId9" Type="http://schemas.openxmlformats.org/officeDocument/2006/relationships/image" Target="../media/image9.wmf"/><Relationship Id="rId14" Type="http://schemas.openxmlformats.org/officeDocument/2006/relationships/image" Target="../media/image5.wmf"/><Relationship Id="rId22" Type="http://schemas.openxmlformats.org/officeDocument/2006/relationships/oleObject" Target="../embeddings/oleObject48.bin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.bin"/><Relationship Id="rId13" Type="http://schemas.openxmlformats.org/officeDocument/2006/relationships/oleObject" Target="../embeddings/oleObject56.bin"/><Relationship Id="rId18" Type="http://schemas.openxmlformats.org/officeDocument/2006/relationships/oleObject" Target="../embeddings/oleObject60.bin"/><Relationship Id="rId3" Type="http://schemas.openxmlformats.org/officeDocument/2006/relationships/notesSlide" Target="../notesSlides/notesSlide79.xml"/><Relationship Id="rId21" Type="http://schemas.openxmlformats.org/officeDocument/2006/relationships/oleObject" Target="../embeddings/oleObject63.bin"/><Relationship Id="rId7" Type="http://schemas.openxmlformats.org/officeDocument/2006/relationships/image" Target="../media/image8.wmf"/><Relationship Id="rId12" Type="http://schemas.openxmlformats.org/officeDocument/2006/relationships/image" Target="../media/image38.png"/><Relationship Id="rId17" Type="http://schemas.openxmlformats.org/officeDocument/2006/relationships/oleObject" Target="../embeddings/oleObject59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58.bin"/><Relationship Id="rId20" Type="http://schemas.openxmlformats.org/officeDocument/2006/relationships/oleObject" Target="../embeddings/oleObject62.bin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52.bin"/><Relationship Id="rId11" Type="http://schemas.openxmlformats.org/officeDocument/2006/relationships/oleObject" Target="../embeddings/oleObject55.bin"/><Relationship Id="rId5" Type="http://schemas.openxmlformats.org/officeDocument/2006/relationships/image" Target="../media/image37.png"/><Relationship Id="rId15" Type="http://schemas.openxmlformats.org/officeDocument/2006/relationships/oleObject" Target="../embeddings/oleObject57.bin"/><Relationship Id="rId10" Type="http://schemas.openxmlformats.org/officeDocument/2006/relationships/oleObject" Target="../embeddings/oleObject54.bin"/><Relationship Id="rId19" Type="http://schemas.openxmlformats.org/officeDocument/2006/relationships/oleObject" Target="../embeddings/oleObject61.bin"/><Relationship Id="rId4" Type="http://schemas.openxmlformats.org/officeDocument/2006/relationships/image" Target="../media/image36.wmf"/><Relationship Id="rId9" Type="http://schemas.openxmlformats.org/officeDocument/2006/relationships/image" Target="../media/image9.wmf"/><Relationship Id="rId14" Type="http://schemas.openxmlformats.org/officeDocument/2006/relationships/image" Target="../media/image5.wmf"/><Relationship Id="rId22" Type="http://schemas.openxmlformats.org/officeDocument/2006/relationships/oleObject" Target="../embeddings/oleObject64.bin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6.bin"/><Relationship Id="rId13" Type="http://schemas.openxmlformats.org/officeDocument/2006/relationships/oleObject" Target="../embeddings/oleObject69.bin"/><Relationship Id="rId18" Type="http://schemas.openxmlformats.org/officeDocument/2006/relationships/oleObject" Target="../embeddings/oleObject73.bin"/><Relationship Id="rId3" Type="http://schemas.openxmlformats.org/officeDocument/2006/relationships/notesSlide" Target="../notesSlides/notesSlide80.xml"/><Relationship Id="rId21" Type="http://schemas.openxmlformats.org/officeDocument/2006/relationships/oleObject" Target="../embeddings/oleObject76.bin"/><Relationship Id="rId7" Type="http://schemas.openxmlformats.org/officeDocument/2006/relationships/image" Target="../media/image8.wmf"/><Relationship Id="rId12" Type="http://schemas.openxmlformats.org/officeDocument/2006/relationships/image" Target="../media/image38.png"/><Relationship Id="rId17" Type="http://schemas.openxmlformats.org/officeDocument/2006/relationships/oleObject" Target="../embeddings/oleObject72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71.bin"/><Relationship Id="rId20" Type="http://schemas.openxmlformats.org/officeDocument/2006/relationships/oleObject" Target="../embeddings/oleObject75.bin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65.bin"/><Relationship Id="rId11" Type="http://schemas.openxmlformats.org/officeDocument/2006/relationships/oleObject" Target="../embeddings/oleObject68.bin"/><Relationship Id="rId5" Type="http://schemas.openxmlformats.org/officeDocument/2006/relationships/image" Target="../media/image37.png"/><Relationship Id="rId15" Type="http://schemas.openxmlformats.org/officeDocument/2006/relationships/oleObject" Target="../embeddings/oleObject70.bin"/><Relationship Id="rId10" Type="http://schemas.openxmlformats.org/officeDocument/2006/relationships/oleObject" Target="../embeddings/oleObject67.bin"/><Relationship Id="rId19" Type="http://schemas.openxmlformats.org/officeDocument/2006/relationships/oleObject" Target="../embeddings/oleObject74.bin"/><Relationship Id="rId4" Type="http://schemas.openxmlformats.org/officeDocument/2006/relationships/image" Target="../media/image36.wmf"/><Relationship Id="rId9" Type="http://schemas.openxmlformats.org/officeDocument/2006/relationships/image" Target="../media/image9.wmf"/><Relationship Id="rId14" Type="http://schemas.openxmlformats.org/officeDocument/2006/relationships/image" Target="../media/image5.wmf"/><Relationship Id="rId22" Type="http://schemas.openxmlformats.org/officeDocument/2006/relationships/oleObject" Target="../embeddings/oleObject77.bin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.emf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9.bin"/><Relationship Id="rId13" Type="http://schemas.openxmlformats.org/officeDocument/2006/relationships/image" Target="../media/image5.wmf"/><Relationship Id="rId18" Type="http://schemas.openxmlformats.org/officeDocument/2006/relationships/oleObject" Target="../embeddings/oleObject87.bin"/><Relationship Id="rId3" Type="http://schemas.openxmlformats.org/officeDocument/2006/relationships/notesSlide" Target="../notesSlides/notesSlide85.xml"/><Relationship Id="rId21" Type="http://schemas.openxmlformats.org/officeDocument/2006/relationships/oleObject" Target="../embeddings/oleObject90.bin"/><Relationship Id="rId7" Type="http://schemas.openxmlformats.org/officeDocument/2006/relationships/image" Target="../media/image8.wmf"/><Relationship Id="rId12" Type="http://schemas.openxmlformats.org/officeDocument/2006/relationships/oleObject" Target="../embeddings/oleObject82.bin"/><Relationship Id="rId17" Type="http://schemas.openxmlformats.org/officeDocument/2006/relationships/oleObject" Target="../embeddings/oleObject86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85.bin"/><Relationship Id="rId20" Type="http://schemas.openxmlformats.org/officeDocument/2006/relationships/oleObject" Target="../embeddings/oleObject89.bin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78.bin"/><Relationship Id="rId11" Type="http://schemas.openxmlformats.org/officeDocument/2006/relationships/oleObject" Target="../embeddings/oleObject81.bin"/><Relationship Id="rId5" Type="http://schemas.openxmlformats.org/officeDocument/2006/relationships/image" Target="../media/image37.png"/><Relationship Id="rId15" Type="http://schemas.openxmlformats.org/officeDocument/2006/relationships/oleObject" Target="../embeddings/oleObject84.bin"/><Relationship Id="rId10" Type="http://schemas.openxmlformats.org/officeDocument/2006/relationships/oleObject" Target="../embeddings/oleObject80.bin"/><Relationship Id="rId19" Type="http://schemas.openxmlformats.org/officeDocument/2006/relationships/oleObject" Target="../embeddings/oleObject88.bin"/><Relationship Id="rId4" Type="http://schemas.openxmlformats.org/officeDocument/2006/relationships/image" Target="../media/image36.wmf"/><Relationship Id="rId9" Type="http://schemas.openxmlformats.org/officeDocument/2006/relationships/image" Target="../media/image9.wmf"/><Relationship Id="rId14" Type="http://schemas.openxmlformats.org/officeDocument/2006/relationships/oleObject" Target="../embeddings/oleObject83.bin"/><Relationship Id="rId22" Type="http://schemas.openxmlformats.org/officeDocument/2006/relationships/image" Target="../media/image3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2.bin"/><Relationship Id="rId13" Type="http://schemas.openxmlformats.org/officeDocument/2006/relationships/image" Target="../media/image5.wmf"/><Relationship Id="rId18" Type="http://schemas.openxmlformats.org/officeDocument/2006/relationships/oleObject" Target="../embeddings/oleObject100.bin"/><Relationship Id="rId3" Type="http://schemas.openxmlformats.org/officeDocument/2006/relationships/notesSlide" Target="../notesSlides/notesSlide86.xml"/><Relationship Id="rId21" Type="http://schemas.openxmlformats.org/officeDocument/2006/relationships/oleObject" Target="../embeddings/oleObject103.bin"/><Relationship Id="rId7" Type="http://schemas.openxmlformats.org/officeDocument/2006/relationships/image" Target="../media/image8.wmf"/><Relationship Id="rId12" Type="http://schemas.openxmlformats.org/officeDocument/2006/relationships/oleObject" Target="../embeddings/oleObject95.bin"/><Relationship Id="rId17" Type="http://schemas.openxmlformats.org/officeDocument/2006/relationships/oleObject" Target="../embeddings/oleObject99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98.bin"/><Relationship Id="rId20" Type="http://schemas.openxmlformats.org/officeDocument/2006/relationships/oleObject" Target="../embeddings/oleObject102.bin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91.bin"/><Relationship Id="rId11" Type="http://schemas.openxmlformats.org/officeDocument/2006/relationships/oleObject" Target="../embeddings/oleObject94.bin"/><Relationship Id="rId5" Type="http://schemas.openxmlformats.org/officeDocument/2006/relationships/image" Target="../media/image37.png"/><Relationship Id="rId15" Type="http://schemas.openxmlformats.org/officeDocument/2006/relationships/oleObject" Target="../embeddings/oleObject97.bin"/><Relationship Id="rId10" Type="http://schemas.openxmlformats.org/officeDocument/2006/relationships/oleObject" Target="../embeddings/oleObject93.bin"/><Relationship Id="rId19" Type="http://schemas.openxmlformats.org/officeDocument/2006/relationships/oleObject" Target="../embeddings/oleObject101.bin"/><Relationship Id="rId4" Type="http://schemas.openxmlformats.org/officeDocument/2006/relationships/image" Target="../media/image36.wmf"/><Relationship Id="rId9" Type="http://schemas.openxmlformats.org/officeDocument/2006/relationships/image" Target="../media/image9.wmf"/><Relationship Id="rId14" Type="http://schemas.openxmlformats.org/officeDocument/2006/relationships/oleObject" Target="../embeddings/oleObject96.bin"/><Relationship Id="rId22" Type="http://schemas.openxmlformats.org/officeDocument/2006/relationships/image" Target="../media/image38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104.bin"/><Relationship Id="rId4" Type="http://schemas.openxmlformats.org/officeDocument/2006/relationships/image" Target="../media/image40.wmf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7.bin"/><Relationship Id="rId13" Type="http://schemas.openxmlformats.org/officeDocument/2006/relationships/oleObject" Target="../embeddings/oleObject112.bin"/><Relationship Id="rId18" Type="http://schemas.openxmlformats.org/officeDocument/2006/relationships/image" Target="../media/image8.wmf"/><Relationship Id="rId3" Type="http://schemas.openxmlformats.org/officeDocument/2006/relationships/notesSlide" Target="../notesSlides/notesSlide91.xml"/><Relationship Id="rId21" Type="http://schemas.openxmlformats.org/officeDocument/2006/relationships/oleObject" Target="../embeddings/oleObject117.bin"/><Relationship Id="rId7" Type="http://schemas.openxmlformats.org/officeDocument/2006/relationships/image" Target="../media/image6.wmf"/><Relationship Id="rId12" Type="http://schemas.openxmlformats.org/officeDocument/2006/relationships/oleObject" Target="../embeddings/oleObject111.bin"/><Relationship Id="rId17" Type="http://schemas.openxmlformats.org/officeDocument/2006/relationships/oleObject" Target="../embeddings/oleObject115.bin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114.bin"/><Relationship Id="rId20" Type="http://schemas.openxmlformats.org/officeDocument/2006/relationships/image" Target="../media/image9.wmf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106.bin"/><Relationship Id="rId11" Type="http://schemas.openxmlformats.org/officeDocument/2006/relationships/oleObject" Target="../embeddings/oleObject110.bin"/><Relationship Id="rId5" Type="http://schemas.openxmlformats.org/officeDocument/2006/relationships/image" Target="../media/image5.wmf"/><Relationship Id="rId15" Type="http://schemas.openxmlformats.org/officeDocument/2006/relationships/image" Target="../media/image7.wmf"/><Relationship Id="rId23" Type="http://schemas.openxmlformats.org/officeDocument/2006/relationships/oleObject" Target="../embeddings/oleObject119.bin"/><Relationship Id="rId10" Type="http://schemas.openxmlformats.org/officeDocument/2006/relationships/oleObject" Target="../embeddings/oleObject109.bin"/><Relationship Id="rId19" Type="http://schemas.openxmlformats.org/officeDocument/2006/relationships/oleObject" Target="../embeddings/oleObject116.bin"/><Relationship Id="rId4" Type="http://schemas.openxmlformats.org/officeDocument/2006/relationships/oleObject" Target="../embeddings/oleObject105.bin"/><Relationship Id="rId9" Type="http://schemas.openxmlformats.org/officeDocument/2006/relationships/oleObject" Target="../embeddings/oleObject108.bin"/><Relationship Id="rId14" Type="http://schemas.openxmlformats.org/officeDocument/2006/relationships/oleObject" Target="../embeddings/oleObject113.bin"/><Relationship Id="rId22" Type="http://schemas.openxmlformats.org/officeDocument/2006/relationships/oleObject" Target="../embeddings/oleObject118.bin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28.png"/><Relationship Id="rId4" Type="http://schemas.openxmlformats.org/officeDocument/2006/relationships/image" Target="../media/image41.w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1: Introduction</a:t>
            </a:r>
            <a:endParaRPr lang="en-US" altLang="zh-CN" dirty="0">
              <a:latin typeface="Times New Roman" pitchFamily="18" charset="0"/>
            </a:endParaRPr>
          </a:p>
        </p:txBody>
      </p:sp>
      <p:sp>
        <p:nvSpPr>
          <p:cNvPr id="50179" name="灯片编号占位符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15111C7-0DD7-4E29-B984-2A0FE1EEAFE4}" type="slidenum">
              <a:rPr lang="zh-CN" altLang="en-US" sz="1400" smtClean="0"/>
              <a:pPr/>
              <a:t>1</a:t>
            </a:fld>
            <a:endParaRPr lang="en-US" altLang="zh-CN" sz="1400" smtClean="0"/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>
          <a:xfrm>
            <a:off x="1638300" y="393700"/>
            <a:ext cx="7772400" cy="1358900"/>
          </a:xfrm>
        </p:spPr>
        <p:txBody>
          <a:bodyPr/>
          <a:lstStyle/>
          <a:p>
            <a:pPr fontAlgn="ctr"/>
            <a:r>
              <a:rPr lang="en-US" altLang="zh-CN" sz="4800" dirty="0" smtClean="0">
                <a:ea typeface="宋体" pitchFamily="2" charset="-122"/>
              </a:rPr>
              <a:t>Computer Networks</a:t>
            </a:r>
            <a:r>
              <a:rPr lang="en-US" altLang="zh-CN" dirty="0" smtClean="0">
                <a:ea typeface="宋体" pitchFamily="2" charset="-122"/>
              </a:rPr>
              <a:t>  </a:t>
            </a:r>
          </a:p>
        </p:txBody>
      </p:sp>
      <p:sp>
        <p:nvSpPr>
          <p:cNvPr id="50181" name="Text Box 6"/>
          <p:cNvSpPr txBox="1">
            <a:spLocks noChangeArrowheads="1"/>
          </p:cNvSpPr>
          <p:nvPr/>
        </p:nvSpPr>
        <p:spPr bwMode="auto">
          <a:xfrm>
            <a:off x="2847975" y="2063750"/>
            <a:ext cx="3941763" cy="2073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zh-CN" altLang="en-US" sz="6600" dirty="0">
                <a:ea typeface="宋体" pitchFamily="2" charset="-122"/>
              </a:rPr>
              <a:t>张 辉</a:t>
            </a:r>
            <a:r>
              <a:rPr lang="zh-CN" altLang="en-US" dirty="0">
                <a:ea typeface="宋体" pitchFamily="2" charset="-122"/>
              </a:rPr>
              <a:t> </a:t>
            </a:r>
          </a:p>
          <a:p>
            <a:r>
              <a:rPr lang="en-US" altLang="zh-CN" sz="3200" dirty="0">
                <a:solidFill>
                  <a:srgbClr val="3333CC"/>
                </a:solidFill>
                <a:ea typeface="宋体" pitchFamily="2" charset="-122"/>
              </a:rPr>
              <a:t>hzhang@buaa.edu.cn</a:t>
            </a:r>
          </a:p>
          <a:p>
            <a:r>
              <a:rPr lang="en-US" altLang="zh-CN" sz="3200" dirty="0">
                <a:ea typeface="宋体" pitchFamily="2" charset="-122"/>
              </a:rPr>
              <a:t>82338088</a:t>
            </a:r>
          </a:p>
        </p:txBody>
      </p:sp>
      <p:sp>
        <p:nvSpPr>
          <p:cNvPr id="50182" name="Rectangle 40"/>
          <p:cNvSpPr>
            <a:spLocks noChangeArrowheads="1"/>
          </p:cNvSpPr>
          <p:nvPr/>
        </p:nvSpPr>
        <p:spPr bwMode="auto">
          <a:xfrm>
            <a:off x="695325" y="4479925"/>
            <a:ext cx="7899400" cy="178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dirty="0">
                <a:latin typeface="Comic Sans MS" pitchFamily="66" charset="0"/>
                <a:ea typeface="宋体" pitchFamily="2" charset="-122"/>
              </a:rPr>
              <a:t>Textbook </a:t>
            </a:r>
          </a:p>
          <a:p>
            <a:pPr lvl="1">
              <a:lnSpc>
                <a:spcPct val="90000"/>
              </a:lnSpc>
              <a:spcBef>
                <a:spcPct val="5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1800" dirty="0">
                <a:latin typeface="Comic Sans MS" pitchFamily="66" charset="0"/>
                <a:ea typeface="宋体" pitchFamily="2" charset="-122"/>
              </a:rPr>
              <a:t>计算机网络（</a:t>
            </a:r>
            <a:r>
              <a:rPr lang="zh-CN" altLang="en-US" sz="1800" dirty="0" smtClean="0">
                <a:latin typeface="Comic Sans MS" pitchFamily="66" charset="0"/>
                <a:ea typeface="宋体" pitchFamily="2" charset="-122"/>
              </a:rPr>
              <a:t>第七版</a:t>
            </a:r>
            <a:r>
              <a:rPr lang="zh-CN" altLang="en-US" sz="1800" dirty="0">
                <a:latin typeface="Comic Sans MS" pitchFamily="66" charset="0"/>
                <a:ea typeface="宋体" pitchFamily="2" charset="-122"/>
              </a:rPr>
              <a:t>）</a:t>
            </a:r>
            <a:r>
              <a:rPr lang="en-US" altLang="zh-CN" sz="1800" dirty="0">
                <a:latin typeface="Comic Sans MS" pitchFamily="66" charset="0"/>
                <a:ea typeface="宋体" pitchFamily="2" charset="-122"/>
              </a:rPr>
              <a:t>  </a:t>
            </a:r>
            <a:r>
              <a:rPr lang="zh-CN" altLang="en-US" sz="1800" dirty="0">
                <a:latin typeface="Comic Sans MS" pitchFamily="66" charset="0"/>
                <a:ea typeface="宋体" pitchFamily="2" charset="-122"/>
              </a:rPr>
              <a:t>谢希仁   电子工业出版社</a:t>
            </a:r>
          </a:p>
          <a:p>
            <a:pPr lvl="1">
              <a:lnSpc>
                <a:spcPct val="90000"/>
              </a:lnSpc>
              <a:spcBef>
                <a:spcPct val="5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zh-CN" sz="2000" i="1" dirty="0">
                <a:latin typeface="Comic Sans MS" pitchFamily="66" charset="0"/>
                <a:ea typeface="宋体" pitchFamily="2" charset="-122"/>
              </a:rPr>
              <a:t> Computer Networking: </a:t>
            </a:r>
            <a:r>
              <a:rPr lang="en-US" altLang="zh-CN" sz="1800" i="1" dirty="0">
                <a:latin typeface="Comic Sans MS" pitchFamily="66" charset="0"/>
                <a:ea typeface="宋体" pitchFamily="2" charset="-122"/>
              </a:rPr>
              <a:t>A Top-Down Approach Featuring     the Internet</a:t>
            </a:r>
            <a:r>
              <a:rPr lang="en-US" altLang="zh-CN" sz="1800" dirty="0">
                <a:latin typeface="Comic Sans MS" pitchFamily="66" charset="0"/>
                <a:ea typeface="宋体" pitchFamily="2" charset="-122"/>
              </a:rPr>
              <a:t>  by Kurose and Ross  （</a:t>
            </a:r>
            <a:r>
              <a:rPr lang="zh-CN" altLang="en-US" sz="1800" dirty="0">
                <a:latin typeface="Comic Sans MS" pitchFamily="66" charset="0"/>
                <a:ea typeface="宋体" pitchFamily="2" charset="-122"/>
              </a:rPr>
              <a:t>高等教育出版社）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zh-CN" sz="2000" i="1" dirty="0">
                <a:latin typeface="Comic Sans MS" pitchFamily="66" charset="0"/>
                <a:ea typeface="宋体" pitchFamily="2" charset="-122"/>
              </a:rPr>
              <a:t>Computer Networks by A. Tanenbaum</a:t>
            </a:r>
            <a:endParaRPr lang="zh-CN" altLang="en-US" sz="2000" i="1" dirty="0">
              <a:latin typeface="Comic Sans MS" pitchFamily="66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内容占位符 2"/>
          <p:cNvSpPr>
            <a:spLocks noGrp="1"/>
          </p:cNvSpPr>
          <p:nvPr>
            <p:ph idx="1"/>
          </p:nvPr>
        </p:nvSpPr>
        <p:spPr>
          <a:xfrm>
            <a:off x="558800" y="1162050"/>
            <a:ext cx="8229600" cy="4697413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ts val="1800"/>
              </a:spcBef>
            </a:pPr>
            <a:r>
              <a:rPr lang="zh-CN" altLang="en-US" sz="3200" b="1" dirty="0" smtClean="0"/>
              <a:t>实现了分布式的资源共享。</a:t>
            </a:r>
          </a:p>
          <a:p>
            <a:pPr eaLnBrk="1" hangingPunct="1">
              <a:lnSpc>
                <a:spcPct val="80000"/>
              </a:lnSpc>
              <a:spcBef>
                <a:spcPts val="1800"/>
              </a:spcBef>
            </a:pPr>
            <a:r>
              <a:rPr lang="zh-CN" altLang="en-US" sz="3200" b="1" dirty="0" smtClean="0"/>
              <a:t>具有分组交换的数据交换方式。</a:t>
            </a:r>
          </a:p>
          <a:p>
            <a:pPr eaLnBrk="1" hangingPunct="1">
              <a:lnSpc>
                <a:spcPct val="80000"/>
              </a:lnSpc>
              <a:spcBef>
                <a:spcPts val="1800"/>
              </a:spcBef>
            </a:pPr>
            <a:r>
              <a:rPr lang="zh-CN" altLang="en-US" sz="3200" b="1" dirty="0" smtClean="0"/>
              <a:t>采用专门的通信控制处理机。</a:t>
            </a:r>
          </a:p>
          <a:p>
            <a:pPr eaLnBrk="1" fontAlgn="auto" hangingPunct="1">
              <a:spcBef>
                <a:spcPts val="1800"/>
              </a:spcBef>
              <a:spcAft>
                <a:spcPts val="0"/>
              </a:spcAft>
              <a:buFont typeface="Wingdings 2"/>
              <a:buNone/>
              <a:defRPr/>
            </a:pPr>
            <a:r>
              <a:rPr lang="zh-CN" altLang="en-US" b="1" dirty="0" smtClean="0">
                <a:solidFill>
                  <a:srgbClr val="FF0000"/>
                </a:solidFill>
              </a:rPr>
              <a:t>资源子网</a:t>
            </a:r>
            <a:r>
              <a:rPr lang="zh-CN" altLang="en-US" b="1" dirty="0"/>
              <a:t>：由主机、终端、终端控制器、联网外设、各种软件资源与信息资源组成，它负责全网的数据处理并向网络用户提供各种网络资源与服务。</a:t>
            </a:r>
            <a:endParaRPr lang="en-US" altLang="zh-CN" b="1" dirty="0"/>
          </a:p>
          <a:p>
            <a:pPr eaLnBrk="1" fontAlgn="auto" hangingPunct="1">
              <a:spcBef>
                <a:spcPts val="1800"/>
              </a:spcBef>
              <a:spcAft>
                <a:spcPts val="0"/>
              </a:spcAft>
              <a:buFont typeface="Wingdings 2"/>
              <a:buNone/>
              <a:defRPr/>
            </a:pPr>
            <a:r>
              <a:rPr lang="zh-CN" altLang="en-US" b="1" dirty="0" smtClean="0">
                <a:solidFill>
                  <a:srgbClr val="FF0000"/>
                </a:solidFill>
              </a:rPr>
              <a:t>通信子网</a:t>
            </a:r>
            <a:r>
              <a:rPr lang="en-US" altLang="zh-CN" b="1" dirty="0"/>
              <a:t>:</a:t>
            </a:r>
            <a:r>
              <a:rPr lang="zh-CN" altLang="en-US" b="1" dirty="0"/>
              <a:t>由通信控制处理机、通信线路和其他通信设备组成，负责网络数据传输、转发等通信处理任务。</a:t>
            </a:r>
          </a:p>
          <a:p>
            <a:pPr eaLnBrk="1" fontAlgn="auto" hangingPunct="1">
              <a:spcAft>
                <a:spcPts val="0"/>
              </a:spcAft>
              <a:buFont typeface="Wingdings 2"/>
              <a:buChar char=""/>
              <a:defRPr/>
            </a:pPr>
            <a:endParaRPr lang="zh-CN" altLang="en-US" sz="3200" b="1" dirty="0"/>
          </a:p>
          <a:p>
            <a:pPr eaLnBrk="1" hangingPunct="1">
              <a:lnSpc>
                <a:spcPct val="80000"/>
              </a:lnSpc>
              <a:spcBef>
                <a:spcPts val="1800"/>
              </a:spcBef>
            </a:pPr>
            <a:endParaRPr lang="en-US" altLang="zh-CN" sz="3200" b="1" dirty="0" smtClean="0"/>
          </a:p>
          <a:p>
            <a:pPr eaLnBrk="1" hangingPunct="1">
              <a:lnSpc>
                <a:spcPct val="80000"/>
              </a:lnSpc>
              <a:spcBef>
                <a:spcPts val="1800"/>
              </a:spcBef>
              <a:buFont typeface="Wingdings 2" pitchFamily="18" charset="2"/>
              <a:buNone/>
            </a:pPr>
            <a:endParaRPr lang="zh-CN" altLang="en-US" sz="2600" b="1" dirty="0" smtClean="0"/>
          </a:p>
          <a:p>
            <a:pPr marL="0" indent="0" eaLnBrk="1" hangingPunct="1">
              <a:buNone/>
            </a:pPr>
            <a:endParaRPr lang="zh-CN" altLang="en-US" sz="2800" b="1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B006A0-56B9-4877-AFFF-E40EEAF59115}" type="slidenum">
              <a:rPr lang="zh-CN" altLang="en-US"/>
              <a:pPr>
                <a:defRPr/>
              </a:pPr>
              <a:t>10</a:t>
            </a:fld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990540" y="175568"/>
            <a:ext cx="73661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u="sng" dirty="0">
                <a:solidFill>
                  <a:schemeClr val="accent2"/>
                </a:solidFill>
                <a:latin typeface="+mj-lt"/>
                <a:ea typeface="宋体" pitchFamily="2" charset="-122"/>
                <a:cs typeface="+mj-cs"/>
              </a:rPr>
              <a:t>第二代</a:t>
            </a:r>
            <a:r>
              <a:rPr lang="zh-CN" altLang="en-US" sz="4000" u="sng" dirty="0" smtClean="0">
                <a:solidFill>
                  <a:schemeClr val="accent2"/>
                </a:solidFill>
                <a:latin typeface="+mj-lt"/>
                <a:ea typeface="宋体" pitchFamily="2" charset="-122"/>
                <a:cs typeface="+mj-cs"/>
              </a:rPr>
              <a:t>计算机网络（分组交换）</a:t>
            </a:r>
            <a:endParaRPr lang="zh-CN" altLang="en-US" sz="4000" u="sng" dirty="0">
              <a:solidFill>
                <a:schemeClr val="accent2"/>
              </a:solidFill>
              <a:latin typeface="+mj-lt"/>
              <a:ea typeface="宋体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96796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11619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9828387-0E4F-43DF-99B8-10B96BFBC25F}" type="slidenum">
              <a:rPr lang="zh-CN" altLang="en-US" sz="1400" smtClean="0"/>
              <a:pPr/>
              <a:t>100</a:t>
            </a:fld>
            <a:endParaRPr lang="en-US" altLang="zh-CN" sz="1400" smtClean="0"/>
          </a:p>
        </p:txBody>
      </p:sp>
      <p:sp>
        <p:nvSpPr>
          <p:cNvPr id="111620" name="Title 1"/>
          <p:cNvSpPr>
            <a:spLocks noGrp="1"/>
          </p:cNvSpPr>
          <p:nvPr>
            <p:ph type="title" idx="4294967295"/>
          </p:nvPr>
        </p:nvSpPr>
        <p:spPr>
          <a:xfrm>
            <a:off x="533400" y="228600"/>
            <a:ext cx="8445500" cy="1143000"/>
          </a:xfrm>
        </p:spPr>
        <p:txBody>
          <a:bodyPr lIns="91411" tIns="45708" rIns="91411" bIns="45708"/>
          <a:lstStyle/>
          <a:p>
            <a:r>
              <a:rPr lang="en-US" altLang="zh-CN" smtClean="0">
                <a:ea typeface="宋体" pitchFamily="2" charset="-122"/>
              </a:rPr>
              <a:t>FTTP Architecture </a:t>
            </a:r>
            <a:r>
              <a:rPr lang="en-US" altLang="zh-CN" sz="2400" smtClean="0">
                <a:ea typeface="宋体" pitchFamily="2" charset="-122"/>
              </a:rPr>
              <a:t>(Fiber to the Premises )</a:t>
            </a:r>
          </a:p>
        </p:txBody>
      </p:sp>
      <p:sp>
        <p:nvSpPr>
          <p:cNvPr id="111621" name="Slide Number Placeholder 3"/>
          <p:cNvSpPr txBox="1">
            <a:spLocks noGrp="1"/>
          </p:cNvSpPr>
          <p:nvPr/>
        </p:nvSpPr>
        <p:spPr bwMode="auto">
          <a:xfrm>
            <a:off x="7013575" y="6402388"/>
            <a:ext cx="2130425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94" tIns="45647" rIns="91294" bIns="45647" anchor="b"/>
          <a:lstStyle>
            <a:lvl1pPr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4BAF76B8-144E-4F26-A72A-940A52C36181}" type="slidenum">
              <a:rPr lang="zh-CN" altLang="en-US" sz="1200">
                <a:latin typeface="Tahoma" pitchFamily="34" charset="0"/>
                <a:ea typeface="宋体" pitchFamily="2" charset="-122"/>
              </a:rPr>
              <a:pPr algn="r" eaLnBrk="1" hangingPunct="1"/>
              <a:t>100</a:t>
            </a:fld>
            <a:endParaRPr lang="en-US" altLang="zh-CN" sz="1200">
              <a:latin typeface="Tahoma" pitchFamily="34" charset="0"/>
              <a:ea typeface="宋体" pitchFamily="2" charset="-122"/>
            </a:endParaRPr>
          </a:p>
        </p:txBody>
      </p:sp>
      <p:pic>
        <p:nvPicPr>
          <p:cNvPr id="111622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1209675"/>
            <a:ext cx="7913687" cy="374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23" name="Rectangle 5"/>
          <p:cNvSpPr>
            <a:spLocks noChangeArrowheads="1"/>
          </p:cNvSpPr>
          <p:nvPr/>
        </p:nvSpPr>
        <p:spPr bwMode="auto">
          <a:xfrm>
            <a:off x="317500" y="5197475"/>
            <a:ext cx="66929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buFontTx/>
              <a:buChar char="•"/>
            </a:pPr>
            <a:r>
              <a:rPr lang="en-US" altLang="zh-CN" sz="1800">
                <a:ea typeface="宋体" pitchFamily="2" charset="-122"/>
              </a:rPr>
              <a:t>Optical Network Terminal (ONT) box outside dwelling or business</a:t>
            </a:r>
          </a:p>
          <a:p>
            <a:pPr>
              <a:buFontTx/>
              <a:buChar char="•"/>
            </a:pPr>
            <a:r>
              <a:rPr lang="en-US" altLang="zh-CN" sz="1800">
                <a:ea typeface="宋体" pitchFamily="2" charset="-122"/>
              </a:rPr>
              <a:t>Fiber Distribution Terminal (FDT) in poles or pedestals</a:t>
            </a:r>
          </a:p>
          <a:p>
            <a:pPr>
              <a:buFontTx/>
              <a:buChar char="•"/>
            </a:pPr>
            <a:r>
              <a:rPr lang="en-US" altLang="zh-CN" sz="1800">
                <a:ea typeface="宋体" pitchFamily="2" charset="-122"/>
              </a:rPr>
              <a:t>Fiber Distribution Hub (FDH) at street cabinet</a:t>
            </a:r>
          </a:p>
          <a:p>
            <a:pPr>
              <a:buFontTx/>
              <a:buChar char="•"/>
            </a:pPr>
            <a:r>
              <a:rPr lang="en-US" altLang="zh-CN" sz="1800">
                <a:ea typeface="宋体" pitchFamily="2" charset="-122"/>
              </a:rPr>
              <a:t>Optical Line Terminal (OLT) at central office</a:t>
            </a:r>
          </a:p>
        </p:txBody>
      </p:sp>
      <p:pic>
        <p:nvPicPr>
          <p:cNvPr id="1116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175" y="4343400"/>
            <a:ext cx="188912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22535" name="灯片编号占位符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359959A-F81D-42DD-8117-3AF26AF05B17}" type="slidenum">
              <a:rPr lang="zh-CN" altLang="en-US" sz="1400" smtClean="0"/>
              <a:pPr/>
              <a:t>101</a:t>
            </a:fld>
            <a:endParaRPr lang="en-US" altLang="zh-CN" sz="1400" smtClean="0"/>
          </a:p>
        </p:txBody>
      </p:sp>
      <p:sp>
        <p:nvSpPr>
          <p:cNvPr id="2253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382000" cy="1143000"/>
          </a:xfrm>
        </p:spPr>
        <p:txBody>
          <a:bodyPr/>
          <a:lstStyle/>
          <a:p>
            <a:r>
              <a:rPr lang="en-US" altLang="zh-CN" sz="3200" smtClean="0">
                <a:ea typeface="宋体" pitchFamily="2" charset="-122"/>
              </a:rPr>
              <a:t>Institutional access: local area networks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2253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371600"/>
            <a:ext cx="4419600" cy="5029200"/>
          </a:xfrm>
        </p:spPr>
        <p:txBody>
          <a:bodyPr/>
          <a:lstStyle/>
          <a:p>
            <a:r>
              <a:rPr lang="en-US" altLang="zh-CN" sz="2400" smtClean="0">
                <a:ea typeface="宋体" pitchFamily="2" charset="-122"/>
              </a:rPr>
              <a:t>company/univ </a:t>
            </a:r>
            <a:r>
              <a:rPr lang="en-US" altLang="zh-CN" sz="2400" smtClean="0">
                <a:solidFill>
                  <a:srgbClr val="FF0000"/>
                </a:solidFill>
                <a:ea typeface="宋体" pitchFamily="2" charset="-122"/>
              </a:rPr>
              <a:t>local area network</a:t>
            </a:r>
            <a:r>
              <a:rPr lang="en-US" altLang="zh-CN" sz="2400" smtClean="0">
                <a:ea typeface="宋体" pitchFamily="2" charset="-122"/>
              </a:rPr>
              <a:t> (LAN) connects end system to edge router</a:t>
            </a:r>
            <a:endParaRPr lang="en-US" altLang="zh-CN" sz="2400" smtClean="0">
              <a:solidFill>
                <a:srgbClr val="FF0000"/>
              </a:solidFill>
              <a:ea typeface="宋体" pitchFamily="2" charset="-122"/>
            </a:endParaRPr>
          </a:p>
          <a:p>
            <a:r>
              <a:rPr lang="en-US" altLang="zh-CN" sz="2400" smtClean="0">
                <a:solidFill>
                  <a:srgbClr val="FF0000"/>
                </a:solidFill>
                <a:ea typeface="宋体" pitchFamily="2" charset="-122"/>
              </a:rPr>
              <a:t>Ethernet:</a:t>
            </a:r>
            <a:r>
              <a:rPr lang="en-US" altLang="zh-CN" sz="2400" smtClean="0">
                <a:ea typeface="宋体" pitchFamily="2" charset="-122"/>
              </a:rPr>
              <a:t> </a:t>
            </a:r>
          </a:p>
          <a:p>
            <a:pPr lvl="1"/>
            <a:r>
              <a:rPr lang="en-US" altLang="zh-CN" smtClean="0">
                <a:ea typeface="宋体" pitchFamily="2" charset="-122"/>
              </a:rPr>
              <a:t>shared or dedicated cable connects end system and router</a:t>
            </a:r>
          </a:p>
          <a:p>
            <a:pPr lvl="1"/>
            <a:r>
              <a:rPr lang="en-US" altLang="zh-CN" smtClean="0">
                <a:ea typeface="宋体" pitchFamily="2" charset="-122"/>
              </a:rPr>
              <a:t>10 Mbs, 100Mbps, Gigabit Ethernet</a:t>
            </a:r>
            <a:endParaRPr lang="en-US" altLang="zh-CN" sz="2000" smtClean="0">
              <a:ea typeface="宋体" pitchFamily="2" charset="-122"/>
            </a:endParaRPr>
          </a:p>
          <a:p>
            <a:r>
              <a:rPr lang="en-US" altLang="zh-CN" sz="2400" smtClean="0">
                <a:solidFill>
                  <a:srgbClr val="FF0000"/>
                </a:solidFill>
                <a:ea typeface="宋体" pitchFamily="2" charset="-122"/>
              </a:rPr>
              <a:t>deployment:</a:t>
            </a:r>
            <a:r>
              <a:rPr lang="en-US" altLang="zh-CN" sz="2400" smtClean="0">
                <a:ea typeface="宋体" pitchFamily="2" charset="-122"/>
              </a:rPr>
              <a:t> institutions, home LANs soon</a:t>
            </a:r>
          </a:p>
        </p:txBody>
      </p:sp>
      <p:grpSp>
        <p:nvGrpSpPr>
          <p:cNvPr id="22538" name="Group 4"/>
          <p:cNvGrpSpPr>
            <a:grpSpLocks/>
          </p:cNvGrpSpPr>
          <p:nvPr/>
        </p:nvGrpSpPr>
        <p:grpSpPr bwMode="auto">
          <a:xfrm>
            <a:off x="5416550" y="2427288"/>
            <a:ext cx="2798763" cy="2351087"/>
            <a:chOff x="3328" y="2249"/>
            <a:chExt cx="1355" cy="1013"/>
          </a:xfrm>
        </p:grpSpPr>
        <p:graphicFrame>
          <p:nvGraphicFramePr>
            <p:cNvPr id="22530" name="Object 5"/>
            <p:cNvGraphicFramePr>
              <a:graphicFrameLocks noChangeAspect="1"/>
            </p:cNvGraphicFramePr>
            <p:nvPr/>
          </p:nvGraphicFramePr>
          <p:xfrm>
            <a:off x="3328" y="2249"/>
            <a:ext cx="290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751" name="Clip" r:id="rId4" imgW="1305000" imgH="1085760" progId="MS_ClipArt_Gallery.2">
                    <p:embed/>
                  </p:oleObj>
                </mc:Choice>
                <mc:Fallback>
                  <p:oleObj name="Clip" r:id="rId4" imgW="1305000" imgH="1085760" progId="MS_ClipArt_Gallery.2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28" y="2249"/>
                          <a:ext cx="290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39" name="Line 6"/>
            <p:cNvSpPr>
              <a:spLocks noChangeShapeType="1"/>
            </p:cNvSpPr>
            <p:nvPr/>
          </p:nvSpPr>
          <p:spPr bwMode="auto">
            <a:xfrm flipV="1">
              <a:off x="3612" y="2435"/>
              <a:ext cx="50" cy="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2531" name="Object 7"/>
            <p:cNvGraphicFramePr>
              <a:graphicFrameLocks noChangeAspect="1"/>
            </p:cNvGraphicFramePr>
            <p:nvPr/>
          </p:nvGraphicFramePr>
          <p:xfrm>
            <a:off x="3328" y="2698"/>
            <a:ext cx="290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752" name="Clip" r:id="rId6" imgW="1305000" imgH="1085760" progId="MS_ClipArt_Gallery.2">
                    <p:embed/>
                  </p:oleObj>
                </mc:Choice>
                <mc:Fallback>
                  <p:oleObj name="Clip" r:id="rId6" imgW="1305000" imgH="1085760" progId="MS_ClipArt_Gallery.2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28" y="2698"/>
                          <a:ext cx="290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40" name="Line 8"/>
            <p:cNvSpPr>
              <a:spLocks noChangeShapeType="1"/>
            </p:cNvSpPr>
            <p:nvPr/>
          </p:nvSpPr>
          <p:spPr bwMode="auto">
            <a:xfrm flipV="1">
              <a:off x="3612" y="2888"/>
              <a:ext cx="50" cy="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2541" name="Group 9"/>
            <p:cNvGrpSpPr>
              <a:grpSpLocks/>
            </p:cNvGrpSpPr>
            <p:nvPr/>
          </p:nvGrpSpPr>
          <p:grpSpPr bwMode="auto">
            <a:xfrm>
              <a:off x="3415" y="2507"/>
              <a:ext cx="50" cy="168"/>
              <a:chOff x="3842" y="406"/>
              <a:chExt cx="51" cy="167"/>
            </a:xfrm>
          </p:grpSpPr>
          <p:sp>
            <p:nvSpPr>
              <p:cNvPr id="22583" name="Oval 10"/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22584" name="Oval 11"/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22585" name="Oval 12"/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22542" name="Line 13"/>
            <p:cNvSpPr>
              <a:spLocks noChangeShapeType="1"/>
            </p:cNvSpPr>
            <p:nvPr/>
          </p:nvSpPr>
          <p:spPr bwMode="auto">
            <a:xfrm>
              <a:off x="3658" y="2433"/>
              <a:ext cx="0" cy="45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2532" name="Object 14"/>
            <p:cNvGraphicFramePr>
              <a:graphicFrameLocks noChangeAspect="1"/>
            </p:cNvGraphicFramePr>
            <p:nvPr/>
          </p:nvGraphicFramePr>
          <p:xfrm>
            <a:off x="3933" y="3012"/>
            <a:ext cx="291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753" name="Clip" r:id="rId7" imgW="1305000" imgH="1085760" progId="MS_ClipArt_Gallery.2">
                    <p:embed/>
                  </p:oleObj>
                </mc:Choice>
                <mc:Fallback>
                  <p:oleObj name="Clip" r:id="rId7" imgW="1305000" imgH="1085760" progId="MS_ClipArt_Gallery.2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3" y="3012"/>
                          <a:ext cx="291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33" name="Object 15"/>
            <p:cNvGraphicFramePr>
              <a:graphicFrameLocks noChangeAspect="1"/>
            </p:cNvGraphicFramePr>
            <p:nvPr/>
          </p:nvGraphicFramePr>
          <p:xfrm>
            <a:off x="3505" y="3003"/>
            <a:ext cx="289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754" name="Clip" r:id="rId8" imgW="1305000" imgH="1085760" progId="MS_ClipArt_Gallery.2">
                    <p:embed/>
                  </p:oleObj>
                </mc:Choice>
                <mc:Fallback>
                  <p:oleObj name="Clip" r:id="rId8" imgW="1305000" imgH="1085760" progId="MS_ClipArt_Gallery.2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5" y="3003"/>
                          <a:ext cx="289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43" name="Line 16"/>
            <p:cNvSpPr>
              <a:spLocks noChangeShapeType="1"/>
            </p:cNvSpPr>
            <p:nvPr/>
          </p:nvSpPr>
          <p:spPr bwMode="auto">
            <a:xfrm rot="-5400000">
              <a:off x="4088" y="2993"/>
              <a:ext cx="46" cy="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44" name="Line 17"/>
            <p:cNvSpPr>
              <a:spLocks noChangeShapeType="1"/>
            </p:cNvSpPr>
            <p:nvPr/>
          </p:nvSpPr>
          <p:spPr bwMode="auto">
            <a:xfrm rot="5400000" flipH="1">
              <a:off x="3651" y="2987"/>
              <a:ext cx="4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45" name="Line 18"/>
            <p:cNvSpPr>
              <a:spLocks noChangeShapeType="1"/>
            </p:cNvSpPr>
            <p:nvPr/>
          </p:nvSpPr>
          <p:spPr bwMode="auto">
            <a:xfrm rot="16200000" flipV="1">
              <a:off x="3895" y="2748"/>
              <a:ext cx="0" cy="43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46" name="Line 19"/>
            <p:cNvSpPr>
              <a:spLocks noChangeShapeType="1"/>
            </p:cNvSpPr>
            <p:nvPr/>
          </p:nvSpPr>
          <p:spPr bwMode="auto">
            <a:xfrm>
              <a:off x="3656" y="2681"/>
              <a:ext cx="71" cy="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2547" name="Group 20"/>
            <p:cNvGrpSpPr>
              <a:grpSpLocks/>
            </p:cNvGrpSpPr>
            <p:nvPr/>
          </p:nvGrpSpPr>
          <p:grpSpPr bwMode="auto">
            <a:xfrm>
              <a:off x="4343" y="2819"/>
              <a:ext cx="145" cy="309"/>
              <a:chOff x="4180" y="783"/>
              <a:chExt cx="150" cy="307"/>
            </a:xfrm>
          </p:grpSpPr>
          <p:sp>
            <p:nvSpPr>
              <p:cNvPr id="22575" name="AutoShape 21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22576" name="Rectangle 22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22577" name="Rectangle 23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22578" name="AutoShape 24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22579" name="Line 25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80" name="Line 26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81" name="Rectangle 27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22582" name="Rectangle 28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</p:grpSp>
        <p:grpSp>
          <p:nvGrpSpPr>
            <p:cNvPr id="22548" name="Group 29"/>
            <p:cNvGrpSpPr>
              <a:grpSpLocks/>
            </p:cNvGrpSpPr>
            <p:nvPr/>
          </p:nvGrpSpPr>
          <p:grpSpPr bwMode="auto">
            <a:xfrm>
              <a:off x="4538" y="2819"/>
              <a:ext cx="145" cy="309"/>
              <a:chOff x="4180" y="783"/>
              <a:chExt cx="150" cy="307"/>
            </a:xfrm>
          </p:grpSpPr>
          <p:sp>
            <p:nvSpPr>
              <p:cNvPr id="22567" name="AutoShape 30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22568" name="Rectangle 31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22569" name="Rectangle 32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22570" name="AutoShape 33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22571" name="Line 34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72" name="Line 35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73" name="Rectangle 36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22574" name="Rectangle 37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22549" name="Line 38"/>
            <p:cNvSpPr>
              <a:spLocks noChangeShapeType="1"/>
            </p:cNvSpPr>
            <p:nvPr/>
          </p:nvSpPr>
          <p:spPr bwMode="auto">
            <a:xfrm rot="-5400000">
              <a:off x="4349" y="2441"/>
              <a:ext cx="0" cy="54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50" name="Line 39"/>
            <p:cNvSpPr>
              <a:spLocks noChangeShapeType="1"/>
            </p:cNvSpPr>
            <p:nvPr/>
          </p:nvSpPr>
          <p:spPr bwMode="auto">
            <a:xfrm rot="-5400000">
              <a:off x="4385" y="2768"/>
              <a:ext cx="12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2551" name="Group 40"/>
            <p:cNvGrpSpPr>
              <a:grpSpLocks/>
            </p:cNvGrpSpPr>
            <p:nvPr/>
          </p:nvGrpSpPr>
          <p:grpSpPr bwMode="auto">
            <a:xfrm>
              <a:off x="3727" y="2621"/>
              <a:ext cx="349" cy="176"/>
              <a:chOff x="3600" y="219"/>
              <a:chExt cx="360" cy="175"/>
            </a:xfrm>
          </p:grpSpPr>
          <p:sp>
            <p:nvSpPr>
              <p:cNvPr id="22554" name="Oval 41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22555" name="Line 42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56" name="Line 43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57" name="Rectangle 44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22558" name="Oval 45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22559" name="Group 46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22564" name="Line 4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2565" name="Line 4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2566" name="Line 4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560" name="Group 50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22561" name="Line 5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2562" name="Line 5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2563" name="Line 5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22552" name="Line 54"/>
            <p:cNvSpPr>
              <a:spLocks noChangeShapeType="1"/>
            </p:cNvSpPr>
            <p:nvPr/>
          </p:nvSpPr>
          <p:spPr bwMode="auto">
            <a:xfrm>
              <a:off x="3901" y="2791"/>
              <a:ext cx="1" cy="17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53" name="Line 55"/>
            <p:cNvSpPr>
              <a:spLocks noChangeShapeType="1"/>
            </p:cNvSpPr>
            <p:nvPr/>
          </p:nvSpPr>
          <p:spPr bwMode="auto">
            <a:xfrm rot="-5400000">
              <a:off x="4559" y="2768"/>
              <a:ext cx="12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24588" name="灯片编号占位符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45A5387-F659-4E46-9263-CD381200F4C7}" type="slidenum">
              <a:rPr lang="zh-CN" altLang="en-US" sz="1400" smtClean="0"/>
              <a:pPr/>
              <a:t>102</a:t>
            </a:fld>
            <a:endParaRPr lang="en-US" altLang="zh-CN" sz="1400" smtClean="0"/>
          </a:p>
        </p:txBody>
      </p:sp>
      <p:sp>
        <p:nvSpPr>
          <p:cNvPr id="24589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382000" cy="1143000"/>
          </a:xfrm>
        </p:spPr>
        <p:txBody>
          <a:bodyPr/>
          <a:lstStyle/>
          <a:p>
            <a:pPr algn="ctr"/>
            <a:r>
              <a:rPr lang="en-US" altLang="zh-CN" sz="3200" dirty="0" smtClean="0">
                <a:ea typeface="宋体" pitchFamily="2" charset="-122"/>
              </a:rPr>
              <a:t>Wireless access networks</a:t>
            </a:r>
            <a:endParaRPr lang="en-US" altLang="zh-CN" dirty="0" smtClean="0">
              <a:ea typeface="宋体" pitchFamily="2" charset="-122"/>
            </a:endParaRPr>
          </a:p>
        </p:txBody>
      </p:sp>
      <p:sp>
        <p:nvSpPr>
          <p:cNvPr id="2459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371600"/>
            <a:ext cx="3962400" cy="4876800"/>
          </a:xfrm>
        </p:spPr>
        <p:txBody>
          <a:bodyPr/>
          <a:lstStyle/>
          <a:p>
            <a:r>
              <a:rPr lang="en-US" altLang="zh-CN" sz="2400" smtClean="0">
                <a:ea typeface="宋体" pitchFamily="2" charset="-122"/>
              </a:rPr>
              <a:t>shared </a:t>
            </a:r>
            <a:r>
              <a:rPr lang="en-US" altLang="zh-CN" sz="2400" i="1" smtClean="0">
                <a:ea typeface="宋体" pitchFamily="2" charset="-122"/>
              </a:rPr>
              <a:t>wireless</a:t>
            </a:r>
            <a:r>
              <a:rPr lang="en-US" altLang="zh-CN" sz="2400" smtClean="0">
                <a:ea typeface="宋体" pitchFamily="2" charset="-122"/>
              </a:rPr>
              <a:t> access network connects end system to router</a:t>
            </a:r>
          </a:p>
          <a:p>
            <a:r>
              <a:rPr lang="en-US" altLang="zh-CN" sz="2400" smtClean="0">
                <a:solidFill>
                  <a:srgbClr val="FF0000"/>
                </a:solidFill>
                <a:ea typeface="宋体" pitchFamily="2" charset="-122"/>
              </a:rPr>
              <a:t>wireless LANs:</a:t>
            </a:r>
            <a:endParaRPr lang="en-US" altLang="zh-CN" sz="2400" smtClean="0">
              <a:ea typeface="宋体" pitchFamily="2" charset="-122"/>
            </a:endParaRPr>
          </a:p>
          <a:p>
            <a:pPr lvl="1"/>
            <a:r>
              <a:rPr lang="en-US" altLang="zh-CN" sz="2000" smtClean="0">
                <a:ea typeface="宋体" pitchFamily="2" charset="-122"/>
              </a:rPr>
              <a:t>radio spectrum replaces wire</a:t>
            </a:r>
          </a:p>
          <a:p>
            <a:pPr lvl="1"/>
            <a:r>
              <a:rPr lang="en-US" altLang="zh-CN" sz="2000" smtClean="0">
                <a:ea typeface="宋体" pitchFamily="2" charset="-122"/>
              </a:rPr>
              <a:t>e.g., Lucent Wavelan 10 Mbps</a:t>
            </a:r>
          </a:p>
          <a:p>
            <a:r>
              <a:rPr lang="en-US" altLang="zh-CN" sz="2400" smtClean="0">
                <a:solidFill>
                  <a:srgbClr val="FF0000"/>
                </a:solidFill>
                <a:ea typeface="宋体" pitchFamily="2" charset="-122"/>
              </a:rPr>
              <a:t>wider-area wireless access</a:t>
            </a:r>
            <a:endParaRPr lang="en-US" altLang="zh-CN" sz="2400" smtClean="0">
              <a:ea typeface="宋体" pitchFamily="2" charset="-122"/>
            </a:endParaRPr>
          </a:p>
          <a:p>
            <a:pPr lvl="1"/>
            <a:r>
              <a:rPr lang="en-US" altLang="zh-CN" sz="2000" smtClean="0">
                <a:ea typeface="宋体" pitchFamily="2" charset="-122"/>
              </a:rPr>
              <a:t>CDPD: wireless access to ISP router via cellular network</a:t>
            </a:r>
          </a:p>
        </p:txBody>
      </p:sp>
      <p:grpSp>
        <p:nvGrpSpPr>
          <p:cNvPr id="24591" name="Group 4"/>
          <p:cNvGrpSpPr>
            <a:grpSpLocks/>
          </p:cNvGrpSpPr>
          <p:nvPr/>
        </p:nvGrpSpPr>
        <p:grpSpPr bwMode="auto">
          <a:xfrm>
            <a:off x="4983163" y="1779588"/>
            <a:ext cx="3282950" cy="3946525"/>
            <a:chOff x="3433" y="1169"/>
            <a:chExt cx="2068" cy="2486"/>
          </a:xfrm>
        </p:grpSpPr>
        <p:grpSp>
          <p:nvGrpSpPr>
            <p:cNvPr id="24592" name="Group 5"/>
            <p:cNvGrpSpPr>
              <a:grpSpLocks/>
            </p:cNvGrpSpPr>
            <p:nvPr/>
          </p:nvGrpSpPr>
          <p:grpSpPr bwMode="auto">
            <a:xfrm>
              <a:off x="3944" y="2621"/>
              <a:ext cx="392" cy="500"/>
              <a:chOff x="3908" y="2375"/>
              <a:chExt cx="392" cy="500"/>
            </a:xfrm>
          </p:grpSpPr>
          <p:graphicFrame>
            <p:nvGraphicFramePr>
              <p:cNvPr id="24585" name="Object 6"/>
              <p:cNvGraphicFramePr>
                <a:graphicFrameLocks noChangeAspect="1"/>
              </p:cNvGraphicFramePr>
              <p:nvPr/>
            </p:nvGraphicFramePr>
            <p:xfrm>
              <a:off x="3908" y="2375"/>
              <a:ext cx="366" cy="44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996" name="Clip" r:id="rId4" imgW="819000" imgH="847800" progId="MS_ClipArt_Gallery.2">
                      <p:embed/>
                    </p:oleObj>
                  </mc:Choice>
                  <mc:Fallback>
                    <p:oleObj name="Clip" r:id="rId4" imgW="819000" imgH="847800" progId="MS_ClipArt_Gallery.2">
                      <p:embed/>
                      <p:pic>
                        <p:nvPicPr>
                          <p:cNvPr id="0" name="Object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08" y="2375"/>
                            <a:ext cx="366" cy="44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0000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4586" name="Object 7"/>
              <p:cNvGraphicFramePr>
                <a:graphicFrameLocks noChangeAspect="1"/>
              </p:cNvGraphicFramePr>
              <p:nvPr/>
            </p:nvGraphicFramePr>
            <p:xfrm>
              <a:off x="3966" y="2506"/>
              <a:ext cx="334" cy="36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997" name="Clip" r:id="rId6" imgW="1266840" imgH="1200240" progId="MS_ClipArt_Gallery.2">
                      <p:embed/>
                    </p:oleObj>
                  </mc:Choice>
                  <mc:Fallback>
                    <p:oleObj name="Clip" r:id="rId6" imgW="1266840" imgH="1200240" progId="MS_ClipArt_Gallery.2">
                      <p:embed/>
                      <p:pic>
                        <p:nvPicPr>
                          <p:cNvPr id="0" name="Object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66" y="2506"/>
                            <a:ext cx="334" cy="36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4593" name="Group 8"/>
            <p:cNvGrpSpPr>
              <a:grpSpLocks/>
            </p:cNvGrpSpPr>
            <p:nvPr/>
          </p:nvGrpSpPr>
          <p:grpSpPr bwMode="auto">
            <a:xfrm>
              <a:off x="4672" y="2567"/>
              <a:ext cx="392" cy="500"/>
              <a:chOff x="2870" y="1518"/>
              <a:chExt cx="292" cy="320"/>
            </a:xfrm>
          </p:grpSpPr>
          <p:graphicFrame>
            <p:nvGraphicFramePr>
              <p:cNvPr id="24583" name="Object 9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998" name="Clip" r:id="rId8" imgW="819000" imgH="847800" progId="MS_ClipArt_Gallery.2">
                      <p:embed/>
                    </p:oleObj>
                  </mc:Choice>
                  <mc:Fallback>
                    <p:oleObj name="Clip" r:id="rId8" imgW="819000" imgH="847800" progId="MS_ClipArt_Gallery.2">
                      <p:embed/>
                      <p:pic>
                        <p:nvPicPr>
                          <p:cNvPr id="0" name="Object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4584" name="Object 10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999" name="Clip" r:id="rId9" imgW="1266840" imgH="1200240" progId="MS_ClipArt_Gallery.2">
                      <p:embed/>
                    </p:oleObj>
                  </mc:Choice>
                  <mc:Fallback>
                    <p:oleObj name="Clip" r:id="rId9" imgW="1266840" imgH="1200240" progId="MS_ClipArt_Gallery.2">
                      <p:embed/>
                      <p:pic>
                        <p:nvPicPr>
                          <p:cNvPr id="0" name="Object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4594" name="Group 11"/>
            <p:cNvGrpSpPr>
              <a:grpSpLocks/>
            </p:cNvGrpSpPr>
            <p:nvPr/>
          </p:nvGrpSpPr>
          <p:grpSpPr bwMode="auto">
            <a:xfrm>
              <a:off x="4092" y="1837"/>
              <a:ext cx="366" cy="442"/>
              <a:chOff x="4733" y="2082"/>
              <a:chExt cx="272" cy="282"/>
            </a:xfrm>
          </p:grpSpPr>
          <p:graphicFrame>
            <p:nvGraphicFramePr>
              <p:cNvPr id="24582" name="Object 12"/>
              <p:cNvGraphicFramePr>
                <a:graphicFrameLocks noChangeAspect="1"/>
              </p:cNvGraphicFramePr>
              <p:nvPr/>
            </p:nvGraphicFramePr>
            <p:xfrm>
              <a:off x="4733" y="2082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000" name="Clip" r:id="rId10" imgW="819000" imgH="847800" progId="MS_ClipArt_Gallery.2">
                      <p:embed/>
                    </p:oleObj>
                  </mc:Choice>
                  <mc:Fallback>
                    <p:oleObj name="Clip" r:id="rId10" imgW="819000" imgH="847800" progId="MS_ClipArt_Gallery.2">
                      <p:embed/>
                      <p:pic>
                        <p:nvPicPr>
                          <p:cNvPr id="0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33" y="2082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4616" name="Rectangle 13"/>
              <p:cNvSpPr>
                <a:spLocks noChangeArrowheads="1"/>
              </p:cNvSpPr>
              <p:nvPr/>
            </p:nvSpPr>
            <p:spPr bwMode="auto">
              <a:xfrm>
                <a:off x="4812" y="2181"/>
                <a:ext cx="192" cy="183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</p:grpSp>
        <p:grpSp>
          <p:nvGrpSpPr>
            <p:cNvPr id="24595" name="Group 14"/>
            <p:cNvGrpSpPr>
              <a:grpSpLocks/>
            </p:cNvGrpSpPr>
            <p:nvPr/>
          </p:nvGrpSpPr>
          <p:grpSpPr bwMode="auto">
            <a:xfrm>
              <a:off x="4113" y="1453"/>
              <a:ext cx="483" cy="273"/>
              <a:chOff x="3600" y="219"/>
              <a:chExt cx="360" cy="175"/>
            </a:xfrm>
          </p:grpSpPr>
          <p:sp>
            <p:nvSpPr>
              <p:cNvPr id="24603" name="Oval 15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24604" name="Line 16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605" name="Line 17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606" name="Rectangle 18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24607" name="Oval 19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24608" name="Group 20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24613" name="Line 2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4614" name="Line 2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4615" name="Line 2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4609" name="Group 24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24610" name="Line 2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4611" name="Line 2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4612" name="Line 2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24596" name="Line 28"/>
            <p:cNvSpPr>
              <a:spLocks noChangeShapeType="1"/>
            </p:cNvSpPr>
            <p:nvPr/>
          </p:nvSpPr>
          <p:spPr bwMode="auto">
            <a:xfrm flipV="1">
              <a:off x="4363" y="1721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4597" name="Group 29"/>
            <p:cNvGrpSpPr>
              <a:grpSpLocks/>
            </p:cNvGrpSpPr>
            <p:nvPr/>
          </p:nvGrpSpPr>
          <p:grpSpPr bwMode="auto">
            <a:xfrm>
              <a:off x="4826" y="1557"/>
              <a:ext cx="392" cy="500"/>
              <a:chOff x="2870" y="1518"/>
              <a:chExt cx="292" cy="320"/>
            </a:xfrm>
          </p:grpSpPr>
          <p:graphicFrame>
            <p:nvGraphicFramePr>
              <p:cNvPr id="24580" name="Object 30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001" name="Clip" r:id="rId11" imgW="819000" imgH="847800" progId="MS_ClipArt_Gallery.2">
                      <p:embed/>
                    </p:oleObj>
                  </mc:Choice>
                  <mc:Fallback>
                    <p:oleObj name="Clip" r:id="rId11" imgW="819000" imgH="847800" progId="MS_ClipArt_Gallery.2">
                      <p:embed/>
                      <p:pic>
                        <p:nvPicPr>
                          <p:cNvPr id="0" name="Object 3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4581" name="Object 31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002" name="Clip" r:id="rId12" imgW="1266840" imgH="1200240" progId="MS_ClipArt_Gallery.2">
                      <p:embed/>
                    </p:oleObj>
                  </mc:Choice>
                  <mc:Fallback>
                    <p:oleObj name="Clip" r:id="rId12" imgW="1266840" imgH="1200240" progId="MS_ClipArt_Gallery.2">
                      <p:embed/>
                      <p:pic>
                        <p:nvPicPr>
                          <p:cNvPr id="0" name="Object 3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4598" name="Group 32"/>
            <p:cNvGrpSpPr>
              <a:grpSpLocks/>
            </p:cNvGrpSpPr>
            <p:nvPr/>
          </p:nvGrpSpPr>
          <p:grpSpPr bwMode="auto">
            <a:xfrm>
              <a:off x="5109" y="2226"/>
              <a:ext cx="392" cy="500"/>
              <a:chOff x="2870" y="1518"/>
              <a:chExt cx="292" cy="320"/>
            </a:xfrm>
          </p:grpSpPr>
          <p:graphicFrame>
            <p:nvGraphicFramePr>
              <p:cNvPr id="24578" name="Object 33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003" name="Clip" r:id="rId13" imgW="819000" imgH="847800" progId="MS_ClipArt_Gallery.2">
                      <p:embed/>
                    </p:oleObj>
                  </mc:Choice>
                  <mc:Fallback>
                    <p:oleObj name="Clip" r:id="rId13" imgW="819000" imgH="847800" progId="MS_ClipArt_Gallery.2">
                      <p:embed/>
                      <p:pic>
                        <p:nvPicPr>
                          <p:cNvPr id="0" name="Object 3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4579" name="Object 34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004" name="Clip" r:id="rId14" imgW="1266840" imgH="1200240" progId="MS_ClipArt_Gallery.2">
                      <p:embed/>
                    </p:oleObj>
                  </mc:Choice>
                  <mc:Fallback>
                    <p:oleObj name="Clip" r:id="rId14" imgW="1266840" imgH="1200240" progId="MS_ClipArt_Gallery.2">
                      <p:embed/>
                      <p:pic>
                        <p:nvPicPr>
                          <p:cNvPr id="0" name="Object 3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4599" name="Text Box 35"/>
            <p:cNvSpPr txBox="1">
              <a:spLocks noChangeArrowheads="1"/>
            </p:cNvSpPr>
            <p:nvPr/>
          </p:nvSpPr>
          <p:spPr bwMode="auto">
            <a:xfrm>
              <a:off x="3446" y="1865"/>
              <a:ext cx="743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r"/>
              <a:r>
                <a:rPr lang="en-US" altLang="zh-CN">
                  <a:latin typeface="Comic Sans MS" pitchFamily="66" charset="0"/>
                  <a:ea typeface="宋体" pitchFamily="2" charset="-122"/>
                </a:rPr>
                <a:t>base</a:t>
              </a:r>
            </a:p>
            <a:p>
              <a:pPr algn="r"/>
              <a:r>
                <a:rPr lang="en-US" altLang="zh-CN">
                  <a:latin typeface="Comic Sans MS" pitchFamily="66" charset="0"/>
                  <a:ea typeface="宋体" pitchFamily="2" charset="-122"/>
                </a:rPr>
                <a:t>station</a:t>
              </a:r>
              <a:endParaRPr lang="en-US" altLang="zh-CN">
                <a:ea typeface="宋体" pitchFamily="2" charset="-122"/>
              </a:endParaRPr>
            </a:p>
          </p:txBody>
        </p:sp>
        <p:sp>
          <p:nvSpPr>
            <p:cNvPr id="24600" name="Text Box 36"/>
            <p:cNvSpPr txBox="1">
              <a:spLocks noChangeArrowheads="1"/>
            </p:cNvSpPr>
            <p:nvPr/>
          </p:nvSpPr>
          <p:spPr bwMode="auto">
            <a:xfrm>
              <a:off x="4709" y="3137"/>
              <a:ext cx="692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r"/>
              <a:r>
                <a:rPr lang="en-US" altLang="zh-CN">
                  <a:latin typeface="Comic Sans MS" pitchFamily="66" charset="0"/>
                  <a:ea typeface="宋体" pitchFamily="2" charset="-122"/>
                </a:rPr>
                <a:t>mobile</a:t>
              </a:r>
            </a:p>
            <a:p>
              <a:pPr algn="r"/>
              <a:r>
                <a:rPr lang="en-US" altLang="zh-CN">
                  <a:latin typeface="Comic Sans MS" pitchFamily="66" charset="0"/>
                  <a:ea typeface="宋体" pitchFamily="2" charset="-122"/>
                </a:rPr>
                <a:t>hosts</a:t>
              </a:r>
              <a:endParaRPr lang="en-US" altLang="zh-CN">
                <a:ea typeface="宋体" pitchFamily="2" charset="-122"/>
              </a:endParaRPr>
            </a:p>
          </p:txBody>
        </p:sp>
        <p:sp>
          <p:nvSpPr>
            <p:cNvPr id="24601" name="Line 37"/>
            <p:cNvSpPr>
              <a:spLocks noChangeShapeType="1"/>
            </p:cNvSpPr>
            <p:nvPr/>
          </p:nvSpPr>
          <p:spPr bwMode="auto">
            <a:xfrm flipV="1">
              <a:off x="4327" y="1169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2" name="Text Box 38"/>
            <p:cNvSpPr txBox="1">
              <a:spLocks noChangeArrowheads="1"/>
            </p:cNvSpPr>
            <p:nvPr/>
          </p:nvSpPr>
          <p:spPr bwMode="auto">
            <a:xfrm>
              <a:off x="3433" y="1433"/>
              <a:ext cx="69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r"/>
              <a:r>
                <a:rPr lang="en-US" altLang="zh-CN">
                  <a:latin typeface="Comic Sans MS" pitchFamily="66" charset="0"/>
                  <a:ea typeface="宋体" pitchFamily="2" charset="-122"/>
                </a:rPr>
                <a:t>router</a:t>
              </a:r>
              <a:endParaRPr lang="en-US" altLang="zh-CN">
                <a:ea typeface="宋体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25610" name="灯片编号占位符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35199E9-E39F-45BC-9BD4-50CC1275C6BB}" type="slidenum">
              <a:rPr lang="zh-CN" altLang="en-US" sz="1400" smtClean="0"/>
              <a:pPr/>
              <a:t>103</a:t>
            </a:fld>
            <a:endParaRPr lang="en-US" altLang="zh-CN" sz="1400" smtClean="0"/>
          </a:p>
        </p:txBody>
      </p:sp>
      <p:sp>
        <p:nvSpPr>
          <p:cNvPr id="25611" name="Rectangle 2"/>
          <p:cNvSpPr>
            <a:spLocks noGrp="1" noChangeArrowheads="1"/>
          </p:cNvSpPr>
          <p:nvPr>
            <p:ph type="title"/>
          </p:nvPr>
        </p:nvSpPr>
        <p:spPr>
          <a:xfrm>
            <a:off x="276225" y="187325"/>
            <a:ext cx="8382000" cy="1143000"/>
          </a:xfrm>
        </p:spPr>
        <p:txBody>
          <a:bodyPr/>
          <a:lstStyle/>
          <a:p>
            <a:pPr algn="ctr"/>
            <a:r>
              <a:rPr lang="en-US" altLang="zh-CN" sz="3600" dirty="0" smtClean="0">
                <a:ea typeface="宋体" pitchFamily="2" charset="-122"/>
              </a:rPr>
              <a:t>Home network components</a:t>
            </a:r>
          </a:p>
        </p:txBody>
      </p:sp>
      <p:sp>
        <p:nvSpPr>
          <p:cNvPr id="2561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38150" y="1266825"/>
            <a:ext cx="8280400" cy="4876800"/>
          </a:xfrm>
        </p:spPr>
        <p:txBody>
          <a:bodyPr/>
          <a:lstStyle/>
          <a:p>
            <a:r>
              <a:rPr lang="en-US" altLang="zh-CN" sz="2400" smtClean="0">
                <a:ea typeface="宋体" pitchFamily="2" charset="-122"/>
              </a:rPr>
              <a:t>ADSL or cable modem</a:t>
            </a:r>
          </a:p>
          <a:p>
            <a:r>
              <a:rPr lang="en-US" altLang="zh-CN" sz="2400" smtClean="0">
                <a:ea typeface="宋体" pitchFamily="2" charset="-122"/>
              </a:rPr>
              <a:t>router/firewall/NAT (</a:t>
            </a:r>
            <a:r>
              <a:rPr lang="en-US" altLang="zh-CN" sz="2000" b="1" i="1" smtClean="0">
                <a:ea typeface="宋体" pitchFamily="2" charset="-122"/>
              </a:rPr>
              <a:t>N</a:t>
            </a:r>
            <a:r>
              <a:rPr lang="en-US" altLang="zh-CN" sz="2000" i="1" smtClean="0">
                <a:ea typeface="宋体" pitchFamily="2" charset="-122"/>
              </a:rPr>
              <a:t>etwork </a:t>
            </a:r>
            <a:r>
              <a:rPr lang="en-US" altLang="zh-CN" sz="2000" b="1" i="1" smtClean="0">
                <a:ea typeface="宋体" pitchFamily="2" charset="-122"/>
              </a:rPr>
              <a:t>A</a:t>
            </a:r>
            <a:r>
              <a:rPr lang="en-US" altLang="zh-CN" sz="2000" i="1" smtClean="0">
                <a:ea typeface="宋体" pitchFamily="2" charset="-122"/>
              </a:rPr>
              <a:t>ddress </a:t>
            </a:r>
            <a:r>
              <a:rPr lang="en-US" altLang="zh-CN" sz="2000" b="1" i="1" smtClean="0">
                <a:ea typeface="宋体" pitchFamily="2" charset="-122"/>
              </a:rPr>
              <a:t>T</a:t>
            </a:r>
            <a:r>
              <a:rPr lang="en-US" altLang="zh-CN" sz="2000" i="1" smtClean="0">
                <a:ea typeface="宋体" pitchFamily="2" charset="-122"/>
              </a:rPr>
              <a:t>ranslation</a:t>
            </a:r>
            <a:r>
              <a:rPr lang="en-US" altLang="zh-CN" sz="2400" i="1" smtClean="0">
                <a:ea typeface="宋体" pitchFamily="2" charset="-122"/>
              </a:rPr>
              <a:t>)</a:t>
            </a:r>
          </a:p>
          <a:p>
            <a:pPr lvl="1"/>
            <a:r>
              <a:rPr lang="en-US" altLang="zh-CN" sz="2000" smtClean="0">
                <a:ea typeface="宋体" pitchFamily="2" charset="-122"/>
              </a:rPr>
              <a:t>NAT enables a LAN to use one set of IP addresses for internal traffic and a second set of addresses for external traffic. It makes all necessary IP address translations. </a:t>
            </a:r>
          </a:p>
          <a:p>
            <a:r>
              <a:rPr lang="en-US" altLang="zh-CN" sz="2400" smtClean="0">
                <a:ea typeface="宋体" pitchFamily="2" charset="-122"/>
              </a:rPr>
              <a:t>Ethernet</a:t>
            </a:r>
          </a:p>
          <a:p>
            <a:r>
              <a:rPr lang="en-US" altLang="zh-CN" sz="2400" smtClean="0">
                <a:ea typeface="宋体" pitchFamily="2" charset="-122"/>
              </a:rPr>
              <a:t>wireless access point</a:t>
            </a:r>
          </a:p>
        </p:txBody>
      </p:sp>
      <p:grpSp>
        <p:nvGrpSpPr>
          <p:cNvPr id="25613" name="Group 4"/>
          <p:cNvGrpSpPr>
            <a:grpSpLocks/>
          </p:cNvGrpSpPr>
          <p:nvPr/>
        </p:nvGrpSpPr>
        <p:grpSpPr bwMode="auto">
          <a:xfrm>
            <a:off x="6753225" y="3371850"/>
            <a:ext cx="622300" cy="793750"/>
            <a:chOff x="3908" y="2375"/>
            <a:chExt cx="392" cy="500"/>
          </a:xfrm>
        </p:grpSpPr>
        <p:graphicFrame>
          <p:nvGraphicFramePr>
            <p:cNvPr id="25607" name="Object 5"/>
            <p:cNvGraphicFramePr>
              <a:graphicFrameLocks noChangeAspect="1"/>
            </p:cNvGraphicFramePr>
            <p:nvPr/>
          </p:nvGraphicFramePr>
          <p:xfrm>
            <a:off x="3908" y="2375"/>
            <a:ext cx="366" cy="4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942" name="Clip" r:id="rId4" imgW="819000" imgH="847800" progId="MS_ClipArt_Gallery.2">
                    <p:embed/>
                  </p:oleObj>
                </mc:Choice>
                <mc:Fallback>
                  <p:oleObj name="Clip" r:id="rId4" imgW="819000" imgH="847800" progId="MS_ClipArt_Gallery.2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08" y="2375"/>
                          <a:ext cx="366" cy="4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00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08" name="Object 6"/>
            <p:cNvGraphicFramePr>
              <a:graphicFrameLocks noChangeAspect="1"/>
            </p:cNvGraphicFramePr>
            <p:nvPr/>
          </p:nvGraphicFramePr>
          <p:xfrm>
            <a:off x="3966" y="2506"/>
            <a:ext cx="334" cy="3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943" name="Clip" r:id="rId6" imgW="1266840" imgH="1200240" progId="MS_ClipArt_Gallery.2">
                    <p:embed/>
                  </p:oleObj>
                </mc:Choice>
                <mc:Fallback>
                  <p:oleObj name="Clip" r:id="rId6" imgW="1266840" imgH="1200240" progId="MS_ClipArt_Gallery.2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66" y="2506"/>
                          <a:ext cx="334" cy="3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614" name="Group 7"/>
          <p:cNvGrpSpPr>
            <a:grpSpLocks/>
          </p:cNvGrpSpPr>
          <p:nvPr/>
        </p:nvGrpSpPr>
        <p:grpSpPr bwMode="auto">
          <a:xfrm>
            <a:off x="6800850" y="4330700"/>
            <a:ext cx="622300" cy="793750"/>
            <a:chOff x="2870" y="1518"/>
            <a:chExt cx="292" cy="320"/>
          </a:xfrm>
        </p:grpSpPr>
        <p:graphicFrame>
          <p:nvGraphicFramePr>
            <p:cNvPr id="25605" name="Object 8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944" name="Clip" r:id="rId8" imgW="819000" imgH="847800" progId="MS_ClipArt_Gallery.2">
                    <p:embed/>
                  </p:oleObj>
                </mc:Choice>
                <mc:Fallback>
                  <p:oleObj name="Clip" r:id="rId8" imgW="819000" imgH="847800" progId="MS_ClipArt_Gallery.2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06" name="Object 9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945" name="Clip" r:id="rId9" imgW="1266840" imgH="1200240" progId="MS_ClipArt_Gallery.2">
                    <p:embed/>
                  </p:oleObj>
                </mc:Choice>
                <mc:Fallback>
                  <p:oleObj name="Clip" r:id="rId9" imgW="1266840" imgH="1200240" progId="MS_ClipArt_Gallery.2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615" name="Group 10"/>
          <p:cNvGrpSpPr>
            <a:grpSpLocks/>
          </p:cNvGrpSpPr>
          <p:nvPr/>
        </p:nvGrpSpPr>
        <p:grpSpPr bwMode="auto">
          <a:xfrm>
            <a:off x="6108700" y="3937000"/>
            <a:ext cx="539750" cy="633413"/>
            <a:chOff x="4733" y="2082"/>
            <a:chExt cx="272" cy="282"/>
          </a:xfrm>
        </p:grpSpPr>
        <p:graphicFrame>
          <p:nvGraphicFramePr>
            <p:cNvPr id="25604" name="Object 11"/>
            <p:cNvGraphicFramePr>
              <a:graphicFrameLocks noChangeAspect="1"/>
            </p:cNvGraphicFramePr>
            <p:nvPr/>
          </p:nvGraphicFramePr>
          <p:xfrm>
            <a:off x="4733" y="2082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946" name="Clip" r:id="rId10" imgW="819000" imgH="847800" progId="MS_ClipArt_Gallery.2">
                    <p:embed/>
                  </p:oleObj>
                </mc:Choice>
                <mc:Fallback>
                  <p:oleObj name="Clip" r:id="rId10" imgW="819000" imgH="847800" progId="MS_ClipArt_Gallery.2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33" y="2082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46" name="Rectangle 12"/>
            <p:cNvSpPr>
              <a:spLocks noChangeArrowheads="1"/>
            </p:cNvSpPr>
            <p:nvPr/>
          </p:nvSpPr>
          <p:spPr bwMode="auto">
            <a:xfrm>
              <a:off x="4812" y="2181"/>
              <a:ext cx="192" cy="183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sp>
        <p:nvSpPr>
          <p:cNvPr id="25616" name="Text Box 13"/>
          <p:cNvSpPr txBox="1">
            <a:spLocks noChangeArrowheads="1"/>
          </p:cNvSpPr>
          <p:nvPr/>
        </p:nvSpPr>
        <p:spPr bwMode="auto">
          <a:xfrm>
            <a:off x="6478588" y="5133975"/>
            <a:ext cx="1147762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 sz="2000">
                <a:solidFill>
                  <a:srgbClr val="FF0000"/>
                </a:solidFill>
                <a:latin typeface="Comic Sans MS" pitchFamily="66" charset="0"/>
                <a:ea typeface="宋体" pitchFamily="2" charset="-122"/>
              </a:rPr>
              <a:t>wireless</a:t>
            </a:r>
          </a:p>
          <a:p>
            <a:pPr algn="ctr"/>
            <a:r>
              <a:rPr lang="en-US" altLang="zh-CN" sz="2000">
                <a:solidFill>
                  <a:srgbClr val="FF0000"/>
                </a:solidFill>
                <a:latin typeface="Comic Sans MS" pitchFamily="66" charset="0"/>
                <a:ea typeface="宋体" pitchFamily="2" charset="-122"/>
              </a:rPr>
              <a:t>access </a:t>
            </a:r>
          </a:p>
          <a:p>
            <a:pPr algn="ctr"/>
            <a:r>
              <a:rPr lang="en-US" altLang="zh-CN" sz="2000">
                <a:solidFill>
                  <a:srgbClr val="FF0000"/>
                </a:solidFill>
                <a:latin typeface="Comic Sans MS" pitchFamily="66" charset="0"/>
                <a:ea typeface="宋体" pitchFamily="2" charset="-122"/>
              </a:rPr>
              <a:t>point</a:t>
            </a:r>
            <a:endParaRPr lang="en-US" altLang="zh-CN" sz="2000">
              <a:solidFill>
                <a:srgbClr val="FF0000"/>
              </a:solidFill>
              <a:ea typeface="宋体" pitchFamily="2" charset="-122"/>
            </a:endParaRPr>
          </a:p>
        </p:txBody>
      </p:sp>
      <p:sp>
        <p:nvSpPr>
          <p:cNvPr id="25617" name="Text Box 14"/>
          <p:cNvSpPr txBox="1">
            <a:spLocks noChangeArrowheads="1"/>
          </p:cNvSpPr>
          <p:nvPr/>
        </p:nvSpPr>
        <p:spPr bwMode="auto">
          <a:xfrm>
            <a:off x="7570788" y="3981450"/>
            <a:ext cx="114776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 sz="2000">
                <a:solidFill>
                  <a:srgbClr val="FF0000"/>
                </a:solidFill>
                <a:latin typeface="Comic Sans MS" pitchFamily="66" charset="0"/>
                <a:ea typeface="宋体" pitchFamily="2" charset="-122"/>
              </a:rPr>
              <a:t>wireless</a:t>
            </a:r>
          </a:p>
          <a:p>
            <a:pPr algn="ctr"/>
            <a:r>
              <a:rPr lang="en-US" altLang="zh-CN" sz="2000">
                <a:solidFill>
                  <a:srgbClr val="FF0000"/>
                </a:solidFill>
                <a:latin typeface="Comic Sans MS" pitchFamily="66" charset="0"/>
                <a:ea typeface="宋体" pitchFamily="2" charset="-122"/>
              </a:rPr>
              <a:t>laptops</a:t>
            </a:r>
            <a:endParaRPr lang="en-US" altLang="zh-CN" sz="2000">
              <a:solidFill>
                <a:srgbClr val="FF0000"/>
              </a:solidFill>
              <a:ea typeface="宋体" pitchFamily="2" charset="-122"/>
            </a:endParaRPr>
          </a:p>
        </p:txBody>
      </p:sp>
      <p:sp>
        <p:nvSpPr>
          <p:cNvPr id="25618" name="Text Box 15"/>
          <p:cNvSpPr txBox="1">
            <a:spLocks noChangeArrowheads="1"/>
          </p:cNvSpPr>
          <p:nvPr/>
        </p:nvSpPr>
        <p:spPr bwMode="auto">
          <a:xfrm>
            <a:off x="3613150" y="4498975"/>
            <a:ext cx="10890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altLang="zh-CN" sz="2000">
                <a:solidFill>
                  <a:srgbClr val="FF0000"/>
                </a:solidFill>
                <a:latin typeface="Comic Sans MS" pitchFamily="66" charset="0"/>
                <a:ea typeface="宋体" pitchFamily="2" charset="-122"/>
              </a:rPr>
              <a:t>router/</a:t>
            </a:r>
          </a:p>
          <a:p>
            <a:pPr algn="r"/>
            <a:r>
              <a:rPr lang="en-US" altLang="zh-CN" sz="2000">
                <a:solidFill>
                  <a:srgbClr val="FF0000"/>
                </a:solidFill>
                <a:latin typeface="Comic Sans MS" pitchFamily="66" charset="0"/>
                <a:ea typeface="宋体" pitchFamily="2" charset="-122"/>
              </a:rPr>
              <a:t>firewall</a:t>
            </a:r>
            <a:endParaRPr lang="en-US" altLang="zh-CN" sz="2000">
              <a:solidFill>
                <a:srgbClr val="FF0000"/>
              </a:solidFill>
              <a:ea typeface="宋体" pitchFamily="2" charset="-122"/>
            </a:endParaRPr>
          </a:p>
        </p:txBody>
      </p:sp>
      <p:sp>
        <p:nvSpPr>
          <p:cNvPr id="25619" name="Freeform 16"/>
          <p:cNvSpPr>
            <a:spLocks/>
          </p:cNvSpPr>
          <p:nvPr/>
        </p:nvSpPr>
        <p:spPr bwMode="auto">
          <a:xfrm>
            <a:off x="4821238" y="4448175"/>
            <a:ext cx="776287" cy="677863"/>
          </a:xfrm>
          <a:custGeom>
            <a:avLst/>
            <a:gdLst>
              <a:gd name="T0" fmla="*/ 1232354908 w 489"/>
              <a:gd name="T1" fmla="*/ 1076108395 h 427"/>
              <a:gd name="T2" fmla="*/ 418345762 w 489"/>
              <a:gd name="T3" fmla="*/ 1076108395 h 427"/>
              <a:gd name="T4" fmla="*/ 0 w 489"/>
              <a:gd name="T5" fmla="*/ 0 h 427"/>
              <a:gd name="T6" fmla="*/ 0 60000 65536"/>
              <a:gd name="T7" fmla="*/ 0 60000 65536"/>
              <a:gd name="T8" fmla="*/ 0 60000 65536"/>
              <a:gd name="T9" fmla="*/ 0 w 489"/>
              <a:gd name="T10" fmla="*/ 0 h 427"/>
              <a:gd name="T11" fmla="*/ 489 w 489"/>
              <a:gd name="T12" fmla="*/ 427 h 4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9" h="427">
                <a:moveTo>
                  <a:pt x="489" y="427"/>
                </a:moveTo>
                <a:lnTo>
                  <a:pt x="166" y="427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5602" name="Object 17"/>
          <p:cNvGraphicFramePr>
            <a:graphicFrameLocks noChangeAspect="1"/>
          </p:cNvGraphicFramePr>
          <p:nvPr/>
        </p:nvGraphicFramePr>
        <p:xfrm>
          <a:off x="5526088" y="3222625"/>
          <a:ext cx="598487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47" name="Clip" r:id="rId11" imgW="1305000" imgH="1085760" progId="MS_ClipArt_Gallery.5">
                  <p:embed/>
                </p:oleObj>
              </mc:Choice>
              <mc:Fallback>
                <p:oleObj name="Clip" r:id="rId11" imgW="1305000" imgH="1085760" progId="MS_ClipArt_Gallery.5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6088" y="3222625"/>
                        <a:ext cx="598487" cy="579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20" name="Freeform 18"/>
          <p:cNvSpPr>
            <a:spLocks/>
          </p:cNvSpPr>
          <p:nvPr/>
        </p:nvSpPr>
        <p:spPr bwMode="auto">
          <a:xfrm flipV="1">
            <a:off x="5021263" y="4238625"/>
            <a:ext cx="1244600" cy="98425"/>
          </a:xfrm>
          <a:custGeom>
            <a:avLst/>
            <a:gdLst>
              <a:gd name="T0" fmla="*/ 0 w 513"/>
              <a:gd name="T1" fmla="*/ 0 h 1"/>
              <a:gd name="T2" fmla="*/ 2147483647 w 513"/>
              <a:gd name="T3" fmla="*/ 0 h 1"/>
              <a:gd name="T4" fmla="*/ 0 60000 65536"/>
              <a:gd name="T5" fmla="*/ 0 60000 65536"/>
              <a:gd name="T6" fmla="*/ 0 w 513"/>
              <a:gd name="T7" fmla="*/ 0 h 1"/>
              <a:gd name="T8" fmla="*/ 513 w 51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13" h="1">
                <a:moveTo>
                  <a:pt x="0" y="0"/>
                </a:moveTo>
                <a:lnTo>
                  <a:pt x="513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5603" name="Object 19"/>
          <p:cNvGraphicFramePr>
            <a:graphicFrameLocks noChangeAspect="1"/>
          </p:cNvGraphicFramePr>
          <p:nvPr/>
        </p:nvGraphicFramePr>
        <p:xfrm>
          <a:off x="5553075" y="4951413"/>
          <a:ext cx="598488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48" name="Clip" r:id="rId13" imgW="1305000" imgH="1085760" progId="MS_ClipArt_Gallery.5">
                  <p:embed/>
                </p:oleObj>
              </mc:Choice>
              <mc:Fallback>
                <p:oleObj name="Clip" r:id="rId13" imgW="1305000" imgH="1085760" progId="MS_ClipArt_Gallery.5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3075" y="4951413"/>
                        <a:ext cx="598488" cy="579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21" name="modem"/>
          <p:cNvSpPr>
            <a:spLocks noEditPoints="1" noChangeArrowheads="1"/>
          </p:cNvSpPr>
          <p:nvPr/>
        </p:nvSpPr>
        <p:spPr bwMode="auto">
          <a:xfrm>
            <a:off x="2435225" y="4232275"/>
            <a:ext cx="1033463" cy="207963"/>
          </a:xfrm>
          <a:custGeom>
            <a:avLst/>
            <a:gdLst>
              <a:gd name="T0" fmla="*/ 0 w 21600"/>
              <a:gd name="T1" fmla="*/ 4598042 h 21600"/>
              <a:gd name="T2" fmla="*/ 322121401 w 21600"/>
              <a:gd name="T3" fmla="*/ 0 h 21600"/>
              <a:gd name="T4" fmla="*/ 2039951878 w 21600"/>
              <a:gd name="T5" fmla="*/ 0 h 21600"/>
              <a:gd name="T6" fmla="*/ 2147483647 w 21600"/>
              <a:gd name="T7" fmla="*/ 4598042 h 21600"/>
              <a:gd name="T8" fmla="*/ 2147483647 w 21600"/>
              <a:gd name="T9" fmla="*/ 19277494 h 21600"/>
              <a:gd name="T10" fmla="*/ 0 w 21600"/>
              <a:gd name="T11" fmla="*/ 19277494 h 21600"/>
              <a:gd name="T12" fmla="*/ 1182898643 w 21600"/>
              <a:gd name="T13" fmla="*/ 0 h 21600"/>
              <a:gd name="T14" fmla="*/ 1182898643 w 21600"/>
              <a:gd name="T15" fmla="*/ 19277494 h 21600"/>
              <a:gd name="T16" fmla="*/ 0 w 21600"/>
              <a:gd name="T17" fmla="*/ 11937770 h 21600"/>
              <a:gd name="T18" fmla="*/ 2147483647 w 21600"/>
              <a:gd name="T19" fmla="*/ 11937770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400 w 21600"/>
              <a:gd name="T31" fmla="*/ 22400 h 21600"/>
              <a:gd name="T32" fmla="*/ 21200 w 21600"/>
              <a:gd name="T33" fmla="*/ 300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0" y="5152"/>
                </a:moveTo>
                <a:lnTo>
                  <a:pt x="2941" y="0"/>
                </a:lnTo>
                <a:lnTo>
                  <a:pt x="18625" y="0"/>
                </a:lnTo>
                <a:lnTo>
                  <a:pt x="21600" y="5152"/>
                </a:lnTo>
                <a:lnTo>
                  <a:pt x="21600" y="21600"/>
                </a:lnTo>
                <a:lnTo>
                  <a:pt x="0" y="21600"/>
                </a:lnTo>
                <a:lnTo>
                  <a:pt x="0" y="5152"/>
                </a:lnTo>
                <a:close/>
              </a:path>
              <a:path w="21600" h="21600" extrusionOk="0">
                <a:moveTo>
                  <a:pt x="0" y="5251"/>
                </a:moveTo>
                <a:lnTo>
                  <a:pt x="21600" y="5251"/>
                </a:lnTo>
                <a:moveTo>
                  <a:pt x="1961" y="11791"/>
                </a:moveTo>
                <a:lnTo>
                  <a:pt x="1961" y="14268"/>
                </a:lnTo>
                <a:lnTo>
                  <a:pt x="2806" y="14268"/>
                </a:lnTo>
                <a:lnTo>
                  <a:pt x="2806" y="11791"/>
                </a:lnTo>
                <a:lnTo>
                  <a:pt x="1961" y="11791"/>
                </a:lnTo>
                <a:close/>
              </a:path>
              <a:path w="21600" h="21600" extrusionOk="0">
                <a:moveTo>
                  <a:pt x="3685" y="11791"/>
                </a:moveTo>
                <a:lnTo>
                  <a:pt x="3685" y="14268"/>
                </a:lnTo>
                <a:lnTo>
                  <a:pt x="4530" y="14268"/>
                </a:lnTo>
                <a:lnTo>
                  <a:pt x="4530" y="11791"/>
                </a:lnTo>
                <a:lnTo>
                  <a:pt x="3685" y="11791"/>
                </a:lnTo>
                <a:close/>
              </a:path>
              <a:path w="21600" h="21600" extrusionOk="0">
                <a:moveTo>
                  <a:pt x="5408" y="11791"/>
                </a:moveTo>
                <a:lnTo>
                  <a:pt x="5408" y="14268"/>
                </a:lnTo>
                <a:lnTo>
                  <a:pt x="6254" y="14268"/>
                </a:lnTo>
                <a:lnTo>
                  <a:pt x="6254" y="11791"/>
                </a:lnTo>
                <a:lnTo>
                  <a:pt x="5408" y="11791"/>
                </a:lnTo>
                <a:close/>
              </a:path>
              <a:path w="21600" h="21600" extrusionOk="0">
                <a:moveTo>
                  <a:pt x="7132" y="11791"/>
                </a:moveTo>
                <a:lnTo>
                  <a:pt x="7132" y="14268"/>
                </a:lnTo>
                <a:lnTo>
                  <a:pt x="7977" y="14268"/>
                </a:lnTo>
                <a:lnTo>
                  <a:pt x="7977" y="11791"/>
                </a:lnTo>
                <a:lnTo>
                  <a:pt x="7132" y="11791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22" name="Freeform 21"/>
          <p:cNvSpPr>
            <a:spLocks/>
          </p:cNvSpPr>
          <p:nvPr/>
        </p:nvSpPr>
        <p:spPr bwMode="auto">
          <a:xfrm>
            <a:off x="3470275" y="4368800"/>
            <a:ext cx="814388" cy="1588"/>
          </a:xfrm>
          <a:custGeom>
            <a:avLst/>
            <a:gdLst>
              <a:gd name="T0" fmla="*/ 0 w 513"/>
              <a:gd name="T1" fmla="*/ 0 h 1"/>
              <a:gd name="T2" fmla="*/ 1292841525 w 513"/>
              <a:gd name="T3" fmla="*/ 0 h 1"/>
              <a:gd name="T4" fmla="*/ 0 60000 65536"/>
              <a:gd name="T5" fmla="*/ 0 60000 65536"/>
              <a:gd name="T6" fmla="*/ 0 w 513"/>
              <a:gd name="T7" fmla="*/ 0 h 1"/>
              <a:gd name="T8" fmla="*/ 513 w 51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13" h="1">
                <a:moveTo>
                  <a:pt x="0" y="0"/>
                </a:moveTo>
                <a:lnTo>
                  <a:pt x="513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623" name="Freeform 22"/>
          <p:cNvSpPr>
            <a:spLocks/>
          </p:cNvSpPr>
          <p:nvPr/>
        </p:nvSpPr>
        <p:spPr bwMode="auto">
          <a:xfrm flipV="1">
            <a:off x="4765675" y="3592513"/>
            <a:ext cx="776288" cy="677862"/>
          </a:xfrm>
          <a:custGeom>
            <a:avLst/>
            <a:gdLst>
              <a:gd name="T0" fmla="*/ 1232358083 w 489"/>
              <a:gd name="T1" fmla="*/ 1076105220 h 427"/>
              <a:gd name="T2" fmla="*/ 418346301 w 489"/>
              <a:gd name="T3" fmla="*/ 1076105220 h 427"/>
              <a:gd name="T4" fmla="*/ 0 w 489"/>
              <a:gd name="T5" fmla="*/ 0 h 427"/>
              <a:gd name="T6" fmla="*/ 0 60000 65536"/>
              <a:gd name="T7" fmla="*/ 0 60000 65536"/>
              <a:gd name="T8" fmla="*/ 0 60000 65536"/>
              <a:gd name="T9" fmla="*/ 0 w 489"/>
              <a:gd name="T10" fmla="*/ 0 h 427"/>
              <a:gd name="T11" fmla="*/ 489 w 489"/>
              <a:gd name="T12" fmla="*/ 427 h 4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9" h="427">
                <a:moveTo>
                  <a:pt x="489" y="427"/>
                </a:moveTo>
                <a:lnTo>
                  <a:pt x="166" y="427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624" name="Line 23"/>
          <p:cNvSpPr>
            <a:spLocks noChangeShapeType="1"/>
          </p:cNvSpPr>
          <p:nvPr/>
        </p:nvSpPr>
        <p:spPr bwMode="auto">
          <a:xfrm flipH="1" flipV="1">
            <a:off x="6511925" y="4613275"/>
            <a:ext cx="123825" cy="58261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25" name="Text Box 24"/>
          <p:cNvSpPr txBox="1">
            <a:spLocks noChangeArrowheads="1"/>
          </p:cNvSpPr>
          <p:nvPr/>
        </p:nvSpPr>
        <p:spPr bwMode="auto">
          <a:xfrm>
            <a:off x="2428875" y="4484688"/>
            <a:ext cx="10001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 sz="2000">
                <a:solidFill>
                  <a:srgbClr val="FF0000"/>
                </a:solidFill>
                <a:latin typeface="Comic Sans MS" pitchFamily="66" charset="0"/>
                <a:ea typeface="宋体" pitchFamily="2" charset="-122"/>
              </a:rPr>
              <a:t>cable</a:t>
            </a:r>
          </a:p>
          <a:p>
            <a:pPr algn="ctr"/>
            <a:r>
              <a:rPr lang="en-US" altLang="zh-CN" sz="2000">
                <a:solidFill>
                  <a:srgbClr val="FF0000"/>
                </a:solidFill>
                <a:latin typeface="Comic Sans MS" pitchFamily="66" charset="0"/>
                <a:ea typeface="宋体" pitchFamily="2" charset="-122"/>
              </a:rPr>
              <a:t>modem</a:t>
            </a:r>
            <a:endParaRPr lang="en-US" altLang="zh-CN" sz="2000">
              <a:solidFill>
                <a:srgbClr val="FF0000"/>
              </a:solidFill>
              <a:ea typeface="宋体" pitchFamily="2" charset="-122"/>
            </a:endParaRPr>
          </a:p>
        </p:txBody>
      </p:sp>
      <p:sp>
        <p:nvSpPr>
          <p:cNvPr id="25626" name="Line 25"/>
          <p:cNvSpPr>
            <a:spLocks noChangeShapeType="1"/>
          </p:cNvSpPr>
          <p:nvPr/>
        </p:nvSpPr>
        <p:spPr bwMode="auto">
          <a:xfrm>
            <a:off x="1870075" y="4351338"/>
            <a:ext cx="5667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27" name="Text Box 26"/>
          <p:cNvSpPr txBox="1">
            <a:spLocks noChangeArrowheads="1"/>
          </p:cNvSpPr>
          <p:nvPr/>
        </p:nvSpPr>
        <p:spPr bwMode="auto">
          <a:xfrm>
            <a:off x="1108075" y="4348163"/>
            <a:ext cx="11715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 sz="2000">
                <a:latin typeface="Comic Sans MS" pitchFamily="66" charset="0"/>
                <a:ea typeface="宋体" pitchFamily="2" charset="-122"/>
              </a:rPr>
              <a:t>to/from</a:t>
            </a:r>
          </a:p>
          <a:p>
            <a:pPr algn="ctr"/>
            <a:r>
              <a:rPr lang="en-US" altLang="zh-CN" sz="2000">
                <a:latin typeface="Comic Sans MS" pitchFamily="66" charset="0"/>
                <a:ea typeface="宋体" pitchFamily="2" charset="-122"/>
              </a:rPr>
              <a:t>cable</a:t>
            </a:r>
          </a:p>
          <a:p>
            <a:pPr algn="ctr"/>
            <a:r>
              <a:rPr lang="en-US" altLang="zh-CN" sz="2000">
                <a:latin typeface="Comic Sans MS" pitchFamily="66" charset="0"/>
                <a:ea typeface="宋体" pitchFamily="2" charset="-122"/>
              </a:rPr>
              <a:t>headend</a:t>
            </a:r>
            <a:endParaRPr lang="en-US" altLang="zh-CN" sz="2000">
              <a:ea typeface="宋体" pitchFamily="2" charset="-122"/>
            </a:endParaRPr>
          </a:p>
        </p:txBody>
      </p:sp>
      <p:grpSp>
        <p:nvGrpSpPr>
          <p:cNvPr id="25628" name="Group 27"/>
          <p:cNvGrpSpPr>
            <a:grpSpLocks/>
          </p:cNvGrpSpPr>
          <p:nvPr/>
        </p:nvGrpSpPr>
        <p:grpSpPr bwMode="auto">
          <a:xfrm>
            <a:off x="4246563" y="4146550"/>
            <a:ext cx="766762" cy="433388"/>
            <a:chOff x="3600" y="219"/>
            <a:chExt cx="360" cy="175"/>
          </a:xfrm>
        </p:grpSpPr>
        <p:sp>
          <p:nvSpPr>
            <p:cNvPr id="25633" name="Oval 28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5634" name="Line 29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635" name="Line 30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636" name="Rectangle 31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5637" name="Oval 32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grpSp>
          <p:nvGrpSpPr>
            <p:cNvPr id="25638" name="Group 33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5643" name="Line 3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4" name="Line 3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5" name="Line 3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5639" name="Group 37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5640" name="Line 3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1" name="Line 3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2" name="Line 4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5629" name="Text Box 41"/>
          <p:cNvSpPr txBox="1">
            <a:spLocks noChangeArrowheads="1"/>
          </p:cNvSpPr>
          <p:nvPr/>
        </p:nvSpPr>
        <p:spPr bwMode="auto">
          <a:xfrm>
            <a:off x="4206875" y="5632450"/>
            <a:ext cx="12620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 sz="2000">
                <a:solidFill>
                  <a:srgbClr val="FF0000"/>
                </a:solidFill>
                <a:latin typeface="Comic Sans MS" pitchFamily="66" charset="0"/>
                <a:ea typeface="宋体" pitchFamily="2" charset="-122"/>
              </a:rPr>
              <a:t>Ethernet</a:t>
            </a:r>
          </a:p>
          <a:p>
            <a:pPr algn="ctr"/>
            <a:endParaRPr lang="zh-CN" altLang="en-US" sz="2000">
              <a:solidFill>
                <a:srgbClr val="FF0000"/>
              </a:solidFill>
              <a:ea typeface="宋体" pitchFamily="2" charset="-122"/>
            </a:endParaRPr>
          </a:p>
        </p:txBody>
      </p:sp>
      <p:sp>
        <p:nvSpPr>
          <p:cNvPr id="25630" name="Line 42"/>
          <p:cNvSpPr>
            <a:spLocks noChangeShapeType="1"/>
          </p:cNvSpPr>
          <p:nvPr/>
        </p:nvSpPr>
        <p:spPr bwMode="auto">
          <a:xfrm flipV="1">
            <a:off x="4862513" y="4875213"/>
            <a:ext cx="69850" cy="819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31" name="Line 43"/>
          <p:cNvSpPr>
            <a:spLocks noChangeShapeType="1"/>
          </p:cNvSpPr>
          <p:nvPr/>
        </p:nvSpPr>
        <p:spPr bwMode="auto">
          <a:xfrm flipV="1">
            <a:off x="4875213" y="3586163"/>
            <a:ext cx="444500" cy="209391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32" name="Line 44"/>
          <p:cNvSpPr>
            <a:spLocks noChangeShapeType="1"/>
          </p:cNvSpPr>
          <p:nvPr/>
        </p:nvSpPr>
        <p:spPr bwMode="auto">
          <a:xfrm flipV="1">
            <a:off x="4860925" y="5124450"/>
            <a:ext cx="347663" cy="528638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45411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84DD600-B45F-4778-94DC-901114C996F6}" type="slidenum">
              <a:rPr lang="zh-CN" altLang="en-US" sz="1400" smtClean="0"/>
              <a:pPr/>
              <a:t>104</a:t>
            </a:fld>
            <a:endParaRPr lang="en-US" altLang="zh-CN" sz="1400" smtClean="0"/>
          </a:p>
        </p:txBody>
      </p:sp>
      <p:sp>
        <p:nvSpPr>
          <p:cNvPr id="145412" name="Rectangle 2"/>
          <p:cNvSpPr>
            <a:spLocks noChangeArrowheads="1"/>
          </p:cNvSpPr>
          <p:nvPr/>
        </p:nvSpPr>
        <p:spPr bwMode="auto">
          <a:xfrm>
            <a:off x="228600" y="228600"/>
            <a:ext cx="8534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1" tIns="45708" rIns="91411" bIns="45708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3600" u="sng">
                <a:solidFill>
                  <a:schemeClr val="accent2"/>
                </a:solidFill>
                <a:latin typeface="Comic Sans MS" pitchFamily="66" charset="0"/>
                <a:ea typeface="宋体" pitchFamily="2" charset="-122"/>
              </a:rPr>
              <a:t>Internet Layering and OSI Layering</a:t>
            </a:r>
          </a:p>
        </p:txBody>
      </p:sp>
      <p:sp>
        <p:nvSpPr>
          <p:cNvPr id="145413" name="Rectangle 3"/>
          <p:cNvSpPr>
            <a:spLocks noChangeArrowheads="1"/>
          </p:cNvSpPr>
          <p:nvPr/>
        </p:nvSpPr>
        <p:spPr bwMode="auto">
          <a:xfrm>
            <a:off x="228600" y="1447800"/>
            <a:ext cx="87630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1" tIns="45708" rIns="91411" bIns="45708"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800">
                <a:latin typeface="Comic Sans MS" pitchFamily="66" charset="0"/>
                <a:ea typeface="宋体" pitchFamily="2" charset="-122"/>
              </a:rPr>
              <a:t>OSI: conceptually define: service, interface, protocol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800">
                <a:latin typeface="Comic Sans MS" pitchFamily="66" charset="0"/>
                <a:ea typeface="宋体" pitchFamily="2" charset="-122"/>
              </a:rPr>
              <a:t>Internet: provide a successful implementation 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endParaRPr lang="zh-CN" altLang="en-US" sz="2800"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145414" name="Rectangle 4"/>
          <p:cNvSpPr>
            <a:spLocks noChangeArrowheads="1"/>
          </p:cNvSpPr>
          <p:nvPr/>
        </p:nvSpPr>
        <p:spPr bwMode="auto">
          <a:xfrm>
            <a:off x="990600" y="2971800"/>
            <a:ext cx="1703388" cy="381000"/>
          </a:xfrm>
          <a:prstGeom prst="rect">
            <a:avLst/>
          </a:prstGeom>
          <a:solidFill>
            <a:srgbClr val="FFFFCC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45415" name="Text Box 5"/>
          <p:cNvSpPr txBox="1">
            <a:spLocks noChangeArrowheads="1"/>
          </p:cNvSpPr>
          <p:nvPr/>
        </p:nvSpPr>
        <p:spPr bwMode="auto">
          <a:xfrm>
            <a:off x="1066800" y="2971800"/>
            <a:ext cx="1566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000" b="1">
                <a:latin typeface="Arial" pitchFamily="34" charset="0"/>
                <a:ea typeface="宋体" pitchFamily="2" charset="-122"/>
              </a:rPr>
              <a:t>Application</a:t>
            </a:r>
          </a:p>
        </p:txBody>
      </p:sp>
      <p:sp>
        <p:nvSpPr>
          <p:cNvPr id="145416" name="Rectangle 6"/>
          <p:cNvSpPr>
            <a:spLocks noChangeArrowheads="1"/>
          </p:cNvSpPr>
          <p:nvPr/>
        </p:nvSpPr>
        <p:spPr bwMode="auto">
          <a:xfrm>
            <a:off x="990600" y="3352800"/>
            <a:ext cx="1703388" cy="381000"/>
          </a:xfrm>
          <a:prstGeom prst="rect">
            <a:avLst/>
          </a:prstGeom>
          <a:solidFill>
            <a:srgbClr val="FFFFCC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45417" name="Text Box 7"/>
          <p:cNvSpPr txBox="1">
            <a:spLocks noChangeArrowheads="1"/>
          </p:cNvSpPr>
          <p:nvPr/>
        </p:nvSpPr>
        <p:spPr bwMode="auto">
          <a:xfrm>
            <a:off x="1020763" y="3336925"/>
            <a:ext cx="1722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000" b="1">
                <a:latin typeface="Arial" pitchFamily="34" charset="0"/>
                <a:ea typeface="宋体" pitchFamily="2" charset="-122"/>
              </a:rPr>
              <a:t>Presentation</a:t>
            </a:r>
          </a:p>
        </p:txBody>
      </p:sp>
      <p:sp>
        <p:nvSpPr>
          <p:cNvPr id="145418" name="Rectangle 8"/>
          <p:cNvSpPr>
            <a:spLocks noChangeArrowheads="1"/>
          </p:cNvSpPr>
          <p:nvPr/>
        </p:nvSpPr>
        <p:spPr bwMode="auto">
          <a:xfrm>
            <a:off x="990600" y="3733800"/>
            <a:ext cx="1703388" cy="381000"/>
          </a:xfrm>
          <a:prstGeom prst="rect">
            <a:avLst/>
          </a:prstGeom>
          <a:solidFill>
            <a:srgbClr val="FFFFCC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45419" name="Text Box 9"/>
          <p:cNvSpPr txBox="1">
            <a:spLocks noChangeArrowheads="1"/>
          </p:cNvSpPr>
          <p:nvPr/>
        </p:nvSpPr>
        <p:spPr bwMode="auto">
          <a:xfrm>
            <a:off x="1249363" y="3717925"/>
            <a:ext cx="1158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000" b="1">
                <a:latin typeface="Arial" pitchFamily="34" charset="0"/>
                <a:ea typeface="宋体" pitchFamily="2" charset="-122"/>
              </a:rPr>
              <a:t>Session</a:t>
            </a:r>
          </a:p>
        </p:txBody>
      </p:sp>
      <p:sp>
        <p:nvSpPr>
          <p:cNvPr id="145420" name="Rectangle 10"/>
          <p:cNvSpPr>
            <a:spLocks noChangeArrowheads="1"/>
          </p:cNvSpPr>
          <p:nvPr/>
        </p:nvSpPr>
        <p:spPr bwMode="auto">
          <a:xfrm>
            <a:off x="990600" y="4114800"/>
            <a:ext cx="1703388" cy="381000"/>
          </a:xfrm>
          <a:prstGeom prst="rect">
            <a:avLst/>
          </a:prstGeom>
          <a:solidFill>
            <a:srgbClr val="FFFFCC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45421" name="Text Box 11"/>
          <p:cNvSpPr txBox="1">
            <a:spLocks noChangeArrowheads="1"/>
          </p:cNvSpPr>
          <p:nvPr/>
        </p:nvSpPr>
        <p:spPr bwMode="auto">
          <a:xfrm>
            <a:off x="1171575" y="4098925"/>
            <a:ext cx="1370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000" b="1">
                <a:latin typeface="Arial" pitchFamily="34" charset="0"/>
                <a:ea typeface="宋体" pitchFamily="2" charset="-122"/>
              </a:rPr>
              <a:t>Transport</a:t>
            </a:r>
          </a:p>
        </p:txBody>
      </p:sp>
      <p:sp>
        <p:nvSpPr>
          <p:cNvPr id="145422" name="Rectangle 12"/>
          <p:cNvSpPr>
            <a:spLocks noChangeArrowheads="1"/>
          </p:cNvSpPr>
          <p:nvPr/>
        </p:nvSpPr>
        <p:spPr bwMode="auto">
          <a:xfrm>
            <a:off x="990600" y="4495800"/>
            <a:ext cx="1703388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45423" name="Text Box 13"/>
          <p:cNvSpPr txBox="1">
            <a:spLocks noChangeArrowheads="1"/>
          </p:cNvSpPr>
          <p:nvPr/>
        </p:nvSpPr>
        <p:spPr bwMode="auto">
          <a:xfrm>
            <a:off x="1171575" y="4479925"/>
            <a:ext cx="1185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000" b="1">
                <a:latin typeface="Arial" pitchFamily="34" charset="0"/>
                <a:ea typeface="宋体" pitchFamily="2" charset="-122"/>
              </a:rPr>
              <a:t>Network</a:t>
            </a:r>
          </a:p>
        </p:txBody>
      </p:sp>
      <p:sp>
        <p:nvSpPr>
          <p:cNvPr id="145424" name="Rectangle 14"/>
          <p:cNvSpPr>
            <a:spLocks noChangeArrowheads="1"/>
          </p:cNvSpPr>
          <p:nvPr/>
        </p:nvSpPr>
        <p:spPr bwMode="auto">
          <a:xfrm>
            <a:off x="990600" y="4876800"/>
            <a:ext cx="1703388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45425" name="Text Box 15"/>
          <p:cNvSpPr txBox="1">
            <a:spLocks noChangeArrowheads="1"/>
          </p:cNvSpPr>
          <p:nvPr/>
        </p:nvSpPr>
        <p:spPr bwMode="auto">
          <a:xfrm>
            <a:off x="1171575" y="4860925"/>
            <a:ext cx="1171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000" b="1">
                <a:latin typeface="Arial" pitchFamily="34" charset="0"/>
                <a:ea typeface="宋体" pitchFamily="2" charset="-122"/>
              </a:rPr>
              <a:t>Datalink</a:t>
            </a:r>
          </a:p>
        </p:txBody>
      </p:sp>
      <p:sp>
        <p:nvSpPr>
          <p:cNvPr id="145426" name="Rectangle 16"/>
          <p:cNvSpPr>
            <a:spLocks noChangeArrowheads="1"/>
          </p:cNvSpPr>
          <p:nvPr/>
        </p:nvSpPr>
        <p:spPr bwMode="auto">
          <a:xfrm>
            <a:off x="990600" y="5257800"/>
            <a:ext cx="1703388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45427" name="Text Box 17"/>
          <p:cNvSpPr txBox="1">
            <a:spLocks noChangeArrowheads="1"/>
          </p:cNvSpPr>
          <p:nvPr/>
        </p:nvSpPr>
        <p:spPr bwMode="auto">
          <a:xfrm>
            <a:off x="1144588" y="5241925"/>
            <a:ext cx="1214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000" b="1">
                <a:latin typeface="Arial" pitchFamily="34" charset="0"/>
                <a:ea typeface="宋体" pitchFamily="2" charset="-122"/>
              </a:rPr>
              <a:t>Physical</a:t>
            </a:r>
          </a:p>
        </p:txBody>
      </p:sp>
      <p:sp>
        <p:nvSpPr>
          <p:cNvPr id="145428" name="Rectangle 18"/>
          <p:cNvSpPr>
            <a:spLocks noChangeArrowheads="1"/>
          </p:cNvSpPr>
          <p:nvPr/>
        </p:nvSpPr>
        <p:spPr bwMode="auto">
          <a:xfrm>
            <a:off x="3657600" y="4495800"/>
            <a:ext cx="1703388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45429" name="Text Box 19"/>
          <p:cNvSpPr txBox="1">
            <a:spLocks noChangeArrowheads="1"/>
          </p:cNvSpPr>
          <p:nvPr/>
        </p:nvSpPr>
        <p:spPr bwMode="auto">
          <a:xfrm>
            <a:off x="3838575" y="4479925"/>
            <a:ext cx="11144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000" b="1">
                <a:latin typeface="Arial" pitchFamily="34" charset="0"/>
                <a:ea typeface="宋体" pitchFamily="2" charset="-122"/>
              </a:rPr>
              <a:t>Internet</a:t>
            </a:r>
          </a:p>
        </p:txBody>
      </p:sp>
      <p:sp>
        <p:nvSpPr>
          <p:cNvPr id="145430" name="Rectangle 20"/>
          <p:cNvSpPr>
            <a:spLocks noChangeArrowheads="1"/>
          </p:cNvSpPr>
          <p:nvPr/>
        </p:nvSpPr>
        <p:spPr bwMode="auto">
          <a:xfrm>
            <a:off x="3657600" y="4876800"/>
            <a:ext cx="1703388" cy="762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45431" name="Text Box 21"/>
          <p:cNvSpPr txBox="1">
            <a:spLocks noChangeArrowheads="1"/>
          </p:cNvSpPr>
          <p:nvPr/>
        </p:nvSpPr>
        <p:spPr bwMode="auto">
          <a:xfrm>
            <a:off x="3811588" y="4860925"/>
            <a:ext cx="115728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000" b="1">
                <a:latin typeface="Arial" pitchFamily="34" charset="0"/>
                <a:ea typeface="宋体" pitchFamily="2" charset="-122"/>
              </a:rPr>
              <a:t>Host-to-</a:t>
            </a:r>
          </a:p>
          <a:p>
            <a:r>
              <a:rPr lang="en-US" altLang="zh-CN" sz="2000" b="1">
                <a:latin typeface="Arial" pitchFamily="34" charset="0"/>
                <a:ea typeface="宋体" pitchFamily="2" charset="-122"/>
              </a:rPr>
              <a:t>network</a:t>
            </a:r>
          </a:p>
        </p:txBody>
      </p:sp>
      <p:sp>
        <p:nvSpPr>
          <p:cNvPr id="145432" name="Rectangle 22"/>
          <p:cNvSpPr>
            <a:spLocks noChangeArrowheads="1"/>
          </p:cNvSpPr>
          <p:nvPr/>
        </p:nvSpPr>
        <p:spPr bwMode="auto">
          <a:xfrm>
            <a:off x="3657600" y="4114800"/>
            <a:ext cx="1703388" cy="381000"/>
          </a:xfrm>
          <a:prstGeom prst="rect">
            <a:avLst/>
          </a:prstGeom>
          <a:solidFill>
            <a:srgbClr val="FFFFCC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45433" name="Text Box 23"/>
          <p:cNvSpPr txBox="1">
            <a:spLocks noChangeArrowheads="1"/>
          </p:cNvSpPr>
          <p:nvPr/>
        </p:nvSpPr>
        <p:spPr bwMode="auto">
          <a:xfrm>
            <a:off x="3838575" y="4098925"/>
            <a:ext cx="1370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000" b="1">
                <a:latin typeface="Arial" pitchFamily="34" charset="0"/>
                <a:ea typeface="宋体" pitchFamily="2" charset="-122"/>
              </a:rPr>
              <a:t>Transport</a:t>
            </a:r>
          </a:p>
        </p:txBody>
      </p:sp>
      <p:sp>
        <p:nvSpPr>
          <p:cNvPr id="145434" name="Rectangle 24"/>
          <p:cNvSpPr>
            <a:spLocks noChangeArrowheads="1"/>
          </p:cNvSpPr>
          <p:nvPr/>
        </p:nvSpPr>
        <p:spPr bwMode="auto">
          <a:xfrm>
            <a:off x="3657600" y="2971800"/>
            <a:ext cx="1703388" cy="381000"/>
          </a:xfrm>
          <a:prstGeom prst="rect">
            <a:avLst/>
          </a:prstGeom>
          <a:solidFill>
            <a:srgbClr val="FFFFCC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45435" name="Text Box 25"/>
          <p:cNvSpPr txBox="1">
            <a:spLocks noChangeArrowheads="1"/>
          </p:cNvSpPr>
          <p:nvPr/>
        </p:nvSpPr>
        <p:spPr bwMode="auto">
          <a:xfrm>
            <a:off x="3733800" y="2971800"/>
            <a:ext cx="1566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000" b="1">
                <a:latin typeface="Arial" pitchFamily="34" charset="0"/>
                <a:ea typeface="宋体" pitchFamily="2" charset="-122"/>
              </a:rPr>
              <a:t>Application</a:t>
            </a:r>
          </a:p>
        </p:txBody>
      </p:sp>
      <p:sp>
        <p:nvSpPr>
          <p:cNvPr id="145436" name="Rectangle 26"/>
          <p:cNvSpPr>
            <a:spLocks noChangeArrowheads="1"/>
          </p:cNvSpPr>
          <p:nvPr/>
        </p:nvSpPr>
        <p:spPr bwMode="auto">
          <a:xfrm>
            <a:off x="3657600" y="3352800"/>
            <a:ext cx="1703388" cy="38100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45437" name="Rectangle 27"/>
          <p:cNvSpPr>
            <a:spLocks noChangeArrowheads="1"/>
          </p:cNvSpPr>
          <p:nvPr/>
        </p:nvSpPr>
        <p:spPr bwMode="auto">
          <a:xfrm>
            <a:off x="3657600" y="3733800"/>
            <a:ext cx="1703388" cy="38100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5334000" y="2895600"/>
            <a:ext cx="3429000" cy="2743200"/>
            <a:chOff x="3360" y="1824"/>
            <a:chExt cx="2160" cy="1728"/>
          </a:xfrm>
        </p:grpSpPr>
        <p:sp>
          <p:nvSpPr>
            <p:cNvPr id="145439" name="Rectangle 29"/>
            <p:cNvSpPr>
              <a:spLocks noChangeArrowheads="1"/>
            </p:cNvSpPr>
            <p:nvPr/>
          </p:nvSpPr>
          <p:spPr bwMode="auto">
            <a:xfrm>
              <a:off x="3840" y="2736"/>
              <a:ext cx="1680" cy="336"/>
            </a:xfrm>
            <a:prstGeom prst="rect">
              <a:avLst/>
            </a:prstGeom>
            <a:solidFill>
              <a:srgbClr val="99CC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45440" name="Rectangle 30"/>
            <p:cNvSpPr>
              <a:spLocks noChangeArrowheads="1"/>
            </p:cNvSpPr>
            <p:nvPr/>
          </p:nvSpPr>
          <p:spPr bwMode="auto">
            <a:xfrm>
              <a:off x="4512" y="2784"/>
              <a:ext cx="432" cy="240"/>
            </a:xfrm>
            <a:prstGeom prst="rect">
              <a:avLst/>
            </a:prstGeom>
            <a:solidFill>
              <a:srgbClr val="99CC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zh-CN" sz="2000" b="1">
                  <a:latin typeface="Arial" pitchFamily="34" charset="0"/>
                  <a:ea typeface="宋体" pitchFamily="2" charset="-122"/>
                </a:rPr>
                <a:t>IP</a:t>
              </a:r>
            </a:p>
          </p:txBody>
        </p:sp>
        <p:sp>
          <p:nvSpPr>
            <p:cNvPr id="145441" name="Rectangle 31"/>
            <p:cNvSpPr>
              <a:spLocks noChangeArrowheads="1"/>
            </p:cNvSpPr>
            <p:nvPr/>
          </p:nvSpPr>
          <p:spPr bwMode="auto">
            <a:xfrm>
              <a:off x="3840" y="3072"/>
              <a:ext cx="1680" cy="480"/>
            </a:xfrm>
            <a:prstGeom prst="rect">
              <a:avLst/>
            </a:prstGeom>
            <a:solidFill>
              <a:srgbClr val="99CC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45442" name="Rectangle 32"/>
            <p:cNvSpPr>
              <a:spLocks noChangeArrowheads="1"/>
            </p:cNvSpPr>
            <p:nvPr/>
          </p:nvSpPr>
          <p:spPr bwMode="auto">
            <a:xfrm>
              <a:off x="3984" y="3168"/>
              <a:ext cx="432" cy="240"/>
            </a:xfrm>
            <a:prstGeom prst="rect">
              <a:avLst/>
            </a:prstGeom>
            <a:solidFill>
              <a:srgbClr val="99CC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zh-CN" sz="2000" b="1">
                  <a:latin typeface="Arial" pitchFamily="34" charset="0"/>
                  <a:ea typeface="宋体" pitchFamily="2" charset="-122"/>
                </a:rPr>
                <a:t>LAN</a:t>
              </a:r>
            </a:p>
          </p:txBody>
        </p:sp>
        <p:sp>
          <p:nvSpPr>
            <p:cNvPr id="145443" name="Rectangle 33"/>
            <p:cNvSpPr>
              <a:spLocks noChangeArrowheads="1"/>
            </p:cNvSpPr>
            <p:nvPr/>
          </p:nvSpPr>
          <p:spPr bwMode="auto">
            <a:xfrm>
              <a:off x="4560" y="3120"/>
              <a:ext cx="816" cy="384"/>
            </a:xfrm>
            <a:prstGeom prst="rect">
              <a:avLst/>
            </a:prstGeom>
            <a:solidFill>
              <a:srgbClr val="99CC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zh-CN" sz="2000" b="1">
                  <a:latin typeface="Arial" pitchFamily="34" charset="0"/>
                  <a:ea typeface="宋体" pitchFamily="2" charset="-122"/>
                </a:rPr>
                <a:t>Packet</a:t>
              </a:r>
            </a:p>
            <a:p>
              <a:pPr algn="ctr"/>
              <a:r>
                <a:rPr lang="en-US" altLang="zh-CN" sz="2000" b="1">
                  <a:latin typeface="Arial" pitchFamily="34" charset="0"/>
                  <a:ea typeface="宋体" pitchFamily="2" charset="-122"/>
                </a:rPr>
                <a:t>radio</a:t>
              </a:r>
            </a:p>
          </p:txBody>
        </p:sp>
        <p:sp>
          <p:nvSpPr>
            <p:cNvPr id="145444" name="Rectangle 34"/>
            <p:cNvSpPr>
              <a:spLocks noChangeArrowheads="1"/>
            </p:cNvSpPr>
            <p:nvPr/>
          </p:nvSpPr>
          <p:spPr bwMode="auto">
            <a:xfrm>
              <a:off x="3840" y="2400"/>
              <a:ext cx="1680" cy="33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45445" name="Rectangle 35"/>
            <p:cNvSpPr>
              <a:spLocks noChangeArrowheads="1"/>
            </p:cNvSpPr>
            <p:nvPr/>
          </p:nvSpPr>
          <p:spPr bwMode="auto">
            <a:xfrm>
              <a:off x="4032" y="2448"/>
              <a:ext cx="432" cy="24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zh-CN" sz="2000" b="1">
                  <a:latin typeface="Arial" pitchFamily="34" charset="0"/>
                  <a:ea typeface="宋体" pitchFamily="2" charset="-122"/>
                </a:rPr>
                <a:t>TCP</a:t>
              </a:r>
            </a:p>
          </p:txBody>
        </p:sp>
        <p:sp>
          <p:nvSpPr>
            <p:cNvPr id="145446" name="Rectangle 36"/>
            <p:cNvSpPr>
              <a:spLocks noChangeArrowheads="1"/>
            </p:cNvSpPr>
            <p:nvPr/>
          </p:nvSpPr>
          <p:spPr bwMode="auto">
            <a:xfrm>
              <a:off x="4896" y="2448"/>
              <a:ext cx="432" cy="24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zh-CN" sz="2000" b="1">
                  <a:latin typeface="Arial" pitchFamily="34" charset="0"/>
                  <a:ea typeface="宋体" pitchFamily="2" charset="-122"/>
                </a:rPr>
                <a:t>UDP</a:t>
              </a:r>
            </a:p>
          </p:txBody>
        </p:sp>
        <p:sp>
          <p:nvSpPr>
            <p:cNvPr id="145447" name="Rectangle 37"/>
            <p:cNvSpPr>
              <a:spLocks noChangeArrowheads="1"/>
            </p:cNvSpPr>
            <p:nvPr/>
          </p:nvSpPr>
          <p:spPr bwMode="auto">
            <a:xfrm>
              <a:off x="3840" y="1824"/>
              <a:ext cx="1680" cy="33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45448" name="Rectangle 38"/>
            <p:cNvSpPr>
              <a:spLocks noChangeArrowheads="1"/>
            </p:cNvSpPr>
            <p:nvPr/>
          </p:nvSpPr>
          <p:spPr bwMode="auto">
            <a:xfrm>
              <a:off x="3888" y="1872"/>
              <a:ext cx="528" cy="24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zh-CN" sz="2000" b="1">
                  <a:latin typeface="Arial" pitchFamily="34" charset="0"/>
                  <a:ea typeface="宋体" pitchFamily="2" charset="-122"/>
                </a:rPr>
                <a:t>Telnet</a:t>
              </a:r>
            </a:p>
          </p:txBody>
        </p:sp>
        <p:sp>
          <p:nvSpPr>
            <p:cNvPr id="145449" name="Rectangle 39"/>
            <p:cNvSpPr>
              <a:spLocks noChangeArrowheads="1"/>
            </p:cNvSpPr>
            <p:nvPr/>
          </p:nvSpPr>
          <p:spPr bwMode="auto">
            <a:xfrm>
              <a:off x="4512" y="1872"/>
              <a:ext cx="432" cy="24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zh-CN" sz="2000" b="1">
                  <a:latin typeface="Arial" pitchFamily="34" charset="0"/>
                  <a:ea typeface="宋体" pitchFamily="2" charset="-122"/>
                </a:rPr>
                <a:t>FTP</a:t>
              </a:r>
            </a:p>
          </p:txBody>
        </p:sp>
        <p:sp>
          <p:nvSpPr>
            <p:cNvPr id="145450" name="Rectangle 40"/>
            <p:cNvSpPr>
              <a:spLocks noChangeArrowheads="1"/>
            </p:cNvSpPr>
            <p:nvPr/>
          </p:nvSpPr>
          <p:spPr bwMode="auto">
            <a:xfrm>
              <a:off x="4992" y="1872"/>
              <a:ext cx="432" cy="24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zh-CN" sz="2000" b="1">
                  <a:latin typeface="Arial" pitchFamily="34" charset="0"/>
                  <a:ea typeface="宋体" pitchFamily="2" charset="-122"/>
                </a:rPr>
                <a:t>DNS</a:t>
              </a:r>
            </a:p>
          </p:txBody>
        </p:sp>
        <p:sp>
          <p:nvSpPr>
            <p:cNvPr id="145451" name="Line 41"/>
            <p:cNvSpPr>
              <a:spLocks noChangeShapeType="1"/>
            </p:cNvSpPr>
            <p:nvPr/>
          </p:nvSpPr>
          <p:spPr bwMode="auto">
            <a:xfrm flipV="1">
              <a:off x="3360" y="1824"/>
              <a:ext cx="480" cy="48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5452" name="Line 42"/>
            <p:cNvSpPr>
              <a:spLocks noChangeShapeType="1"/>
            </p:cNvSpPr>
            <p:nvPr/>
          </p:nvSpPr>
          <p:spPr bwMode="auto">
            <a:xfrm>
              <a:off x="3360" y="2112"/>
              <a:ext cx="480" cy="48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5453" name="Line 43"/>
            <p:cNvSpPr>
              <a:spLocks noChangeShapeType="1"/>
            </p:cNvSpPr>
            <p:nvPr/>
          </p:nvSpPr>
          <p:spPr bwMode="auto">
            <a:xfrm flipV="1">
              <a:off x="3360" y="2400"/>
              <a:ext cx="480" cy="192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5454" name="Line 44"/>
            <p:cNvSpPr>
              <a:spLocks noChangeShapeType="1"/>
            </p:cNvSpPr>
            <p:nvPr/>
          </p:nvSpPr>
          <p:spPr bwMode="auto">
            <a:xfrm flipV="1">
              <a:off x="3360" y="2736"/>
              <a:ext cx="480" cy="96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5455" name="Line 45"/>
            <p:cNvSpPr>
              <a:spLocks noChangeShapeType="1"/>
            </p:cNvSpPr>
            <p:nvPr/>
          </p:nvSpPr>
          <p:spPr bwMode="auto">
            <a:xfrm>
              <a:off x="3360" y="3072"/>
              <a:ext cx="480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5456" name="Line 46"/>
            <p:cNvSpPr>
              <a:spLocks noChangeShapeType="1"/>
            </p:cNvSpPr>
            <p:nvPr/>
          </p:nvSpPr>
          <p:spPr bwMode="auto">
            <a:xfrm>
              <a:off x="3360" y="3552"/>
              <a:ext cx="480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46435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4E608CE-7D44-4080-BEE6-E2C1D59B36E2}" type="slidenum">
              <a:rPr lang="zh-CN" altLang="en-US" sz="1400" smtClean="0"/>
              <a:pPr/>
              <a:t>105</a:t>
            </a:fld>
            <a:endParaRPr lang="en-US" altLang="zh-CN" sz="1400" smtClean="0"/>
          </a:p>
        </p:txBody>
      </p:sp>
      <p:sp>
        <p:nvSpPr>
          <p:cNvPr id="1464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>
                <a:ea typeface="宋体" pitchFamily="2" charset="-122"/>
              </a:rPr>
              <a:t>对</a:t>
            </a:r>
            <a:r>
              <a:rPr lang="en-US" altLang="zh-CN" dirty="0" smtClean="0">
                <a:ea typeface="宋体" pitchFamily="2" charset="-122"/>
              </a:rPr>
              <a:t>TCP/IP</a:t>
            </a:r>
            <a:r>
              <a:rPr lang="zh-CN" altLang="en-US" dirty="0" smtClean="0">
                <a:ea typeface="宋体" pitchFamily="2" charset="-122"/>
              </a:rPr>
              <a:t>的评价</a:t>
            </a:r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2300" y="1409700"/>
            <a:ext cx="7886700" cy="5295900"/>
          </a:xfrm>
        </p:spPr>
        <p:txBody>
          <a:bodyPr/>
          <a:lstStyle/>
          <a:p>
            <a:r>
              <a:rPr lang="en-US" altLang="zh-CN" sz="2400" dirty="0" smtClean="0">
                <a:ea typeface="宋体" pitchFamily="2" charset="-122"/>
              </a:rPr>
              <a:t>TCP/IP</a:t>
            </a:r>
            <a:r>
              <a:rPr lang="zh-CN" altLang="en-US" sz="2400" dirty="0" smtClean="0">
                <a:ea typeface="宋体" pitchFamily="2" charset="-122"/>
              </a:rPr>
              <a:t>是</a:t>
            </a:r>
            <a:r>
              <a:rPr lang="en-US" altLang="zh-CN" sz="2400" dirty="0" smtClean="0">
                <a:ea typeface="宋体" pitchFamily="2" charset="-122"/>
              </a:rPr>
              <a:t>Internet</a:t>
            </a:r>
            <a:r>
              <a:rPr lang="zh-CN" altLang="en-US" sz="2400" dirty="0" smtClean="0">
                <a:ea typeface="宋体" pitchFamily="2" charset="-122"/>
              </a:rPr>
              <a:t>的支撑协议，是目前使用最广泛的协议。</a:t>
            </a:r>
          </a:p>
          <a:p>
            <a:r>
              <a:rPr lang="en-US" altLang="zh-CN" sz="2400" dirty="0" smtClean="0">
                <a:ea typeface="宋体" pitchFamily="2" charset="-122"/>
              </a:rPr>
              <a:t>TCP/IP</a:t>
            </a:r>
            <a:r>
              <a:rPr lang="zh-CN" altLang="en-US" sz="2400" dirty="0" smtClean="0">
                <a:ea typeface="宋体" pitchFamily="2" charset="-122"/>
              </a:rPr>
              <a:t>网络体系结构的主要优点：</a:t>
            </a:r>
          </a:p>
          <a:p>
            <a:pPr lvl="1">
              <a:buClr>
                <a:schemeClr val="folHlink"/>
              </a:buClr>
              <a:buFont typeface="Wingdings" pitchFamily="2" charset="2"/>
              <a:buChar char="Ø"/>
            </a:pPr>
            <a:r>
              <a:rPr lang="zh-CN" altLang="en-US" dirty="0" smtClean="0">
                <a:ea typeface="宋体" pitchFamily="2" charset="-122"/>
              </a:rPr>
              <a:t>简单、灵活、易于实现</a:t>
            </a:r>
          </a:p>
          <a:p>
            <a:pPr lvl="1">
              <a:buClr>
                <a:schemeClr val="folHlink"/>
              </a:buClr>
              <a:buFont typeface="Wingdings" pitchFamily="2" charset="2"/>
              <a:buChar char="Ø"/>
            </a:pPr>
            <a:r>
              <a:rPr lang="zh-CN" altLang="en-US" dirty="0" smtClean="0">
                <a:ea typeface="宋体" pitchFamily="2" charset="-122"/>
              </a:rPr>
              <a:t>充分考虑不同用户的需求</a:t>
            </a:r>
          </a:p>
          <a:p>
            <a:r>
              <a:rPr lang="en-US" altLang="zh-CN" sz="2400" dirty="0" smtClean="0">
                <a:ea typeface="宋体" pitchFamily="2" charset="-122"/>
              </a:rPr>
              <a:t>Andrew S. </a:t>
            </a:r>
            <a:r>
              <a:rPr lang="en-US" altLang="zh-CN" sz="2400" dirty="0" err="1" smtClean="0">
                <a:ea typeface="宋体" pitchFamily="2" charset="-122"/>
              </a:rPr>
              <a:t>Tanenbaum</a:t>
            </a:r>
            <a:r>
              <a:rPr lang="en-US" altLang="zh-CN" sz="2400" dirty="0" smtClean="0">
                <a:ea typeface="宋体" pitchFamily="2" charset="-122"/>
              </a:rPr>
              <a:t> </a:t>
            </a:r>
            <a:r>
              <a:rPr lang="zh-CN" altLang="en-US" sz="2400" dirty="0" smtClean="0">
                <a:ea typeface="宋体" pitchFamily="2" charset="-122"/>
              </a:rPr>
              <a:t>在书中评价</a:t>
            </a:r>
            <a:r>
              <a:rPr lang="en-US" altLang="zh-CN" sz="2400" dirty="0" smtClean="0">
                <a:ea typeface="宋体" pitchFamily="2" charset="-122"/>
              </a:rPr>
              <a:t>TCP/IP</a:t>
            </a:r>
            <a:r>
              <a:rPr lang="zh-CN" altLang="en-US" sz="2400" dirty="0" smtClean="0">
                <a:ea typeface="宋体" pitchFamily="2" charset="-122"/>
              </a:rPr>
              <a:t>：</a:t>
            </a:r>
          </a:p>
          <a:p>
            <a:pPr lvl="1">
              <a:buClr>
                <a:schemeClr val="folHlink"/>
              </a:buClr>
              <a:buSzTx/>
              <a:buFont typeface="Wingdings" pitchFamily="2" charset="2"/>
              <a:buChar char="Ø"/>
            </a:pPr>
            <a:r>
              <a:rPr lang="zh-CN" altLang="en-US" dirty="0" smtClean="0">
                <a:ea typeface="宋体" pitchFamily="2" charset="-122"/>
              </a:rPr>
              <a:t>没有明显区分出协议、接口和服务的概念</a:t>
            </a:r>
          </a:p>
          <a:p>
            <a:pPr lvl="1">
              <a:buClr>
                <a:schemeClr val="folHlink"/>
              </a:buClr>
              <a:buSzTx/>
              <a:buFont typeface="Wingdings" pitchFamily="2" charset="2"/>
              <a:buChar char="Ø"/>
            </a:pPr>
            <a:r>
              <a:rPr lang="zh-CN" altLang="en-US" dirty="0" smtClean="0">
                <a:ea typeface="宋体" pitchFamily="2" charset="-122"/>
              </a:rPr>
              <a:t>不通用，只能描述它本身</a:t>
            </a:r>
          </a:p>
          <a:p>
            <a:pPr lvl="1">
              <a:buClr>
                <a:schemeClr val="folHlink"/>
              </a:buClr>
              <a:buSzTx/>
              <a:buFont typeface="Wingdings" pitchFamily="2" charset="2"/>
              <a:buChar char="Ø"/>
            </a:pPr>
            <a:r>
              <a:rPr lang="zh-CN" altLang="en-US" dirty="0" smtClean="0">
                <a:ea typeface="宋体" pitchFamily="2" charset="-122"/>
              </a:rPr>
              <a:t>不</a:t>
            </a:r>
            <a:r>
              <a:rPr lang="zh-CN" altLang="en-US" dirty="0" smtClean="0">
                <a:ea typeface="宋体" pitchFamily="2" charset="-122"/>
              </a:rPr>
              <a:t>区分物理层和数据链路层</a:t>
            </a:r>
          </a:p>
          <a:p>
            <a:pPr lvl="1">
              <a:buClr>
                <a:schemeClr val="folHlink"/>
              </a:buClr>
              <a:buSzTx/>
              <a:buFont typeface="Wingdings" pitchFamily="2" charset="2"/>
              <a:buChar char="Ø"/>
            </a:pPr>
            <a:r>
              <a:rPr lang="zh-CN" altLang="en-US" dirty="0" smtClean="0">
                <a:ea typeface="宋体" pitchFamily="2" charset="-122"/>
              </a:rPr>
              <a:t>有缺陷的协议很难被替换</a:t>
            </a:r>
          </a:p>
          <a:p>
            <a:pPr>
              <a:buSzTx/>
              <a:buFont typeface="Wingdings" pitchFamily="2" charset="2"/>
              <a:buChar char="Ø"/>
            </a:pPr>
            <a:endParaRPr lang="zh-CN" altLang="en-US" dirty="0" smtClean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9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9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9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9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9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9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9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9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9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9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9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9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92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92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203" grpId="0" build="p" bldLvl="3" autoUpdateAnimBg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47459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2BAC8A8-EEEB-44A6-9C4C-F92F2162FDF9}" type="slidenum">
              <a:rPr lang="zh-CN" altLang="en-US" sz="1400" smtClean="0"/>
              <a:pPr/>
              <a:t>106</a:t>
            </a:fld>
            <a:endParaRPr lang="en-US" altLang="zh-CN" sz="1400" smtClean="0"/>
          </a:p>
        </p:txBody>
      </p:sp>
      <p:sp>
        <p:nvSpPr>
          <p:cNvPr id="147460" name="Rectangle 2"/>
          <p:cNvSpPr>
            <a:spLocks noGrp="1" noChangeArrowheads="1"/>
          </p:cNvSpPr>
          <p:nvPr>
            <p:ph type="title"/>
          </p:nvPr>
        </p:nvSpPr>
        <p:spPr>
          <a:xfrm>
            <a:off x="736600" y="698500"/>
            <a:ext cx="7772400" cy="1143000"/>
          </a:xfrm>
        </p:spPr>
        <p:txBody>
          <a:bodyPr/>
          <a:lstStyle/>
          <a:p>
            <a:pPr algn="ctr"/>
            <a:r>
              <a:rPr lang="zh-CN" altLang="en-US" smtClean="0">
                <a:ea typeface="宋体" pitchFamily="2" charset="-122"/>
              </a:rPr>
              <a:t>连接类型的差别</a:t>
            </a:r>
          </a:p>
        </p:txBody>
      </p:sp>
      <p:sp>
        <p:nvSpPr>
          <p:cNvPr id="14746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19100" y="1600200"/>
            <a:ext cx="8242300" cy="4648200"/>
          </a:xfrm>
          <a:noFill/>
        </p:spPr>
        <p:txBody>
          <a:bodyPr/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2400" dirty="0" smtClean="0">
              <a:latin typeface="Times New Roman" pitchFamily="18" charset="0"/>
              <a:ea typeface="宋体" pitchFamily="2" charset="-122"/>
            </a:endParaRP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2400" b="1" dirty="0" smtClean="0">
              <a:latin typeface="宋体,Bold" charset="-122"/>
              <a:ea typeface="宋体,Bold" charset="-122"/>
            </a:endParaRP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 dirty="0" smtClean="0">
                <a:latin typeface="宋体,Bold" charset="-122"/>
                <a:ea typeface="宋体,Bold" charset="-122"/>
              </a:rPr>
              <a:t>               网络层                 传输层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 dirty="0" smtClean="0">
                <a:latin typeface="宋体,Bold" charset="-122"/>
                <a:ea typeface="宋体,Bold" charset="-122"/>
              </a:rPr>
              <a:t>        面向连接   无连接      面向连接     无连接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b="1" dirty="0" smtClean="0">
                <a:latin typeface="Times New Roman" pitchFamily="18" charset="0"/>
                <a:ea typeface="宋体" pitchFamily="2" charset="-122"/>
              </a:rPr>
              <a:t>ISO/OSI  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b="1" dirty="0" smtClean="0">
                <a:latin typeface="Times New Roman" pitchFamily="18" charset="0"/>
                <a:ea typeface="宋体" pitchFamily="2" charset="-122"/>
              </a:rPr>
              <a:t>TCP/IP </a:t>
            </a:r>
            <a:r>
              <a:rPr lang="en-US" altLang="zh-CN" sz="2400" b="1" dirty="0" smtClean="0">
                <a:latin typeface="Symbol,Bold" charset="0"/>
                <a:ea typeface="宋体" pitchFamily="2" charset="-122"/>
              </a:rPr>
              <a:t>                            </a:t>
            </a:r>
            <a:r>
              <a:rPr lang="en-US" altLang="zh-CN" sz="2400" b="1" dirty="0" err="1" smtClean="0">
                <a:latin typeface="Times New Roman" pitchFamily="18" charset="0"/>
                <a:ea typeface="宋体" pitchFamily="2" charset="-122"/>
              </a:rPr>
              <a:t>IP</a:t>
            </a:r>
            <a:r>
              <a:rPr lang="en-US" altLang="zh-CN" sz="2400" b="1" smtClean="0">
                <a:latin typeface="Times New Roman" pitchFamily="18" charset="0"/>
                <a:ea typeface="宋体" pitchFamily="2" charset="-122"/>
              </a:rPr>
              <a:t>                TCP                </a:t>
            </a:r>
            <a:r>
              <a:rPr lang="en-US" altLang="zh-CN" sz="2400" b="1" dirty="0" smtClean="0">
                <a:latin typeface="Times New Roman" pitchFamily="18" charset="0"/>
                <a:ea typeface="宋体" pitchFamily="2" charset="-122"/>
              </a:rPr>
              <a:t>UDP</a:t>
            </a:r>
          </a:p>
        </p:txBody>
      </p:sp>
      <p:sp>
        <p:nvSpPr>
          <p:cNvPr id="147462" name="Line 6"/>
          <p:cNvSpPr>
            <a:spLocks noChangeShapeType="1"/>
          </p:cNvSpPr>
          <p:nvPr/>
        </p:nvSpPr>
        <p:spPr bwMode="auto">
          <a:xfrm>
            <a:off x="4813300" y="2717800"/>
            <a:ext cx="0" cy="228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7463" name="Line 7"/>
          <p:cNvSpPr>
            <a:spLocks noChangeShapeType="1"/>
          </p:cNvSpPr>
          <p:nvPr/>
        </p:nvSpPr>
        <p:spPr bwMode="auto">
          <a:xfrm>
            <a:off x="469900" y="3797300"/>
            <a:ext cx="787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7464" name="Line 8"/>
          <p:cNvSpPr>
            <a:spLocks noChangeShapeType="1"/>
          </p:cNvSpPr>
          <p:nvPr/>
        </p:nvSpPr>
        <p:spPr bwMode="auto">
          <a:xfrm>
            <a:off x="469900" y="4343400"/>
            <a:ext cx="7823200" cy="2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7465" name="Line 9"/>
          <p:cNvSpPr>
            <a:spLocks noChangeShapeType="1"/>
          </p:cNvSpPr>
          <p:nvPr/>
        </p:nvSpPr>
        <p:spPr bwMode="auto">
          <a:xfrm>
            <a:off x="495300" y="3162300"/>
            <a:ext cx="7810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7466" name="Line 10"/>
          <p:cNvSpPr>
            <a:spLocks noChangeShapeType="1"/>
          </p:cNvSpPr>
          <p:nvPr/>
        </p:nvSpPr>
        <p:spPr bwMode="auto">
          <a:xfrm>
            <a:off x="3175000" y="3162300"/>
            <a:ext cx="0" cy="180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7467" name="Line 11"/>
          <p:cNvSpPr>
            <a:spLocks noChangeShapeType="1"/>
          </p:cNvSpPr>
          <p:nvPr/>
        </p:nvSpPr>
        <p:spPr bwMode="auto">
          <a:xfrm>
            <a:off x="6858000" y="3162300"/>
            <a:ext cx="0" cy="1866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7468" name="Line 12"/>
          <p:cNvSpPr>
            <a:spLocks noChangeShapeType="1"/>
          </p:cNvSpPr>
          <p:nvPr/>
        </p:nvSpPr>
        <p:spPr bwMode="auto">
          <a:xfrm>
            <a:off x="482600" y="4991100"/>
            <a:ext cx="7886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7469" name="Line 13"/>
          <p:cNvSpPr>
            <a:spLocks noChangeShapeType="1"/>
          </p:cNvSpPr>
          <p:nvPr/>
        </p:nvSpPr>
        <p:spPr bwMode="auto">
          <a:xfrm>
            <a:off x="1689100" y="3200400"/>
            <a:ext cx="0" cy="177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7470" name="Freeform 17"/>
          <p:cNvSpPr>
            <a:spLocks/>
          </p:cNvSpPr>
          <p:nvPr/>
        </p:nvSpPr>
        <p:spPr bwMode="auto">
          <a:xfrm>
            <a:off x="3657600" y="4025900"/>
            <a:ext cx="571500" cy="138113"/>
          </a:xfrm>
          <a:custGeom>
            <a:avLst/>
            <a:gdLst>
              <a:gd name="T0" fmla="*/ 0 w 360"/>
              <a:gd name="T1" fmla="*/ 100806604 h 87"/>
              <a:gd name="T2" fmla="*/ 383063719 w 360"/>
              <a:gd name="T3" fmla="*/ 201613209 h 87"/>
              <a:gd name="T4" fmla="*/ 907256339 w 360"/>
              <a:gd name="T5" fmla="*/ 0 h 87"/>
              <a:gd name="T6" fmla="*/ 0 60000 65536"/>
              <a:gd name="T7" fmla="*/ 0 60000 65536"/>
              <a:gd name="T8" fmla="*/ 0 60000 65536"/>
              <a:gd name="T9" fmla="*/ 0 w 360"/>
              <a:gd name="T10" fmla="*/ 0 h 87"/>
              <a:gd name="T11" fmla="*/ 360 w 360"/>
              <a:gd name="T12" fmla="*/ 87 h 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60" h="87">
                <a:moveTo>
                  <a:pt x="0" y="40"/>
                </a:moveTo>
                <a:cubicBezTo>
                  <a:pt x="46" y="63"/>
                  <a:pt x="92" y="87"/>
                  <a:pt x="152" y="80"/>
                </a:cubicBezTo>
                <a:cubicBezTo>
                  <a:pt x="212" y="73"/>
                  <a:pt x="329" y="13"/>
                  <a:pt x="36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7471" name="Freeform 18"/>
          <p:cNvSpPr>
            <a:spLocks/>
          </p:cNvSpPr>
          <p:nvPr/>
        </p:nvSpPr>
        <p:spPr bwMode="auto">
          <a:xfrm>
            <a:off x="5588000" y="4025900"/>
            <a:ext cx="571500" cy="138113"/>
          </a:xfrm>
          <a:custGeom>
            <a:avLst/>
            <a:gdLst>
              <a:gd name="T0" fmla="*/ 0 w 360"/>
              <a:gd name="T1" fmla="*/ 100806604 h 87"/>
              <a:gd name="T2" fmla="*/ 383063719 w 360"/>
              <a:gd name="T3" fmla="*/ 201613209 h 87"/>
              <a:gd name="T4" fmla="*/ 907256339 w 360"/>
              <a:gd name="T5" fmla="*/ 0 h 87"/>
              <a:gd name="T6" fmla="*/ 0 60000 65536"/>
              <a:gd name="T7" fmla="*/ 0 60000 65536"/>
              <a:gd name="T8" fmla="*/ 0 60000 65536"/>
              <a:gd name="T9" fmla="*/ 0 w 360"/>
              <a:gd name="T10" fmla="*/ 0 h 87"/>
              <a:gd name="T11" fmla="*/ 360 w 360"/>
              <a:gd name="T12" fmla="*/ 87 h 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60" h="87">
                <a:moveTo>
                  <a:pt x="0" y="40"/>
                </a:moveTo>
                <a:cubicBezTo>
                  <a:pt x="46" y="63"/>
                  <a:pt x="92" y="87"/>
                  <a:pt x="152" y="80"/>
                </a:cubicBezTo>
                <a:cubicBezTo>
                  <a:pt x="212" y="73"/>
                  <a:pt x="329" y="13"/>
                  <a:pt x="36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7472" name="Freeform 19"/>
          <p:cNvSpPr>
            <a:spLocks/>
          </p:cNvSpPr>
          <p:nvPr/>
        </p:nvSpPr>
        <p:spPr bwMode="auto">
          <a:xfrm>
            <a:off x="2171700" y="4064000"/>
            <a:ext cx="571500" cy="138113"/>
          </a:xfrm>
          <a:custGeom>
            <a:avLst/>
            <a:gdLst>
              <a:gd name="T0" fmla="*/ 0 w 360"/>
              <a:gd name="T1" fmla="*/ 100806604 h 87"/>
              <a:gd name="T2" fmla="*/ 383063719 w 360"/>
              <a:gd name="T3" fmla="*/ 201613209 h 87"/>
              <a:gd name="T4" fmla="*/ 907256339 w 360"/>
              <a:gd name="T5" fmla="*/ 0 h 87"/>
              <a:gd name="T6" fmla="*/ 0 60000 65536"/>
              <a:gd name="T7" fmla="*/ 0 60000 65536"/>
              <a:gd name="T8" fmla="*/ 0 60000 65536"/>
              <a:gd name="T9" fmla="*/ 0 w 360"/>
              <a:gd name="T10" fmla="*/ 0 h 87"/>
              <a:gd name="T11" fmla="*/ 360 w 360"/>
              <a:gd name="T12" fmla="*/ 87 h 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60" h="87">
                <a:moveTo>
                  <a:pt x="0" y="40"/>
                </a:moveTo>
                <a:cubicBezTo>
                  <a:pt x="46" y="63"/>
                  <a:pt x="92" y="87"/>
                  <a:pt x="152" y="80"/>
                </a:cubicBezTo>
                <a:cubicBezTo>
                  <a:pt x="212" y="73"/>
                  <a:pt x="329" y="13"/>
                  <a:pt x="36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7473" name="Line 20"/>
          <p:cNvSpPr>
            <a:spLocks noChangeShapeType="1"/>
          </p:cNvSpPr>
          <p:nvPr/>
        </p:nvSpPr>
        <p:spPr bwMode="auto">
          <a:xfrm flipH="1">
            <a:off x="2247900" y="4622800"/>
            <a:ext cx="381000" cy="17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7474" name="Line 21"/>
          <p:cNvSpPr>
            <a:spLocks noChangeShapeType="1"/>
          </p:cNvSpPr>
          <p:nvPr/>
        </p:nvSpPr>
        <p:spPr bwMode="auto">
          <a:xfrm>
            <a:off x="2273300" y="4622800"/>
            <a:ext cx="39370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7475" name="Line 22"/>
          <p:cNvSpPr>
            <a:spLocks noChangeShapeType="1"/>
          </p:cNvSpPr>
          <p:nvPr/>
        </p:nvSpPr>
        <p:spPr bwMode="auto">
          <a:xfrm flipH="1">
            <a:off x="7480300" y="3962400"/>
            <a:ext cx="31750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7476" name="Line 23"/>
          <p:cNvSpPr>
            <a:spLocks noChangeShapeType="1"/>
          </p:cNvSpPr>
          <p:nvPr/>
        </p:nvSpPr>
        <p:spPr bwMode="auto">
          <a:xfrm>
            <a:off x="7493000" y="4025900"/>
            <a:ext cx="3429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48483" name="灯片编号占位符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B16EF83-A31E-4DBF-BB0F-97E32BB8551B}" type="slidenum">
              <a:rPr lang="zh-CN" altLang="en-US" sz="1400" smtClean="0"/>
              <a:pPr/>
              <a:t>107</a:t>
            </a:fld>
            <a:endParaRPr lang="en-US" altLang="zh-CN" sz="1400" smtClean="0"/>
          </a:p>
        </p:txBody>
      </p:sp>
      <p:sp>
        <p:nvSpPr>
          <p:cNvPr id="148484" name="Rectangle 2"/>
          <p:cNvSpPr>
            <a:spLocks noChangeArrowheads="1"/>
          </p:cNvSpPr>
          <p:nvPr/>
        </p:nvSpPr>
        <p:spPr bwMode="auto">
          <a:xfrm>
            <a:off x="6578600" y="1714500"/>
            <a:ext cx="1892300" cy="35306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4848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>
                <a:ea typeface="宋体" pitchFamily="2" charset="-122"/>
              </a:rPr>
              <a:t>Internet protocol stack</a:t>
            </a:r>
          </a:p>
        </p:txBody>
      </p:sp>
      <p:sp>
        <p:nvSpPr>
          <p:cNvPr id="148486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571500" y="1422400"/>
            <a:ext cx="5727700" cy="5080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 smtClean="0">
                <a:solidFill>
                  <a:srgbClr val="FF0000"/>
                </a:solidFill>
                <a:ea typeface="宋体" pitchFamily="2" charset="-122"/>
              </a:rPr>
              <a:t>application:</a:t>
            </a:r>
            <a:r>
              <a:rPr lang="en-US" altLang="zh-CN" sz="2400" smtClean="0">
                <a:ea typeface="宋体" pitchFamily="2" charset="-122"/>
              </a:rPr>
              <a:t> supporting network applications</a:t>
            </a:r>
          </a:p>
          <a:p>
            <a:pPr lvl="1">
              <a:lnSpc>
                <a:spcPct val="90000"/>
              </a:lnSpc>
            </a:pPr>
            <a:r>
              <a:rPr lang="en-US" altLang="zh-CN" sz="2000" smtClean="0">
                <a:ea typeface="宋体" pitchFamily="2" charset="-122"/>
              </a:rPr>
              <a:t>ftp, smtp, http</a:t>
            </a:r>
          </a:p>
          <a:p>
            <a:pPr>
              <a:lnSpc>
                <a:spcPct val="90000"/>
              </a:lnSpc>
            </a:pPr>
            <a:r>
              <a:rPr lang="en-US" altLang="zh-CN" sz="2400" smtClean="0">
                <a:solidFill>
                  <a:srgbClr val="FF0000"/>
                </a:solidFill>
                <a:ea typeface="宋体" pitchFamily="2" charset="-122"/>
              </a:rPr>
              <a:t>transport:</a:t>
            </a:r>
            <a:r>
              <a:rPr lang="en-US" altLang="zh-CN" sz="2400" smtClean="0">
                <a:ea typeface="宋体" pitchFamily="2" charset="-122"/>
              </a:rPr>
              <a:t> host-host (</a:t>
            </a:r>
            <a:r>
              <a:rPr lang="zh-CN" altLang="en-US" sz="2400" smtClean="0">
                <a:ea typeface="宋体" pitchFamily="2" charset="-122"/>
              </a:rPr>
              <a:t>进程间</a:t>
            </a:r>
            <a:r>
              <a:rPr lang="en-US" altLang="zh-CN" sz="2400" smtClean="0">
                <a:ea typeface="宋体" pitchFamily="2" charset="-122"/>
              </a:rPr>
              <a:t>) data transfer</a:t>
            </a:r>
          </a:p>
          <a:p>
            <a:pPr lvl="1">
              <a:lnSpc>
                <a:spcPct val="90000"/>
              </a:lnSpc>
            </a:pPr>
            <a:r>
              <a:rPr lang="en-US" altLang="zh-CN" sz="2000" smtClean="0">
                <a:ea typeface="宋体" pitchFamily="2" charset="-122"/>
              </a:rPr>
              <a:t>tcp, udp</a:t>
            </a:r>
          </a:p>
          <a:p>
            <a:pPr>
              <a:lnSpc>
                <a:spcPct val="90000"/>
              </a:lnSpc>
            </a:pPr>
            <a:r>
              <a:rPr lang="en-US" altLang="zh-CN" sz="2400" smtClean="0">
                <a:solidFill>
                  <a:srgbClr val="FF0000"/>
                </a:solidFill>
                <a:ea typeface="宋体" pitchFamily="2" charset="-122"/>
              </a:rPr>
              <a:t>network:</a:t>
            </a:r>
            <a:r>
              <a:rPr lang="en-US" altLang="zh-CN" sz="2400" smtClean="0">
                <a:ea typeface="宋体" pitchFamily="2" charset="-122"/>
              </a:rPr>
              <a:t> routing of datagrams from source to destination</a:t>
            </a:r>
          </a:p>
          <a:p>
            <a:pPr lvl="1">
              <a:lnSpc>
                <a:spcPct val="90000"/>
              </a:lnSpc>
            </a:pPr>
            <a:r>
              <a:rPr lang="en-US" altLang="zh-CN" sz="2000" smtClean="0">
                <a:ea typeface="宋体" pitchFamily="2" charset="-122"/>
              </a:rPr>
              <a:t>ip, routing protocols</a:t>
            </a:r>
          </a:p>
          <a:p>
            <a:pPr>
              <a:lnSpc>
                <a:spcPct val="90000"/>
              </a:lnSpc>
            </a:pPr>
            <a:r>
              <a:rPr lang="en-US" altLang="zh-CN" sz="2400" smtClean="0">
                <a:solidFill>
                  <a:srgbClr val="FF0000"/>
                </a:solidFill>
                <a:ea typeface="宋体" pitchFamily="2" charset="-122"/>
              </a:rPr>
              <a:t>link:</a:t>
            </a:r>
            <a:r>
              <a:rPr lang="en-US" altLang="zh-CN" sz="2400" smtClean="0">
                <a:ea typeface="宋体" pitchFamily="2" charset="-122"/>
              </a:rPr>
              <a:t> data transfer between neighboring  network elements</a:t>
            </a:r>
          </a:p>
          <a:p>
            <a:pPr lvl="1">
              <a:lnSpc>
                <a:spcPct val="90000"/>
              </a:lnSpc>
            </a:pPr>
            <a:r>
              <a:rPr lang="en-US" altLang="zh-CN" sz="2000" smtClean="0">
                <a:ea typeface="宋体" pitchFamily="2" charset="-122"/>
              </a:rPr>
              <a:t>ppp, ethernet</a:t>
            </a:r>
          </a:p>
          <a:p>
            <a:pPr>
              <a:lnSpc>
                <a:spcPct val="90000"/>
              </a:lnSpc>
            </a:pPr>
            <a:r>
              <a:rPr lang="en-US" altLang="zh-CN" sz="2400" smtClean="0">
                <a:solidFill>
                  <a:srgbClr val="FF0000"/>
                </a:solidFill>
                <a:ea typeface="宋体" pitchFamily="2" charset="-122"/>
              </a:rPr>
              <a:t>physical:</a:t>
            </a:r>
            <a:r>
              <a:rPr lang="en-US" altLang="zh-CN" sz="2400" smtClean="0">
                <a:ea typeface="宋体" pitchFamily="2" charset="-122"/>
              </a:rPr>
              <a:t> bits “on the wire”</a:t>
            </a:r>
          </a:p>
          <a:p>
            <a:pPr>
              <a:lnSpc>
                <a:spcPct val="90000"/>
              </a:lnSpc>
            </a:pPr>
            <a:endParaRPr lang="zh-CN" altLang="en-US" sz="2400" smtClean="0">
              <a:ea typeface="宋体" pitchFamily="2" charset="-122"/>
            </a:endParaRPr>
          </a:p>
        </p:txBody>
      </p:sp>
      <p:grpSp>
        <p:nvGrpSpPr>
          <p:cNvPr id="148487" name="Group 5"/>
          <p:cNvGrpSpPr>
            <a:grpSpLocks/>
          </p:cNvGrpSpPr>
          <p:nvPr/>
        </p:nvGrpSpPr>
        <p:grpSpPr bwMode="auto">
          <a:xfrm>
            <a:off x="6508750" y="1828800"/>
            <a:ext cx="1898650" cy="3530600"/>
            <a:chOff x="3076" y="888"/>
            <a:chExt cx="1196" cy="2224"/>
          </a:xfrm>
        </p:grpSpPr>
        <p:sp>
          <p:nvSpPr>
            <p:cNvPr id="148488" name="Rectangle 6"/>
            <p:cNvSpPr>
              <a:spLocks noChangeArrowheads="1"/>
            </p:cNvSpPr>
            <p:nvPr/>
          </p:nvSpPr>
          <p:spPr bwMode="auto">
            <a:xfrm>
              <a:off x="3080" y="888"/>
              <a:ext cx="1192" cy="222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48489" name="Text Box 7"/>
            <p:cNvSpPr txBox="1">
              <a:spLocks noChangeArrowheads="1"/>
            </p:cNvSpPr>
            <p:nvPr/>
          </p:nvSpPr>
          <p:spPr bwMode="auto">
            <a:xfrm>
              <a:off x="3150" y="949"/>
              <a:ext cx="1070" cy="2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zh-CN">
                  <a:latin typeface="Comic Sans MS" pitchFamily="66" charset="0"/>
                  <a:ea typeface="宋体" pitchFamily="2" charset="-122"/>
                </a:rPr>
                <a:t>application</a:t>
              </a:r>
            </a:p>
            <a:p>
              <a:pPr algn="ctr"/>
              <a:endParaRPr lang="en-US" altLang="zh-CN">
                <a:latin typeface="Comic Sans MS" pitchFamily="66" charset="0"/>
                <a:ea typeface="宋体" pitchFamily="2" charset="-122"/>
              </a:endParaRPr>
            </a:p>
            <a:p>
              <a:pPr algn="ctr"/>
              <a:r>
                <a:rPr lang="en-US" altLang="zh-CN">
                  <a:latin typeface="Comic Sans MS" pitchFamily="66" charset="0"/>
                  <a:ea typeface="宋体" pitchFamily="2" charset="-122"/>
                </a:rPr>
                <a:t>transport</a:t>
              </a:r>
            </a:p>
            <a:p>
              <a:pPr algn="ctr"/>
              <a:endParaRPr lang="en-US" altLang="zh-CN">
                <a:latin typeface="Comic Sans MS" pitchFamily="66" charset="0"/>
                <a:ea typeface="宋体" pitchFamily="2" charset="-122"/>
              </a:endParaRPr>
            </a:p>
            <a:p>
              <a:pPr algn="ctr"/>
              <a:r>
                <a:rPr lang="en-US" altLang="zh-CN">
                  <a:latin typeface="Comic Sans MS" pitchFamily="66" charset="0"/>
                  <a:ea typeface="宋体" pitchFamily="2" charset="-122"/>
                </a:rPr>
                <a:t>network</a:t>
              </a:r>
            </a:p>
            <a:p>
              <a:pPr algn="ctr"/>
              <a:endParaRPr lang="en-US" altLang="zh-CN">
                <a:latin typeface="Comic Sans MS" pitchFamily="66" charset="0"/>
                <a:ea typeface="宋体" pitchFamily="2" charset="-122"/>
              </a:endParaRPr>
            </a:p>
            <a:p>
              <a:pPr algn="ctr"/>
              <a:r>
                <a:rPr lang="en-US" altLang="zh-CN">
                  <a:latin typeface="Comic Sans MS" pitchFamily="66" charset="0"/>
                  <a:ea typeface="宋体" pitchFamily="2" charset="-122"/>
                </a:rPr>
                <a:t>link</a:t>
              </a:r>
            </a:p>
            <a:p>
              <a:pPr algn="ctr"/>
              <a:endParaRPr lang="en-US" altLang="zh-CN">
                <a:latin typeface="Comic Sans MS" pitchFamily="66" charset="0"/>
                <a:ea typeface="宋体" pitchFamily="2" charset="-122"/>
              </a:endParaRPr>
            </a:p>
            <a:p>
              <a:pPr algn="ctr"/>
              <a:r>
                <a:rPr lang="en-US" altLang="zh-CN">
                  <a:latin typeface="Comic Sans MS" pitchFamily="66" charset="0"/>
                  <a:ea typeface="宋体" pitchFamily="2" charset="-122"/>
                </a:rPr>
                <a:t>physical</a:t>
              </a:r>
            </a:p>
          </p:txBody>
        </p:sp>
        <p:sp>
          <p:nvSpPr>
            <p:cNvPr id="148490" name="Line 8"/>
            <p:cNvSpPr>
              <a:spLocks noChangeShapeType="1"/>
            </p:cNvSpPr>
            <p:nvPr/>
          </p:nvSpPr>
          <p:spPr bwMode="auto">
            <a:xfrm>
              <a:off x="3076" y="1324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8491" name="Line 9"/>
            <p:cNvSpPr>
              <a:spLocks noChangeShapeType="1"/>
            </p:cNvSpPr>
            <p:nvPr/>
          </p:nvSpPr>
          <p:spPr bwMode="auto">
            <a:xfrm>
              <a:off x="3076" y="1768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8492" name="Line 10"/>
            <p:cNvSpPr>
              <a:spLocks noChangeShapeType="1"/>
            </p:cNvSpPr>
            <p:nvPr/>
          </p:nvSpPr>
          <p:spPr bwMode="auto">
            <a:xfrm>
              <a:off x="3076" y="2216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8493" name="Line 11"/>
            <p:cNvSpPr>
              <a:spLocks noChangeShapeType="1"/>
            </p:cNvSpPr>
            <p:nvPr/>
          </p:nvSpPr>
          <p:spPr bwMode="auto">
            <a:xfrm>
              <a:off x="3076" y="2664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28679" name="灯片编号占位符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1764C83-349F-4A27-BB78-EB481C0241AF}" type="slidenum">
              <a:rPr lang="zh-CN" altLang="en-US" sz="1400" smtClean="0"/>
              <a:pPr/>
              <a:t>108</a:t>
            </a:fld>
            <a:endParaRPr lang="en-US" altLang="zh-CN" sz="1400" smtClean="0"/>
          </a:p>
        </p:txBody>
      </p:sp>
      <p:sp>
        <p:nvSpPr>
          <p:cNvPr id="2868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382000" cy="1143000"/>
          </a:xfrm>
        </p:spPr>
        <p:txBody>
          <a:bodyPr/>
          <a:lstStyle/>
          <a:p>
            <a:pPr algn="ctr"/>
            <a:r>
              <a:rPr lang="en-US" altLang="zh-CN" sz="3200" dirty="0" smtClean="0">
                <a:ea typeface="宋体" pitchFamily="2" charset="-122"/>
              </a:rPr>
              <a:t>Layering: logical communication </a:t>
            </a:r>
            <a:endParaRPr lang="en-US" altLang="zh-CN" dirty="0" smtClean="0">
              <a:ea typeface="宋体" pitchFamily="2" charset="-122"/>
            </a:endParaRPr>
          </a:p>
        </p:txBody>
      </p:sp>
      <p:grpSp>
        <p:nvGrpSpPr>
          <p:cNvPr id="28681" name="Group 3"/>
          <p:cNvGrpSpPr>
            <a:grpSpLocks/>
          </p:cNvGrpSpPr>
          <p:nvPr/>
        </p:nvGrpSpPr>
        <p:grpSpPr bwMode="auto">
          <a:xfrm>
            <a:off x="3001963" y="1601788"/>
            <a:ext cx="5943600" cy="4451350"/>
            <a:chOff x="1091" y="1052"/>
            <a:chExt cx="3768" cy="2833"/>
          </a:xfrm>
        </p:grpSpPr>
        <p:sp>
          <p:nvSpPr>
            <p:cNvPr id="28722" name="Freeform 4"/>
            <p:cNvSpPr>
              <a:spLocks/>
            </p:cNvSpPr>
            <p:nvPr/>
          </p:nvSpPr>
          <p:spPr bwMode="auto">
            <a:xfrm>
              <a:off x="1091" y="1052"/>
              <a:ext cx="3768" cy="2833"/>
            </a:xfrm>
            <a:custGeom>
              <a:avLst/>
              <a:gdLst>
                <a:gd name="T0" fmla="*/ 4350 w 1340"/>
                <a:gd name="T1" fmla="*/ 238 h 1191"/>
                <a:gd name="T2" fmla="*/ 650 w 1340"/>
                <a:gd name="T3" fmla="*/ 340 h 1191"/>
                <a:gd name="T4" fmla="*/ 458 w 1340"/>
                <a:gd name="T5" fmla="*/ 2274 h 1191"/>
                <a:gd name="T6" fmla="*/ 222 w 1340"/>
                <a:gd name="T7" fmla="*/ 4075 h 1191"/>
                <a:gd name="T8" fmla="*/ 886 w 1340"/>
                <a:gd name="T9" fmla="*/ 4921 h 1191"/>
                <a:gd name="T10" fmla="*/ 4254 w 1340"/>
                <a:gd name="T11" fmla="*/ 4957 h 1191"/>
                <a:gd name="T12" fmla="*/ 5061 w 1340"/>
                <a:gd name="T13" fmla="*/ 6382 h 1191"/>
                <a:gd name="T14" fmla="*/ 9757 w 1340"/>
                <a:gd name="T15" fmla="*/ 6213 h 1191"/>
                <a:gd name="T16" fmla="*/ 10089 w 1340"/>
                <a:gd name="T17" fmla="*/ 3225 h 1191"/>
                <a:gd name="T18" fmla="*/ 9521 w 1340"/>
                <a:gd name="T19" fmla="*/ 1936 h 1191"/>
                <a:gd name="T20" fmla="*/ 6009 w 1340"/>
                <a:gd name="T21" fmla="*/ 1629 h 1191"/>
                <a:gd name="T22" fmla="*/ 4350 w 1340"/>
                <a:gd name="T23" fmla="*/ 238 h 119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340"/>
                <a:gd name="T37" fmla="*/ 0 h 1191"/>
                <a:gd name="T38" fmla="*/ 1340 w 1340"/>
                <a:gd name="T39" fmla="*/ 1191 h 119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340" h="1191">
                  <a:moveTo>
                    <a:pt x="550" y="42"/>
                  </a:moveTo>
                  <a:cubicBezTo>
                    <a:pt x="437" y="4"/>
                    <a:pt x="164" y="0"/>
                    <a:pt x="82" y="60"/>
                  </a:cubicBezTo>
                  <a:cubicBezTo>
                    <a:pt x="0" y="120"/>
                    <a:pt x="67" y="292"/>
                    <a:pt x="58" y="402"/>
                  </a:cubicBezTo>
                  <a:cubicBezTo>
                    <a:pt x="49" y="512"/>
                    <a:pt x="19" y="642"/>
                    <a:pt x="28" y="720"/>
                  </a:cubicBezTo>
                  <a:cubicBezTo>
                    <a:pt x="37" y="798"/>
                    <a:pt x="27" y="844"/>
                    <a:pt x="112" y="870"/>
                  </a:cubicBezTo>
                  <a:cubicBezTo>
                    <a:pt x="197" y="896"/>
                    <a:pt x="450" y="833"/>
                    <a:pt x="538" y="876"/>
                  </a:cubicBezTo>
                  <a:cubicBezTo>
                    <a:pt x="626" y="919"/>
                    <a:pt x="524" y="1091"/>
                    <a:pt x="640" y="1128"/>
                  </a:cubicBezTo>
                  <a:cubicBezTo>
                    <a:pt x="756" y="1165"/>
                    <a:pt x="1128" y="1191"/>
                    <a:pt x="1234" y="1098"/>
                  </a:cubicBezTo>
                  <a:cubicBezTo>
                    <a:pt x="1340" y="1005"/>
                    <a:pt x="1281" y="696"/>
                    <a:pt x="1276" y="570"/>
                  </a:cubicBezTo>
                  <a:cubicBezTo>
                    <a:pt x="1271" y="444"/>
                    <a:pt x="1290" y="389"/>
                    <a:pt x="1204" y="342"/>
                  </a:cubicBezTo>
                  <a:cubicBezTo>
                    <a:pt x="1118" y="295"/>
                    <a:pt x="868" y="338"/>
                    <a:pt x="760" y="288"/>
                  </a:cubicBezTo>
                  <a:cubicBezTo>
                    <a:pt x="652" y="238"/>
                    <a:pt x="663" y="80"/>
                    <a:pt x="550" y="42"/>
                  </a:cubicBezTo>
                  <a:close/>
                </a:path>
              </a:pathLst>
            </a:custGeom>
            <a:solidFill>
              <a:srgbClr val="66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8723" name="Group 5"/>
            <p:cNvGrpSpPr>
              <a:grpSpLocks/>
            </p:cNvGrpSpPr>
            <p:nvPr/>
          </p:nvGrpSpPr>
          <p:grpSpPr bwMode="auto">
            <a:xfrm>
              <a:off x="1319" y="1275"/>
              <a:ext cx="1480" cy="568"/>
              <a:chOff x="3552" y="246"/>
              <a:chExt cx="527" cy="248"/>
            </a:xfrm>
          </p:grpSpPr>
          <p:graphicFrame>
            <p:nvGraphicFramePr>
              <p:cNvPr id="28676" name="Object 6"/>
              <p:cNvGraphicFramePr>
                <a:graphicFrameLocks noChangeAspect="1"/>
              </p:cNvGraphicFramePr>
              <p:nvPr/>
            </p:nvGraphicFramePr>
            <p:xfrm>
              <a:off x="3552" y="246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942" name="ClipArt" r:id="rId4" imgW="1305000" imgH="1085760" progId="MS_ClipArt_Gallery.2">
                      <p:embed/>
                    </p:oleObj>
                  </mc:Choice>
                  <mc:Fallback>
                    <p:oleObj name="ClipArt" r:id="rId4" imgW="1305000" imgH="1085760" progId="MS_ClipArt_Gallery.2">
                      <p:embed/>
                      <p:pic>
                        <p:nvPicPr>
                          <p:cNvPr id="0" name="Object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52" y="246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8677" name="Object 7"/>
              <p:cNvGraphicFramePr>
                <a:graphicFrameLocks noChangeAspect="1"/>
              </p:cNvGraphicFramePr>
              <p:nvPr/>
            </p:nvGraphicFramePr>
            <p:xfrm>
              <a:off x="3878" y="338"/>
              <a:ext cx="201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943" name="ClipArt" r:id="rId6" imgW="676440" imgH="485640" progId="MS_ClipArt_Gallery.2">
                      <p:embed/>
                    </p:oleObj>
                  </mc:Choice>
                  <mc:Fallback>
                    <p:oleObj name="ClipArt" r:id="rId6" imgW="676440" imgH="485640" progId="MS_ClipArt_Gallery.2">
                      <p:embed/>
                      <p:pic>
                        <p:nvPicPr>
                          <p:cNvPr id="0" name="Object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8" y="338"/>
                            <a:ext cx="201" cy="1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8772" name="Line 8"/>
              <p:cNvSpPr>
                <a:spLocks noChangeShapeType="1"/>
              </p:cNvSpPr>
              <p:nvPr/>
            </p:nvSpPr>
            <p:spPr bwMode="auto">
              <a:xfrm flipV="1">
                <a:off x="3844" y="434"/>
                <a:ext cx="82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8724" name="Group 9"/>
            <p:cNvGrpSpPr>
              <a:grpSpLocks/>
            </p:cNvGrpSpPr>
            <p:nvPr/>
          </p:nvGrpSpPr>
          <p:grpSpPr bwMode="auto">
            <a:xfrm>
              <a:off x="1319" y="2336"/>
              <a:ext cx="1480" cy="569"/>
              <a:chOff x="3552" y="246"/>
              <a:chExt cx="527" cy="248"/>
            </a:xfrm>
          </p:grpSpPr>
          <p:graphicFrame>
            <p:nvGraphicFramePr>
              <p:cNvPr id="28674" name="Object 10"/>
              <p:cNvGraphicFramePr>
                <a:graphicFrameLocks noChangeAspect="1"/>
              </p:cNvGraphicFramePr>
              <p:nvPr/>
            </p:nvGraphicFramePr>
            <p:xfrm>
              <a:off x="3552" y="246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944" name="ClipArt" r:id="rId8" imgW="1305000" imgH="1085760" progId="MS_ClipArt_Gallery.2">
                      <p:embed/>
                    </p:oleObj>
                  </mc:Choice>
                  <mc:Fallback>
                    <p:oleObj name="ClipArt" r:id="rId8" imgW="1305000" imgH="1085760" progId="MS_ClipArt_Gallery.2">
                      <p:embed/>
                      <p:pic>
                        <p:nvPicPr>
                          <p:cNvPr id="0" name="Object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52" y="246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8675" name="Object 11"/>
              <p:cNvGraphicFramePr>
                <a:graphicFrameLocks noChangeAspect="1"/>
              </p:cNvGraphicFramePr>
              <p:nvPr/>
            </p:nvGraphicFramePr>
            <p:xfrm>
              <a:off x="3878" y="338"/>
              <a:ext cx="201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945" name="ClipArt" r:id="rId9" imgW="676440" imgH="485640" progId="MS_ClipArt_Gallery.2">
                      <p:embed/>
                    </p:oleObj>
                  </mc:Choice>
                  <mc:Fallback>
                    <p:oleObj name="ClipArt" r:id="rId9" imgW="676440" imgH="485640" progId="MS_ClipArt_Gallery.2">
                      <p:embed/>
                      <p:pic>
                        <p:nvPicPr>
                          <p:cNvPr id="0" name="Object 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8" y="338"/>
                            <a:ext cx="201" cy="1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8771" name="Line 12"/>
              <p:cNvSpPr>
                <a:spLocks noChangeShapeType="1"/>
              </p:cNvSpPr>
              <p:nvPr/>
            </p:nvSpPr>
            <p:spPr bwMode="auto">
              <a:xfrm flipV="1">
                <a:off x="3844" y="434"/>
                <a:ext cx="82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8725" name="Group 13"/>
            <p:cNvGrpSpPr>
              <a:grpSpLocks/>
            </p:cNvGrpSpPr>
            <p:nvPr/>
          </p:nvGrpSpPr>
          <p:grpSpPr bwMode="auto">
            <a:xfrm>
              <a:off x="2397" y="1939"/>
              <a:ext cx="105" cy="382"/>
              <a:chOff x="3842" y="406"/>
              <a:chExt cx="51" cy="167"/>
            </a:xfrm>
          </p:grpSpPr>
          <p:sp>
            <p:nvSpPr>
              <p:cNvPr id="28768" name="Oval 14"/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28769" name="Oval 15"/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28770" name="Oval 16"/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</p:grpSp>
        <p:grpSp>
          <p:nvGrpSpPr>
            <p:cNvPr id="28726" name="Group 17"/>
            <p:cNvGrpSpPr>
              <a:grpSpLocks/>
            </p:cNvGrpSpPr>
            <p:nvPr/>
          </p:nvGrpSpPr>
          <p:grpSpPr bwMode="auto">
            <a:xfrm>
              <a:off x="3027" y="2854"/>
              <a:ext cx="423" cy="705"/>
              <a:chOff x="4180" y="783"/>
              <a:chExt cx="150" cy="307"/>
            </a:xfrm>
          </p:grpSpPr>
          <p:sp>
            <p:nvSpPr>
              <p:cNvPr id="28760" name="AutoShape 18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28761" name="Rectangle 19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28762" name="Rectangle 20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28763" name="AutoShape 21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28764" name="Line 22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765" name="Line 23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766" name="Rectangle 24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28767" name="Rectangle 25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</p:grpSp>
        <p:grpSp>
          <p:nvGrpSpPr>
            <p:cNvPr id="28727" name="Group 26"/>
            <p:cNvGrpSpPr>
              <a:grpSpLocks/>
            </p:cNvGrpSpPr>
            <p:nvPr/>
          </p:nvGrpSpPr>
          <p:grpSpPr bwMode="auto">
            <a:xfrm rot="-5400000">
              <a:off x="3667" y="2965"/>
              <a:ext cx="145" cy="471"/>
              <a:chOff x="3842" y="406"/>
              <a:chExt cx="51" cy="167"/>
            </a:xfrm>
          </p:grpSpPr>
          <p:sp>
            <p:nvSpPr>
              <p:cNvPr id="28757" name="Oval 27"/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28758" name="Oval 28"/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28759" name="Oval 29"/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28728" name="Line 30"/>
            <p:cNvSpPr>
              <a:spLocks noChangeShapeType="1"/>
            </p:cNvSpPr>
            <p:nvPr/>
          </p:nvSpPr>
          <p:spPr bwMode="auto">
            <a:xfrm>
              <a:off x="3302" y="2690"/>
              <a:ext cx="1000" cy="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29" name="Line 31"/>
            <p:cNvSpPr>
              <a:spLocks noChangeShapeType="1"/>
            </p:cNvSpPr>
            <p:nvPr/>
          </p:nvSpPr>
          <p:spPr bwMode="auto">
            <a:xfrm>
              <a:off x="3309" y="2684"/>
              <a:ext cx="3" cy="17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30" name="Line 32"/>
            <p:cNvSpPr>
              <a:spLocks noChangeShapeType="1"/>
            </p:cNvSpPr>
            <p:nvPr/>
          </p:nvSpPr>
          <p:spPr bwMode="auto">
            <a:xfrm>
              <a:off x="4309" y="2681"/>
              <a:ext cx="3" cy="14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31" name="Line 33"/>
            <p:cNvSpPr>
              <a:spLocks noChangeShapeType="1"/>
            </p:cNvSpPr>
            <p:nvPr/>
          </p:nvSpPr>
          <p:spPr bwMode="auto">
            <a:xfrm>
              <a:off x="2697" y="1727"/>
              <a:ext cx="583" cy="4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32" name="Line 34"/>
            <p:cNvSpPr>
              <a:spLocks noChangeShapeType="1"/>
            </p:cNvSpPr>
            <p:nvPr/>
          </p:nvSpPr>
          <p:spPr bwMode="auto">
            <a:xfrm flipV="1">
              <a:off x="2722" y="2237"/>
              <a:ext cx="558" cy="5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33" name="Line 35"/>
            <p:cNvSpPr>
              <a:spLocks noChangeShapeType="1"/>
            </p:cNvSpPr>
            <p:nvPr/>
          </p:nvSpPr>
          <p:spPr bwMode="auto">
            <a:xfrm flipV="1">
              <a:off x="3786" y="2390"/>
              <a:ext cx="3" cy="2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8734" name="Group 36"/>
            <p:cNvGrpSpPr>
              <a:grpSpLocks/>
            </p:cNvGrpSpPr>
            <p:nvPr/>
          </p:nvGrpSpPr>
          <p:grpSpPr bwMode="auto">
            <a:xfrm>
              <a:off x="4046" y="2831"/>
              <a:ext cx="423" cy="705"/>
              <a:chOff x="4180" y="783"/>
              <a:chExt cx="150" cy="307"/>
            </a:xfrm>
          </p:grpSpPr>
          <p:sp>
            <p:nvSpPr>
              <p:cNvPr id="28749" name="AutoShape 37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28750" name="Rectangle 38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28751" name="Rectangle 39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28752" name="AutoShape 40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28753" name="Line 41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754" name="Line 42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755" name="Rectangle 43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28756" name="Rectangle 44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</p:grpSp>
        <p:grpSp>
          <p:nvGrpSpPr>
            <p:cNvPr id="28735" name="Group 45"/>
            <p:cNvGrpSpPr>
              <a:grpSpLocks/>
            </p:cNvGrpSpPr>
            <p:nvPr/>
          </p:nvGrpSpPr>
          <p:grpSpPr bwMode="auto">
            <a:xfrm>
              <a:off x="3251" y="1991"/>
              <a:ext cx="1013" cy="416"/>
              <a:chOff x="3600" y="219"/>
              <a:chExt cx="360" cy="175"/>
            </a:xfrm>
          </p:grpSpPr>
          <p:sp>
            <p:nvSpPr>
              <p:cNvPr id="28736" name="Oval 46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28737" name="Line 47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738" name="Line 48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739" name="Rectangle 49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28740" name="Oval 50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28741" name="Group 51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28746" name="Line 5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8747" name="Line 5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8748" name="Line 5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8742" name="Group 55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28743" name="Line 5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8744" name="Line 5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8745" name="Line 5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2" name="Group 59"/>
          <p:cNvGrpSpPr>
            <a:grpSpLocks/>
          </p:cNvGrpSpPr>
          <p:nvPr/>
        </p:nvGrpSpPr>
        <p:grpSpPr bwMode="auto">
          <a:xfrm>
            <a:off x="3302000" y="1362075"/>
            <a:ext cx="5514975" cy="4471988"/>
            <a:chOff x="1291" y="897"/>
            <a:chExt cx="3496" cy="2847"/>
          </a:xfrm>
        </p:grpSpPr>
        <p:grpSp>
          <p:nvGrpSpPr>
            <p:cNvPr id="28684" name="Group 60"/>
            <p:cNvGrpSpPr>
              <a:grpSpLocks/>
            </p:cNvGrpSpPr>
            <p:nvPr/>
          </p:nvGrpSpPr>
          <p:grpSpPr bwMode="auto">
            <a:xfrm>
              <a:off x="1341" y="897"/>
              <a:ext cx="849" cy="965"/>
              <a:chOff x="186" y="1425"/>
              <a:chExt cx="849" cy="965"/>
            </a:xfrm>
          </p:grpSpPr>
          <p:sp>
            <p:nvSpPr>
              <p:cNvPr id="28715" name="Rectangle 61"/>
              <p:cNvSpPr>
                <a:spLocks noChangeArrowheads="1"/>
              </p:cNvSpPr>
              <p:nvPr/>
            </p:nvSpPr>
            <p:spPr bwMode="auto">
              <a:xfrm>
                <a:off x="237" y="1425"/>
                <a:ext cx="798" cy="90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28716" name="Rectangle 62"/>
              <p:cNvSpPr>
                <a:spLocks noChangeArrowheads="1"/>
              </p:cNvSpPr>
              <p:nvPr/>
            </p:nvSpPr>
            <p:spPr bwMode="auto">
              <a:xfrm>
                <a:off x="207" y="1464"/>
                <a:ext cx="798" cy="90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28717" name="Text Box 63"/>
              <p:cNvSpPr txBox="1">
                <a:spLocks noChangeArrowheads="1"/>
              </p:cNvSpPr>
              <p:nvPr/>
            </p:nvSpPr>
            <p:spPr bwMode="auto">
              <a:xfrm>
                <a:off x="186" y="1457"/>
                <a:ext cx="836" cy="9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application</a:t>
                </a:r>
              </a:p>
              <a:p>
                <a:pPr algn="ctr"/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transport</a:t>
                </a:r>
              </a:p>
              <a:p>
                <a:pPr algn="ctr"/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network</a:t>
                </a:r>
              </a:p>
              <a:p>
                <a:pPr algn="ctr"/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link</a:t>
                </a:r>
              </a:p>
              <a:p>
                <a:pPr algn="ctr"/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physical</a:t>
                </a:r>
              </a:p>
            </p:txBody>
          </p:sp>
          <p:sp>
            <p:nvSpPr>
              <p:cNvPr id="28718" name="Line 64"/>
              <p:cNvSpPr>
                <a:spLocks noChangeShapeType="1"/>
              </p:cNvSpPr>
              <p:nvPr/>
            </p:nvSpPr>
            <p:spPr bwMode="auto">
              <a:xfrm flipV="1">
                <a:off x="204" y="1665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719" name="Line 65"/>
              <p:cNvSpPr>
                <a:spLocks noChangeShapeType="1"/>
              </p:cNvSpPr>
              <p:nvPr/>
            </p:nvSpPr>
            <p:spPr bwMode="auto">
              <a:xfrm flipV="1">
                <a:off x="216" y="1845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720" name="Line 66"/>
              <p:cNvSpPr>
                <a:spLocks noChangeShapeType="1"/>
              </p:cNvSpPr>
              <p:nvPr/>
            </p:nvSpPr>
            <p:spPr bwMode="auto">
              <a:xfrm flipV="1">
                <a:off x="216" y="2007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721" name="Line 67"/>
              <p:cNvSpPr>
                <a:spLocks noChangeShapeType="1"/>
              </p:cNvSpPr>
              <p:nvPr/>
            </p:nvSpPr>
            <p:spPr bwMode="auto">
              <a:xfrm flipV="1">
                <a:off x="201" y="2184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8685" name="Group 68"/>
            <p:cNvGrpSpPr>
              <a:grpSpLocks/>
            </p:cNvGrpSpPr>
            <p:nvPr/>
          </p:nvGrpSpPr>
          <p:grpSpPr bwMode="auto">
            <a:xfrm>
              <a:off x="1291" y="1985"/>
              <a:ext cx="850" cy="967"/>
              <a:chOff x="185" y="1425"/>
              <a:chExt cx="850" cy="967"/>
            </a:xfrm>
          </p:grpSpPr>
          <p:sp>
            <p:nvSpPr>
              <p:cNvPr id="28708" name="Rectangle 69"/>
              <p:cNvSpPr>
                <a:spLocks noChangeArrowheads="1"/>
              </p:cNvSpPr>
              <p:nvPr/>
            </p:nvSpPr>
            <p:spPr bwMode="auto">
              <a:xfrm>
                <a:off x="237" y="1425"/>
                <a:ext cx="798" cy="90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28709" name="Rectangle 70"/>
              <p:cNvSpPr>
                <a:spLocks noChangeArrowheads="1"/>
              </p:cNvSpPr>
              <p:nvPr/>
            </p:nvSpPr>
            <p:spPr bwMode="auto">
              <a:xfrm>
                <a:off x="207" y="1464"/>
                <a:ext cx="798" cy="90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28710" name="Text Box 71"/>
              <p:cNvSpPr txBox="1">
                <a:spLocks noChangeArrowheads="1"/>
              </p:cNvSpPr>
              <p:nvPr/>
            </p:nvSpPr>
            <p:spPr bwMode="auto">
              <a:xfrm>
                <a:off x="185" y="1459"/>
                <a:ext cx="835" cy="9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application</a:t>
                </a:r>
              </a:p>
              <a:p>
                <a:pPr algn="ctr"/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transport</a:t>
                </a:r>
              </a:p>
              <a:p>
                <a:pPr algn="ctr"/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network</a:t>
                </a:r>
              </a:p>
              <a:p>
                <a:pPr algn="ctr"/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link</a:t>
                </a:r>
              </a:p>
              <a:p>
                <a:pPr algn="ctr"/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physical</a:t>
                </a:r>
              </a:p>
            </p:txBody>
          </p:sp>
          <p:sp>
            <p:nvSpPr>
              <p:cNvPr id="28711" name="Line 72"/>
              <p:cNvSpPr>
                <a:spLocks noChangeShapeType="1"/>
              </p:cNvSpPr>
              <p:nvPr/>
            </p:nvSpPr>
            <p:spPr bwMode="auto">
              <a:xfrm flipV="1">
                <a:off x="204" y="1665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712" name="Line 73"/>
              <p:cNvSpPr>
                <a:spLocks noChangeShapeType="1"/>
              </p:cNvSpPr>
              <p:nvPr/>
            </p:nvSpPr>
            <p:spPr bwMode="auto">
              <a:xfrm flipV="1">
                <a:off x="216" y="1845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713" name="Line 74"/>
              <p:cNvSpPr>
                <a:spLocks noChangeShapeType="1"/>
              </p:cNvSpPr>
              <p:nvPr/>
            </p:nvSpPr>
            <p:spPr bwMode="auto">
              <a:xfrm flipV="1">
                <a:off x="216" y="2007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714" name="Line 75"/>
              <p:cNvSpPr>
                <a:spLocks noChangeShapeType="1"/>
              </p:cNvSpPr>
              <p:nvPr/>
            </p:nvSpPr>
            <p:spPr bwMode="auto">
              <a:xfrm flipV="1">
                <a:off x="201" y="2184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8686" name="Group 76"/>
            <p:cNvGrpSpPr>
              <a:grpSpLocks/>
            </p:cNvGrpSpPr>
            <p:nvPr/>
          </p:nvGrpSpPr>
          <p:grpSpPr bwMode="auto">
            <a:xfrm>
              <a:off x="2814" y="2781"/>
              <a:ext cx="850" cy="963"/>
              <a:chOff x="185" y="1425"/>
              <a:chExt cx="850" cy="963"/>
            </a:xfrm>
          </p:grpSpPr>
          <p:sp>
            <p:nvSpPr>
              <p:cNvPr id="28701" name="Rectangle 77"/>
              <p:cNvSpPr>
                <a:spLocks noChangeArrowheads="1"/>
              </p:cNvSpPr>
              <p:nvPr/>
            </p:nvSpPr>
            <p:spPr bwMode="auto">
              <a:xfrm>
                <a:off x="237" y="1425"/>
                <a:ext cx="798" cy="90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28702" name="Rectangle 78"/>
              <p:cNvSpPr>
                <a:spLocks noChangeArrowheads="1"/>
              </p:cNvSpPr>
              <p:nvPr/>
            </p:nvSpPr>
            <p:spPr bwMode="auto">
              <a:xfrm>
                <a:off x="207" y="1464"/>
                <a:ext cx="798" cy="90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28703" name="Text Box 79"/>
              <p:cNvSpPr txBox="1">
                <a:spLocks noChangeArrowheads="1"/>
              </p:cNvSpPr>
              <p:nvPr/>
            </p:nvSpPr>
            <p:spPr bwMode="auto">
              <a:xfrm>
                <a:off x="185" y="1455"/>
                <a:ext cx="835" cy="9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application</a:t>
                </a:r>
              </a:p>
              <a:p>
                <a:pPr algn="ctr"/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transport</a:t>
                </a:r>
              </a:p>
              <a:p>
                <a:pPr algn="ctr"/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network</a:t>
                </a:r>
              </a:p>
              <a:p>
                <a:pPr algn="ctr"/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link</a:t>
                </a:r>
              </a:p>
              <a:p>
                <a:pPr algn="ctr"/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physical</a:t>
                </a:r>
              </a:p>
            </p:txBody>
          </p:sp>
          <p:sp>
            <p:nvSpPr>
              <p:cNvPr id="28704" name="Line 80"/>
              <p:cNvSpPr>
                <a:spLocks noChangeShapeType="1"/>
              </p:cNvSpPr>
              <p:nvPr/>
            </p:nvSpPr>
            <p:spPr bwMode="auto">
              <a:xfrm flipV="1">
                <a:off x="204" y="1665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705" name="Line 81"/>
              <p:cNvSpPr>
                <a:spLocks noChangeShapeType="1"/>
              </p:cNvSpPr>
              <p:nvPr/>
            </p:nvSpPr>
            <p:spPr bwMode="auto">
              <a:xfrm flipV="1">
                <a:off x="216" y="1845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706" name="Line 82"/>
              <p:cNvSpPr>
                <a:spLocks noChangeShapeType="1"/>
              </p:cNvSpPr>
              <p:nvPr/>
            </p:nvSpPr>
            <p:spPr bwMode="auto">
              <a:xfrm flipV="1">
                <a:off x="216" y="2007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707" name="Line 83"/>
              <p:cNvSpPr>
                <a:spLocks noChangeShapeType="1"/>
              </p:cNvSpPr>
              <p:nvPr/>
            </p:nvSpPr>
            <p:spPr bwMode="auto">
              <a:xfrm flipV="1">
                <a:off x="201" y="2184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8687" name="Group 84"/>
            <p:cNvGrpSpPr>
              <a:grpSpLocks/>
            </p:cNvGrpSpPr>
            <p:nvPr/>
          </p:nvGrpSpPr>
          <p:grpSpPr bwMode="auto">
            <a:xfrm>
              <a:off x="3937" y="2777"/>
              <a:ext cx="850" cy="965"/>
              <a:chOff x="185" y="1425"/>
              <a:chExt cx="850" cy="965"/>
            </a:xfrm>
          </p:grpSpPr>
          <p:sp>
            <p:nvSpPr>
              <p:cNvPr id="28694" name="Rectangle 85"/>
              <p:cNvSpPr>
                <a:spLocks noChangeArrowheads="1"/>
              </p:cNvSpPr>
              <p:nvPr/>
            </p:nvSpPr>
            <p:spPr bwMode="auto">
              <a:xfrm>
                <a:off x="237" y="1425"/>
                <a:ext cx="798" cy="90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28695" name="Rectangle 86"/>
              <p:cNvSpPr>
                <a:spLocks noChangeArrowheads="1"/>
              </p:cNvSpPr>
              <p:nvPr/>
            </p:nvSpPr>
            <p:spPr bwMode="auto">
              <a:xfrm>
                <a:off x="207" y="1464"/>
                <a:ext cx="798" cy="90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28696" name="Text Box 87"/>
              <p:cNvSpPr txBox="1">
                <a:spLocks noChangeArrowheads="1"/>
              </p:cNvSpPr>
              <p:nvPr/>
            </p:nvSpPr>
            <p:spPr bwMode="auto">
              <a:xfrm>
                <a:off x="185" y="1457"/>
                <a:ext cx="835" cy="9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application</a:t>
                </a:r>
              </a:p>
              <a:p>
                <a:pPr algn="ctr"/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transport</a:t>
                </a:r>
              </a:p>
              <a:p>
                <a:pPr algn="ctr"/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network</a:t>
                </a:r>
              </a:p>
              <a:p>
                <a:pPr algn="ctr"/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link</a:t>
                </a:r>
              </a:p>
              <a:p>
                <a:pPr algn="ctr"/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physical</a:t>
                </a:r>
              </a:p>
            </p:txBody>
          </p:sp>
          <p:sp>
            <p:nvSpPr>
              <p:cNvPr id="28697" name="Line 88"/>
              <p:cNvSpPr>
                <a:spLocks noChangeShapeType="1"/>
              </p:cNvSpPr>
              <p:nvPr/>
            </p:nvSpPr>
            <p:spPr bwMode="auto">
              <a:xfrm flipV="1">
                <a:off x="204" y="1665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698" name="Line 89"/>
              <p:cNvSpPr>
                <a:spLocks noChangeShapeType="1"/>
              </p:cNvSpPr>
              <p:nvPr/>
            </p:nvSpPr>
            <p:spPr bwMode="auto">
              <a:xfrm flipV="1">
                <a:off x="216" y="1845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699" name="Line 90"/>
              <p:cNvSpPr>
                <a:spLocks noChangeShapeType="1"/>
              </p:cNvSpPr>
              <p:nvPr/>
            </p:nvSpPr>
            <p:spPr bwMode="auto">
              <a:xfrm flipV="1">
                <a:off x="216" y="2007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700" name="Line 91"/>
              <p:cNvSpPr>
                <a:spLocks noChangeShapeType="1"/>
              </p:cNvSpPr>
              <p:nvPr/>
            </p:nvSpPr>
            <p:spPr bwMode="auto">
              <a:xfrm flipV="1">
                <a:off x="201" y="2184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8688" name="Group 92"/>
            <p:cNvGrpSpPr>
              <a:grpSpLocks/>
            </p:cNvGrpSpPr>
            <p:nvPr/>
          </p:nvGrpSpPr>
          <p:grpSpPr bwMode="auto">
            <a:xfrm>
              <a:off x="3341" y="1815"/>
              <a:ext cx="832" cy="615"/>
              <a:chOff x="4369" y="791"/>
              <a:chExt cx="832" cy="615"/>
            </a:xfrm>
          </p:grpSpPr>
          <p:sp>
            <p:nvSpPr>
              <p:cNvPr id="28689" name="Rectangle 93"/>
              <p:cNvSpPr>
                <a:spLocks noChangeArrowheads="1"/>
              </p:cNvSpPr>
              <p:nvPr/>
            </p:nvSpPr>
            <p:spPr bwMode="auto">
              <a:xfrm>
                <a:off x="4403" y="791"/>
                <a:ext cx="798" cy="58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28690" name="Rectangle 94"/>
              <p:cNvSpPr>
                <a:spLocks noChangeArrowheads="1"/>
              </p:cNvSpPr>
              <p:nvPr/>
            </p:nvSpPr>
            <p:spPr bwMode="auto">
              <a:xfrm>
                <a:off x="4369" y="830"/>
                <a:ext cx="798" cy="56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28691" name="Text Box 95"/>
              <p:cNvSpPr txBox="1">
                <a:spLocks noChangeArrowheads="1"/>
              </p:cNvSpPr>
              <p:nvPr/>
            </p:nvSpPr>
            <p:spPr bwMode="auto">
              <a:xfrm>
                <a:off x="4437" y="823"/>
                <a:ext cx="664" cy="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network</a:t>
                </a:r>
              </a:p>
              <a:p>
                <a:pPr algn="ctr"/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link</a:t>
                </a:r>
              </a:p>
              <a:p>
                <a:pPr algn="ctr"/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physical</a:t>
                </a:r>
              </a:p>
            </p:txBody>
          </p:sp>
          <p:sp>
            <p:nvSpPr>
              <p:cNvPr id="28692" name="Line 96"/>
              <p:cNvSpPr>
                <a:spLocks noChangeShapeType="1"/>
              </p:cNvSpPr>
              <p:nvPr/>
            </p:nvSpPr>
            <p:spPr bwMode="auto">
              <a:xfrm flipV="1">
                <a:off x="4370" y="1031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693" name="Line 97"/>
              <p:cNvSpPr>
                <a:spLocks noChangeShapeType="1"/>
              </p:cNvSpPr>
              <p:nvPr/>
            </p:nvSpPr>
            <p:spPr bwMode="auto">
              <a:xfrm flipV="1">
                <a:off x="4382" y="1211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8683" name="Rectangle 98"/>
          <p:cNvSpPr>
            <a:spLocks noGrp="1" noChangeArrowheads="1"/>
          </p:cNvSpPr>
          <p:nvPr>
            <p:ph type="body" sz="half" idx="1"/>
          </p:nvPr>
        </p:nvSpPr>
        <p:spPr>
          <a:xfrm>
            <a:off x="254000" y="1397000"/>
            <a:ext cx="2743200" cy="4648200"/>
          </a:xfrm>
          <a:noFill/>
        </p:spPr>
        <p:txBody>
          <a:bodyPr/>
          <a:lstStyle/>
          <a:p>
            <a:pPr>
              <a:lnSpc>
                <a:spcPct val="90000"/>
              </a:lnSpc>
              <a:buFont typeface="ZapfDingbats" pitchFamily="82" charset="2"/>
              <a:buNone/>
            </a:pPr>
            <a:r>
              <a:rPr lang="en-US" altLang="zh-CN" sz="2400" smtClean="0">
                <a:ea typeface="宋体" pitchFamily="2" charset="-122"/>
              </a:rPr>
              <a:t>Each layer:</a:t>
            </a:r>
          </a:p>
          <a:p>
            <a:pPr>
              <a:lnSpc>
                <a:spcPct val="90000"/>
              </a:lnSpc>
            </a:pPr>
            <a:r>
              <a:rPr lang="en-US" altLang="zh-CN" sz="2400" smtClean="0">
                <a:ea typeface="宋体" pitchFamily="2" charset="-122"/>
              </a:rPr>
              <a:t>distributed</a:t>
            </a:r>
          </a:p>
          <a:p>
            <a:pPr>
              <a:lnSpc>
                <a:spcPct val="90000"/>
              </a:lnSpc>
            </a:pPr>
            <a:r>
              <a:rPr lang="en-US" altLang="zh-CN" sz="2400" smtClean="0">
                <a:ea typeface="宋体" pitchFamily="2" charset="-122"/>
              </a:rPr>
              <a:t>“entities” implement layer functions at each node</a:t>
            </a:r>
          </a:p>
          <a:p>
            <a:pPr>
              <a:lnSpc>
                <a:spcPct val="90000"/>
              </a:lnSpc>
            </a:pPr>
            <a:r>
              <a:rPr lang="en-US" altLang="zh-CN" sz="2400" smtClean="0">
                <a:ea typeface="宋体" pitchFamily="2" charset="-122"/>
              </a:rPr>
              <a:t>entities perform actions, exchange messages with peers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29701" name="灯片编号占位符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9755D77-8F68-42B3-8C98-98452E923C48}" type="slidenum">
              <a:rPr lang="zh-CN" altLang="en-US" sz="1400" smtClean="0"/>
              <a:pPr/>
              <a:t>109</a:t>
            </a:fld>
            <a:endParaRPr lang="en-US" altLang="zh-CN" sz="1400" smtClean="0"/>
          </a:p>
        </p:txBody>
      </p:sp>
      <p:sp>
        <p:nvSpPr>
          <p:cNvPr id="2970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33350"/>
            <a:ext cx="8382000" cy="1143000"/>
          </a:xfrm>
        </p:spPr>
        <p:txBody>
          <a:bodyPr/>
          <a:lstStyle/>
          <a:p>
            <a:pPr algn="ctr"/>
            <a:r>
              <a:rPr lang="en-US" altLang="zh-CN" sz="3200" dirty="0" smtClean="0">
                <a:ea typeface="宋体" pitchFamily="2" charset="-122"/>
              </a:rPr>
              <a:t>Layering: </a:t>
            </a:r>
            <a:r>
              <a:rPr lang="en-US" altLang="zh-CN" sz="3200" i="1" dirty="0" smtClean="0">
                <a:ea typeface="宋体" pitchFamily="2" charset="-122"/>
              </a:rPr>
              <a:t>logical </a:t>
            </a:r>
            <a:r>
              <a:rPr lang="en-US" altLang="zh-CN" sz="3200" dirty="0" smtClean="0">
                <a:ea typeface="宋体" pitchFamily="2" charset="-122"/>
              </a:rPr>
              <a:t>communication </a:t>
            </a:r>
            <a:endParaRPr lang="en-US" altLang="zh-CN" dirty="0" smtClean="0">
              <a:ea typeface="宋体" pitchFamily="2" charset="-122"/>
            </a:endParaRPr>
          </a:p>
        </p:txBody>
      </p:sp>
      <p:sp>
        <p:nvSpPr>
          <p:cNvPr id="29703" name="Freeform 3"/>
          <p:cNvSpPr>
            <a:spLocks/>
          </p:cNvSpPr>
          <p:nvPr/>
        </p:nvSpPr>
        <p:spPr bwMode="auto">
          <a:xfrm>
            <a:off x="3001963" y="1601788"/>
            <a:ext cx="5943600" cy="4451350"/>
          </a:xfrm>
          <a:custGeom>
            <a:avLst/>
            <a:gdLst>
              <a:gd name="T0" fmla="*/ 2147483647 w 1340"/>
              <a:gd name="T1" fmla="*/ 586692408 h 1191"/>
              <a:gd name="T2" fmla="*/ 1613257121 w 1340"/>
              <a:gd name="T3" fmla="*/ 838128174 h 1191"/>
              <a:gd name="T4" fmla="*/ 1141082351 w 1340"/>
              <a:gd name="T5" fmla="*/ 2147483647 h 1191"/>
              <a:gd name="T6" fmla="*/ 550869641 w 1340"/>
              <a:gd name="T7" fmla="*/ 2147483647 h 1191"/>
              <a:gd name="T8" fmla="*/ 2147483647 w 1340"/>
              <a:gd name="T9" fmla="*/ 2147483647 h 1191"/>
              <a:gd name="T10" fmla="*/ 2147483647 w 1340"/>
              <a:gd name="T11" fmla="*/ 2147483647 h 1191"/>
              <a:gd name="T12" fmla="*/ 2147483647 w 1340"/>
              <a:gd name="T13" fmla="*/ 2147483647 h 1191"/>
              <a:gd name="T14" fmla="*/ 2147483647 w 1340"/>
              <a:gd name="T15" fmla="*/ 2147483647 h 1191"/>
              <a:gd name="T16" fmla="*/ 2147483647 w 1340"/>
              <a:gd name="T17" fmla="*/ 2147483647 h 1191"/>
              <a:gd name="T18" fmla="*/ 2147483647 w 1340"/>
              <a:gd name="T19" fmla="*/ 2147483647 h 1191"/>
              <a:gd name="T20" fmla="*/ 2147483647 w 1340"/>
              <a:gd name="T21" fmla="*/ 2147483647 h 1191"/>
              <a:gd name="T22" fmla="*/ 2147483647 w 1340"/>
              <a:gd name="T23" fmla="*/ 586692408 h 119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340"/>
              <a:gd name="T37" fmla="*/ 0 h 1191"/>
              <a:gd name="T38" fmla="*/ 1340 w 1340"/>
              <a:gd name="T39" fmla="*/ 1191 h 119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340" h="1191">
                <a:moveTo>
                  <a:pt x="550" y="42"/>
                </a:moveTo>
                <a:cubicBezTo>
                  <a:pt x="437" y="4"/>
                  <a:pt x="164" y="0"/>
                  <a:pt x="82" y="60"/>
                </a:cubicBezTo>
                <a:cubicBezTo>
                  <a:pt x="0" y="120"/>
                  <a:pt x="67" y="292"/>
                  <a:pt x="58" y="402"/>
                </a:cubicBezTo>
                <a:cubicBezTo>
                  <a:pt x="49" y="512"/>
                  <a:pt x="19" y="642"/>
                  <a:pt x="28" y="720"/>
                </a:cubicBezTo>
                <a:cubicBezTo>
                  <a:pt x="37" y="798"/>
                  <a:pt x="27" y="844"/>
                  <a:pt x="112" y="870"/>
                </a:cubicBezTo>
                <a:cubicBezTo>
                  <a:pt x="197" y="896"/>
                  <a:pt x="450" y="833"/>
                  <a:pt x="538" y="876"/>
                </a:cubicBezTo>
                <a:cubicBezTo>
                  <a:pt x="626" y="919"/>
                  <a:pt x="524" y="1091"/>
                  <a:pt x="640" y="1128"/>
                </a:cubicBezTo>
                <a:cubicBezTo>
                  <a:pt x="756" y="1165"/>
                  <a:pt x="1128" y="1191"/>
                  <a:pt x="1234" y="1098"/>
                </a:cubicBezTo>
                <a:cubicBezTo>
                  <a:pt x="1340" y="1005"/>
                  <a:pt x="1281" y="696"/>
                  <a:pt x="1276" y="570"/>
                </a:cubicBezTo>
                <a:cubicBezTo>
                  <a:pt x="1271" y="444"/>
                  <a:pt x="1290" y="389"/>
                  <a:pt x="1204" y="342"/>
                </a:cubicBezTo>
                <a:cubicBezTo>
                  <a:pt x="1118" y="295"/>
                  <a:pt x="868" y="338"/>
                  <a:pt x="760" y="288"/>
                </a:cubicBezTo>
                <a:cubicBezTo>
                  <a:pt x="652" y="238"/>
                  <a:pt x="663" y="80"/>
                  <a:pt x="550" y="42"/>
                </a:cubicBezTo>
                <a:close/>
              </a:path>
            </a:pathLst>
          </a:custGeom>
          <a:solidFill>
            <a:srgbClr val="66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9698" name="Object 4"/>
          <p:cNvGraphicFramePr>
            <a:graphicFrameLocks noChangeAspect="1"/>
          </p:cNvGraphicFramePr>
          <p:nvPr/>
        </p:nvGraphicFramePr>
        <p:xfrm>
          <a:off x="3362325" y="1952625"/>
          <a:ext cx="1323975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98" name="ClipArt" r:id="rId4" imgW="1305000" imgH="1085760" progId="MS_ClipArt_Gallery.2">
                  <p:embed/>
                </p:oleObj>
              </mc:Choice>
              <mc:Fallback>
                <p:oleObj name="ClipArt" r:id="rId4" imgW="1305000" imgH="1085760" progId="MS_ClipArt_Gallery.2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2325" y="1952625"/>
                        <a:ext cx="1323975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4" name="Line 5"/>
          <p:cNvSpPr>
            <a:spLocks noChangeShapeType="1"/>
          </p:cNvSpPr>
          <p:nvPr/>
        </p:nvSpPr>
        <p:spPr bwMode="auto">
          <a:xfrm flipV="1">
            <a:off x="4654550" y="2628900"/>
            <a:ext cx="363538" cy="79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9699" name="Object 6"/>
          <p:cNvGraphicFramePr>
            <a:graphicFrameLocks noChangeAspect="1"/>
          </p:cNvGraphicFramePr>
          <p:nvPr/>
        </p:nvGraphicFramePr>
        <p:xfrm>
          <a:off x="3362325" y="3619500"/>
          <a:ext cx="1323975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99" name="ClipArt" r:id="rId6" imgW="1305000" imgH="1085760" progId="MS_ClipArt_Gallery.2">
                  <p:embed/>
                </p:oleObj>
              </mc:Choice>
              <mc:Fallback>
                <p:oleObj name="ClipArt" r:id="rId6" imgW="1305000" imgH="1085760" progId="MS_ClipArt_Gallery.2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2325" y="3619500"/>
                        <a:ext cx="1323975" cy="893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5" name="Line 7"/>
          <p:cNvSpPr>
            <a:spLocks noChangeShapeType="1"/>
          </p:cNvSpPr>
          <p:nvPr/>
        </p:nvSpPr>
        <p:spPr bwMode="auto">
          <a:xfrm flipV="1">
            <a:off x="4654550" y="4297363"/>
            <a:ext cx="363538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9706" name="Group 8"/>
          <p:cNvGrpSpPr>
            <a:grpSpLocks/>
          </p:cNvGrpSpPr>
          <p:nvPr/>
        </p:nvGrpSpPr>
        <p:grpSpPr bwMode="auto">
          <a:xfrm>
            <a:off x="5062538" y="2995613"/>
            <a:ext cx="165100" cy="600075"/>
            <a:chOff x="3842" y="406"/>
            <a:chExt cx="51" cy="167"/>
          </a:xfrm>
        </p:grpSpPr>
        <p:sp>
          <p:nvSpPr>
            <p:cNvPr id="29810" name="Oval 9"/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9811" name="Oval 10"/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9812" name="Oval 11"/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29707" name="Group 12"/>
          <p:cNvGrpSpPr>
            <a:grpSpLocks/>
          </p:cNvGrpSpPr>
          <p:nvPr/>
        </p:nvGrpSpPr>
        <p:grpSpPr bwMode="auto">
          <a:xfrm>
            <a:off x="6056313" y="4433888"/>
            <a:ext cx="666750" cy="1106487"/>
            <a:chOff x="4180" y="783"/>
            <a:chExt cx="150" cy="307"/>
          </a:xfrm>
        </p:grpSpPr>
        <p:sp>
          <p:nvSpPr>
            <p:cNvPr id="29802" name="AutoShape 13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9803" name="Rectangle 14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9804" name="Rectangle 15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9805" name="AutoShape 16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9806" name="Line 17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07" name="Line 18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08" name="Rectangle 19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9809" name="Rectangle 20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29708" name="Group 21"/>
          <p:cNvGrpSpPr>
            <a:grpSpLocks/>
          </p:cNvGrpSpPr>
          <p:nvPr/>
        </p:nvGrpSpPr>
        <p:grpSpPr bwMode="auto">
          <a:xfrm rot="-5400000">
            <a:off x="7066756" y="4606132"/>
            <a:ext cx="227013" cy="742950"/>
            <a:chOff x="3842" y="406"/>
            <a:chExt cx="51" cy="167"/>
          </a:xfrm>
        </p:grpSpPr>
        <p:sp>
          <p:nvSpPr>
            <p:cNvPr id="29799" name="Oval 22"/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9800" name="Oval 23"/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9801" name="Oval 24"/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sp>
        <p:nvSpPr>
          <p:cNvPr id="29709" name="Line 25"/>
          <p:cNvSpPr>
            <a:spLocks noChangeShapeType="1"/>
          </p:cNvSpPr>
          <p:nvPr/>
        </p:nvSpPr>
        <p:spPr bwMode="auto">
          <a:xfrm>
            <a:off x="6489700" y="4175125"/>
            <a:ext cx="1577975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10" name="Line 26"/>
          <p:cNvSpPr>
            <a:spLocks noChangeShapeType="1"/>
          </p:cNvSpPr>
          <p:nvPr/>
        </p:nvSpPr>
        <p:spPr bwMode="auto">
          <a:xfrm>
            <a:off x="6500813" y="4165600"/>
            <a:ext cx="4762" cy="268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11" name="Line 27"/>
          <p:cNvSpPr>
            <a:spLocks noChangeShapeType="1"/>
          </p:cNvSpPr>
          <p:nvPr/>
        </p:nvSpPr>
        <p:spPr bwMode="auto">
          <a:xfrm>
            <a:off x="8078788" y="4160838"/>
            <a:ext cx="3175" cy="2317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12" name="Line 28"/>
          <p:cNvSpPr>
            <a:spLocks noChangeShapeType="1"/>
          </p:cNvSpPr>
          <p:nvPr/>
        </p:nvSpPr>
        <p:spPr bwMode="auto">
          <a:xfrm>
            <a:off x="5535613" y="2662238"/>
            <a:ext cx="919162" cy="7429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13" name="Line 29"/>
          <p:cNvSpPr>
            <a:spLocks noChangeShapeType="1"/>
          </p:cNvSpPr>
          <p:nvPr/>
        </p:nvSpPr>
        <p:spPr bwMode="auto">
          <a:xfrm flipV="1">
            <a:off x="5575300" y="3463925"/>
            <a:ext cx="879475" cy="9239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14" name="Line 30"/>
          <p:cNvSpPr>
            <a:spLocks noChangeShapeType="1"/>
          </p:cNvSpPr>
          <p:nvPr/>
        </p:nvSpPr>
        <p:spPr bwMode="auto">
          <a:xfrm flipV="1">
            <a:off x="7253288" y="3703638"/>
            <a:ext cx="4762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9715" name="Group 31"/>
          <p:cNvGrpSpPr>
            <a:grpSpLocks/>
          </p:cNvGrpSpPr>
          <p:nvPr/>
        </p:nvGrpSpPr>
        <p:grpSpPr bwMode="auto">
          <a:xfrm>
            <a:off x="7662863" y="4397375"/>
            <a:ext cx="666750" cy="1108075"/>
            <a:chOff x="4180" y="783"/>
            <a:chExt cx="150" cy="307"/>
          </a:xfrm>
        </p:grpSpPr>
        <p:sp>
          <p:nvSpPr>
            <p:cNvPr id="29791" name="AutoShape 32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9792" name="Rectangle 33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9793" name="Rectangle 34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9794" name="AutoShape 35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9795" name="Line 36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96" name="Line 37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97" name="Rectangle 38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9798" name="Rectangle 39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29716" name="Group 40"/>
          <p:cNvGrpSpPr>
            <a:grpSpLocks/>
          </p:cNvGrpSpPr>
          <p:nvPr/>
        </p:nvGrpSpPr>
        <p:grpSpPr bwMode="auto">
          <a:xfrm>
            <a:off x="6408738" y="3076575"/>
            <a:ext cx="1598612" cy="654050"/>
            <a:chOff x="3600" y="219"/>
            <a:chExt cx="360" cy="175"/>
          </a:xfrm>
        </p:grpSpPr>
        <p:sp>
          <p:nvSpPr>
            <p:cNvPr id="29778" name="Oval 41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9779" name="Line 42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80" name="Line 43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81" name="Rectangle 44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9782" name="Oval 45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grpSp>
          <p:nvGrpSpPr>
            <p:cNvPr id="29783" name="Group 46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9788" name="Line 4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789" name="Line 4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790" name="Line 4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9784" name="Group 50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9785" name="Line 5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786" name="Line 5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787" name="Line 5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9717" name="Group 54"/>
          <p:cNvGrpSpPr>
            <a:grpSpLocks/>
          </p:cNvGrpSpPr>
          <p:nvPr/>
        </p:nvGrpSpPr>
        <p:grpSpPr bwMode="auto">
          <a:xfrm>
            <a:off x="3302000" y="1362075"/>
            <a:ext cx="5514975" cy="4471988"/>
            <a:chOff x="1291" y="897"/>
            <a:chExt cx="3496" cy="2847"/>
          </a:xfrm>
        </p:grpSpPr>
        <p:grpSp>
          <p:nvGrpSpPr>
            <p:cNvPr id="29740" name="Group 55"/>
            <p:cNvGrpSpPr>
              <a:grpSpLocks/>
            </p:cNvGrpSpPr>
            <p:nvPr/>
          </p:nvGrpSpPr>
          <p:grpSpPr bwMode="auto">
            <a:xfrm>
              <a:off x="1341" y="897"/>
              <a:ext cx="849" cy="965"/>
              <a:chOff x="186" y="1425"/>
              <a:chExt cx="849" cy="965"/>
            </a:xfrm>
          </p:grpSpPr>
          <p:sp>
            <p:nvSpPr>
              <p:cNvPr id="29771" name="Rectangle 56"/>
              <p:cNvSpPr>
                <a:spLocks noChangeArrowheads="1"/>
              </p:cNvSpPr>
              <p:nvPr/>
            </p:nvSpPr>
            <p:spPr bwMode="auto">
              <a:xfrm>
                <a:off x="237" y="1425"/>
                <a:ext cx="798" cy="90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29772" name="Rectangle 57"/>
              <p:cNvSpPr>
                <a:spLocks noChangeArrowheads="1"/>
              </p:cNvSpPr>
              <p:nvPr/>
            </p:nvSpPr>
            <p:spPr bwMode="auto">
              <a:xfrm>
                <a:off x="207" y="1464"/>
                <a:ext cx="798" cy="90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29773" name="Text Box 58"/>
              <p:cNvSpPr txBox="1">
                <a:spLocks noChangeArrowheads="1"/>
              </p:cNvSpPr>
              <p:nvPr/>
            </p:nvSpPr>
            <p:spPr bwMode="auto">
              <a:xfrm>
                <a:off x="186" y="1457"/>
                <a:ext cx="836" cy="9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application</a:t>
                </a:r>
              </a:p>
              <a:p>
                <a:pPr algn="ctr"/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transport</a:t>
                </a:r>
              </a:p>
              <a:p>
                <a:pPr algn="ctr"/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network</a:t>
                </a:r>
              </a:p>
              <a:p>
                <a:pPr algn="ctr"/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link</a:t>
                </a:r>
              </a:p>
              <a:p>
                <a:pPr algn="ctr"/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physical</a:t>
                </a:r>
              </a:p>
            </p:txBody>
          </p:sp>
          <p:sp>
            <p:nvSpPr>
              <p:cNvPr id="29774" name="Line 59"/>
              <p:cNvSpPr>
                <a:spLocks noChangeShapeType="1"/>
              </p:cNvSpPr>
              <p:nvPr/>
            </p:nvSpPr>
            <p:spPr bwMode="auto">
              <a:xfrm flipV="1">
                <a:off x="204" y="1665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775" name="Line 60"/>
              <p:cNvSpPr>
                <a:spLocks noChangeShapeType="1"/>
              </p:cNvSpPr>
              <p:nvPr/>
            </p:nvSpPr>
            <p:spPr bwMode="auto">
              <a:xfrm flipV="1">
                <a:off x="216" y="1845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776" name="Line 61"/>
              <p:cNvSpPr>
                <a:spLocks noChangeShapeType="1"/>
              </p:cNvSpPr>
              <p:nvPr/>
            </p:nvSpPr>
            <p:spPr bwMode="auto">
              <a:xfrm flipV="1">
                <a:off x="216" y="2007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777" name="Line 62"/>
              <p:cNvSpPr>
                <a:spLocks noChangeShapeType="1"/>
              </p:cNvSpPr>
              <p:nvPr/>
            </p:nvSpPr>
            <p:spPr bwMode="auto">
              <a:xfrm flipV="1">
                <a:off x="201" y="2184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9741" name="Group 63"/>
            <p:cNvGrpSpPr>
              <a:grpSpLocks/>
            </p:cNvGrpSpPr>
            <p:nvPr/>
          </p:nvGrpSpPr>
          <p:grpSpPr bwMode="auto">
            <a:xfrm>
              <a:off x="1291" y="1985"/>
              <a:ext cx="850" cy="967"/>
              <a:chOff x="185" y="1425"/>
              <a:chExt cx="850" cy="967"/>
            </a:xfrm>
          </p:grpSpPr>
          <p:sp>
            <p:nvSpPr>
              <p:cNvPr id="29764" name="Rectangle 64"/>
              <p:cNvSpPr>
                <a:spLocks noChangeArrowheads="1"/>
              </p:cNvSpPr>
              <p:nvPr/>
            </p:nvSpPr>
            <p:spPr bwMode="auto">
              <a:xfrm>
                <a:off x="237" y="1425"/>
                <a:ext cx="798" cy="90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29765" name="Rectangle 65"/>
              <p:cNvSpPr>
                <a:spLocks noChangeArrowheads="1"/>
              </p:cNvSpPr>
              <p:nvPr/>
            </p:nvSpPr>
            <p:spPr bwMode="auto">
              <a:xfrm>
                <a:off x="207" y="1464"/>
                <a:ext cx="798" cy="90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29766" name="Text Box 66"/>
              <p:cNvSpPr txBox="1">
                <a:spLocks noChangeArrowheads="1"/>
              </p:cNvSpPr>
              <p:nvPr/>
            </p:nvSpPr>
            <p:spPr bwMode="auto">
              <a:xfrm>
                <a:off x="185" y="1459"/>
                <a:ext cx="835" cy="9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application</a:t>
                </a:r>
              </a:p>
              <a:p>
                <a:pPr algn="ctr"/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transport</a:t>
                </a:r>
              </a:p>
              <a:p>
                <a:pPr algn="ctr"/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network</a:t>
                </a:r>
              </a:p>
              <a:p>
                <a:pPr algn="ctr"/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link</a:t>
                </a:r>
              </a:p>
              <a:p>
                <a:pPr algn="ctr"/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physical</a:t>
                </a:r>
              </a:p>
            </p:txBody>
          </p:sp>
          <p:sp>
            <p:nvSpPr>
              <p:cNvPr id="29767" name="Line 67"/>
              <p:cNvSpPr>
                <a:spLocks noChangeShapeType="1"/>
              </p:cNvSpPr>
              <p:nvPr/>
            </p:nvSpPr>
            <p:spPr bwMode="auto">
              <a:xfrm flipV="1">
                <a:off x="204" y="1665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768" name="Line 68"/>
              <p:cNvSpPr>
                <a:spLocks noChangeShapeType="1"/>
              </p:cNvSpPr>
              <p:nvPr/>
            </p:nvSpPr>
            <p:spPr bwMode="auto">
              <a:xfrm flipV="1">
                <a:off x="216" y="1845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769" name="Line 69"/>
              <p:cNvSpPr>
                <a:spLocks noChangeShapeType="1"/>
              </p:cNvSpPr>
              <p:nvPr/>
            </p:nvSpPr>
            <p:spPr bwMode="auto">
              <a:xfrm flipV="1">
                <a:off x="216" y="2007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770" name="Line 70"/>
              <p:cNvSpPr>
                <a:spLocks noChangeShapeType="1"/>
              </p:cNvSpPr>
              <p:nvPr/>
            </p:nvSpPr>
            <p:spPr bwMode="auto">
              <a:xfrm flipV="1">
                <a:off x="201" y="2184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9742" name="Group 71"/>
            <p:cNvGrpSpPr>
              <a:grpSpLocks/>
            </p:cNvGrpSpPr>
            <p:nvPr/>
          </p:nvGrpSpPr>
          <p:grpSpPr bwMode="auto">
            <a:xfrm>
              <a:off x="2814" y="2781"/>
              <a:ext cx="850" cy="963"/>
              <a:chOff x="185" y="1425"/>
              <a:chExt cx="850" cy="963"/>
            </a:xfrm>
          </p:grpSpPr>
          <p:sp>
            <p:nvSpPr>
              <p:cNvPr id="29757" name="Rectangle 72"/>
              <p:cNvSpPr>
                <a:spLocks noChangeArrowheads="1"/>
              </p:cNvSpPr>
              <p:nvPr/>
            </p:nvSpPr>
            <p:spPr bwMode="auto">
              <a:xfrm>
                <a:off x="237" y="1425"/>
                <a:ext cx="798" cy="90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29758" name="Rectangle 73"/>
              <p:cNvSpPr>
                <a:spLocks noChangeArrowheads="1"/>
              </p:cNvSpPr>
              <p:nvPr/>
            </p:nvSpPr>
            <p:spPr bwMode="auto">
              <a:xfrm>
                <a:off x="207" y="1464"/>
                <a:ext cx="798" cy="90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29759" name="Text Box 74"/>
              <p:cNvSpPr txBox="1">
                <a:spLocks noChangeArrowheads="1"/>
              </p:cNvSpPr>
              <p:nvPr/>
            </p:nvSpPr>
            <p:spPr bwMode="auto">
              <a:xfrm>
                <a:off x="185" y="1455"/>
                <a:ext cx="835" cy="9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application</a:t>
                </a:r>
              </a:p>
              <a:p>
                <a:pPr algn="ctr"/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transport</a:t>
                </a:r>
              </a:p>
              <a:p>
                <a:pPr algn="ctr"/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network</a:t>
                </a:r>
              </a:p>
              <a:p>
                <a:pPr algn="ctr"/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link</a:t>
                </a:r>
              </a:p>
              <a:p>
                <a:pPr algn="ctr"/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physical</a:t>
                </a:r>
              </a:p>
            </p:txBody>
          </p:sp>
          <p:sp>
            <p:nvSpPr>
              <p:cNvPr id="29760" name="Line 75"/>
              <p:cNvSpPr>
                <a:spLocks noChangeShapeType="1"/>
              </p:cNvSpPr>
              <p:nvPr/>
            </p:nvSpPr>
            <p:spPr bwMode="auto">
              <a:xfrm flipV="1">
                <a:off x="204" y="1665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761" name="Line 76"/>
              <p:cNvSpPr>
                <a:spLocks noChangeShapeType="1"/>
              </p:cNvSpPr>
              <p:nvPr/>
            </p:nvSpPr>
            <p:spPr bwMode="auto">
              <a:xfrm flipV="1">
                <a:off x="216" y="1845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762" name="Line 77"/>
              <p:cNvSpPr>
                <a:spLocks noChangeShapeType="1"/>
              </p:cNvSpPr>
              <p:nvPr/>
            </p:nvSpPr>
            <p:spPr bwMode="auto">
              <a:xfrm flipV="1">
                <a:off x="216" y="2007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763" name="Line 78"/>
              <p:cNvSpPr>
                <a:spLocks noChangeShapeType="1"/>
              </p:cNvSpPr>
              <p:nvPr/>
            </p:nvSpPr>
            <p:spPr bwMode="auto">
              <a:xfrm flipV="1">
                <a:off x="201" y="2184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9743" name="Group 79"/>
            <p:cNvGrpSpPr>
              <a:grpSpLocks/>
            </p:cNvGrpSpPr>
            <p:nvPr/>
          </p:nvGrpSpPr>
          <p:grpSpPr bwMode="auto">
            <a:xfrm>
              <a:off x="3937" y="2777"/>
              <a:ext cx="850" cy="965"/>
              <a:chOff x="185" y="1425"/>
              <a:chExt cx="850" cy="965"/>
            </a:xfrm>
          </p:grpSpPr>
          <p:sp>
            <p:nvSpPr>
              <p:cNvPr id="29750" name="Rectangle 80"/>
              <p:cNvSpPr>
                <a:spLocks noChangeArrowheads="1"/>
              </p:cNvSpPr>
              <p:nvPr/>
            </p:nvSpPr>
            <p:spPr bwMode="auto">
              <a:xfrm>
                <a:off x="237" y="1425"/>
                <a:ext cx="798" cy="90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29751" name="Rectangle 81"/>
              <p:cNvSpPr>
                <a:spLocks noChangeArrowheads="1"/>
              </p:cNvSpPr>
              <p:nvPr/>
            </p:nvSpPr>
            <p:spPr bwMode="auto">
              <a:xfrm>
                <a:off x="207" y="1464"/>
                <a:ext cx="798" cy="90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29752" name="Text Box 82"/>
              <p:cNvSpPr txBox="1">
                <a:spLocks noChangeArrowheads="1"/>
              </p:cNvSpPr>
              <p:nvPr/>
            </p:nvSpPr>
            <p:spPr bwMode="auto">
              <a:xfrm>
                <a:off x="185" y="1457"/>
                <a:ext cx="835" cy="9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application</a:t>
                </a:r>
              </a:p>
              <a:p>
                <a:pPr algn="ctr"/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transport</a:t>
                </a:r>
              </a:p>
              <a:p>
                <a:pPr algn="ctr"/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network</a:t>
                </a:r>
              </a:p>
              <a:p>
                <a:pPr algn="ctr"/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link</a:t>
                </a:r>
              </a:p>
              <a:p>
                <a:pPr algn="ctr"/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physical</a:t>
                </a:r>
              </a:p>
            </p:txBody>
          </p:sp>
          <p:sp>
            <p:nvSpPr>
              <p:cNvPr id="29753" name="Line 83"/>
              <p:cNvSpPr>
                <a:spLocks noChangeShapeType="1"/>
              </p:cNvSpPr>
              <p:nvPr/>
            </p:nvSpPr>
            <p:spPr bwMode="auto">
              <a:xfrm flipV="1">
                <a:off x="204" y="1665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754" name="Line 84"/>
              <p:cNvSpPr>
                <a:spLocks noChangeShapeType="1"/>
              </p:cNvSpPr>
              <p:nvPr/>
            </p:nvSpPr>
            <p:spPr bwMode="auto">
              <a:xfrm flipV="1">
                <a:off x="216" y="1845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755" name="Line 85"/>
              <p:cNvSpPr>
                <a:spLocks noChangeShapeType="1"/>
              </p:cNvSpPr>
              <p:nvPr/>
            </p:nvSpPr>
            <p:spPr bwMode="auto">
              <a:xfrm flipV="1">
                <a:off x="216" y="2007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756" name="Line 86"/>
              <p:cNvSpPr>
                <a:spLocks noChangeShapeType="1"/>
              </p:cNvSpPr>
              <p:nvPr/>
            </p:nvSpPr>
            <p:spPr bwMode="auto">
              <a:xfrm flipV="1">
                <a:off x="201" y="2184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9744" name="Group 87"/>
            <p:cNvGrpSpPr>
              <a:grpSpLocks/>
            </p:cNvGrpSpPr>
            <p:nvPr/>
          </p:nvGrpSpPr>
          <p:grpSpPr bwMode="auto">
            <a:xfrm>
              <a:off x="3341" y="1815"/>
              <a:ext cx="832" cy="615"/>
              <a:chOff x="4369" y="791"/>
              <a:chExt cx="832" cy="615"/>
            </a:xfrm>
          </p:grpSpPr>
          <p:sp>
            <p:nvSpPr>
              <p:cNvPr id="29745" name="Rectangle 88"/>
              <p:cNvSpPr>
                <a:spLocks noChangeArrowheads="1"/>
              </p:cNvSpPr>
              <p:nvPr/>
            </p:nvSpPr>
            <p:spPr bwMode="auto">
              <a:xfrm>
                <a:off x="4403" y="791"/>
                <a:ext cx="798" cy="58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29746" name="Rectangle 89"/>
              <p:cNvSpPr>
                <a:spLocks noChangeArrowheads="1"/>
              </p:cNvSpPr>
              <p:nvPr/>
            </p:nvSpPr>
            <p:spPr bwMode="auto">
              <a:xfrm>
                <a:off x="4369" y="830"/>
                <a:ext cx="798" cy="56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29747" name="Text Box 90"/>
              <p:cNvSpPr txBox="1">
                <a:spLocks noChangeArrowheads="1"/>
              </p:cNvSpPr>
              <p:nvPr/>
            </p:nvSpPr>
            <p:spPr bwMode="auto">
              <a:xfrm>
                <a:off x="4437" y="823"/>
                <a:ext cx="664" cy="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network</a:t>
                </a:r>
              </a:p>
              <a:p>
                <a:pPr algn="ctr"/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link</a:t>
                </a:r>
              </a:p>
              <a:p>
                <a:pPr algn="ctr"/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physical</a:t>
                </a:r>
              </a:p>
            </p:txBody>
          </p:sp>
          <p:sp>
            <p:nvSpPr>
              <p:cNvPr id="29748" name="Line 91"/>
              <p:cNvSpPr>
                <a:spLocks noChangeShapeType="1"/>
              </p:cNvSpPr>
              <p:nvPr/>
            </p:nvSpPr>
            <p:spPr bwMode="auto">
              <a:xfrm flipV="1">
                <a:off x="4370" y="1031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749" name="Line 92"/>
              <p:cNvSpPr>
                <a:spLocks noChangeShapeType="1"/>
              </p:cNvSpPr>
              <p:nvPr/>
            </p:nvSpPr>
            <p:spPr bwMode="auto">
              <a:xfrm flipV="1">
                <a:off x="4382" y="1211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9718" name="Freeform 93"/>
          <p:cNvSpPr>
            <a:spLocks/>
          </p:cNvSpPr>
          <p:nvPr/>
        </p:nvSpPr>
        <p:spPr bwMode="auto">
          <a:xfrm>
            <a:off x="3829050" y="1514475"/>
            <a:ext cx="3724275" cy="3162300"/>
          </a:xfrm>
          <a:custGeom>
            <a:avLst/>
            <a:gdLst>
              <a:gd name="T0" fmla="*/ 30241875 w 2346"/>
              <a:gd name="T1" fmla="*/ 0 h 1992"/>
              <a:gd name="T2" fmla="*/ 0 w 2346"/>
              <a:gd name="T3" fmla="*/ 725805021 h 1992"/>
              <a:gd name="T4" fmla="*/ 2147483647 w 2346"/>
              <a:gd name="T5" fmla="*/ 2147483647 h 1992"/>
              <a:gd name="T6" fmla="*/ 2147483647 w 2346"/>
              <a:gd name="T7" fmla="*/ 2147483647 h 1992"/>
              <a:gd name="T8" fmla="*/ 0 60000 65536"/>
              <a:gd name="T9" fmla="*/ 0 60000 65536"/>
              <a:gd name="T10" fmla="*/ 0 60000 65536"/>
              <a:gd name="T11" fmla="*/ 0 60000 65536"/>
              <a:gd name="T12" fmla="*/ 0 w 2346"/>
              <a:gd name="T13" fmla="*/ 0 h 1992"/>
              <a:gd name="T14" fmla="*/ 2346 w 2346"/>
              <a:gd name="T15" fmla="*/ 1992 h 19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46" h="1992">
                <a:moveTo>
                  <a:pt x="12" y="0"/>
                </a:moveTo>
                <a:lnTo>
                  <a:pt x="0" y="288"/>
                </a:lnTo>
                <a:lnTo>
                  <a:pt x="2112" y="1812"/>
                </a:lnTo>
                <a:lnTo>
                  <a:pt x="2346" y="1992"/>
                </a:ln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9719" name="Group 94"/>
          <p:cNvGrpSpPr>
            <a:grpSpLocks/>
          </p:cNvGrpSpPr>
          <p:nvPr/>
        </p:nvGrpSpPr>
        <p:grpSpPr bwMode="auto">
          <a:xfrm>
            <a:off x="7966075" y="4046538"/>
            <a:ext cx="700088" cy="382587"/>
            <a:chOff x="4712" y="2088"/>
            <a:chExt cx="444" cy="244"/>
          </a:xfrm>
        </p:grpSpPr>
        <p:sp>
          <p:nvSpPr>
            <p:cNvPr id="29738" name="Rectangle 95"/>
            <p:cNvSpPr>
              <a:spLocks noChangeArrowheads="1"/>
            </p:cNvSpPr>
            <p:nvPr/>
          </p:nvSpPr>
          <p:spPr bwMode="auto">
            <a:xfrm>
              <a:off x="4712" y="2088"/>
              <a:ext cx="444" cy="2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9739" name="Text Box 96"/>
            <p:cNvSpPr txBox="1">
              <a:spLocks noChangeArrowheads="1"/>
            </p:cNvSpPr>
            <p:nvPr/>
          </p:nvSpPr>
          <p:spPr bwMode="auto">
            <a:xfrm>
              <a:off x="4726" y="2098"/>
              <a:ext cx="420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CN" sz="1800">
                  <a:solidFill>
                    <a:srgbClr val="FF0000"/>
                  </a:solidFill>
                  <a:latin typeface="Comic Sans MS" pitchFamily="66" charset="0"/>
                  <a:ea typeface="宋体" pitchFamily="2" charset="-122"/>
                </a:rPr>
                <a:t>data</a:t>
              </a:r>
              <a:endParaRPr lang="en-US" altLang="zh-CN">
                <a:ea typeface="宋体" pitchFamily="2" charset="-122"/>
              </a:endParaRPr>
            </a:p>
          </p:txBody>
        </p:sp>
      </p:grpSp>
      <p:grpSp>
        <p:nvGrpSpPr>
          <p:cNvPr id="29720" name="Group 97"/>
          <p:cNvGrpSpPr>
            <a:grpSpLocks/>
          </p:cNvGrpSpPr>
          <p:nvPr/>
        </p:nvGrpSpPr>
        <p:grpSpPr bwMode="auto">
          <a:xfrm>
            <a:off x="3451225" y="1114425"/>
            <a:ext cx="701675" cy="382588"/>
            <a:chOff x="4712" y="2088"/>
            <a:chExt cx="444" cy="244"/>
          </a:xfrm>
        </p:grpSpPr>
        <p:sp>
          <p:nvSpPr>
            <p:cNvPr id="29736" name="Rectangle 98"/>
            <p:cNvSpPr>
              <a:spLocks noChangeArrowheads="1"/>
            </p:cNvSpPr>
            <p:nvPr/>
          </p:nvSpPr>
          <p:spPr bwMode="auto">
            <a:xfrm>
              <a:off x="4712" y="2088"/>
              <a:ext cx="444" cy="2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9737" name="Text Box 99"/>
            <p:cNvSpPr txBox="1">
              <a:spLocks noChangeArrowheads="1"/>
            </p:cNvSpPr>
            <p:nvPr/>
          </p:nvSpPr>
          <p:spPr bwMode="auto">
            <a:xfrm>
              <a:off x="4726" y="2098"/>
              <a:ext cx="419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CN" sz="1800">
                  <a:solidFill>
                    <a:srgbClr val="FF0000"/>
                  </a:solidFill>
                  <a:latin typeface="Comic Sans MS" pitchFamily="66" charset="0"/>
                  <a:ea typeface="宋体" pitchFamily="2" charset="-122"/>
                </a:rPr>
                <a:t>data</a:t>
              </a:r>
              <a:endParaRPr lang="en-US" altLang="zh-CN">
                <a:ea typeface="宋体" pitchFamily="2" charset="-122"/>
              </a:endParaRPr>
            </a:p>
          </p:txBody>
        </p:sp>
      </p:grpSp>
      <p:sp>
        <p:nvSpPr>
          <p:cNvPr id="29721" name="Rectangle 100"/>
          <p:cNvSpPr>
            <a:spLocks noGrp="1" noChangeArrowheads="1"/>
          </p:cNvSpPr>
          <p:nvPr>
            <p:ph type="body" sz="half" idx="1"/>
          </p:nvPr>
        </p:nvSpPr>
        <p:spPr>
          <a:xfrm>
            <a:off x="254000" y="1397000"/>
            <a:ext cx="2813050" cy="4648200"/>
          </a:xfrm>
          <a:noFill/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zh-CN" sz="2400" smtClean="0">
                <a:solidFill>
                  <a:srgbClr val="FF0000"/>
                </a:solidFill>
                <a:ea typeface="宋体" pitchFamily="2" charset="-122"/>
              </a:rPr>
              <a:t>E.g.: transport</a:t>
            </a:r>
            <a:endParaRPr lang="en-US" altLang="zh-CN" sz="2400" smtClean="0">
              <a:ea typeface="宋体" pitchFamily="2" charset="-122"/>
            </a:endParaRPr>
          </a:p>
          <a:p>
            <a:r>
              <a:rPr lang="en-US" altLang="zh-CN" sz="2000" smtClean="0">
                <a:ea typeface="宋体" pitchFamily="2" charset="-122"/>
              </a:rPr>
              <a:t>take data from app</a:t>
            </a:r>
          </a:p>
          <a:p>
            <a:r>
              <a:rPr lang="en-US" altLang="zh-CN" sz="2000" smtClean="0">
                <a:ea typeface="宋体" pitchFamily="2" charset="-122"/>
              </a:rPr>
              <a:t>add addressing, reliability check info to form “datagram”</a:t>
            </a:r>
          </a:p>
          <a:p>
            <a:r>
              <a:rPr lang="en-US" altLang="zh-CN" sz="2000" smtClean="0">
                <a:ea typeface="宋体" pitchFamily="2" charset="-122"/>
              </a:rPr>
              <a:t>send datagram to peer</a:t>
            </a:r>
          </a:p>
          <a:p>
            <a:r>
              <a:rPr lang="en-US" altLang="zh-CN" sz="2000" smtClean="0">
                <a:ea typeface="宋体" pitchFamily="2" charset="-122"/>
              </a:rPr>
              <a:t>wait for peer to ack receipt</a:t>
            </a:r>
          </a:p>
          <a:p>
            <a:r>
              <a:rPr lang="en-US" altLang="zh-CN" sz="2000" smtClean="0">
                <a:ea typeface="宋体" pitchFamily="2" charset="-122"/>
              </a:rPr>
              <a:t>analogy: post office</a:t>
            </a:r>
          </a:p>
        </p:txBody>
      </p:sp>
      <p:grpSp>
        <p:nvGrpSpPr>
          <p:cNvPr id="29722" name="Group 101"/>
          <p:cNvGrpSpPr>
            <a:grpSpLocks/>
          </p:cNvGrpSpPr>
          <p:nvPr/>
        </p:nvGrpSpPr>
        <p:grpSpPr bwMode="auto">
          <a:xfrm>
            <a:off x="5308600" y="3408363"/>
            <a:ext cx="700088" cy="382587"/>
            <a:chOff x="4712" y="2088"/>
            <a:chExt cx="444" cy="244"/>
          </a:xfrm>
        </p:grpSpPr>
        <p:sp>
          <p:nvSpPr>
            <p:cNvPr id="29734" name="Rectangle 102"/>
            <p:cNvSpPr>
              <a:spLocks noChangeArrowheads="1"/>
            </p:cNvSpPr>
            <p:nvPr/>
          </p:nvSpPr>
          <p:spPr bwMode="auto">
            <a:xfrm>
              <a:off x="4712" y="2088"/>
              <a:ext cx="444" cy="2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9735" name="Text Box 103"/>
            <p:cNvSpPr txBox="1">
              <a:spLocks noChangeArrowheads="1"/>
            </p:cNvSpPr>
            <p:nvPr/>
          </p:nvSpPr>
          <p:spPr bwMode="auto">
            <a:xfrm>
              <a:off x="4726" y="2098"/>
              <a:ext cx="420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CN" sz="1800">
                  <a:solidFill>
                    <a:srgbClr val="FF0000"/>
                  </a:solidFill>
                  <a:latin typeface="Comic Sans MS" pitchFamily="66" charset="0"/>
                  <a:ea typeface="宋体" pitchFamily="2" charset="-122"/>
                </a:rPr>
                <a:t>data</a:t>
              </a:r>
              <a:endParaRPr lang="en-US" altLang="zh-CN">
                <a:ea typeface="宋体" pitchFamily="2" charset="-122"/>
              </a:endParaRPr>
            </a:p>
          </p:txBody>
        </p:sp>
      </p:grpSp>
      <p:sp>
        <p:nvSpPr>
          <p:cNvPr id="29723" name="Line 104"/>
          <p:cNvSpPr>
            <a:spLocks noChangeShapeType="1"/>
          </p:cNvSpPr>
          <p:nvPr/>
        </p:nvSpPr>
        <p:spPr bwMode="auto">
          <a:xfrm>
            <a:off x="6019800" y="3752850"/>
            <a:ext cx="285750" cy="2190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24" name="Line 105"/>
          <p:cNvSpPr>
            <a:spLocks noChangeShapeType="1"/>
          </p:cNvSpPr>
          <p:nvPr/>
        </p:nvSpPr>
        <p:spPr bwMode="auto">
          <a:xfrm flipH="1" flipV="1">
            <a:off x="5448300" y="2790825"/>
            <a:ext cx="200025" cy="1619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25" name="Rectangle 106"/>
          <p:cNvSpPr>
            <a:spLocks noChangeArrowheads="1"/>
          </p:cNvSpPr>
          <p:nvPr/>
        </p:nvSpPr>
        <p:spPr bwMode="auto">
          <a:xfrm>
            <a:off x="7524750" y="4714875"/>
            <a:ext cx="1257300" cy="27622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 sz="2000">
                <a:solidFill>
                  <a:schemeClr val="bg1"/>
                </a:solidFill>
                <a:latin typeface="Comic Sans MS" pitchFamily="66" charset="0"/>
                <a:ea typeface="宋体" pitchFamily="2" charset="-122"/>
              </a:rPr>
              <a:t>transport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29726" name="Rectangle 107"/>
          <p:cNvSpPr>
            <a:spLocks noChangeArrowheads="1"/>
          </p:cNvSpPr>
          <p:nvPr/>
        </p:nvSpPr>
        <p:spPr bwMode="auto">
          <a:xfrm>
            <a:off x="3438525" y="1762125"/>
            <a:ext cx="1257300" cy="27622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 sz="2000">
                <a:solidFill>
                  <a:schemeClr val="bg1"/>
                </a:solidFill>
                <a:latin typeface="Comic Sans MS" pitchFamily="66" charset="0"/>
                <a:ea typeface="宋体" pitchFamily="2" charset="-122"/>
              </a:rPr>
              <a:t>transport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29727" name="Freeform 108"/>
          <p:cNvSpPr>
            <a:spLocks/>
          </p:cNvSpPr>
          <p:nvPr/>
        </p:nvSpPr>
        <p:spPr bwMode="auto">
          <a:xfrm>
            <a:off x="8439150" y="4419600"/>
            <a:ext cx="9525" cy="361950"/>
          </a:xfrm>
          <a:custGeom>
            <a:avLst/>
            <a:gdLst>
              <a:gd name="T0" fmla="*/ 15120939 w 6"/>
              <a:gd name="T1" fmla="*/ 574595670 h 228"/>
              <a:gd name="T2" fmla="*/ 0 w 6"/>
              <a:gd name="T3" fmla="*/ 0 h 228"/>
              <a:gd name="T4" fmla="*/ 0 60000 65536"/>
              <a:gd name="T5" fmla="*/ 0 60000 65536"/>
              <a:gd name="T6" fmla="*/ 0 w 6"/>
              <a:gd name="T7" fmla="*/ 0 h 228"/>
              <a:gd name="T8" fmla="*/ 6 w 6"/>
              <a:gd name="T9" fmla="*/ 228 h 22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" h="228">
                <a:moveTo>
                  <a:pt x="6" y="228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28" name="Freeform 109"/>
          <p:cNvSpPr>
            <a:spLocks/>
          </p:cNvSpPr>
          <p:nvPr/>
        </p:nvSpPr>
        <p:spPr bwMode="auto">
          <a:xfrm>
            <a:off x="4824413" y="2206625"/>
            <a:ext cx="890587" cy="519113"/>
          </a:xfrm>
          <a:custGeom>
            <a:avLst/>
            <a:gdLst>
              <a:gd name="T0" fmla="*/ 548133240 w 1122"/>
              <a:gd name="T1" fmla="*/ 11760742 h 981"/>
              <a:gd name="T2" fmla="*/ 450477481 w 1122"/>
              <a:gd name="T3" fmla="*/ 2239965 h 981"/>
              <a:gd name="T4" fmla="*/ 332660393 w 1122"/>
              <a:gd name="T5" fmla="*/ 0 h 981"/>
              <a:gd name="T6" fmla="*/ 221773628 w 1122"/>
              <a:gd name="T7" fmla="*/ 4200529 h 981"/>
              <a:gd name="T8" fmla="*/ 127897653 w 1122"/>
              <a:gd name="T9" fmla="*/ 17080987 h 981"/>
              <a:gd name="T10" fmla="*/ 24571307 w 1122"/>
              <a:gd name="T11" fmla="*/ 54883635 h 981"/>
              <a:gd name="T12" fmla="*/ 630237 w 1122"/>
              <a:gd name="T13" fmla="*/ 108087164 h 981"/>
              <a:gd name="T14" fmla="*/ 35912402 w 1122"/>
              <a:gd name="T15" fmla="*/ 126848253 h 981"/>
              <a:gd name="T16" fmla="*/ 89465086 w 1122"/>
              <a:gd name="T17" fmla="*/ 126007936 h 981"/>
              <a:gd name="T18" fmla="*/ 138608505 w 1122"/>
              <a:gd name="T19" fmla="*/ 117887338 h 981"/>
              <a:gd name="T20" fmla="*/ 173890658 w 1122"/>
              <a:gd name="T21" fmla="*/ 106126601 h 981"/>
              <a:gd name="T22" fmla="*/ 194682124 w 1122"/>
              <a:gd name="T23" fmla="*/ 88205829 h 981"/>
              <a:gd name="T24" fmla="*/ 195311567 w 1122"/>
              <a:gd name="T25" fmla="*/ 60203880 h 981"/>
              <a:gd name="T26" fmla="*/ 202872029 w 1122"/>
              <a:gd name="T27" fmla="*/ 102206531 h 981"/>
              <a:gd name="T28" fmla="*/ 162549569 w 1122"/>
              <a:gd name="T29" fmla="*/ 136928885 h 981"/>
              <a:gd name="T30" fmla="*/ 107106187 w 1122"/>
              <a:gd name="T31" fmla="*/ 180331728 h 981"/>
              <a:gd name="T32" fmla="*/ 67413939 w 1122"/>
              <a:gd name="T33" fmla="*/ 246975555 h 981"/>
              <a:gd name="T34" fmla="*/ 116557358 w 1122"/>
              <a:gd name="T35" fmla="*/ 274417629 h 981"/>
              <a:gd name="T36" fmla="*/ 205392182 w 1122"/>
              <a:gd name="T37" fmla="*/ 274697558 h 981"/>
              <a:gd name="T38" fmla="*/ 300527837 w 1122"/>
              <a:gd name="T39" fmla="*/ 274697558 h 981"/>
              <a:gd name="T40" fmla="*/ 349671232 w 1122"/>
              <a:gd name="T41" fmla="*/ 244175732 h 981"/>
              <a:gd name="T42" fmla="*/ 279737164 w 1122"/>
              <a:gd name="T43" fmla="*/ 231854607 h 981"/>
              <a:gd name="T44" fmla="*/ 233744160 w 1122"/>
              <a:gd name="T45" fmla="*/ 201052851 h 981"/>
              <a:gd name="T46" fmla="*/ 226183699 w 1122"/>
              <a:gd name="T47" fmla="*/ 159610076 h 981"/>
              <a:gd name="T48" fmla="*/ 260206171 w 1122"/>
              <a:gd name="T49" fmla="*/ 124047901 h 981"/>
              <a:gd name="T50" fmla="*/ 323839458 w 1122"/>
              <a:gd name="T51" fmla="*/ 104446495 h 981"/>
              <a:gd name="T52" fmla="*/ 330140239 w 1122"/>
              <a:gd name="T53" fmla="*/ 67764090 h 981"/>
              <a:gd name="T54" fmla="*/ 294227850 w 1122"/>
              <a:gd name="T55" fmla="*/ 66364443 h 981"/>
              <a:gd name="T56" fmla="*/ 308088298 w 1122"/>
              <a:gd name="T57" fmla="*/ 54323247 h 981"/>
              <a:gd name="T58" fmla="*/ 363531681 w 1122"/>
              <a:gd name="T59" fmla="*/ 54603706 h 981"/>
              <a:gd name="T60" fmla="*/ 410154922 w 1122"/>
              <a:gd name="T61" fmla="*/ 54323247 h 981"/>
              <a:gd name="T62" fmla="*/ 401333987 w 1122"/>
              <a:gd name="T63" fmla="*/ 68324478 h 981"/>
              <a:gd name="T64" fmla="*/ 359751847 w 1122"/>
              <a:gd name="T65" fmla="*/ 67484161 h 981"/>
              <a:gd name="T66" fmla="*/ 349671232 w 1122"/>
              <a:gd name="T67" fmla="*/ 103046848 h 981"/>
              <a:gd name="T68" fmla="*/ 378023160 w 1122"/>
              <a:gd name="T69" fmla="*/ 104446495 h 981"/>
              <a:gd name="T70" fmla="*/ 442917020 w 1122"/>
              <a:gd name="T71" fmla="*/ 123767971 h 981"/>
              <a:gd name="T72" fmla="*/ 477568935 w 1122"/>
              <a:gd name="T73" fmla="*/ 159610076 h 981"/>
              <a:gd name="T74" fmla="*/ 470638711 w 1122"/>
              <a:gd name="T75" fmla="*/ 201052851 h 981"/>
              <a:gd name="T76" fmla="*/ 424015470 w 1122"/>
              <a:gd name="T77" fmla="*/ 232135065 h 981"/>
              <a:gd name="T78" fmla="*/ 351561149 w 1122"/>
              <a:gd name="T79" fmla="*/ 244175732 h 981"/>
              <a:gd name="T80" fmla="*/ 351561149 w 1122"/>
              <a:gd name="T81" fmla="*/ 274697558 h 981"/>
              <a:gd name="T82" fmla="*/ 368571988 w 1122"/>
              <a:gd name="T83" fmla="*/ 274697558 h 981"/>
              <a:gd name="T84" fmla="*/ 457407705 w 1122"/>
              <a:gd name="T85" fmla="*/ 274697558 h 981"/>
              <a:gd name="T86" fmla="*/ 557583618 w 1122"/>
              <a:gd name="T87" fmla="*/ 274697558 h 981"/>
              <a:gd name="T88" fmla="*/ 635708384 w 1122"/>
              <a:gd name="T89" fmla="*/ 263496679 h 981"/>
              <a:gd name="T90" fmla="*/ 619327781 w 1122"/>
              <a:gd name="T91" fmla="*/ 204413062 h 981"/>
              <a:gd name="T92" fmla="*/ 563254162 w 1122"/>
              <a:gd name="T93" fmla="*/ 149809373 h 981"/>
              <a:gd name="T94" fmla="*/ 509700697 w 1122"/>
              <a:gd name="T95" fmla="*/ 112287163 h 981"/>
              <a:gd name="T96" fmla="*/ 502140235 w 1122"/>
              <a:gd name="T97" fmla="*/ 66364443 h 981"/>
              <a:gd name="T98" fmla="*/ 516001478 w 1122"/>
              <a:gd name="T99" fmla="*/ 79244915 h 981"/>
              <a:gd name="T100" fmla="*/ 521041785 w 1122"/>
              <a:gd name="T101" fmla="*/ 99966567 h 981"/>
              <a:gd name="T102" fmla="*/ 553803784 w 1122"/>
              <a:gd name="T103" fmla="*/ 114247198 h 981"/>
              <a:gd name="T104" fmla="*/ 599795994 w 1122"/>
              <a:gd name="T105" fmla="*/ 123767971 h 981"/>
              <a:gd name="T106" fmla="*/ 652720017 w 1122"/>
              <a:gd name="T107" fmla="*/ 127967970 h 981"/>
              <a:gd name="T108" fmla="*/ 699342464 w 1122"/>
              <a:gd name="T109" fmla="*/ 117887338 h 981"/>
              <a:gd name="T110" fmla="*/ 699972701 w 1122"/>
              <a:gd name="T111" fmla="*/ 75324845 h 981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1122"/>
              <a:gd name="T169" fmla="*/ 0 h 981"/>
              <a:gd name="T170" fmla="*/ 1122 w 1122"/>
              <a:gd name="T171" fmla="*/ 981 h 981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1122" h="981">
                <a:moveTo>
                  <a:pt x="986" y="98"/>
                </a:moveTo>
                <a:lnTo>
                  <a:pt x="964" y="84"/>
                </a:lnTo>
                <a:lnTo>
                  <a:pt x="941" y="72"/>
                </a:lnTo>
                <a:lnTo>
                  <a:pt x="918" y="61"/>
                </a:lnTo>
                <a:lnTo>
                  <a:pt x="894" y="52"/>
                </a:lnTo>
                <a:lnTo>
                  <a:pt x="870" y="42"/>
                </a:lnTo>
                <a:lnTo>
                  <a:pt x="847" y="35"/>
                </a:lnTo>
                <a:lnTo>
                  <a:pt x="821" y="28"/>
                </a:lnTo>
                <a:lnTo>
                  <a:pt x="796" y="21"/>
                </a:lnTo>
                <a:lnTo>
                  <a:pt x="770" y="15"/>
                </a:lnTo>
                <a:lnTo>
                  <a:pt x="744" y="11"/>
                </a:lnTo>
                <a:lnTo>
                  <a:pt x="715" y="8"/>
                </a:lnTo>
                <a:lnTo>
                  <a:pt x="687" y="4"/>
                </a:lnTo>
                <a:lnTo>
                  <a:pt x="657" y="3"/>
                </a:lnTo>
                <a:lnTo>
                  <a:pt x="627" y="1"/>
                </a:lnTo>
                <a:lnTo>
                  <a:pt x="594" y="0"/>
                </a:lnTo>
                <a:lnTo>
                  <a:pt x="562" y="0"/>
                </a:lnTo>
                <a:lnTo>
                  <a:pt x="528" y="0"/>
                </a:lnTo>
                <a:lnTo>
                  <a:pt x="496" y="1"/>
                </a:lnTo>
                <a:lnTo>
                  <a:pt x="465" y="3"/>
                </a:lnTo>
                <a:lnTo>
                  <a:pt x="436" y="4"/>
                </a:lnTo>
                <a:lnTo>
                  <a:pt x="407" y="8"/>
                </a:lnTo>
                <a:lnTo>
                  <a:pt x="378" y="11"/>
                </a:lnTo>
                <a:lnTo>
                  <a:pt x="352" y="15"/>
                </a:lnTo>
                <a:lnTo>
                  <a:pt x="326" y="21"/>
                </a:lnTo>
                <a:lnTo>
                  <a:pt x="300" y="28"/>
                </a:lnTo>
                <a:lnTo>
                  <a:pt x="275" y="35"/>
                </a:lnTo>
                <a:lnTo>
                  <a:pt x="252" y="42"/>
                </a:lnTo>
                <a:lnTo>
                  <a:pt x="227" y="52"/>
                </a:lnTo>
                <a:lnTo>
                  <a:pt x="203" y="61"/>
                </a:lnTo>
                <a:lnTo>
                  <a:pt x="181" y="72"/>
                </a:lnTo>
                <a:lnTo>
                  <a:pt x="157" y="84"/>
                </a:lnTo>
                <a:lnTo>
                  <a:pt x="135" y="98"/>
                </a:lnTo>
                <a:lnTo>
                  <a:pt x="94" y="127"/>
                </a:lnTo>
                <a:lnTo>
                  <a:pt x="63" y="160"/>
                </a:lnTo>
                <a:lnTo>
                  <a:pt x="39" y="196"/>
                </a:lnTo>
                <a:lnTo>
                  <a:pt x="22" y="233"/>
                </a:lnTo>
                <a:lnTo>
                  <a:pt x="11" y="269"/>
                </a:lnTo>
                <a:lnTo>
                  <a:pt x="4" y="304"/>
                </a:lnTo>
                <a:lnTo>
                  <a:pt x="1" y="336"/>
                </a:lnTo>
                <a:lnTo>
                  <a:pt x="0" y="364"/>
                </a:lnTo>
                <a:lnTo>
                  <a:pt x="1" y="386"/>
                </a:lnTo>
                <a:lnTo>
                  <a:pt x="6" y="405"/>
                </a:lnTo>
                <a:lnTo>
                  <a:pt x="11" y="421"/>
                </a:lnTo>
                <a:lnTo>
                  <a:pt x="20" y="432"/>
                </a:lnTo>
                <a:lnTo>
                  <a:pt x="30" y="442"/>
                </a:lnTo>
                <a:lnTo>
                  <a:pt x="43" y="447"/>
                </a:lnTo>
                <a:lnTo>
                  <a:pt x="57" y="453"/>
                </a:lnTo>
                <a:lnTo>
                  <a:pt x="73" y="456"/>
                </a:lnTo>
                <a:lnTo>
                  <a:pt x="86" y="457"/>
                </a:lnTo>
                <a:lnTo>
                  <a:pt x="99" y="457"/>
                </a:lnTo>
                <a:lnTo>
                  <a:pt x="113" y="456"/>
                </a:lnTo>
                <a:lnTo>
                  <a:pt x="127" y="453"/>
                </a:lnTo>
                <a:lnTo>
                  <a:pt x="142" y="450"/>
                </a:lnTo>
                <a:lnTo>
                  <a:pt x="155" y="447"/>
                </a:lnTo>
                <a:lnTo>
                  <a:pt x="168" y="442"/>
                </a:lnTo>
                <a:lnTo>
                  <a:pt x="183" y="438"/>
                </a:lnTo>
                <a:lnTo>
                  <a:pt x="195" y="432"/>
                </a:lnTo>
                <a:lnTo>
                  <a:pt x="208" y="426"/>
                </a:lnTo>
                <a:lnTo>
                  <a:pt x="220" y="421"/>
                </a:lnTo>
                <a:lnTo>
                  <a:pt x="231" y="414"/>
                </a:lnTo>
                <a:lnTo>
                  <a:pt x="241" y="408"/>
                </a:lnTo>
                <a:lnTo>
                  <a:pt x="250" y="403"/>
                </a:lnTo>
                <a:lnTo>
                  <a:pt x="258" y="396"/>
                </a:lnTo>
                <a:lnTo>
                  <a:pt x="265" y="390"/>
                </a:lnTo>
                <a:lnTo>
                  <a:pt x="276" y="379"/>
                </a:lnTo>
                <a:lnTo>
                  <a:pt x="286" y="368"/>
                </a:lnTo>
                <a:lnTo>
                  <a:pt x="294" y="357"/>
                </a:lnTo>
                <a:lnTo>
                  <a:pt x="300" y="346"/>
                </a:lnTo>
                <a:lnTo>
                  <a:pt x="304" y="336"/>
                </a:lnTo>
                <a:lnTo>
                  <a:pt x="308" y="325"/>
                </a:lnTo>
                <a:lnTo>
                  <a:pt x="309" y="315"/>
                </a:lnTo>
                <a:lnTo>
                  <a:pt x="308" y="305"/>
                </a:lnTo>
                <a:lnTo>
                  <a:pt x="302" y="283"/>
                </a:lnTo>
                <a:lnTo>
                  <a:pt x="297" y="255"/>
                </a:lnTo>
                <a:lnTo>
                  <a:pt x="294" y="231"/>
                </a:lnTo>
                <a:lnTo>
                  <a:pt x="300" y="216"/>
                </a:lnTo>
                <a:lnTo>
                  <a:pt x="310" y="215"/>
                </a:lnTo>
                <a:lnTo>
                  <a:pt x="318" y="222"/>
                </a:lnTo>
                <a:lnTo>
                  <a:pt x="323" y="237"/>
                </a:lnTo>
                <a:lnTo>
                  <a:pt x="327" y="259"/>
                </a:lnTo>
                <a:lnTo>
                  <a:pt x="328" y="295"/>
                </a:lnTo>
                <a:lnTo>
                  <a:pt x="326" y="332"/>
                </a:lnTo>
                <a:lnTo>
                  <a:pt x="322" y="365"/>
                </a:lnTo>
                <a:lnTo>
                  <a:pt x="317" y="389"/>
                </a:lnTo>
                <a:lnTo>
                  <a:pt x="312" y="401"/>
                </a:lnTo>
                <a:lnTo>
                  <a:pt x="302" y="419"/>
                </a:lnTo>
                <a:lnTo>
                  <a:pt x="290" y="440"/>
                </a:lnTo>
                <a:lnTo>
                  <a:pt x="275" y="464"/>
                </a:lnTo>
                <a:lnTo>
                  <a:pt x="258" y="489"/>
                </a:lnTo>
                <a:lnTo>
                  <a:pt x="243" y="513"/>
                </a:lnTo>
                <a:lnTo>
                  <a:pt x="227" y="535"/>
                </a:lnTo>
                <a:lnTo>
                  <a:pt x="213" y="553"/>
                </a:lnTo>
                <a:lnTo>
                  <a:pt x="200" y="574"/>
                </a:lnTo>
                <a:lnTo>
                  <a:pt x="185" y="606"/>
                </a:lnTo>
                <a:lnTo>
                  <a:pt x="170" y="644"/>
                </a:lnTo>
                <a:lnTo>
                  <a:pt x="154" y="686"/>
                </a:lnTo>
                <a:lnTo>
                  <a:pt x="138" y="730"/>
                </a:lnTo>
                <a:lnTo>
                  <a:pt x="126" y="772"/>
                </a:lnTo>
                <a:lnTo>
                  <a:pt x="116" y="810"/>
                </a:lnTo>
                <a:lnTo>
                  <a:pt x="110" y="840"/>
                </a:lnTo>
                <a:lnTo>
                  <a:pt x="107" y="882"/>
                </a:lnTo>
                <a:lnTo>
                  <a:pt x="108" y="916"/>
                </a:lnTo>
                <a:lnTo>
                  <a:pt x="113" y="941"/>
                </a:lnTo>
                <a:lnTo>
                  <a:pt x="124" y="957"/>
                </a:lnTo>
                <a:lnTo>
                  <a:pt x="139" y="970"/>
                </a:lnTo>
                <a:lnTo>
                  <a:pt x="159" y="977"/>
                </a:lnTo>
                <a:lnTo>
                  <a:pt x="185" y="980"/>
                </a:lnTo>
                <a:lnTo>
                  <a:pt x="217" y="981"/>
                </a:lnTo>
                <a:lnTo>
                  <a:pt x="235" y="981"/>
                </a:lnTo>
                <a:lnTo>
                  <a:pt x="255" y="981"/>
                </a:lnTo>
                <a:lnTo>
                  <a:pt x="277" y="981"/>
                </a:lnTo>
                <a:lnTo>
                  <a:pt x="301" y="981"/>
                </a:lnTo>
                <a:lnTo>
                  <a:pt x="326" y="981"/>
                </a:lnTo>
                <a:lnTo>
                  <a:pt x="352" y="981"/>
                </a:lnTo>
                <a:lnTo>
                  <a:pt x="378" y="981"/>
                </a:lnTo>
                <a:lnTo>
                  <a:pt x="404" y="981"/>
                </a:lnTo>
                <a:lnTo>
                  <a:pt x="430" y="981"/>
                </a:lnTo>
                <a:lnTo>
                  <a:pt x="455" y="981"/>
                </a:lnTo>
                <a:lnTo>
                  <a:pt x="477" y="981"/>
                </a:lnTo>
                <a:lnTo>
                  <a:pt x="499" y="981"/>
                </a:lnTo>
                <a:lnTo>
                  <a:pt x="518" y="981"/>
                </a:lnTo>
                <a:lnTo>
                  <a:pt x="533" y="981"/>
                </a:lnTo>
                <a:lnTo>
                  <a:pt x="546" y="981"/>
                </a:lnTo>
                <a:lnTo>
                  <a:pt x="555" y="981"/>
                </a:lnTo>
                <a:lnTo>
                  <a:pt x="555" y="872"/>
                </a:lnTo>
                <a:lnTo>
                  <a:pt x="535" y="871"/>
                </a:lnTo>
                <a:lnTo>
                  <a:pt x="514" y="867"/>
                </a:lnTo>
                <a:lnTo>
                  <a:pt x="495" y="860"/>
                </a:lnTo>
                <a:lnTo>
                  <a:pt x="477" y="851"/>
                </a:lnTo>
                <a:lnTo>
                  <a:pt x="459" y="842"/>
                </a:lnTo>
                <a:lnTo>
                  <a:pt x="444" y="828"/>
                </a:lnTo>
                <a:lnTo>
                  <a:pt x="428" y="814"/>
                </a:lnTo>
                <a:lnTo>
                  <a:pt x="413" y="797"/>
                </a:lnTo>
                <a:lnTo>
                  <a:pt x="401" y="779"/>
                </a:lnTo>
                <a:lnTo>
                  <a:pt x="389" y="761"/>
                </a:lnTo>
                <a:lnTo>
                  <a:pt x="380" y="740"/>
                </a:lnTo>
                <a:lnTo>
                  <a:pt x="371" y="718"/>
                </a:lnTo>
                <a:lnTo>
                  <a:pt x="364" y="694"/>
                </a:lnTo>
                <a:lnTo>
                  <a:pt x="359" y="670"/>
                </a:lnTo>
                <a:lnTo>
                  <a:pt x="356" y="645"/>
                </a:lnTo>
                <a:lnTo>
                  <a:pt x="355" y="620"/>
                </a:lnTo>
                <a:lnTo>
                  <a:pt x="356" y="595"/>
                </a:lnTo>
                <a:lnTo>
                  <a:pt x="359" y="570"/>
                </a:lnTo>
                <a:lnTo>
                  <a:pt x="364" y="546"/>
                </a:lnTo>
                <a:lnTo>
                  <a:pt x="371" y="523"/>
                </a:lnTo>
                <a:lnTo>
                  <a:pt x="380" y="500"/>
                </a:lnTo>
                <a:lnTo>
                  <a:pt x="389" y="479"/>
                </a:lnTo>
                <a:lnTo>
                  <a:pt x="401" y="461"/>
                </a:lnTo>
                <a:lnTo>
                  <a:pt x="413" y="443"/>
                </a:lnTo>
                <a:lnTo>
                  <a:pt x="428" y="426"/>
                </a:lnTo>
                <a:lnTo>
                  <a:pt x="444" y="412"/>
                </a:lnTo>
                <a:lnTo>
                  <a:pt x="459" y="399"/>
                </a:lnTo>
                <a:lnTo>
                  <a:pt x="477" y="389"/>
                </a:lnTo>
                <a:lnTo>
                  <a:pt x="495" y="380"/>
                </a:lnTo>
                <a:lnTo>
                  <a:pt x="514" y="373"/>
                </a:lnTo>
                <a:lnTo>
                  <a:pt x="535" y="369"/>
                </a:lnTo>
                <a:lnTo>
                  <a:pt x="555" y="368"/>
                </a:lnTo>
                <a:lnTo>
                  <a:pt x="555" y="241"/>
                </a:lnTo>
                <a:lnTo>
                  <a:pt x="546" y="241"/>
                </a:lnTo>
                <a:lnTo>
                  <a:pt x="536" y="241"/>
                </a:lnTo>
                <a:lnTo>
                  <a:pt x="524" y="242"/>
                </a:lnTo>
                <a:lnTo>
                  <a:pt x="513" y="242"/>
                </a:lnTo>
                <a:lnTo>
                  <a:pt x="503" y="242"/>
                </a:lnTo>
                <a:lnTo>
                  <a:pt x="493" y="244"/>
                </a:lnTo>
                <a:lnTo>
                  <a:pt x="484" y="244"/>
                </a:lnTo>
                <a:lnTo>
                  <a:pt x="477" y="244"/>
                </a:lnTo>
                <a:lnTo>
                  <a:pt x="467" y="237"/>
                </a:lnTo>
                <a:lnTo>
                  <a:pt x="462" y="220"/>
                </a:lnTo>
                <a:lnTo>
                  <a:pt x="460" y="203"/>
                </a:lnTo>
                <a:lnTo>
                  <a:pt x="465" y="195"/>
                </a:lnTo>
                <a:lnTo>
                  <a:pt x="471" y="194"/>
                </a:lnTo>
                <a:lnTo>
                  <a:pt x="478" y="194"/>
                </a:lnTo>
                <a:lnTo>
                  <a:pt x="489" y="194"/>
                </a:lnTo>
                <a:lnTo>
                  <a:pt x="501" y="194"/>
                </a:lnTo>
                <a:lnTo>
                  <a:pt x="514" y="194"/>
                </a:lnTo>
                <a:lnTo>
                  <a:pt x="530" y="195"/>
                </a:lnTo>
                <a:lnTo>
                  <a:pt x="546" y="195"/>
                </a:lnTo>
                <a:lnTo>
                  <a:pt x="562" y="195"/>
                </a:lnTo>
                <a:lnTo>
                  <a:pt x="577" y="195"/>
                </a:lnTo>
                <a:lnTo>
                  <a:pt x="593" y="195"/>
                </a:lnTo>
                <a:lnTo>
                  <a:pt x="608" y="194"/>
                </a:lnTo>
                <a:lnTo>
                  <a:pt x="621" y="194"/>
                </a:lnTo>
                <a:lnTo>
                  <a:pt x="633" y="194"/>
                </a:lnTo>
                <a:lnTo>
                  <a:pt x="644" y="194"/>
                </a:lnTo>
                <a:lnTo>
                  <a:pt x="651" y="194"/>
                </a:lnTo>
                <a:lnTo>
                  <a:pt x="657" y="195"/>
                </a:lnTo>
                <a:lnTo>
                  <a:pt x="662" y="203"/>
                </a:lnTo>
                <a:lnTo>
                  <a:pt x="662" y="220"/>
                </a:lnTo>
                <a:lnTo>
                  <a:pt x="655" y="237"/>
                </a:lnTo>
                <a:lnTo>
                  <a:pt x="645" y="244"/>
                </a:lnTo>
                <a:lnTo>
                  <a:pt x="637" y="244"/>
                </a:lnTo>
                <a:lnTo>
                  <a:pt x="628" y="244"/>
                </a:lnTo>
                <a:lnTo>
                  <a:pt x="617" y="242"/>
                </a:lnTo>
                <a:lnTo>
                  <a:pt x="605" y="242"/>
                </a:lnTo>
                <a:lnTo>
                  <a:pt x="593" y="242"/>
                </a:lnTo>
                <a:lnTo>
                  <a:pt x="581" y="241"/>
                </a:lnTo>
                <a:lnTo>
                  <a:pt x="571" y="241"/>
                </a:lnTo>
                <a:lnTo>
                  <a:pt x="562" y="241"/>
                </a:lnTo>
                <a:lnTo>
                  <a:pt x="560" y="241"/>
                </a:lnTo>
                <a:lnTo>
                  <a:pt x="558" y="241"/>
                </a:lnTo>
                <a:lnTo>
                  <a:pt x="557" y="241"/>
                </a:lnTo>
                <a:lnTo>
                  <a:pt x="555" y="241"/>
                </a:lnTo>
                <a:lnTo>
                  <a:pt x="555" y="368"/>
                </a:lnTo>
                <a:lnTo>
                  <a:pt x="556" y="368"/>
                </a:lnTo>
                <a:lnTo>
                  <a:pt x="557" y="368"/>
                </a:lnTo>
                <a:lnTo>
                  <a:pt x="558" y="368"/>
                </a:lnTo>
                <a:lnTo>
                  <a:pt x="580" y="369"/>
                </a:lnTo>
                <a:lnTo>
                  <a:pt x="600" y="373"/>
                </a:lnTo>
                <a:lnTo>
                  <a:pt x="619" y="379"/>
                </a:lnTo>
                <a:lnTo>
                  <a:pt x="638" y="387"/>
                </a:lnTo>
                <a:lnTo>
                  <a:pt x="656" y="399"/>
                </a:lnTo>
                <a:lnTo>
                  <a:pt x="673" y="411"/>
                </a:lnTo>
                <a:lnTo>
                  <a:pt x="688" y="425"/>
                </a:lnTo>
                <a:lnTo>
                  <a:pt x="703" y="442"/>
                </a:lnTo>
                <a:lnTo>
                  <a:pt x="717" y="460"/>
                </a:lnTo>
                <a:lnTo>
                  <a:pt x="728" y="479"/>
                </a:lnTo>
                <a:lnTo>
                  <a:pt x="738" y="500"/>
                </a:lnTo>
                <a:lnTo>
                  <a:pt x="747" y="523"/>
                </a:lnTo>
                <a:lnTo>
                  <a:pt x="754" y="545"/>
                </a:lnTo>
                <a:lnTo>
                  <a:pt x="758" y="570"/>
                </a:lnTo>
                <a:lnTo>
                  <a:pt x="761" y="594"/>
                </a:lnTo>
                <a:lnTo>
                  <a:pt x="763" y="620"/>
                </a:lnTo>
                <a:lnTo>
                  <a:pt x="761" y="647"/>
                </a:lnTo>
                <a:lnTo>
                  <a:pt x="758" y="670"/>
                </a:lnTo>
                <a:lnTo>
                  <a:pt x="754" y="695"/>
                </a:lnTo>
                <a:lnTo>
                  <a:pt x="747" y="718"/>
                </a:lnTo>
                <a:lnTo>
                  <a:pt x="738" y="740"/>
                </a:lnTo>
                <a:lnTo>
                  <a:pt x="728" y="761"/>
                </a:lnTo>
                <a:lnTo>
                  <a:pt x="717" y="780"/>
                </a:lnTo>
                <a:lnTo>
                  <a:pt x="703" y="798"/>
                </a:lnTo>
                <a:lnTo>
                  <a:pt x="688" y="815"/>
                </a:lnTo>
                <a:lnTo>
                  <a:pt x="673" y="829"/>
                </a:lnTo>
                <a:lnTo>
                  <a:pt x="656" y="842"/>
                </a:lnTo>
                <a:lnTo>
                  <a:pt x="638" y="853"/>
                </a:lnTo>
                <a:lnTo>
                  <a:pt x="619" y="861"/>
                </a:lnTo>
                <a:lnTo>
                  <a:pt x="600" y="867"/>
                </a:lnTo>
                <a:lnTo>
                  <a:pt x="580" y="871"/>
                </a:lnTo>
                <a:lnTo>
                  <a:pt x="558" y="872"/>
                </a:lnTo>
                <a:lnTo>
                  <a:pt x="557" y="872"/>
                </a:lnTo>
                <a:lnTo>
                  <a:pt x="556" y="872"/>
                </a:lnTo>
                <a:lnTo>
                  <a:pt x="555" y="872"/>
                </a:lnTo>
                <a:lnTo>
                  <a:pt x="555" y="981"/>
                </a:lnTo>
                <a:lnTo>
                  <a:pt x="558" y="981"/>
                </a:lnTo>
                <a:lnTo>
                  <a:pt x="560" y="981"/>
                </a:lnTo>
                <a:lnTo>
                  <a:pt x="562" y="981"/>
                </a:lnTo>
                <a:lnTo>
                  <a:pt x="564" y="981"/>
                </a:lnTo>
                <a:lnTo>
                  <a:pt x="573" y="981"/>
                </a:lnTo>
                <a:lnTo>
                  <a:pt x="585" y="981"/>
                </a:lnTo>
                <a:lnTo>
                  <a:pt x="602" y="981"/>
                </a:lnTo>
                <a:lnTo>
                  <a:pt x="622" y="981"/>
                </a:lnTo>
                <a:lnTo>
                  <a:pt x="645" y="981"/>
                </a:lnTo>
                <a:lnTo>
                  <a:pt x="671" y="981"/>
                </a:lnTo>
                <a:lnTo>
                  <a:pt x="697" y="981"/>
                </a:lnTo>
                <a:lnTo>
                  <a:pt x="726" y="981"/>
                </a:lnTo>
                <a:lnTo>
                  <a:pt x="754" y="981"/>
                </a:lnTo>
                <a:lnTo>
                  <a:pt x="783" y="981"/>
                </a:lnTo>
                <a:lnTo>
                  <a:pt x="811" y="981"/>
                </a:lnTo>
                <a:lnTo>
                  <a:pt x="838" y="981"/>
                </a:lnTo>
                <a:lnTo>
                  <a:pt x="863" y="981"/>
                </a:lnTo>
                <a:lnTo>
                  <a:pt x="885" y="981"/>
                </a:lnTo>
                <a:lnTo>
                  <a:pt x="905" y="981"/>
                </a:lnTo>
                <a:lnTo>
                  <a:pt x="937" y="980"/>
                </a:lnTo>
                <a:lnTo>
                  <a:pt x="961" y="977"/>
                </a:lnTo>
                <a:lnTo>
                  <a:pt x="983" y="970"/>
                </a:lnTo>
                <a:lnTo>
                  <a:pt x="997" y="957"/>
                </a:lnTo>
                <a:lnTo>
                  <a:pt x="1009" y="941"/>
                </a:lnTo>
                <a:lnTo>
                  <a:pt x="1013" y="916"/>
                </a:lnTo>
                <a:lnTo>
                  <a:pt x="1014" y="882"/>
                </a:lnTo>
                <a:lnTo>
                  <a:pt x="1011" y="840"/>
                </a:lnTo>
                <a:lnTo>
                  <a:pt x="1005" y="810"/>
                </a:lnTo>
                <a:lnTo>
                  <a:pt x="995" y="772"/>
                </a:lnTo>
                <a:lnTo>
                  <a:pt x="983" y="730"/>
                </a:lnTo>
                <a:lnTo>
                  <a:pt x="968" y="686"/>
                </a:lnTo>
                <a:lnTo>
                  <a:pt x="951" y="644"/>
                </a:lnTo>
                <a:lnTo>
                  <a:pt x="936" y="606"/>
                </a:lnTo>
                <a:lnTo>
                  <a:pt x="921" y="574"/>
                </a:lnTo>
                <a:lnTo>
                  <a:pt x="907" y="553"/>
                </a:lnTo>
                <a:lnTo>
                  <a:pt x="894" y="535"/>
                </a:lnTo>
                <a:lnTo>
                  <a:pt x="878" y="513"/>
                </a:lnTo>
                <a:lnTo>
                  <a:pt x="863" y="489"/>
                </a:lnTo>
                <a:lnTo>
                  <a:pt x="846" y="464"/>
                </a:lnTo>
                <a:lnTo>
                  <a:pt x="831" y="440"/>
                </a:lnTo>
                <a:lnTo>
                  <a:pt x="819" y="419"/>
                </a:lnTo>
                <a:lnTo>
                  <a:pt x="809" y="401"/>
                </a:lnTo>
                <a:lnTo>
                  <a:pt x="804" y="389"/>
                </a:lnTo>
                <a:lnTo>
                  <a:pt x="799" y="365"/>
                </a:lnTo>
                <a:lnTo>
                  <a:pt x="795" y="332"/>
                </a:lnTo>
                <a:lnTo>
                  <a:pt x="794" y="295"/>
                </a:lnTo>
                <a:lnTo>
                  <a:pt x="794" y="259"/>
                </a:lnTo>
                <a:lnTo>
                  <a:pt x="797" y="237"/>
                </a:lnTo>
                <a:lnTo>
                  <a:pt x="803" y="222"/>
                </a:lnTo>
                <a:lnTo>
                  <a:pt x="811" y="215"/>
                </a:lnTo>
                <a:lnTo>
                  <a:pt x="821" y="216"/>
                </a:lnTo>
                <a:lnTo>
                  <a:pt x="827" y="231"/>
                </a:lnTo>
                <a:lnTo>
                  <a:pt x="824" y="255"/>
                </a:lnTo>
                <a:lnTo>
                  <a:pt x="819" y="283"/>
                </a:lnTo>
                <a:lnTo>
                  <a:pt x="813" y="305"/>
                </a:lnTo>
                <a:lnTo>
                  <a:pt x="812" y="315"/>
                </a:lnTo>
                <a:lnTo>
                  <a:pt x="813" y="325"/>
                </a:lnTo>
                <a:lnTo>
                  <a:pt x="817" y="336"/>
                </a:lnTo>
                <a:lnTo>
                  <a:pt x="821" y="346"/>
                </a:lnTo>
                <a:lnTo>
                  <a:pt x="827" y="357"/>
                </a:lnTo>
                <a:lnTo>
                  <a:pt x="834" y="368"/>
                </a:lnTo>
                <a:lnTo>
                  <a:pt x="845" y="379"/>
                </a:lnTo>
                <a:lnTo>
                  <a:pt x="856" y="390"/>
                </a:lnTo>
                <a:lnTo>
                  <a:pt x="863" y="396"/>
                </a:lnTo>
                <a:lnTo>
                  <a:pt x="870" y="403"/>
                </a:lnTo>
                <a:lnTo>
                  <a:pt x="879" y="408"/>
                </a:lnTo>
                <a:lnTo>
                  <a:pt x="890" y="414"/>
                </a:lnTo>
                <a:lnTo>
                  <a:pt x="901" y="421"/>
                </a:lnTo>
                <a:lnTo>
                  <a:pt x="913" y="426"/>
                </a:lnTo>
                <a:lnTo>
                  <a:pt x="925" y="432"/>
                </a:lnTo>
                <a:lnTo>
                  <a:pt x="939" y="438"/>
                </a:lnTo>
                <a:lnTo>
                  <a:pt x="952" y="442"/>
                </a:lnTo>
                <a:lnTo>
                  <a:pt x="966" y="447"/>
                </a:lnTo>
                <a:lnTo>
                  <a:pt x="980" y="450"/>
                </a:lnTo>
                <a:lnTo>
                  <a:pt x="994" y="453"/>
                </a:lnTo>
                <a:lnTo>
                  <a:pt x="1009" y="456"/>
                </a:lnTo>
                <a:lnTo>
                  <a:pt x="1022" y="457"/>
                </a:lnTo>
                <a:lnTo>
                  <a:pt x="1036" y="457"/>
                </a:lnTo>
                <a:lnTo>
                  <a:pt x="1048" y="456"/>
                </a:lnTo>
                <a:lnTo>
                  <a:pt x="1064" y="453"/>
                </a:lnTo>
                <a:lnTo>
                  <a:pt x="1078" y="447"/>
                </a:lnTo>
                <a:lnTo>
                  <a:pt x="1091" y="442"/>
                </a:lnTo>
                <a:lnTo>
                  <a:pt x="1102" y="432"/>
                </a:lnTo>
                <a:lnTo>
                  <a:pt x="1110" y="421"/>
                </a:lnTo>
                <a:lnTo>
                  <a:pt x="1116" y="405"/>
                </a:lnTo>
                <a:lnTo>
                  <a:pt x="1121" y="386"/>
                </a:lnTo>
                <a:lnTo>
                  <a:pt x="1122" y="364"/>
                </a:lnTo>
                <a:lnTo>
                  <a:pt x="1121" y="336"/>
                </a:lnTo>
                <a:lnTo>
                  <a:pt x="1118" y="304"/>
                </a:lnTo>
                <a:lnTo>
                  <a:pt x="1111" y="269"/>
                </a:lnTo>
                <a:lnTo>
                  <a:pt x="1100" y="233"/>
                </a:lnTo>
                <a:lnTo>
                  <a:pt x="1082" y="196"/>
                </a:lnTo>
                <a:lnTo>
                  <a:pt x="1058" y="160"/>
                </a:lnTo>
                <a:lnTo>
                  <a:pt x="1027" y="127"/>
                </a:lnTo>
                <a:lnTo>
                  <a:pt x="986" y="98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29" name="Freeform 110"/>
          <p:cNvSpPr>
            <a:spLocks/>
          </p:cNvSpPr>
          <p:nvPr/>
        </p:nvSpPr>
        <p:spPr bwMode="auto">
          <a:xfrm>
            <a:off x="4495800" y="2047875"/>
            <a:ext cx="3822700" cy="2892425"/>
          </a:xfrm>
          <a:custGeom>
            <a:avLst/>
            <a:gdLst>
              <a:gd name="T0" fmla="*/ 0 w 2408"/>
              <a:gd name="T1" fmla="*/ 0 h 1822"/>
              <a:gd name="T2" fmla="*/ 15120938 w 2408"/>
              <a:gd name="T3" fmla="*/ 317539702 h 1822"/>
              <a:gd name="T4" fmla="*/ 2147483647 w 2408"/>
              <a:gd name="T5" fmla="*/ 2147483647 h 1822"/>
              <a:gd name="T6" fmla="*/ 0 60000 65536"/>
              <a:gd name="T7" fmla="*/ 0 60000 65536"/>
              <a:gd name="T8" fmla="*/ 0 60000 65536"/>
              <a:gd name="T9" fmla="*/ 0 w 2408"/>
              <a:gd name="T10" fmla="*/ 0 h 1822"/>
              <a:gd name="T11" fmla="*/ 2408 w 2408"/>
              <a:gd name="T12" fmla="*/ 1822 h 182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08" h="1822">
                <a:moveTo>
                  <a:pt x="0" y="0"/>
                </a:moveTo>
                <a:lnTo>
                  <a:pt x="6" y="126"/>
                </a:lnTo>
                <a:lnTo>
                  <a:pt x="2408" y="1822"/>
                </a:lnTo>
              </a:path>
            </a:pathLst>
          </a:cu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9730" name="Group 111"/>
          <p:cNvGrpSpPr>
            <a:grpSpLocks/>
          </p:cNvGrpSpPr>
          <p:nvPr/>
        </p:nvGrpSpPr>
        <p:grpSpPr bwMode="auto">
          <a:xfrm>
            <a:off x="5670550" y="2836863"/>
            <a:ext cx="700088" cy="382587"/>
            <a:chOff x="4712" y="2088"/>
            <a:chExt cx="444" cy="244"/>
          </a:xfrm>
        </p:grpSpPr>
        <p:sp>
          <p:nvSpPr>
            <p:cNvPr id="29732" name="Rectangle 112"/>
            <p:cNvSpPr>
              <a:spLocks noChangeArrowheads="1"/>
            </p:cNvSpPr>
            <p:nvPr/>
          </p:nvSpPr>
          <p:spPr bwMode="auto">
            <a:xfrm>
              <a:off x="4712" y="2088"/>
              <a:ext cx="444" cy="2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9733" name="Text Box 113"/>
            <p:cNvSpPr txBox="1">
              <a:spLocks noChangeArrowheads="1"/>
            </p:cNvSpPr>
            <p:nvPr/>
          </p:nvSpPr>
          <p:spPr bwMode="auto">
            <a:xfrm>
              <a:off x="4726" y="2098"/>
              <a:ext cx="344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CN" sz="1800">
                  <a:solidFill>
                    <a:srgbClr val="FF0000"/>
                  </a:solidFill>
                  <a:latin typeface="Comic Sans MS" pitchFamily="66" charset="0"/>
                  <a:ea typeface="宋体" pitchFamily="2" charset="-122"/>
                </a:rPr>
                <a:t>ack</a:t>
              </a:r>
              <a:endParaRPr lang="en-US" altLang="zh-CN">
                <a:ea typeface="宋体" pitchFamily="2" charset="-122"/>
              </a:endParaRPr>
            </a:p>
          </p:txBody>
        </p:sp>
      </p:grpSp>
      <p:sp>
        <p:nvSpPr>
          <p:cNvPr id="29731" name="Freeform 114"/>
          <p:cNvSpPr>
            <a:spLocks/>
          </p:cNvSpPr>
          <p:nvPr/>
        </p:nvSpPr>
        <p:spPr bwMode="auto">
          <a:xfrm>
            <a:off x="4843463" y="3911600"/>
            <a:ext cx="890587" cy="519113"/>
          </a:xfrm>
          <a:custGeom>
            <a:avLst/>
            <a:gdLst>
              <a:gd name="T0" fmla="*/ 548133240 w 1122"/>
              <a:gd name="T1" fmla="*/ 11760742 h 981"/>
              <a:gd name="T2" fmla="*/ 450477481 w 1122"/>
              <a:gd name="T3" fmla="*/ 2239965 h 981"/>
              <a:gd name="T4" fmla="*/ 332660393 w 1122"/>
              <a:gd name="T5" fmla="*/ 0 h 981"/>
              <a:gd name="T6" fmla="*/ 221773628 w 1122"/>
              <a:gd name="T7" fmla="*/ 4200529 h 981"/>
              <a:gd name="T8" fmla="*/ 127897653 w 1122"/>
              <a:gd name="T9" fmla="*/ 17080987 h 981"/>
              <a:gd name="T10" fmla="*/ 24571307 w 1122"/>
              <a:gd name="T11" fmla="*/ 54883635 h 981"/>
              <a:gd name="T12" fmla="*/ 630237 w 1122"/>
              <a:gd name="T13" fmla="*/ 108087164 h 981"/>
              <a:gd name="T14" fmla="*/ 35912402 w 1122"/>
              <a:gd name="T15" fmla="*/ 126848253 h 981"/>
              <a:gd name="T16" fmla="*/ 89465086 w 1122"/>
              <a:gd name="T17" fmla="*/ 126007936 h 981"/>
              <a:gd name="T18" fmla="*/ 138608505 w 1122"/>
              <a:gd name="T19" fmla="*/ 117887338 h 981"/>
              <a:gd name="T20" fmla="*/ 173890658 w 1122"/>
              <a:gd name="T21" fmla="*/ 106126601 h 981"/>
              <a:gd name="T22" fmla="*/ 194682124 w 1122"/>
              <a:gd name="T23" fmla="*/ 88205829 h 981"/>
              <a:gd name="T24" fmla="*/ 195311567 w 1122"/>
              <a:gd name="T25" fmla="*/ 60203880 h 981"/>
              <a:gd name="T26" fmla="*/ 202872029 w 1122"/>
              <a:gd name="T27" fmla="*/ 102206531 h 981"/>
              <a:gd name="T28" fmla="*/ 162549569 w 1122"/>
              <a:gd name="T29" fmla="*/ 136928885 h 981"/>
              <a:gd name="T30" fmla="*/ 107106187 w 1122"/>
              <a:gd name="T31" fmla="*/ 180331728 h 981"/>
              <a:gd name="T32" fmla="*/ 67413939 w 1122"/>
              <a:gd name="T33" fmla="*/ 246975555 h 981"/>
              <a:gd name="T34" fmla="*/ 116557358 w 1122"/>
              <a:gd name="T35" fmla="*/ 274417629 h 981"/>
              <a:gd name="T36" fmla="*/ 205392182 w 1122"/>
              <a:gd name="T37" fmla="*/ 274697558 h 981"/>
              <a:gd name="T38" fmla="*/ 300527837 w 1122"/>
              <a:gd name="T39" fmla="*/ 274697558 h 981"/>
              <a:gd name="T40" fmla="*/ 349671232 w 1122"/>
              <a:gd name="T41" fmla="*/ 244175732 h 981"/>
              <a:gd name="T42" fmla="*/ 279737164 w 1122"/>
              <a:gd name="T43" fmla="*/ 231854607 h 981"/>
              <a:gd name="T44" fmla="*/ 233744160 w 1122"/>
              <a:gd name="T45" fmla="*/ 201052851 h 981"/>
              <a:gd name="T46" fmla="*/ 226183699 w 1122"/>
              <a:gd name="T47" fmla="*/ 159610076 h 981"/>
              <a:gd name="T48" fmla="*/ 260206171 w 1122"/>
              <a:gd name="T49" fmla="*/ 124047901 h 981"/>
              <a:gd name="T50" fmla="*/ 323839458 w 1122"/>
              <a:gd name="T51" fmla="*/ 104446495 h 981"/>
              <a:gd name="T52" fmla="*/ 330140239 w 1122"/>
              <a:gd name="T53" fmla="*/ 67764090 h 981"/>
              <a:gd name="T54" fmla="*/ 294227850 w 1122"/>
              <a:gd name="T55" fmla="*/ 66364443 h 981"/>
              <a:gd name="T56" fmla="*/ 308088298 w 1122"/>
              <a:gd name="T57" fmla="*/ 54323247 h 981"/>
              <a:gd name="T58" fmla="*/ 363531681 w 1122"/>
              <a:gd name="T59" fmla="*/ 54603706 h 981"/>
              <a:gd name="T60" fmla="*/ 410154922 w 1122"/>
              <a:gd name="T61" fmla="*/ 54323247 h 981"/>
              <a:gd name="T62" fmla="*/ 401333987 w 1122"/>
              <a:gd name="T63" fmla="*/ 68324478 h 981"/>
              <a:gd name="T64" fmla="*/ 359751847 w 1122"/>
              <a:gd name="T65" fmla="*/ 67484161 h 981"/>
              <a:gd name="T66" fmla="*/ 349671232 w 1122"/>
              <a:gd name="T67" fmla="*/ 103046848 h 981"/>
              <a:gd name="T68" fmla="*/ 378023160 w 1122"/>
              <a:gd name="T69" fmla="*/ 104446495 h 981"/>
              <a:gd name="T70" fmla="*/ 442917020 w 1122"/>
              <a:gd name="T71" fmla="*/ 123767971 h 981"/>
              <a:gd name="T72" fmla="*/ 477568935 w 1122"/>
              <a:gd name="T73" fmla="*/ 159610076 h 981"/>
              <a:gd name="T74" fmla="*/ 470638711 w 1122"/>
              <a:gd name="T75" fmla="*/ 201052851 h 981"/>
              <a:gd name="T76" fmla="*/ 424015470 w 1122"/>
              <a:gd name="T77" fmla="*/ 232135065 h 981"/>
              <a:gd name="T78" fmla="*/ 351561149 w 1122"/>
              <a:gd name="T79" fmla="*/ 244175732 h 981"/>
              <a:gd name="T80" fmla="*/ 351561149 w 1122"/>
              <a:gd name="T81" fmla="*/ 274697558 h 981"/>
              <a:gd name="T82" fmla="*/ 368571988 w 1122"/>
              <a:gd name="T83" fmla="*/ 274697558 h 981"/>
              <a:gd name="T84" fmla="*/ 457407705 w 1122"/>
              <a:gd name="T85" fmla="*/ 274697558 h 981"/>
              <a:gd name="T86" fmla="*/ 557583618 w 1122"/>
              <a:gd name="T87" fmla="*/ 274697558 h 981"/>
              <a:gd name="T88" fmla="*/ 635708384 w 1122"/>
              <a:gd name="T89" fmla="*/ 263496679 h 981"/>
              <a:gd name="T90" fmla="*/ 619327781 w 1122"/>
              <a:gd name="T91" fmla="*/ 204413062 h 981"/>
              <a:gd name="T92" fmla="*/ 563254162 w 1122"/>
              <a:gd name="T93" fmla="*/ 149809373 h 981"/>
              <a:gd name="T94" fmla="*/ 509700697 w 1122"/>
              <a:gd name="T95" fmla="*/ 112287163 h 981"/>
              <a:gd name="T96" fmla="*/ 502140235 w 1122"/>
              <a:gd name="T97" fmla="*/ 66364443 h 981"/>
              <a:gd name="T98" fmla="*/ 516001478 w 1122"/>
              <a:gd name="T99" fmla="*/ 79244915 h 981"/>
              <a:gd name="T100" fmla="*/ 521041785 w 1122"/>
              <a:gd name="T101" fmla="*/ 99966567 h 981"/>
              <a:gd name="T102" fmla="*/ 553803784 w 1122"/>
              <a:gd name="T103" fmla="*/ 114247198 h 981"/>
              <a:gd name="T104" fmla="*/ 599795994 w 1122"/>
              <a:gd name="T105" fmla="*/ 123767971 h 981"/>
              <a:gd name="T106" fmla="*/ 652720017 w 1122"/>
              <a:gd name="T107" fmla="*/ 127967970 h 981"/>
              <a:gd name="T108" fmla="*/ 699342464 w 1122"/>
              <a:gd name="T109" fmla="*/ 117887338 h 981"/>
              <a:gd name="T110" fmla="*/ 699972701 w 1122"/>
              <a:gd name="T111" fmla="*/ 75324845 h 981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1122"/>
              <a:gd name="T169" fmla="*/ 0 h 981"/>
              <a:gd name="T170" fmla="*/ 1122 w 1122"/>
              <a:gd name="T171" fmla="*/ 981 h 981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1122" h="981">
                <a:moveTo>
                  <a:pt x="986" y="98"/>
                </a:moveTo>
                <a:lnTo>
                  <a:pt x="964" y="84"/>
                </a:lnTo>
                <a:lnTo>
                  <a:pt x="941" y="72"/>
                </a:lnTo>
                <a:lnTo>
                  <a:pt x="918" y="61"/>
                </a:lnTo>
                <a:lnTo>
                  <a:pt x="894" y="52"/>
                </a:lnTo>
                <a:lnTo>
                  <a:pt x="870" y="42"/>
                </a:lnTo>
                <a:lnTo>
                  <a:pt x="847" y="35"/>
                </a:lnTo>
                <a:lnTo>
                  <a:pt x="821" y="28"/>
                </a:lnTo>
                <a:lnTo>
                  <a:pt x="796" y="21"/>
                </a:lnTo>
                <a:lnTo>
                  <a:pt x="770" y="15"/>
                </a:lnTo>
                <a:lnTo>
                  <a:pt x="744" y="11"/>
                </a:lnTo>
                <a:lnTo>
                  <a:pt x="715" y="8"/>
                </a:lnTo>
                <a:lnTo>
                  <a:pt x="687" y="4"/>
                </a:lnTo>
                <a:lnTo>
                  <a:pt x="657" y="3"/>
                </a:lnTo>
                <a:lnTo>
                  <a:pt x="627" y="1"/>
                </a:lnTo>
                <a:lnTo>
                  <a:pt x="594" y="0"/>
                </a:lnTo>
                <a:lnTo>
                  <a:pt x="562" y="0"/>
                </a:lnTo>
                <a:lnTo>
                  <a:pt x="528" y="0"/>
                </a:lnTo>
                <a:lnTo>
                  <a:pt x="496" y="1"/>
                </a:lnTo>
                <a:lnTo>
                  <a:pt x="465" y="3"/>
                </a:lnTo>
                <a:lnTo>
                  <a:pt x="436" y="4"/>
                </a:lnTo>
                <a:lnTo>
                  <a:pt x="407" y="8"/>
                </a:lnTo>
                <a:lnTo>
                  <a:pt x="378" y="11"/>
                </a:lnTo>
                <a:lnTo>
                  <a:pt x="352" y="15"/>
                </a:lnTo>
                <a:lnTo>
                  <a:pt x="326" y="21"/>
                </a:lnTo>
                <a:lnTo>
                  <a:pt x="300" y="28"/>
                </a:lnTo>
                <a:lnTo>
                  <a:pt x="275" y="35"/>
                </a:lnTo>
                <a:lnTo>
                  <a:pt x="252" y="42"/>
                </a:lnTo>
                <a:lnTo>
                  <a:pt x="227" y="52"/>
                </a:lnTo>
                <a:lnTo>
                  <a:pt x="203" y="61"/>
                </a:lnTo>
                <a:lnTo>
                  <a:pt x="181" y="72"/>
                </a:lnTo>
                <a:lnTo>
                  <a:pt x="157" y="84"/>
                </a:lnTo>
                <a:lnTo>
                  <a:pt x="135" y="98"/>
                </a:lnTo>
                <a:lnTo>
                  <a:pt x="94" y="127"/>
                </a:lnTo>
                <a:lnTo>
                  <a:pt x="63" y="160"/>
                </a:lnTo>
                <a:lnTo>
                  <a:pt x="39" y="196"/>
                </a:lnTo>
                <a:lnTo>
                  <a:pt x="22" y="233"/>
                </a:lnTo>
                <a:lnTo>
                  <a:pt x="11" y="269"/>
                </a:lnTo>
                <a:lnTo>
                  <a:pt x="4" y="304"/>
                </a:lnTo>
                <a:lnTo>
                  <a:pt x="1" y="336"/>
                </a:lnTo>
                <a:lnTo>
                  <a:pt x="0" y="364"/>
                </a:lnTo>
                <a:lnTo>
                  <a:pt x="1" y="386"/>
                </a:lnTo>
                <a:lnTo>
                  <a:pt x="6" y="405"/>
                </a:lnTo>
                <a:lnTo>
                  <a:pt x="11" y="421"/>
                </a:lnTo>
                <a:lnTo>
                  <a:pt x="20" y="432"/>
                </a:lnTo>
                <a:lnTo>
                  <a:pt x="30" y="442"/>
                </a:lnTo>
                <a:lnTo>
                  <a:pt x="43" y="447"/>
                </a:lnTo>
                <a:lnTo>
                  <a:pt x="57" y="453"/>
                </a:lnTo>
                <a:lnTo>
                  <a:pt x="73" y="456"/>
                </a:lnTo>
                <a:lnTo>
                  <a:pt x="86" y="457"/>
                </a:lnTo>
                <a:lnTo>
                  <a:pt x="99" y="457"/>
                </a:lnTo>
                <a:lnTo>
                  <a:pt x="113" y="456"/>
                </a:lnTo>
                <a:lnTo>
                  <a:pt x="127" y="453"/>
                </a:lnTo>
                <a:lnTo>
                  <a:pt x="142" y="450"/>
                </a:lnTo>
                <a:lnTo>
                  <a:pt x="155" y="447"/>
                </a:lnTo>
                <a:lnTo>
                  <a:pt x="168" y="442"/>
                </a:lnTo>
                <a:lnTo>
                  <a:pt x="183" y="438"/>
                </a:lnTo>
                <a:lnTo>
                  <a:pt x="195" y="432"/>
                </a:lnTo>
                <a:lnTo>
                  <a:pt x="208" y="426"/>
                </a:lnTo>
                <a:lnTo>
                  <a:pt x="220" y="421"/>
                </a:lnTo>
                <a:lnTo>
                  <a:pt x="231" y="414"/>
                </a:lnTo>
                <a:lnTo>
                  <a:pt x="241" y="408"/>
                </a:lnTo>
                <a:lnTo>
                  <a:pt x="250" y="403"/>
                </a:lnTo>
                <a:lnTo>
                  <a:pt x="258" y="396"/>
                </a:lnTo>
                <a:lnTo>
                  <a:pt x="265" y="390"/>
                </a:lnTo>
                <a:lnTo>
                  <a:pt x="276" y="379"/>
                </a:lnTo>
                <a:lnTo>
                  <a:pt x="286" y="368"/>
                </a:lnTo>
                <a:lnTo>
                  <a:pt x="294" y="357"/>
                </a:lnTo>
                <a:lnTo>
                  <a:pt x="300" y="346"/>
                </a:lnTo>
                <a:lnTo>
                  <a:pt x="304" y="336"/>
                </a:lnTo>
                <a:lnTo>
                  <a:pt x="308" y="325"/>
                </a:lnTo>
                <a:lnTo>
                  <a:pt x="309" y="315"/>
                </a:lnTo>
                <a:lnTo>
                  <a:pt x="308" y="305"/>
                </a:lnTo>
                <a:lnTo>
                  <a:pt x="302" y="283"/>
                </a:lnTo>
                <a:lnTo>
                  <a:pt x="297" y="255"/>
                </a:lnTo>
                <a:lnTo>
                  <a:pt x="294" y="231"/>
                </a:lnTo>
                <a:lnTo>
                  <a:pt x="300" y="216"/>
                </a:lnTo>
                <a:lnTo>
                  <a:pt x="310" y="215"/>
                </a:lnTo>
                <a:lnTo>
                  <a:pt x="318" y="222"/>
                </a:lnTo>
                <a:lnTo>
                  <a:pt x="323" y="237"/>
                </a:lnTo>
                <a:lnTo>
                  <a:pt x="327" y="259"/>
                </a:lnTo>
                <a:lnTo>
                  <a:pt x="328" y="295"/>
                </a:lnTo>
                <a:lnTo>
                  <a:pt x="326" y="332"/>
                </a:lnTo>
                <a:lnTo>
                  <a:pt x="322" y="365"/>
                </a:lnTo>
                <a:lnTo>
                  <a:pt x="317" y="389"/>
                </a:lnTo>
                <a:lnTo>
                  <a:pt x="312" y="401"/>
                </a:lnTo>
                <a:lnTo>
                  <a:pt x="302" y="419"/>
                </a:lnTo>
                <a:lnTo>
                  <a:pt x="290" y="440"/>
                </a:lnTo>
                <a:lnTo>
                  <a:pt x="275" y="464"/>
                </a:lnTo>
                <a:lnTo>
                  <a:pt x="258" y="489"/>
                </a:lnTo>
                <a:lnTo>
                  <a:pt x="243" y="513"/>
                </a:lnTo>
                <a:lnTo>
                  <a:pt x="227" y="535"/>
                </a:lnTo>
                <a:lnTo>
                  <a:pt x="213" y="553"/>
                </a:lnTo>
                <a:lnTo>
                  <a:pt x="200" y="574"/>
                </a:lnTo>
                <a:lnTo>
                  <a:pt x="185" y="606"/>
                </a:lnTo>
                <a:lnTo>
                  <a:pt x="170" y="644"/>
                </a:lnTo>
                <a:lnTo>
                  <a:pt x="154" y="686"/>
                </a:lnTo>
                <a:lnTo>
                  <a:pt x="138" y="730"/>
                </a:lnTo>
                <a:lnTo>
                  <a:pt x="126" y="772"/>
                </a:lnTo>
                <a:lnTo>
                  <a:pt x="116" y="810"/>
                </a:lnTo>
                <a:lnTo>
                  <a:pt x="110" y="840"/>
                </a:lnTo>
                <a:lnTo>
                  <a:pt x="107" y="882"/>
                </a:lnTo>
                <a:lnTo>
                  <a:pt x="108" y="916"/>
                </a:lnTo>
                <a:lnTo>
                  <a:pt x="113" y="941"/>
                </a:lnTo>
                <a:lnTo>
                  <a:pt x="124" y="957"/>
                </a:lnTo>
                <a:lnTo>
                  <a:pt x="139" y="970"/>
                </a:lnTo>
                <a:lnTo>
                  <a:pt x="159" y="977"/>
                </a:lnTo>
                <a:lnTo>
                  <a:pt x="185" y="980"/>
                </a:lnTo>
                <a:lnTo>
                  <a:pt x="217" y="981"/>
                </a:lnTo>
                <a:lnTo>
                  <a:pt x="235" y="981"/>
                </a:lnTo>
                <a:lnTo>
                  <a:pt x="255" y="981"/>
                </a:lnTo>
                <a:lnTo>
                  <a:pt x="277" y="981"/>
                </a:lnTo>
                <a:lnTo>
                  <a:pt x="301" y="981"/>
                </a:lnTo>
                <a:lnTo>
                  <a:pt x="326" y="981"/>
                </a:lnTo>
                <a:lnTo>
                  <a:pt x="352" y="981"/>
                </a:lnTo>
                <a:lnTo>
                  <a:pt x="378" y="981"/>
                </a:lnTo>
                <a:lnTo>
                  <a:pt x="404" y="981"/>
                </a:lnTo>
                <a:lnTo>
                  <a:pt x="430" y="981"/>
                </a:lnTo>
                <a:lnTo>
                  <a:pt x="455" y="981"/>
                </a:lnTo>
                <a:lnTo>
                  <a:pt x="477" y="981"/>
                </a:lnTo>
                <a:lnTo>
                  <a:pt x="499" y="981"/>
                </a:lnTo>
                <a:lnTo>
                  <a:pt x="518" y="981"/>
                </a:lnTo>
                <a:lnTo>
                  <a:pt x="533" y="981"/>
                </a:lnTo>
                <a:lnTo>
                  <a:pt x="546" y="981"/>
                </a:lnTo>
                <a:lnTo>
                  <a:pt x="555" y="981"/>
                </a:lnTo>
                <a:lnTo>
                  <a:pt x="555" y="872"/>
                </a:lnTo>
                <a:lnTo>
                  <a:pt x="535" y="871"/>
                </a:lnTo>
                <a:lnTo>
                  <a:pt x="514" y="867"/>
                </a:lnTo>
                <a:lnTo>
                  <a:pt x="495" y="860"/>
                </a:lnTo>
                <a:lnTo>
                  <a:pt x="477" y="851"/>
                </a:lnTo>
                <a:lnTo>
                  <a:pt x="459" y="842"/>
                </a:lnTo>
                <a:lnTo>
                  <a:pt x="444" y="828"/>
                </a:lnTo>
                <a:lnTo>
                  <a:pt x="428" y="814"/>
                </a:lnTo>
                <a:lnTo>
                  <a:pt x="413" y="797"/>
                </a:lnTo>
                <a:lnTo>
                  <a:pt x="401" y="779"/>
                </a:lnTo>
                <a:lnTo>
                  <a:pt x="389" y="761"/>
                </a:lnTo>
                <a:lnTo>
                  <a:pt x="380" y="740"/>
                </a:lnTo>
                <a:lnTo>
                  <a:pt x="371" y="718"/>
                </a:lnTo>
                <a:lnTo>
                  <a:pt x="364" y="694"/>
                </a:lnTo>
                <a:lnTo>
                  <a:pt x="359" y="670"/>
                </a:lnTo>
                <a:lnTo>
                  <a:pt x="356" y="645"/>
                </a:lnTo>
                <a:lnTo>
                  <a:pt x="355" y="620"/>
                </a:lnTo>
                <a:lnTo>
                  <a:pt x="356" y="595"/>
                </a:lnTo>
                <a:lnTo>
                  <a:pt x="359" y="570"/>
                </a:lnTo>
                <a:lnTo>
                  <a:pt x="364" y="546"/>
                </a:lnTo>
                <a:lnTo>
                  <a:pt x="371" y="523"/>
                </a:lnTo>
                <a:lnTo>
                  <a:pt x="380" y="500"/>
                </a:lnTo>
                <a:lnTo>
                  <a:pt x="389" y="479"/>
                </a:lnTo>
                <a:lnTo>
                  <a:pt x="401" y="461"/>
                </a:lnTo>
                <a:lnTo>
                  <a:pt x="413" y="443"/>
                </a:lnTo>
                <a:lnTo>
                  <a:pt x="428" y="426"/>
                </a:lnTo>
                <a:lnTo>
                  <a:pt x="444" y="412"/>
                </a:lnTo>
                <a:lnTo>
                  <a:pt x="459" y="399"/>
                </a:lnTo>
                <a:lnTo>
                  <a:pt x="477" y="389"/>
                </a:lnTo>
                <a:lnTo>
                  <a:pt x="495" y="380"/>
                </a:lnTo>
                <a:lnTo>
                  <a:pt x="514" y="373"/>
                </a:lnTo>
                <a:lnTo>
                  <a:pt x="535" y="369"/>
                </a:lnTo>
                <a:lnTo>
                  <a:pt x="555" y="368"/>
                </a:lnTo>
                <a:lnTo>
                  <a:pt x="555" y="241"/>
                </a:lnTo>
                <a:lnTo>
                  <a:pt x="546" y="241"/>
                </a:lnTo>
                <a:lnTo>
                  <a:pt x="536" y="241"/>
                </a:lnTo>
                <a:lnTo>
                  <a:pt x="524" y="242"/>
                </a:lnTo>
                <a:lnTo>
                  <a:pt x="513" y="242"/>
                </a:lnTo>
                <a:lnTo>
                  <a:pt x="503" y="242"/>
                </a:lnTo>
                <a:lnTo>
                  <a:pt x="493" y="244"/>
                </a:lnTo>
                <a:lnTo>
                  <a:pt x="484" y="244"/>
                </a:lnTo>
                <a:lnTo>
                  <a:pt x="477" y="244"/>
                </a:lnTo>
                <a:lnTo>
                  <a:pt x="467" y="237"/>
                </a:lnTo>
                <a:lnTo>
                  <a:pt x="462" y="220"/>
                </a:lnTo>
                <a:lnTo>
                  <a:pt x="460" y="203"/>
                </a:lnTo>
                <a:lnTo>
                  <a:pt x="465" y="195"/>
                </a:lnTo>
                <a:lnTo>
                  <a:pt x="471" y="194"/>
                </a:lnTo>
                <a:lnTo>
                  <a:pt x="478" y="194"/>
                </a:lnTo>
                <a:lnTo>
                  <a:pt x="489" y="194"/>
                </a:lnTo>
                <a:lnTo>
                  <a:pt x="501" y="194"/>
                </a:lnTo>
                <a:lnTo>
                  <a:pt x="514" y="194"/>
                </a:lnTo>
                <a:lnTo>
                  <a:pt x="530" y="195"/>
                </a:lnTo>
                <a:lnTo>
                  <a:pt x="546" y="195"/>
                </a:lnTo>
                <a:lnTo>
                  <a:pt x="562" y="195"/>
                </a:lnTo>
                <a:lnTo>
                  <a:pt x="577" y="195"/>
                </a:lnTo>
                <a:lnTo>
                  <a:pt x="593" y="195"/>
                </a:lnTo>
                <a:lnTo>
                  <a:pt x="608" y="194"/>
                </a:lnTo>
                <a:lnTo>
                  <a:pt x="621" y="194"/>
                </a:lnTo>
                <a:lnTo>
                  <a:pt x="633" y="194"/>
                </a:lnTo>
                <a:lnTo>
                  <a:pt x="644" y="194"/>
                </a:lnTo>
                <a:lnTo>
                  <a:pt x="651" y="194"/>
                </a:lnTo>
                <a:lnTo>
                  <a:pt x="657" y="195"/>
                </a:lnTo>
                <a:lnTo>
                  <a:pt x="662" y="203"/>
                </a:lnTo>
                <a:lnTo>
                  <a:pt x="662" y="220"/>
                </a:lnTo>
                <a:lnTo>
                  <a:pt x="655" y="237"/>
                </a:lnTo>
                <a:lnTo>
                  <a:pt x="645" y="244"/>
                </a:lnTo>
                <a:lnTo>
                  <a:pt x="637" y="244"/>
                </a:lnTo>
                <a:lnTo>
                  <a:pt x="628" y="244"/>
                </a:lnTo>
                <a:lnTo>
                  <a:pt x="617" y="242"/>
                </a:lnTo>
                <a:lnTo>
                  <a:pt x="605" y="242"/>
                </a:lnTo>
                <a:lnTo>
                  <a:pt x="593" y="242"/>
                </a:lnTo>
                <a:lnTo>
                  <a:pt x="581" y="241"/>
                </a:lnTo>
                <a:lnTo>
                  <a:pt x="571" y="241"/>
                </a:lnTo>
                <a:lnTo>
                  <a:pt x="562" y="241"/>
                </a:lnTo>
                <a:lnTo>
                  <a:pt x="560" y="241"/>
                </a:lnTo>
                <a:lnTo>
                  <a:pt x="558" y="241"/>
                </a:lnTo>
                <a:lnTo>
                  <a:pt x="557" y="241"/>
                </a:lnTo>
                <a:lnTo>
                  <a:pt x="555" y="241"/>
                </a:lnTo>
                <a:lnTo>
                  <a:pt x="555" y="368"/>
                </a:lnTo>
                <a:lnTo>
                  <a:pt x="556" y="368"/>
                </a:lnTo>
                <a:lnTo>
                  <a:pt x="557" y="368"/>
                </a:lnTo>
                <a:lnTo>
                  <a:pt x="558" y="368"/>
                </a:lnTo>
                <a:lnTo>
                  <a:pt x="580" y="369"/>
                </a:lnTo>
                <a:lnTo>
                  <a:pt x="600" y="373"/>
                </a:lnTo>
                <a:lnTo>
                  <a:pt x="619" y="379"/>
                </a:lnTo>
                <a:lnTo>
                  <a:pt x="638" y="387"/>
                </a:lnTo>
                <a:lnTo>
                  <a:pt x="656" y="399"/>
                </a:lnTo>
                <a:lnTo>
                  <a:pt x="673" y="411"/>
                </a:lnTo>
                <a:lnTo>
                  <a:pt x="688" y="425"/>
                </a:lnTo>
                <a:lnTo>
                  <a:pt x="703" y="442"/>
                </a:lnTo>
                <a:lnTo>
                  <a:pt x="717" y="460"/>
                </a:lnTo>
                <a:lnTo>
                  <a:pt x="728" y="479"/>
                </a:lnTo>
                <a:lnTo>
                  <a:pt x="738" y="500"/>
                </a:lnTo>
                <a:lnTo>
                  <a:pt x="747" y="523"/>
                </a:lnTo>
                <a:lnTo>
                  <a:pt x="754" y="545"/>
                </a:lnTo>
                <a:lnTo>
                  <a:pt x="758" y="570"/>
                </a:lnTo>
                <a:lnTo>
                  <a:pt x="761" y="594"/>
                </a:lnTo>
                <a:lnTo>
                  <a:pt x="763" y="620"/>
                </a:lnTo>
                <a:lnTo>
                  <a:pt x="761" y="647"/>
                </a:lnTo>
                <a:lnTo>
                  <a:pt x="758" y="670"/>
                </a:lnTo>
                <a:lnTo>
                  <a:pt x="754" y="695"/>
                </a:lnTo>
                <a:lnTo>
                  <a:pt x="747" y="718"/>
                </a:lnTo>
                <a:lnTo>
                  <a:pt x="738" y="740"/>
                </a:lnTo>
                <a:lnTo>
                  <a:pt x="728" y="761"/>
                </a:lnTo>
                <a:lnTo>
                  <a:pt x="717" y="780"/>
                </a:lnTo>
                <a:lnTo>
                  <a:pt x="703" y="798"/>
                </a:lnTo>
                <a:lnTo>
                  <a:pt x="688" y="815"/>
                </a:lnTo>
                <a:lnTo>
                  <a:pt x="673" y="829"/>
                </a:lnTo>
                <a:lnTo>
                  <a:pt x="656" y="842"/>
                </a:lnTo>
                <a:lnTo>
                  <a:pt x="638" y="853"/>
                </a:lnTo>
                <a:lnTo>
                  <a:pt x="619" y="861"/>
                </a:lnTo>
                <a:lnTo>
                  <a:pt x="600" y="867"/>
                </a:lnTo>
                <a:lnTo>
                  <a:pt x="580" y="871"/>
                </a:lnTo>
                <a:lnTo>
                  <a:pt x="558" y="872"/>
                </a:lnTo>
                <a:lnTo>
                  <a:pt x="557" y="872"/>
                </a:lnTo>
                <a:lnTo>
                  <a:pt x="556" y="872"/>
                </a:lnTo>
                <a:lnTo>
                  <a:pt x="555" y="872"/>
                </a:lnTo>
                <a:lnTo>
                  <a:pt x="555" y="981"/>
                </a:lnTo>
                <a:lnTo>
                  <a:pt x="558" y="981"/>
                </a:lnTo>
                <a:lnTo>
                  <a:pt x="560" y="981"/>
                </a:lnTo>
                <a:lnTo>
                  <a:pt x="562" y="981"/>
                </a:lnTo>
                <a:lnTo>
                  <a:pt x="564" y="981"/>
                </a:lnTo>
                <a:lnTo>
                  <a:pt x="573" y="981"/>
                </a:lnTo>
                <a:lnTo>
                  <a:pt x="585" y="981"/>
                </a:lnTo>
                <a:lnTo>
                  <a:pt x="602" y="981"/>
                </a:lnTo>
                <a:lnTo>
                  <a:pt x="622" y="981"/>
                </a:lnTo>
                <a:lnTo>
                  <a:pt x="645" y="981"/>
                </a:lnTo>
                <a:lnTo>
                  <a:pt x="671" y="981"/>
                </a:lnTo>
                <a:lnTo>
                  <a:pt x="697" y="981"/>
                </a:lnTo>
                <a:lnTo>
                  <a:pt x="726" y="981"/>
                </a:lnTo>
                <a:lnTo>
                  <a:pt x="754" y="981"/>
                </a:lnTo>
                <a:lnTo>
                  <a:pt x="783" y="981"/>
                </a:lnTo>
                <a:lnTo>
                  <a:pt x="811" y="981"/>
                </a:lnTo>
                <a:lnTo>
                  <a:pt x="838" y="981"/>
                </a:lnTo>
                <a:lnTo>
                  <a:pt x="863" y="981"/>
                </a:lnTo>
                <a:lnTo>
                  <a:pt x="885" y="981"/>
                </a:lnTo>
                <a:lnTo>
                  <a:pt x="905" y="981"/>
                </a:lnTo>
                <a:lnTo>
                  <a:pt x="937" y="980"/>
                </a:lnTo>
                <a:lnTo>
                  <a:pt x="961" y="977"/>
                </a:lnTo>
                <a:lnTo>
                  <a:pt x="983" y="970"/>
                </a:lnTo>
                <a:lnTo>
                  <a:pt x="997" y="957"/>
                </a:lnTo>
                <a:lnTo>
                  <a:pt x="1009" y="941"/>
                </a:lnTo>
                <a:lnTo>
                  <a:pt x="1013" y="916"/>
                </a:lnTo>
                <a:lnTo>
                  <a:pt x="1014" y="882"/>
                </a:lnTo>
                <a:lnTo>
                  <a:pt x="1011" y="840"/>
                </a:lnTo>
                <a:lnTo>
                  <a:pt x="1005" y="810"/>
                </a:lnTo>
                <a:lnTo>
                  <a:pt x="995" y="772"/>
                </a:lnTo>
                <a:lnTo>
                  <a:pt x="983" y="730"/>
                </a:lnTo>
                <a:lnTo>
                  <a:pt x="968" y="686"/>
                </a:lnTo>
                <a:lnTo>
                  <a:pt x="951" y="644"/>
                </a:lnTo>
                <a:lnTo>
                  <a:pt x="936" y="606"/>
                </a:lnTo>
                <a:lnTo>
                  <a:pt x="921" y="574"/>
                </a:lnTo>
                <a:lnTo>
                  <a:pt x="907" y="553"/>
                </a:lnTo>
                <a:lnTo>
                  <a:pt x="894" y="535"/>
                </a:lnTo>
                <a:lnTo>
                  <a:pt x="878" y="513"/>
                </a:lnTo>
                <a:lnTo>
                  <a:pt x="863" y="489"/>
                </a:lnTo>
                <a:lnTo>
                  <a:pt x="846" y="464"/>
                </a:lnTo>
                <a:lnTo>
                  <a:pt x="831" y="440"/>
                </a:lnTo>
                <a:lnTo>
                  <a:pt x="819" y="419"/>
                </a:lnTo>
                <a:lnTo>
                  <a:pt x="809" y="401"/>
                </a:lnTo>
                <a:lnTo>
                  <a:pt x="804" y="389"/>
                </a:lnTo>
                <a:lnTo>
                  <a:pt x="799" y="365"/>
                </a:lnTo>
                <a:lnTo>
                  <a:pt x="795" y="332"/>
                </a:lnTo>
                <a:lnTo>
                  <a:pt x="794" y="295"/>
                </a:lnTo>
                <a:lnTo>
                  <a:pt x="794" y="259"/>
                </a:lnTo>
                <a:lnTo>
                  <a:pt x="797" y="237"/>
                </a:lnTo>
                <a:lnTo>
                  <a:pt x="803" y="222"/>
                </a:lnTo>
                <a:lnTo>
                  <a:pt x="811" y="215"/>
                </a:lnTo>
                <a:lnTo>
                  <a:pt x="821" y="216"/>
                </a:lnTo>
                <a:lnTo>
                  <a:pt x="827" y="231"/>
                </a:lnTo>
                <a:lnTo>
                  <a:pt x="824" y="255"/>
                </a:lnTo>
                <a:lnTo>
                  <a:pt x="819" y="283"/>
                </a:lnTo>
                <a:lnTo>
                  <a:pt x="813" y="305"/>
                </a:lnTo>
                <a:lnTo>
                  <a:pt x="812" y="315"/>
                </a:lnTo>
                <a:lnTo>
                  <a:pt x="813" y="325"/>
                </a:lnTo>
                <a:lnTo>
                  <a:pt x="817" y="336"/>
                </a:lnTo>
                <a:lnTo>
                  <a:pt x="821" y="346"/>
                </a:lnTo>
                <a:lnTo>
                  <a:pt x="827" y="357"/>
                </a:lnTo>
                <a:lnTo>
                  <a:pt x="834" y="368"/>
                </a:lnTo>
                <a:lnTo>
                  <a:pt x="845" y="379"/>
                </a:lnTo>
                <a:lnTo>
                  <a:pt x="856" y="390"/>
                </a:lnTo>
                <a:lnTo>
                  <a:pt x="863" y="396"/>
                </a:lnTo>
                <a:lnTo>
                  <a:pt x="870" y="403"/>
                </a:lnTo>
                <a:lnTo>
                  <a:pt x="879" y="408"/>
                </a:lnTo>
                <a:lnTo>
                  <a:pt x="890" y="414"/>
                </a:lnTo>
                <a:lnTo>
                  <a:pt x="901" y="421"/>
                </a:lnTo>
                <a:lnTo>
                  <a:pt x="913" y="426"/>
                </a:lnTo>
                <a:lnTo>
                  <a:pt x="925" y="432"/>
                </a:lnTo>
                <a:lnTo>
                  <a:pt x="939" y="438"/>
                </a:lnTo>
                <a:lnTo>
                  <a:pt x="952" y="442"/>
                </a:lnTo>
                <a:lnTo>
                  <a:pt x="966" y="447"/>
                </a:lnTo>
                <a:lnTo>
                  <a:pt x="980" y="450"/>
                </a:lnTo>
                <a:lnTo>
                  <a:pt x="994" y="453"/>
                </a:lnTo>
                <a:lnTo>
                  <a:pt x="1009" y="456"/>
                </a:lnTo>
                <a:lnTo>
                  <a:pt x="1022" y="457"/>
                </a:lnTo>
                <a:lnTo>
                  <a:pt x="1036" y="457"/>
                </a:lnTo>
                <a:lnTo>
                  <a:pt x="1048" y="456"/>
                </a:lnTo>
                <a:lnTo>
                  <a:pt x="1064" y="453"/>
                </a:lnTo>
                <a:lnTo>
                  <a:pt x="1078" y="447"/>
                </a:lnTo>
                <a:lnTo>
                  <a:pt x="1091" y="442"/>
                </a:lnTo>
                <a:lnTo>
                  <a:pt x="1102" y="432"/>
                </a:lnTo>
                <a:lnTo>
                  <a:pt x="1110" y="421"/>
                </a:lnTo>
                <a:lnTo>
                  <a:pt x="1116" y="405"/>
                </a:lnTo>
                <a:lnTo>
                  <a:pt x="1121" y="386"/>
                </a:lnTo>
                <a:lnTo>
                  <a:pt x="1122" y="364"/>
                </a:lnTo>
                <a:lnTo>
                  <a:pt x="1121" y="336"/>
                </a:lnTo>
                <a:lnTo>
                  <a:pt x="1118" y="304"/>
                </a:lnTo>
                <a:lnTo>
                  <a:pt x="1111" y="269"/>
                </a:lnTo>
                <a:lnTo>
                  <a:pt x="1100" y="233"/>
                </a:lnTo>
                <a:lnTo>
                  <a:pt x="1082" y="196"/>
                </a:lnTo>
                <a:lnTo>
                  <a:pt x="1058" y="160"/>
                </a:lnTo>
                <a:lnTo>
                  <a:pt x="1027" y="127"/>
                </a:lnTo>
                <a:lnTo>
                  <a:pt x="986" y="98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205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9E446DA6-C423-45DF-885E-FB8605DE249C}" type="slidenum">
              <a:rPr lang="zh-CN" altLang="en-US" sz="1400" smtClean="0"/>
              <a:pPr/>
              <a:t>11</a:t>
            </a:fld>
            <a:endParaRPr lang="en-US" altLang="zh-CN" sz="1400" smtClean="0"/>
          </a:p>
        </p:txBody>
      </p:sp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>
          <a:xfrm>
            <a:off x="712787" y="-88900"/>
            <a:ext cx="7772400" cy="1143000"/>
          </a:xfrm>
        </p:spPr>
        <p:txBody>
          <a:bodyPr/>
          <a:lstStyle/>
          <a:p>
            <a:pPr algn="ctr"/>
            <a:r>
              <a:rPr lang="zh-CN" altLang="en-US" dirty="0" smtClean="0">
                <a:ea typeface="宋体" pitchFamily="2" charset="-122"/>
              </a:rPr>
              <a:t>计算机网络的构成</a:t>
            </a:r>
          </a:p>
        </p:txBody>
      </p:sp>
      <p:graphicFrame>
        <p:nvGraphicFramePr>
          <p:cNvPr id="2050" name="Object 5"/>
          <p:cNvGraphicFramePr>
            <a:graphicFrameLocks noGrp="1" noChangeAspect="1"/>
          </p:cNvGraphicFramePr>
          <p:nvPr>
            <p:ph type="body" idx="1"/>
            <p:extLst>
              <p:ext uri="{D42A27DB-BD31-4B8C-83A1-F6EECF244321}">
                <p14:modId xmlns:p14="http://schemas.microsoft.com/office/powerpoint/2010/main" val="3376684254"/>
              </p:ext>
            </p:extLst>
          </p:nvPr>
        </p:nvGraphicFramePr>
        <p:xfrm>
          <a:off x="718343" y="942975"/>
          <a:ext cx="7772400" cy="401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8" name="BMP 图像" r:id="rId4" imgW="8714286" imgH="4505954" progId="Paint.Picture">
                  <p:embed/>
                </p:oleObj>
              </mc:Choice>
              <mc:Fallback>
                <p:oleObj name="BMP 图像" r:id="rId4" imgW="8714286" imgH="4505954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343" y="942975"/>
                        <a:ext cx="7772400" cy="401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547687" y="5108576"/>
            <a:ext cx="84947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zh-CN" altLang="en-US" dirty="0">
                <a:ea typeface="宋体" pitchFamily="2" charset="-122"/>
              </a:rPr>
              <a:t>计算机网络运行在通信传输子网之上，由用户资源子网和通信</a:t>
            </a:r>
          </a:p>
          <a:p>
            <a:r>
              <a:rPr lang="zh-CN" altLang="en-US" dirty="0">
                <a:ea typeface="宋体" pitchFamily="2" charset="-122"/>
              </a:rPr>
              <a:t>传输子网组成业务网</a:t>
            </a:r>
            <a:r>
              <a:rPr lang="zh-CN" altLang="en-US" dirty="0" smtClean="0">
                <a:ea typeface="宋体" pitchFamily="2" charset="-122"/>
              </a:rPr>
              <a:t>。互联网叫</a:t>
            </a:r>
            <a:r>
              <a:rPr lang="en-US" altLang="zh-CN" dirty="0" smtClean="0">
                <a:ea typeface="宋体" pitchFamily="2" charset="-122"/>
              </a:rPr>
              <a:t>Core </a:t>
            </a:r>
            <a:r>
              <a:rPr lang="zh-CN" altLang="en-US" dirty="0" smtClean="0">
                <a:ea typeface="宋体" pitchFamily="2" charset="-122"/>
              </a:rPr>
              <a:t>和 </a:t>
            </a:r>
            <a:r>
              <a:rPr lang="en-US" altLang="zh-CN" dirty="0" smtClean="0">
                <a:ea typeface="宋体" pitchFamily="2" charset="-122"/>
              </a:rPr>
              <a:t>Edge</a:t>
            </a:r>
            <a:r>
              <a:rPr lang="zh-CN" altLang="en-US" dirty="0" smtClean="0">
                <a:ea typeface="宋体" pitchFamily="2" charset="-122"/>
              </a:rPr>
              <a:t>。</a:t>
            </a:r>
            <a:endParaRPr lang="en-US" altLang="zh-CN" dirty="0">
              <a:ea typeface="宋体" pitchFamily="2" charset="-122"/>
            </a:endParaRPr>
          </a:p>
          <a:p>
            <a:r>
              <a:rPr lang="zh-CN" altLang="en-US" dirty="0">
                <a:ea typeface="宋体" pitchFamily="2" charset="-122"/>
              </a:rPr>
              <a:t>主要功能：</a:t>
            </a:r>
            <a:r>
              <a:rPr lang="zh-CN" altLang="en-US" b="1" dirty="0">
                <a:ea typeface="宋体" pitchFamily="2" charset="-122"/>
              </a:rPr>
              <a:t>连通性和共享</a:t>
            </a:r>
          </a:p>
        </p:txBody>
      </p:sp>
    </p:spTree>
    <p:extLst>
      <p:ext uri="{BB962C8B-B14F-4D97-AF65-F5344CB8AC3E}">
        <p14:creationId xmlns:p14="http://schemas.microsoft.com/office/powerpoint/2010/main" val="290068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30727" name="灯片编号占位符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91AA842-5401-4F61-886E-BDE65EFC05D1}" type="slidenum">
              <a:rPr lang="zh-CN" altLang="en-US" sz="1400" smtClean="0"/>
              <a:pPr/>
              <a:t>110</a:t>
            </a:fld>
            <a:endParaRPr lang="en-US" altLang="zh-CN" sz="1400" smtClean="0"/>
          </a:p>
        </p:txBody>
      </p:sp>
      <p:sp>
        <p:nvSpPr>
          <p:cNvPr id="3072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382000" cy="1143000"/>
          </a:xfrm>
        </p:spPr>
        <p:txBody>
          <a:bodyPr/>
          <a:lstStyle/>
          <a:p>
            <a:pPr algn="ctr"/>
            <a:r>
              <a:rPr lang="en-US" altLang="zh-CN" sz="3200" dirty="0" smtClean="0">
                <a:ea typeface="宋体" pitchFamily="2" charset="-122"/>
              </a:rPr>
              <a:t>Layering: physical communication </a:t>
            </a:r>
            <a:endParaRPr lang="en-US" altLang="zh-CN" dirty="0" smtClean="0">
              <a:ea typeface="宋体" pitchFamily="2" charset="-122"/>
            </a:endParaRPr>
          </a:p>
        </p:txBody>
      </p:sp>
      <p:grpSp>
        <p:nvGrpSpPr>
          <p:cNvPr id="30729" name="Group 3"/>
          <p:cNvGrpSpPr>
            <a:grpSpLocks/>
          </p:cNvGrpSpPr>
          <p:nvPr/>
        </p:nvGrpSpPr>
        <p:grpSpPr bwMode="auto">
          <a:xfrm>
            <a:off x="1731963" y="1670050"/>
            <a:ext cx="5981700" cy="4497388"/>
            <a:chOff x="1091" y="1052"/>
            <a:chExt cx="3768" cy="2833"/>
          </a:xfrm>
        </p:grpSpPr>
        <p:sp>
          <p:nvSpPr>
            <p:cNvPr id="30782" name="Freeform 4"/>
            <p:cNvSpPr>
              <a:spLocks/>
            </p:cNvSpPr>
            <p:nvPr/>
          </p:nvSpPr>
          <p:spPr bwMode="auto">
            <a:xfrm>
              <a:off x="1091" y="1052"/>
              <a:ext cx="3768" cy="2833"/>
            </a:xfrm>
            <a:custGeom>
              <a:avLst/>
              <a:gdLst>
                <a:gd name="T0" fmla="*/ 4350 w 1340"/>
                <a:gd name="T1" fmla="*/ 238 h 1191"/>
                <a:gd name="T2" fmla="*/ 650 w 1340"/>
                <a:gd name="T3" fmla="*/ 340 h 1191"/>
                <a:gd name="T4" fmla="*/ 458 w 1340"/>
                <a:gd name="T5" fmla="*/ 2274 h 1191"/>
                <a:gd name="T6" fmla="*/ 222 w 1340"/>
                <a:gd name="T7" fmla="*/ 4075 h 1191"/>
                <a:gd name="T8" fmla="*/ 886 w 1340"/>
                <a:gd name="T9" fmla="*/ 4921 h 1191"/>
                <a:gd name="T10" fmla="*/ 4254 w 1340"/>
                <a:gd name="T11" fmla="*/ 4957 h 1191"/>
                <a:gd name="T12" fmla="*/ 5061 w 1340"/>
                <a:gd name="T13" fmla="*/ 6382 h 1191"/>
                <a:gd name="T14" fmla="*/ 9757 w 1340"/>
                <a:gd name="T15" fmla="*/ 6213 h 1191"/>
                <a:gd name="T16" fmla="*/ 10089 w 1340"/>
                <a:gd name="T17" fmla="*/ 3225 h 1191"/>
                <a:gd name="T18" fmla="*/ 9521 w 1340"/>
                <a:gd name="T19" fmla="*/ 1936 h 1191"/>
                <a:gd name="T20" fmla="*/ 6009 w 1340"/>
                <a:gd name="T21" fmla="*/ 1629 h 1191"/>
                <a:gd name="T22" fmla="*/ 4350 w 1340"/>
                <a:gd name="T23" fmla="*/ 238 h 119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340"/>
                <a:gd name="T37" fmla="*/ 0 h 1191"/>
                <a:gd name="T38" fmla="*/ 1340 w 1340"/>
                <a:gd name="T39" fmla="*/ 1191 h 119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340" h="1191">
                  <a:moveTo>
                    <a:pt x="550" y="42"/>
                  </a:moveTo>
                  <a:cubicBezTo>
                    <a:pt x="437" y="4"/>
                    <a:pt x="164" y="0"/>
                    <a:pt x="82" y="60"/>
                  </a:cubicBezTo>
                  <a:cubicBezTo>
                    <a:pt x="0" y="120"/>
                    <a:pt x="67" y="292"/>
                    <a:pt x="58" y="402"/>
                  </a:cubicBezTo>
                  <a:cubicBezTo>
                    <a:pt x="49" y="512"/>
                    <a:pt x="19" y="642"/>
                    <a:pt x="28" y="720"/>
                  </a:cubicBezTo>
                  <a:cubicBezTo>
                    <a:pt x="37" y="798"/>
                    <a:pt x="27" y="844"/>
                    <a:pt x="112" y="870"/>
                  </a:cubicBezTo>
                  <a:cubicBezTo>
                    <a:pt x="197" y="896"/>
                    <a:pt x="450" y="833"/>
                    <a:pt x="538" y="876"/>
                  </a:cubicBezTo>
                  <a:cubicBezTo>
                    <a:pt x="626" y="919"/>
                    <a:pt x="524" y="1091"/>
                    <a:pt x="640" y="1128"/>
                  </a:cubicBezTo>
                  <a:cubicBezTo>
                    <a:pt x="756" y="1165"/>
                    <a:pt x="1128" y="1191"/>
                    <a:pt x="1234" y="1098"/>
                  </a:cubicBezTo>
                  <a:cubicBezTo>
                    <a:pt x="1340" y="1005"/>
                    <a:pt x="1281" y="696"/>
                    <a:pt x="1276" y="570"/>
                  </a:cubicBezTo>
                  <a:cubicBezTo>
                    <a:pt x="1271" y="444"/>
                    <a:pt x="1290" y="389"/>
                    <a:pt x="1204" y="342"/>
                  </a:cubicBezTo>
                  <a:cubicBezTo>
                    <a:pt x="1118" y="295"/>
                    <a:pt x="868" y="338"/>
                    <a:pt x="760" y="288"/>
                  </a:cubicBezTo>
                  <a:cubicBezTo>
                    <a:pt x="652" y="238"/>
                    <a:pt x="663" y="80"/>
                    <a:pt x="550" y="42"/>
                  </a:cubicBezTo>
                  <a:close/>
                </a:path>
              </a:pathLst>
            </a:custGeom>
            <a:solidFill>
              <a:srgbClr val="66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0783" name="Group 5"/>
            <p:cNvGrpSpPr>
              <a:grpSpLocks/>
            </p:cNvGrpSpPr>
            <p:nvPr/>
          </p:nvGrpSpPr>
          <p:grpSpPr bwMode="auto">
            <a:xfrm>
              <a:off x="1319" y="1275"/>
              <a:ext cx="1480" cy="568"/>
              <a:chOff x="3552" y="246"/>
              <a:chExt cx="527" cy="248"/>
            </a:xfrm>
          </p:grpSpPr>
          <p:graphicFrame>
            <p:nvGraphicFramePr>
              <p:cNvPr id="30724" name="Object 2"/>
              <p:cNvGraphicFramePr>
                <a:graphicFrameLocks noChangeAspect="1"/>
              </p:cNvGraphicFramePr>
              <p:nvPr/>
            </p:nvGraphicFramePr>
            <p:xfrm>
              <a:off x="3552" y="246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002" name="ClipArt" r:id="rId4" imgW="1305000" imgH="1085760" progId="MS_ClipArt_Gallery.2">
                      <p:embed/>
                    </p:oleObj>
                  </mc:Choice>
                  <mc:Fallback>
                    <p:oleObj name="ClipArt" r:id="rId4" imgW="1305000" imgH="1085760" progId="MS_ClipArt_Gallery.2">
                      <p:embed/>
                      <p:pic>
                        <p:nvPicPr>
                          <p:cNvPr id="0" name="Object 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52" y="246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725" name="Object 3"/>
              <p:cNvGraphicFramePr>
                <a:graphicFrameLocks noChangeAspect="1"/>
              </p:cNvGraphicFramePr>
              <p:nvPr/>
            </p:nvGraphicFramePr>
            <p:xfrm>
              <a:off x="3878" y="338"/>
              <a:ext cx="201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003" name="ClipArt" r:id="rId6" imgW="676440" imgH="485640" progId="MS_ClipArt_Gallery.2">
                      <p:embed/>
                    </p:oleObj>
                  </mc:Choice>
                  <mc:Fallback>
                    <p:oleObj name="ClipArt" r:id="rId6" imgW="676440" imgH="485640" progId="MS_ClipArt_Gallery.2">
                      <p:embed/>
                      <p:pic>
                        <p:nvPicPr>
                          <p:cNvPr id="0" name="Object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8" y="338"/>
                            <a:ext cx="201" cy="1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0832" name="Line 8"/>
              <p:cNvSpPr>
                <a:spLocks noChangeShapeType="1"/>
              </p:cNvSpPr>
              <p:nvPr/>
            </p:nvSpPr>
            <p:spPr bwMode="auto">
              <a:xfrm flipV="1">
                <a:off x="3844" y="434"/>
                <a:ext cx="82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0784" name="Group 9"/>
            <p:cNvGrpSpPr>
              <a:grpSpLocks/>
            </p:cNvGrpSpPr>
            <p:nvPr/>
          </p:nvGrpSpPr>
          <p:grpSpPr bwMode="auto">
            <a:xfrm>
              <a:off x="1319" y="2336"/>
              <a:ext cx="1480" cy="569"/>
              <a:chOff x="3552" y="246"/>
              <a:chExt cx="527" cy="248"/>
            </a:xfrm>
          </p:grpSpPr>
          <p:graphicFrame>
            <p:nvGraphicFramePr>
              <p:cNvPr id="30722" name="Object 0"/>
              <p:cNvGraphicFramePr>
                <a:graphicFrameLocks noChangeAspect="1"/>
              </p:cNvGraphicFramePr>
              <p:nvPr/>
            </p:nvGraphicFramePr>
            <p:xfrm>
              <a:off x="3552" y="246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004" name="ClipArt" r:id="rId8" imgW="1305000" imgH="1085760" progId="MS_ClipArt_Gallery.2">
                      <p:embed/>
                    </p:oleObj>
                  </mc:Choice>
                  <mc:Fallback>
                    <p:oleObj name="ClipArt" r:id="rId8" imgW="1305000" imgH="1085760" progId="MS_ClipArt_Gallery.2">
                      <p:embed/>
                      <p:pic>
                        <p:nvPicPr>
                          <p:cNvPr id="0" name="Object 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52" y="246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723" name="Object 1"/>
              <p:cNvGraphicFramePr>
                <a:graphicFrameLocks noChangeAspect="1"/>
              </p:cNvGraphicFramePr>
              <p:nvPr/>
            </p:nvGraphicFramePr>
            <p:xfrm>
              <a:off x="3878" y="338"/>
              <a:ext cx="201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005" name="ClipArt" r:id="rId9" imgW="676440" imgH="485640" progId="MS_ClipArt_Gallery.2">
                      <p:embed/>
                    </p:oleObj>
                  </mc:Choice>
                  <mc:Fallback>
                    <p:oleObj name="ClipArt" r:id="rId9" imgW="676440" imgH="485640" progId="MS_ClipArt_Gallery.2">
                      <p:embed/>
                      <p:pic>
                        <p:nvPicPr>
                          <p:cNvPr id="0" name="Object 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8" y="338"/>
                            <a:ext cx="201" cy="1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0831" name="Line 12"/>
              <p:cNvSpPr>
                <a:spLocks noChangeShapeType="1"/>
              </p:cNvSpPr>
              <p:nvPr/>
            </p:nvSpPr>
            <p:spPr bwMode="auto">
              <a:xfrm flipV="1">
                <a:off x="3844" y="434"/>
                <a:ext cx="82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0785" name="Group 13"/>
            <p:cNvGrpSpPr>
              <a:grpSpLocks/>
            </p:cNvGrpSpPr>
            <p:nvPr/>
          </p:nvGrpSpPr>
          <p:grpSpPr bwMode="auto">
            <a:xfrm>
              <a:off x="2397" y="1939"/>
              <a:ext cx="105" cy="382"/>
              <a:chOff x="3842" y="406"/>
              <a:chExt cx="51" cy="167"/>
            </a:xfrm>
          </p:grpSpPr>
          <p:sp>
            <p:nvSpPr>
              <p:cNvPr id="30828" name="Oval 14"/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0829" name="Oval 15"/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0830" name="Oval 16"/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</p:grpSp>
        <p:grpSp>
          <p:nvGrpSpPr>
            <p:cNvPr id="30786" name="Group 17"/>
            <p:cNvGrpSpPr>
              <a:grpSpLocks/>
            </p:cNvGrpSpPr>
            <p:nvPr/>
          </p:nvGrpSpPr>
          <p:grpSpPr bwMode="auto">
            <a:xfrm>
              <a:off x="3027" y="2854"/>
              <a:ext cx="423" cy="705"/>
              <a:chOff x="4180" y="783"/>
              <a:chExt cx="150" cy="307"/>
            </a:xfrm>
          </p:grpSpPr>
          <p:sp>
            <p:nvSpPr>
              <p:cNvPr id="30820" name="AutoShape 18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0821" name="Rectangle 19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0822" name="Rectangle 20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0823" name="AutoShape 21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0824" name="Line 22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825" name="Line 23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826" name="Rectangle 24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0827" name="Rectangle 25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</p:grpSp>
        <p:grpSp>
          <p:nvGrpSpPr>
            <p:cNvPr id="30787" name="Group 26"/>
            <p:cNvGrpSpPr>
              <a:grpSpLocks/>
            </p:cNvGrpSpPr>
            <p:nvPr/>
          </p:nvGrpSpPr>
          <p:grpSpPr bwMode="auto">
            <a:xfrm rot="-5400000">
              <a:off x="3667" y="2965"/>
              <a:ext cx="145" cy="471"/>
              <a:chOff x="3842" y="406"/>
              <a:chExt cx="51" cy="167"/>
            </a:xfrm>
          </p:grpSpPr>
          <p:sp>
            <p:nvSpPr>
              <p:cNvPr id="30817" name="Oval 27"/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0818" name="Oval 28"/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0819" name="Oval 29"/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30788" name="Line 30"/>
            <p:cNvSpPr>
              <a:spLocks noChangeShapeType="1"/>
            </p:cNvSpPr>
            <p:nvPr/>
          </p:nvSpPr>
          <p:spPr bwMode="auto">
            <a:xfrm>
              <a:off x="3302" y="2690"/>
              <a:ext cx="1000" cy="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89" name="Line 31"/>
            <p:cNvSpPr>
              <a:spLocks noChangeShapeType="1"/>
            </p:cNvSpPr>
            <p:nvPr/>
          </p:nvSpPr>
          <p:spPr bwMode="auto">
            <a:xfrm>
              <a:off x="3309" y="2684"/>
              <a:ext cx="3" cy="17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90" name="Line 32"/>
            <p:cNvSpPr>
              <a:spLocks noChangeShapeType="1"/>
            </p:cNvSpPr>
            <p:nvPr/>
          </p:nvSpPr>
          <p:spPr bwMode="auto">
            <a:xfrm>
              <a:off x="4309" y="2681"/>
              <a:ext cx="3" cy="14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91" name="Line 33"/>
            <p:cNvSpPr>
              <a:spLocks noChangeShapeType="1"/>
            </p:cNvSpPr>
            <p:nvPr/>
          </p:nvSpPr>
          <p:spPr bwMode="auto">
            <a:xfrm>
              <a:off x="2697" y="1727"/>
              <a:ext cx="583" cy="4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92" name="Line 34"/>
            <p:cNvSpPr>
              <a:spLocks noChangeShapeType="1"/>
            </p:cNvSpPr>
            <p:nvPr/>
          </p:nvSpPr>
          <p:spPr bwMode="auto">
            <a:xfrm flipV="1">
              <a:off x="2722" y="2237"/>
              <a:ext cx="558" cy="5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93" name="Line 35"/>
            <p:cNvSpPr>
              <a:spLocks noChangeShapeType="1"/>
            </p:cNvSpPr>
            <p:nvPr/>
          </p:nvSpPr>
          <p:spPr bwMode="auto">
            <a:xfrm flipV="1">
              <a:off x="3786" y="2390"/>
              <a:ext cx="3" cy="2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0794" name="Group 36"/>
            <p:cNvGrpSpPr>
              <a:grpSpLocks/>
            </p:cNvGrpSpPr>
            <p:nvPr/>
          </p:nvGrpSpPr>
          <p:grpSpPr bwMode="auto">
            <a:xfrm>
              <a:off x="4046" y="2831"/>
              <a:ext cx="423" cy="705"/>
              <a:chOff x="4180" y="783"/>
              <a:chExt cx="150" cy="307"/>
            </a:xfrm>
          </p:grpSpPr>
          <p:sp>
            <p:nvSpPr>
              <p:cNvPr id="30809" name="AutoShape 37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0810" name="Rectangle 38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0811" name="Rectangle 39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0812" name="AutoShape 40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0813" name="Line 41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814" name="Line 42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815" name="Rectangle 43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0816" name="Rectangle 44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</p:grpSp>
        <p:grpSp>
          <p:nvGrpSpPr>
            <p:cNvPr id="30795" name="Group 45"/>
            <p:cNvGrpSpPr>
              <a:grpSpLocks/>
            </p:cNvGrpSpPr>
            <p:nvPr/>
          </p:nvGrpSpPr>
          <p:grpSpPr bwMode="auto">
            <a:xfrm>
              <a:off x="3251" y="1991"/>
              <a:ext cx="1013" cy="416"/>
              <a:chOff x="3600" y="219"/>
              <a:chExt cx="360" cy="175"/>
            </a:xfrm>
          </p:grpSpPr>
          <p:sp>
            <p:nvSpPr>
              <p:cNvPr id="30796" name="Oval 46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0797" name="Line 47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798" name="Line 48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799" name="Rectangle 49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0800" name="Oval 50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30801" name="Group 51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0806" name="Line 5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0807" name="Line 5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0808" name="Line 5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802" name="Group 55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0803" name="Line 5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0804" name="Line 5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0805" name="Line 5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30730" name="Group 59"/>
          <p:cNvGrpSpPr>
            <a:grpSpLocks/>
          </p:cNvGrpSpPr>
          <p:nvPr/>
        </p:nvGrpSpPr>
        <p:grpSpPr bwMode="auto">
          <a:xfrm>
            <a:off x="2116138" y="1427163"/>
            <a:ext cx="1344612" cy="1512887"/>
            <a:chOff x="188" y="1425"/>
            <a:chExt cx="847" cy="953"/>
          </a:xfrm>
        </p:grpSpPr>
        <p:sp>
          <p:nvSpPr>
            <p:cNvPr id="30775" name="Rectangle 60"/>
            <p:cNvSpPr>
              <a:spLocks noChangeArrowheads="1"/>
            </p:cNvSpPr>
            <p:nvPr/>
          </p:nvSpPr>
          <p:spPr bwMode="auto">
            <a:xfrm>
              <a:off x="237" y="1425"/>
              <a:ext cx="798" cy="9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0776" name="Rectangle 61"/>
            <p:cNvSpPr>
              <a:spLocks noChangeArrowheads="1"/>
            </p:cNvSpPr>
            <p:nvPr/>
          </p:nvSpPr>
          <p:spPr bwMode="auto">
            <a:xfrm>
              <a:off x="207" y="1464"/>
              <a:ext cx="798" cy="9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0777" name="Text Box 62"/>
            <p:cNvSpPr txBox="1">
              <a:spLocks noChangeArrowheads="1"/>
            </p:cNvSpPr>
            <p:nvPr/>
          </p:nvSpPr>
          <p:spPr bwMode="auto">
            <a:xfrm>
              <a:off x="188" y="1455"/>
              <a:ext cx="830" cy="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zh-CN" sz="1800">
                  <a:latin typeface="Comic Sans MS" pitchFamily="66" charset="0"/>
                  <a:ea typeface="宋体" pitchFamily="2" charset="-122"/>
                </a:rPr>
                <a:t>application</a:t>
              </a:r>
            </a:p>
            <a:p>
              <a:pPr algn="ctr"/>
              <a:r>
                <a:rPr lang="en-US" altLang="zh-CN" sz="1800">
                  <a:latin typeface="Comic Sans MS" pitchFamily="66" charset="0"/>
                  <a:ea typeface="宋体" pitchFamily="2" charset="-122"/>
                </a:rPr>
                <a:t>transport</a:t>
              </a:r>
            </a:p>
            <a:p>
              <a:pPr algn="ctr"/>
              <a:r>
                <a:rPr lang="en-US" altLang="zh-CN" sz="1800">
                  <a:latin typeface="Comic Sans MS" pitchFamily="66" charset="0"/>
                  <a:ea typeface="宋体" pitchFamily="2" charset="-122"/>
                </a:rPr>
                <a:t>network</a:t>
              </a:r>
            </a:p>
            <a:p>
              <a:pPr algn="ctr"/>
              <a:r>
                <a:rPr lang="en-US" altLang="zh-CN" sz="1800">
                  <a:latin typeface="Comic Sans MS" pitchFamily="66" charset="0"/>
                  <a:ea typeface="宋体" pitchFamily="2" charset="-122"/>
                </a:rPr>
                <a:t>link</a:t>
              </a:r>
            </a:p>
            <a:p>
              <a:pPr algn="ctr"/>
              <a:r>
                <a:rPr lang="en-US" altLang="zh-CN" sz="1800">
                  <a:latin typeface="Comic Sans MS" pitchFamily="66" charset="0"/>
                  <a:ea typeface="宋体" pitchFamily="2" charset="-122"/>
                </a:rPr>
                <a:t>physical</a:t>
              </a:r>
            </a:p>
          </p:txBody>
        </p:sp>
        <p:sp>
          <p:nvSpPr>
            <p:cNvPr id="30778" name="Line 63"/>
            <p:cNvSpPr>
              <a:spLocks noChangeShapeType="1"/>
            </p:cNvSpPr>
            <p:nvPr/>
          </p:nvSpPr>
          <p:spPr bwMode="auto">
            <a:xfrm flipV="1">
              <a:off x="204" y="1665"/>
              <a:ext cx="789" cy="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79" name="Line 64"/>
            <p:cNvSpPr>
              <a:spLocks noChangeShapeType="1"/>
            </p:cNvSpPr>
            <p:nvPr/>
          </p:nvSpPr>
          <p:spPr bwMode="auto">
            <a:xfrm flipV="1">
              <a:off x="216" y="1845"/>
              <a:ext cx="789" cy="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80" name="Line 65"/>
            <p:cNvSpPr>
              <a:spLocks noChangeShapeType="1"/>
            </p:cNvSpPr>
            <p:nvPr/>
          </p:nvSpPr>
          <p:spPr bwMode="auto">
            <a:xfrm flipV="1">
              <a:off x="216" y="2007"/>
              <a:ext cx="789" cy="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81" name="Line 66"/>
            <p:cNvSpPr>
              <a:spLocks noChangeShapeType="1"/>
            </p:cNvSpPr>
            <p:nvPr/>
          </p:nvSpPr>
          <p:spPr bwMode="auto">
            <a:xfrm flipV="1">
              <a:off x="201" y="2184"/>
              <a:ext cx="789" cy="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0731" name="Group 67"/>
          <p:cNvGrpSpPr>
            <a:grpSpLocks/>
          </p:cNvGrpSpPr>
          <p:nvPr/>
        </p:nvGrpSpPr>
        <p:grpSpPr bwMode="auto">
          <a:xfrm>
            <a:off x="2038350" y="3154363"/>
            <a:ext cx="1344613" cy="1512887"/>
            <a:chOff x="188" y="1425"/>
            <a:chExt cx="847" cy="953"/>
          </a:xfrm>
        </p:grpSpPr>
        <p:sp>
          <p:nvSpPr>
            <p:cNvPr id="30768" name="Rectangle 68"/>
            <p:cNvSpPr>
              <a:spLocks noChangeArrowheads="1"/>
            </p:cNvSpPr>
            <p:nvPr/>
          </p:nvSpPr>
          <p:spPr bwMode="auto">
            <a:xfrm>
              <a:off x="237" y="1425"/>
              <a:ext cx="798" cy="9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0769" name="Rectangle 69"/>
            <p:cNvSpPr>
              <a:spLocks noChangeArrowheads="1"/>
            </p:cNvSpPr>
            <p:nvPr/>
          </p:nvSpPr>
          <p:spPr bwMode="auto">
            <a:xfrm>
              <a:off x="207" y="1464"/>
              <a:ext cx="798" cy="9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0770" name="Text Box 70"/>
            <p:cNvSpPr txBox="1">
              <a:spLocks noChangeArrowheads="1"/>
            </p:cNvSpPr>
            <p:nvPr/>
          </p:nvSpPr>
          <p:spPr bwMode="auto">
            <a:xfrm>
              <a:off x="188" y="1455"/>
              <a:ext cx="830" cy="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zh-CN" sz="1800">
                  <a:latin typeface="Comic Sans MS" pitchFamily="66" charset="0"/>
                  <a:ea typeface="宋体" pitchFamily="2" charset="-122"/>
                </a:rPr>
                <a:t>application</a:t>
              </a:r>
            </a:p>
            <a:p>
              <a:pPr algn="ctr"/>
              <a:r>
                <a:rPr lang="en-US" altLang="zh-CN" sz="1800">
                  <a:latin typeface="Comic Sans MS" pitchFamily="66" charset="0"/>
                  <a:ea typeface="宋体" pitchFamily="2" charset="-122"/>
                </a:rPr>
                <a:t>transport</a:t>
              </a:r>
            </a:p>
            <a:p>
              <a:pPr algn="ctr"/>
              <a:r>
                <a:rPr lang="en-US" altLang="zh-CN" sz="1800">
                  <a:latin typeface="Comic Sans MS" pitchFamily="66" charset="0"/>
                  <a:ea typeface="宋体" pitchFamily="2" charset="-122"/>
                </a:rPr>
                <a:t>network</a:t>
              </a:r>
            </a:p>
            <a:p>
              <a:pPr algn="ctr"/>
              <a:r>
                <a:rPr lang="en-US" altLang="zh-CN" sz="1800">
                  <a:latin typeface="Comic Sans MS" pitchFamily="66" charset="0"/>
                  <a:ea typeface="宋体" pitchFamily="2" charset="-122"/>
                </a:rPr>
                <a:t>link</a:t>
              </a:r>
            </a:p>
            <a:p>
              <a:pPr algn="ctr"/>
              <a:r>
                <a:rPr lang="en-US" altLang="zh-CN" sz="1800">
                  <a:latin typeface="Comic Sans MS" pitchFamily="66" charset="0"/>
                  <a:ea typeface="宋体" pitchFamily="2" charset="-122"/>
                </a:rPr>
                <a:t>physical</a:t>
              </a:r>
            </a:p>
          </p:txBody>
        </p:sp>
        <p:sp>
          <p:nvSpPr>
            <p:cNvPr id="30771" name="Line 71"/>
            <p:cNvSpPr>
              <a:spLocks noChangeShapeType="1"/>
            </p:cNvSpPr>
            <p:nvPr/>
          </p:nvSpPr>
          <p:spPr bwMode="auto">
            <a:xfrm flipV="1">
              <a:off x="204" y="1665"/>
              <a:ext cx="789" cy="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72" name="Line 72"/>
            <p:cNvSpPr>
              <a:spLocks noChangeShapeType="1"/>
            </p:cNvSpPr>
            <p:nvPr/>
          </p:nvSpPr>
          <p:spPr bwMode="auto">
            <a:xfrm flipV="1">
              <a:off x="216" y="1845"/>
              <a:ext cx="789" cy="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73" name="Line 73"/>
            <p:cNvSpPr>
              <a:spLocks noChangeShapeType="1"/>
            </p:cNvSpPr>
            <p:nvPr/>
          </p:nvSpPr>
          <p:spPr bwMode="auto">
            <a:xfrm flipV="1">
              <a:off x="216" y="2007"/>
              <a:ext cx="789" cy="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74" name="Line 74"/>
            <p:cNvSpPr>
              <a:spLocks noChangeShapeType="1"/>
            </p:cNvSpPr>
            <p:nvPr/>
          </p:nvSpPr>
          <p:spPr bwMode="auto">
            <a:xfrm flipV="1">
              <a:off x="201" y="2184"/>
              <a:ext cx="789" cy="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0732" name="Group 75"/>
          <p:cNvGrpSpPr>
            <a:grpSpLocks/>
          </p:cNvGrpSpPr>
          <p:nvPr/>
        </p:nvGrpSpPr>
        <p:grpSpPr bwMode="auto">
          <a:xfrm>
            <a:off x="4456113" y="4418013"/>
            <a:ext cx="1344612" cy="1512887"/>
            <a:chOff x="188" y="1425"/>
            <a:chExt cx="847" cy="953"/>
          </a:xfrm>
        </p:grpSpPr>
        <p:sp>
          <p:nvSpPr>
            <p:cNvPr id="30761" name="Rectangle 76"/>
            <p:cNvSpPr>
              <a:spLocks noChangeArrowheads="1"/>
            </p:cNvSpPr>
            <p:nvPr/>
          </p:nvSpPr>
          <p:spPr bwMode="auto">
            <a:xfrm>
              <a:off x="237" y="1425"/>
              <a:ext cx="798" cy="9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0762" name="Rectangle 77"/>
            <p:cNvSpPr>
              <a:spLocks noChangeArrowheads="1"/>
            </p:cNvSpPr>
            <p:nvPr/>
          </p:nvSpPr>
          <p:spPr bwMode="auto">
            <a:xfrm>
              <a:off x="207" y="1464"/>
              <a:ext cx="798" cy="9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0763" name="Text Box 78"/>
            <p:cNvSpPr txBox="1">
              <a:spLocks noChangeArrowheads="1"/>
            </p:cNvSpPr>
            <p:nvPr/>
          </p:nvSpPr>
          <p:spPr bwMode="auto">
            <a:xfrm>
              <a:off x="188" y="1455"/>
              <a:ext cx="830" cy="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zh-CN" sz="1800">
                  <a:latin typeface="Comic Sans MS" pitchFamily="66" charset="0"/>
                  <a:ea typeface="宋体" pitchFamily="2" charset="-122"/>
                </a:rPr>
                <a:t>application</a:t>
              </a:r>
            </a:p>
            <a:p>
              <a:pPr algn="ctr"/>
              <a:r>
                <a:rPr lang="en-US" altLang="zh-CN" sz="1800">
                  <a:latin typeface="Comic Sans MS" pitchFamily="66" charset="0"/>
                  <a:ea typeface="宋体" pitchFamily="2" charset="-122"/>
                </a:rPr>
                <a:t>transport</a:t>
              </a:r>
            </a:p>
            <a:p>
              <a:pPr algn="ctr"/>
              <a:r>
                <a:rPr lang="en-US" altLang="zh-CN" sz="1800">
                  <a:latin typeface="Comic Sans MS" pitchFamily="66" charset="0"/>
                  <a:ea typeface="宋体" pitchFamily="2" charset="-122"/>
                </a:rPr>
                <a:t>network</a:t>
              </a:r>
            </a:p>
            <a:p>
              <a:pPr algn="ctr"/>
              <a:r>
                <a:rPr lang="en-US" altLang="zh-CN" sz="1800">
                  <a:latin typeface="Comic Sans MS" pitchFamily="66" charset="0"/>
                  <a:ea typeface="宋体" pitchFamily="2" charset="-122"/>
                </a:rPr>
                <a:t>link</a:t>
              </a:r>
            </a:p>
            <a:p>
              <a:pPr algn="ctr"/>
              <a:r>
                <a:rPr lang="en-US" altLang="zh-CN" sz="1800">
                  <a:latin typeface="Comic Sans MS" pitchFamily="66" charset="0"/>
                  <a:ea typeface="宋体" pitchFamily="2" charset="-122"/>
                </a:rPr>
                <a:t>physical</a:t>
              </a:r>
            </a:p>
          </p:txBody>
        </p:sp>
        <p:sp>
          <p:nvSpPr>
            <p:cNvPr id="30764" name="Line 79"/>
            <p:cNvSpPr>
              <a:spLocks noChangeShapeType="1"/>
            </p:cNvSpPr>
            <p:nvPr/>
          </p:nvSpPr>
          <p:spPr bwMode="auto">
            <a:xfrm flipV="1">
              <a:off x="204" y="1665"/>
              <a:ext cx="789" cy="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65" name="Line 80"/>
            <p:cNvSpPr>
              <a:spLocks noChangeShapeType="1"/>
            </p:cNvSpPr>
            <p:nvPr/>
          </p:nvSpPr>
          <p:spPr bwMode="auto">
            <a:xfrm flipV="1">
              <a:off x="216" y="1845"/>
              <a:ext cx="789" cy="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66" name="Line 81"/>
            <p:cNvSpPr>
              <a:spLocks noChangeShapeType="1"/>
            </p:cNvSpPr>
            <p:nvPr/>
          </p:nvSpPr>
          <p:spPr bwMode="auto">
            <a:xfrm flipV="1">
              <a:off x="216" y="2007"/>
              <a:ext cx="789" cy="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67" name="Line 82"/>
            <p:cNvSpPr>
              <a:spLocks noChangeShapeType="1"/>
            </p:cNvSpPr>
            <p:nvPr/>
          </p:nvSpPr>
          <p:spPr bwMode="auto">
            <a:xfrm flipV="1">
              <a:off x="201" y="2184"/>
              <a:ext cx="789" cy="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0733" name="Group 83"/>
          <p:cNvGrpSpPr>
            <a:grpSpLocks/>
          </p:cNvGrpSpPr>
          <p:nvPr/>
        </p:nvGrpSpPr>
        <p:grpSpPr bwMode="auto">
          <a:xfrm>
            <a:off x="6238875" y="4411663"/>
            <a:ext cx="1344613" cy="1512887"/>
            <a:chOff x="188" y="1425"/>
            <a:chExt cx="847" cy="953"/>
          </a:xfrm>
        </p:grpSpPr>
        <p:sp>
          <p:nvSpPr>
            <p:cNvPr id="30754" name="Rectangle 84"/>
            <p:cNvSpPr>
              <a:spLocks noChangeArrowheads="1"/>
            </p:cNvSpPr>
            <p:nvPr/>
          </p:nvSpPr>
          <p:spPr bwMode="auto">
            <a:xfrm>
              <a:off x="237" y="1425"/>
              <a:ext cx="798" cy="9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0755" name="Rectangle 85"/>
            <p:cNvSpPr>
              <a:spLocks noChangeArrowheads="1"/>
            </p:cNvSpPr>
            <p:nvPr/>
          </p:nvSpPr>
          <p:spPr bwMode="auto">
            <a:xfrm>
              <a:off x="207" y="1464"/>
              <a:ext cx="798" cy="9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0756" name="Text Box 86"/>
            <p:cNvSpPr txBox="1">
              <a:spLocks noChangeArrowheads="1"/>
            </p:cNvSpPr>
            <p:nvPr/>
          </p:nvSpPr>
          <p:spPr bwMode="auto">
            <a:xfrm>
              <a:off x="188" y="1455"/>
              <a:ext cx="830" cy="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zh-CN" sz="1800">
                  <a:latin typeface="Comic Sans MS" pitchFamily="66" charset="0"/>
                  <a:ea typeface="宋体" pitchFamily="2" charset="-122"/>
                </a:rPr>
                <a:t>application</a:t>
              </a:r>
            </a:p>
            <a:p>
              <a:pPr algn="ctr"/>
              <a:r>
                <a:rPr lang="en-US" altLang="zh-CN" sz="1800">
                  <a:latin typeface="Comic Sans MS" pitchFamily="66" charset="0"/>
                  <a:ea typeface="宋体" pitchFamily="2" charset="-122"/>
                </a:rPr>
                <a:t>transport</a:t>
              </a:r>
            </a:p>
            <a:p>
              <a:pPr algn="ctr"/>
              <a:r>
                <a:rPr lang="en-US" altLang="zh-CN" sz="1800">
                  <a:latin typeface="Comic Sans MS" pitchFamily="66" charset="0"/>
                  <a:ea typeface="宋体" pitchFamily="2" charset="-122"/>
                </a:rPr>
                <a:t>network</a:t>
              </a:r>
            </a:p>
            <a:p>
              <a:pPr algn="ctr"/>
              <a:r>
                <a:rPr lang="en-US" altLang="zh-CN" sz="1800">
                  <a:latin typeface="Comic Sans MS" pitchFamily="66" charset="0"/>
                  <a:ea typeface="宋体" pitchFamily="2" charset="-122"/>
                </a:rPr>
                <a:t>link</a:t>
              </a:r>
            </a:p>
            <a:p>
              <a:pPr algn="ctr"/>
              <a:r>
                <a:rPr lang="en-US" altLang="zh-CN" sz="1800">
                  <a:latin typeface="Comic Sans MS" pitchFamily="66" charset="0"/>
                  <a:ea typeface="宋体" pitchFamily="2" charset="-122"/>
                </a:rPr>
                <a:t>physical</a:t>
              </a:r>
            </a:p>
          </p:txBody>
        </p:sp>
        <p:sp>
          <p:nvSpPr>
            <p:cNvPr id="30757" name="Line 87"/>
            <p:cNvSpPr>
              <a:spLocks noChangeShapeType="1"/>
            </p:cNvSpPr>
            <p:nvPr/>
          </p:nvSpPr>
          <p:spPr bwMode="auto">
            <a:xfrm flipV="1">
              <a:off x="204" y="1665"/>
              <a:ext cx="789" cy="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58" name="Line 88"/>
            <p:cNvSpPr>
              <a:spLocks noChangeShapeType="1"/>
            </p:cNvSpPr>
            <p:nvPr/>
          </p:nvSpPr>
          <p:spPr bwMode="auto">
            <a:xfrm flipV="1">
              <a:off x="216" y="1845"/>
              <a:ext cx="789" cy="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59" name="Line 89"/>
            <p:cNvSpPr>
              <a:spLocks noChangeShapeType="1"/>
            </p:cNvSpPr>
            <p:nvPr/>
          </p:nvSpPr>
          <p:spPr bwMode="auto">
            <a:xfrm flipV="1">
              <a:off x="216" y="2007"/>
              <a:ext cx="789" cy="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60" name="Line 90"/>
            <p:cNvSpPr>
              <a:spLocks noChangeShapeType="1"/>
            </p:cNvSpPr>
            <p:nvPr/>
          </p:nvSpPr>
          <p:spPr bwMode="auto">
            <a:xfrm flipV="1">
              <a:off x="201" y="2184"/>
              <a:ext cx="789" cy="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0734" name="Group 91"/>
          <p:cNvGrpSpPr>
            <a:grpSpLocks/>
          </p:cNvGrpSpPr>
          <p:nvPr/>
        </p:nvGrpSpPr>
        <p:grpSpPr bwMode="auto">
          <a:xfrm>
            <a:off x="5287963" y="2884488"/>
            <a:ext cx="1320800" cy="963612"/>
            <a:chOff x="4369" y="791"/>
            <a:chExt cx="832" cy="607"/>
          </a:xfrm>
        </p:grpSpPr>
        <p:sp>
          <p:nvSpPr>
            <p:cNvPr id="30749" name="Rectangle 92"/>
            <p:cNvSpPr>
              <a:spLocks noChangeArrowheads="1"/>
            </p:cNvSpPr>
            <p:nvPr/>
          </p:nvSpPr>
          <p:spPr bwMode="auto">
            <a:xfrm>
              <a:off x="4403" y="791"/>
              <a:ext cx="798" cy="58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0750" name="Rectangle 93"/>
            <p:cNvSpPr>
              <a:spLocks noChangeArrowheads="1"/>
            </p:cNvSpPr>
            <p:nvPr/>
          </p:nvSpPr>
          <p:spPr bwMode="auto">
            <a:xfrm>
              <a:off x="4369" y="830"/>
              <a:ext cx="798" cy="56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0751" name="Text Box 94"/>
            <p:cNvSpPr txBox="1">
              <a:spLocks noChangeArrowheads="1"/>
            </p:cNvSpPr>
            <p:nvPr/>
          </p:nvSpPr>
          <p:spPr bwMode="auto">
            <a:xfrm>
              <a:off x="4439" y="821"/>
              <a:ext cx="660" cy="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zh-CN" sz="1800">
                  <a:latin typeface="Comic Sans MS" pitchFamily="66" charset="0"/>
                  <a:ea typeface="宋体" pitchFamily="2" charset="-122"/>
                </a:rPr>
                <a:t>network</a:t>
              </a:r>
            </a:p>
            <a:p>
              <a:pPr algn="ctr"/>
              <a:r>
                <a:rPr lang="en-US" altLang="zh-CN" sz="1800">
                  <a:latin typeface="Comic Sans MS" pitchFamily="66" charset="0"/>
                  <a:ea typeface="宋体" pitchFamily="2" charset="-122"/>
                </a:rPr>
                <a:t>link</a:t>
              </a:r>
            </a:p>
            <a:p>
              <a:pPr algn="ctr"/>
              <a:r>
                <a:rPr lang="en-US" altLang="zh-CN" sz="1800">
                  <a:latin typeface="Comic Sans MS" pitchFamily="66" charset="0"/>
                  <a:ea typeface="宋体" pitchFamily="2" charset="-122"/>
                </a:rPr>
                <a:t>physical</a:t>
              </a:r>
            </a:p>
          </p:txBody>
        </p:sp>
        <p:sp>
          <p:nvSpPr>
            <p:cNvPr id="30752" name="Line 95"/>
            <p:cNvSpPr>
              <a:spLocks noChangeShapeType="1"/>
            </p:cNvSpPr>
            <p:nvPr/>
          </p:nvSpPr>
          <p:spPr bwMode="auto">
            <a:xfrm flipV="1">
              <a:off x="4370" y="1031"/>
              <a:ext cx="789" cy="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53" name="Line 96"/>
            <p:cNvSpPr>
              <a:spLocks noChangeShapeType="1"/>
            </p:cNvSpPr>
            <p:nvPr/>
          </p:nvSpPr>
          <p:spPr bwMode="auto">
            <a:xfrm flipV="1">
              <a:off x="4382" y="1211"/>
              <a:ext cx="789" cy="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7201" name="Line 97"/>
          <p:cNvSpPr>
            <a:spLocks noChangeShapeType="1"/>
          </p:cNvSpPr>
          <p:nvPr/>
        </p:nvSpPr>
        <p:spPr bwMode="auto">
          <a:xfrm>
            <a:off x="2940050" y="1638300"/>
            <a:ext cx="6350" cy="10287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202" name="Line 98"/>
          <p:cNvSpPr>
            <a:spLocks noChangeShapeType="1"/>
          </p:cNvSpPr>
          <p:nvPr/>
        </p:nvSpPr>
        <p:spPr bwMode="auto">
          <a:xfrm>
            <a:off x="6165850" y="3048000"/>
            <a:ext cx="6350" cy="27305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203" name="Line 99"/>
          <p:cNvSpPr>
            <a:spLocks noChangeShapeType="1"/>
          </p:cNvSpPr>
          <p:nvPr/>
        </p:nvSpPr>
        <p:spPr bwMode="auto">
          <a:xfrm flipV="1">
            <a:off x="5549900" y="3016250"/>
            <a:ext cx="0" cy="6159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204" name="Line 100"/>
          <p:cNvSpPr>
            <a:spLocks noChangeShapeType="1"/>
          </p:cNvSpPr>
          <p:nvPr/>
        </p:nvSpPr>
        <p:spPr bwMode="auto">
          <a:xfrm>
            <a:off x="5543550" y="3035300"/>
            <a:ext cx="625475" cy="31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205" name="Line 101"/>
          <p:cNvSpPr>
            <a:spLocks noChangeShapeType="1"/>
          </p:cNvSpPr>
          <p:nvPr/>
        </p:nvSpPr>
        <p:spPr bwMode="auto">
          <a:xfrm>
            <a:off x="6165850" y="5765800"/>
            <a:ext cx="787400" cy="95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206" name="Line 102"/>
          <p:cNvSpPr>
            <a:spLocks noChangeShapeType="1"/>
          </p:cNvSpPr>
          <p:nvPr/>
        </p:nvSpPr>
        <p:spPr bwMode="auto">
          <a:xfrm flipV="1">
            <a:off x="6953250" y="4606925"/>
            <a:ext cx="12700" cy="1168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207" name="Line 103"/>
          <p:cNvSpPr>
            <a:spLocks noChangeShapeType="1"/>
          </p:cNvSpPr>
          <p:nvPr/>
        </p:nvSpPr>
        <p:spPr bwMode="auto">
          <a:xfrm flipV="1">
            <a:off x="2971800" y="2682875"/>
            <a:ext cx="1403350" cy="285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208" name="Line 104"/>
          <p:cNvSpPr>
            <a:spLocks noChangeShapeType="1"/>
          </p:cNvSpPr>
          <p:nvPr/>
        </p:nvSpPr>
        <p:spPr bwMode="auto">
          <a:xfrm>
            <a:off x="4346575" y="2698750"/>
            <a:ext cx="1212850" cy="965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7" name="Group 105"/>
          <p:cNvGrpSpPr>
            <a:grpSpLocks/>
          </p:cNvGrpSpPr>
          <p:nvPr/>
        </p:nvGrpSpPr>
        <p:grpSpPr bwMode="auto">
          <a:xfrm>
            <a:off x="6661150" y="4178300"/>
            <a:ext cx="704850" cy="382588"/>
            <a:chOff x="4712" y="2088"/>
            <a:chExt cx="444" cy="241"/>
          </a:xfrm>
        </p:grpSpPr>
        <p:sp>
          <p:nvSpPr>
            <p:cNvPr id="30747" name="Rectangle 106"/>
            <p:cNvSpPr>
              <a:spLocks noChangeArrowheads="1"/>
            </p:cNvSpPr>
            <p:nvPr/>
          </p:nvSpPr>
          <p:spPr bwMode="auto">
            <a:xfrm>
              <a:off x="4712" y="2088"/>
              <a:ext cx="444" cy="2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0748" name="Text Box 107"/>
            <p:cNvSpPr txBox="1">
              <a:spLocks noChangeArrowheads="1"/>
            </p:cNvSpPr>
            <p:nvPr/>
          </p:nvSpPr>
          <p:spPr bwMode="auto">
            <a:xfrm>
              <a:off x="4726" y="2098"/>
              <a:ext cx="41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CN" sz="1800">
                  <a:solidFill>
                    <a:srgbClr val="FF0000"/>
                  </a:solidFill>
                  <a:latin typeface="Comic Sans MS" pitchFamily="66" charset="0"/>
                  <a:ea typeface="宋体" pitchFamily="2" charset="-122"/>
                </a:rPr>
                <a:t>data</a:t>
              </a:r>
              <a:endParaRPr lang="en-US" altLang="zh-CN">
                <a:ea typeface="宋体" pitchFamily="2" charset="-122"/>
              </a:endParaRPr>
            </a:p>
          </p:txBody>
        </p:sp>
      </p:grpSp>
      <p:grpSp>
        <p:nvGrpSpPr>
          <p:cNvPr id="18" name="Group 108"/>
          <p:cNvGrpSpPr>
            <a:grpSpLocks/>
          </p:cNvGrpSpPr>
          <p:nvPr/>
        </p:nvGrpSpPr>
        <p:grpSpPr bwMode="auto">
          <a:xfrm>
            <a:off x="2609850" y="1257300"/>
            <a:ext cx="704850" cy="382588"/>
            <a:chOff x="4712" y="2088"/>
            <a:chExt cx="444" cy="241"/>
          </a:xfrm>
        </p:grpSpPr>
        <p:sp>
          <p:nvSpPr>
            <p:cNvPr id="30745" name="Rectangle 109"/>
            <p:cNvSpPr>
              <a:spLocks noChangeArrowheads="1"/>
            </p:cNvSpPr>
            <p:nvPr/>
          </p:nvSpPr>
          <p:spPr bwMode="auto">
            <a:xfrm>
              <a:off x="4712" y="2088"/>
              <a:ext cx="444" cy="2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0746" name="Text Box 110"/>
            <p:cNvSpPr txBox="1">
              <a:spLocks noChangeArrowheads="1"/>
            </p:cNvSpPr>
            <p:nvPr/>
          </p:nvSpPr>
          <p:spPr bwMode="auto">
            <a:xfrm>
              <a:off x="4726" y="2098"/>
              <a:ext cx="41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CN" sz="1800">
                  <a:solidFill>
                    <a:srgbClr val="FF0000"/>
                  </a:solidFill>
                  <a:latin typeface="Comic Sans MS" pitchFamily="66" charset="0"/>
                  <a:ea typeface="宋体" pitchFamily="2" charset="-122"/>
                </a:rPr>
                <a:t>data</a:t>
              </a:r>
              <a:endParaRPr lang="en-US" altLang="zh-CN">
                <a:ea typeface="宋体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7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7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7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7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7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7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7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7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5" dur="500"/>
                                        <p:tgtEl>
                                          <p:spTgt spid="4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7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7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7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7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7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7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7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7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7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7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7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7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7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7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7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7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7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7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6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01" grpId="0" animBg="1"/>
      <p:bldP spid="47202" grpId="0" animBg="1"/>
      <p:bldP spid="47203" grpId="0" animBg="1"/>
      <p:bldP spid="47204" grpId="0" animBg="1"/>
      <p:bldP spid="47205" grpId="0" animBg="1"/>
      <p:bldP spid="47206" grpId="0" animBg="1"/>
      <p:bldP spid="47207" grpId="0" animBg="1"/>
      <p:bldP spid="47208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49507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86A1203C-251D-4E94-996A-D00F30414D03}" type="slidenum">
              <a:rPr lang="zh-CN" altLang="en-US" sz="1400" smtClean="0"/>
              <a:pPr/>
              <a:t>111</a:t>
            </a:fld>
            <a:endParaRPr lang="en-US" altLang="zh-CN" sz="1400" smtClean="0"/>
          </a:p>
        </p:txBody>
      </p:sp>
      <p:sp>
        <p:nvSpPr>
          <p:cNvPr id="149508" name="Rectangle 2"/>
          <p:cNvSpPr>
            <a:spLocks noGrp="1" noChangeArrowheads="1"/>
          </p:cNvSpPr>
          <p:nvPr>
            <p:ph type="title"/>
          </p:nvPr>
        </p:nvSpPr>
        <p:spPr>
          <a:xfrm>
            <a:off x="546100" y="279400"/>
            <a:ext cx="7772400" cy="1143000"/>
          </a:xfrm>
        </p:spPr>
        <p:txBody>
          <a:bodyPr/>
          <a:lstStyle/>
          <a:p>
            <a:pPr algn="ctr"/>
            <a:r>
              <a:rPr lang="en-US" altLang="zh-CN" sz="3600" dirty="0" smtClean="0">
                <a:ea typeface="宋体" pitchFamily="2" charset="-122"/>
              </a:rPr>
              <a:t>Protocol layering and data</a:t>
            </a:r>
            <a:endParaRPr lang="en-US" altLang="zh-CN" dirty="0" smtClean="0">
              <a:ea typeface="宋体" pitchFamily="2" charset="-122"/>
            </a:endParaRPr>
          </a:p>
        </p:txBody>
      </p:sp>
      <p:sp>
        <p:nvSpPr>
          <p:cNvPr id="1495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5325" y="1530350"/>
            <a:ext cx="7772400" cy="1514475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zh-CN" sz="2400" smtClean="0">
                <a:ea typeface="宋体" pitchFamily="2" charset="-122"/>
              </a:rPr>
              <a:t>Each layer takes data from above</a:t>
            </a:r>
          </a:p>
          <a:p>
            <a:r>
              <a:rPr lang="en-US" altLang="zh-CN" sz="2400" smtClean="0">
                <a:ea typeface="宋体" pitchFamily="2" charset="-122"/>
              </a:rPr>
              <a:t>adds header information to create new data unit</a:t>
            </a:r>
          </a:p>
          <a:p>
            <a:r>
              <a:rPr lang="en-US" altLang="zh-CN" sz="2400" smtClean="0">
                <a:ea typeface="宋体" pitchFamily="2" charset="-122"/>
              </a:rPr>
              <a:t>passes new data unit to layer below</a:t>
            </a:r>
            <a:endParaRPr lang="en-US" altLang="zh-CN" sz="2400" smtClean="0">
              <a:solidFill>
                <a:srgbClr val="FF0000"/>
              </a:solidFill>
              <a:ea typeface="宋体" pitchFamily="2" charset="-122"/>
            </a:endParaRPr>
          </a:p>
          <a:p>
            <a:pPr>
              <a:buFont typeface="ZapfDingbats" pitchFamily="82" charset="2"/>
              <a:buNone/>
            </a:pPr>
            <a:endParaRPr lang="zh-CN" altLang="en-US" smtClean="0">
              <a:ea typeface="宋体" pitchFamily="2" charset="-122"/>
            </a:endParaRPr>
          </a:p>
        </p:txBody>
      </p:sp>
      <p:grpSp>
        <p:nvGrpSpPr>
          <p:cNvPr id="149510" name="Group 4"/>
          <p:cNvGrpSpPr>
            <a:grpSpLocks/>
          </p:cNvGrpSpPr>
          <p:nvPr/>
        </p:nvGrpSpPr>
        <p:grpSpPr bwMode="auto">
          <a:xfrm>
            <a:off x="1881188" y="3617913"/>
            <a:ext cx="1744662" cy="2017712"/>
            <a:chOff x="1835" y="2837"/>
            <a:chExt cx="1099" cy="1271"/>
          </a:xfrm>
        </p:grpSpPr>
        <p:grpSp>
          <p:nvGrpSpPr>
            <p:cNvPr id="149587" name="Group 5"/>
            <p:cNvGrpSpPr>
              <a:grpSpLocks/>
            </p:cNvGrpSpPr>
            <p:nvPr/>
          </p:nvGrpSpPr>
          <p:grpSpPr bwMode="auto">
            <a:xfrm>
              <a:off x="1842" y="2837"/>
              <a:ext cx="1092" cy="1266"/>
              <a:chOff x="1842" y="2837"/>
              <a:chExt cx="834" cy="942"/>
            </a:xfrm>
          </p:grpSpPr>
          <p:sp>
            <p:nvSpPr>
              <p:cNvPr id="149589" name="Rectangle 6"/>
              <p:cNvSpPr>
                <a:spLocks noChangeArrowheads="1"/>
              </p:cNvSpPr>
              <p:nvPr/>
            </p:nvSpPr>
            <p:spPr bwMode="auto">
              <a:xfrm>
                <a:off x="1878" y="2837"/>
                <a:ext cx="798" cy="90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49590" name="Rectangle 7"/>
              <p:cNvSpPr>
                <a:spLocks noChangeArrowheads="1"/>
              </p:cNvSpPr>
              <p:nvPr/>
            </p:nvSpPr>
            <p:spPr bwMode="auto">
              <a:xfrm>
                <a:off x="1848" y="2876"/>
                <a:ext cx="798" cy="90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49591" name="Line 8"/>
              <p:cNvSpPr>
                <a:spLocks noChangeShapeType="1"/>
              </p:cNvSpPr>
              <p:nvPr/>
            </p:nvSpPr>
            <p:spPr bwMode="auto">
              <a:xfrm flipV="1">
                <a:off x="1845" y="3077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9592" name="Line 9"/>
              <p:cNvSpPr>
                <a:spLocks noChangeShapeType="1"/>
              </p:cNvSpPr>
              <p:nvPr/>
            </p:nvSpPr>
            <p:spPr bwMode="auto">
              <a:xfrm flipV="1">
                <a:off x="1857" y="3257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9593" name="Line 10"/>
              <p:cNvSpPr>
                <a:spLocks noChangeShapeType="1"/>
              </p:cNvSpPr>
              <p:nvPr/>
            </p:nvSpPr>
            <p:spPr bwMode="auto">
              <a:xfrm flipV="1">
                <a:off x="1857" y="3419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9594" name="Line 11"/>
              <p:cNvSpPr>
                <a:spLocks noChangeShapeType="1"/>
              </p:cNvSpPr>
              <p:nvPr/>
            </p:nvSpPr>
            <p:spPr bwMode="auto">
              <a:xfrm flipV="1">
                <a:off x="1842" y="3596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49588" name="Text Box 12"/>
            <p:cNvSpPr txBox="1">
              <a:spLocks noChangeArrowheads="1"/>
            </p:cNvSpPr>
            <p:nvPr/>
          </p:nvSpPr>
          <p:spPr bwMode="auto">
            <a:xfrm>
              <a:off x="1835" y="2900"/>
              <a:ext cx="1070" cy="1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zh-CN">
                  <a:latin typeface="Comic Sans MS" pitchFamily="66" charset="0"/>
                  <a:ea typeface="宋体" pitchFamily="2" charset="-122"/>
                </a:rPr>
                <a:t>application</a:t>
              </a:r>
            </a:p>
            <a:p>
              <a:pPr algn="ctr"/>
              <a:r>
                <a:rPr lang="en-US" altLang="zh-CN">
                  <a:latin typeface="Comic Sans MS" pitchFamily="66" charset="0"/>
                  <a:ea typeface="宋体" pitchFamily="2" charset="-122"/>
                </a:rPr>
                <a:t>transport</a:t>
              </a:r>
            </a:p>
            <a:p>
              <a:pPr algn="ctr"/>
              <a:r>
                <a:rPr lang="en-US" altLang="zh-CN">
                  <a:latin typeface="Comic Sans MS" pitchFamily="66" charset="0"/>
                  <a:ea typeface="宋体" pitchFamily="2" charset="-122"/>
                </a:rPr>
                <a:t>network</a:t>
              </a:r>
            </a:p>
            <a:p>
              <a:pPr algn="ctr"/>
              <a:r>
                <a:rPr lang="en-US" altLang="zh-CN">
                  <a:latin typeface="Comic Sans MS" pitchFamily="66" charset="0"/>
                  <a:ea typeface="宋体" pitchFamily="2" charset="-122"/>
                </a:rPr>
                <a:t>link</a:t>
              </a:r>
            </a:p>
            <a:p>
              <a:pPr algn="ctr"/>
              <a:r>
                <a:rPr lang="en-US" altLang="zh-CN">
                  <a:latin typeface="Comic Sans MS" pitchFamily="66" charset="0"/>
                  <a:ea typeface="宋体" pitchFamily="2" charset="-122"/>
                </a:rPr>
                <a:t>physical</a:t>
              </a:r>
            </a:p>
          </p:txBody>
        </p:sp>
      </p:grpSp>
      <p:grpSp>
        <p:nvGrpSpPr>
          <p:cNvPr id="149511" name="Group 13"/>
          <p:cNvGrpSpPr>
            <a:grpSpLocks/>
          </p:cNvGrpSpPr>
          <p:nvPr/>
        </p:nvGrpSpPr>
        <p:grpSpPr bwMode="auto">
          <a:xfrm>
            <a:off x="4256088" y="3598863"/>
            <a:ext cx="1744662" cy="2017712"/>
            <a:chOff x="1835" y="2837"/>
            <a:chExt cx="1099" cy="1271"/>
          </a:xfrm>
        </p:grpSpPr>
        <p:grpSp>
          <p:nvGrpSpPr>
            <p:cNvPr id="149579" name="Group 14"/>
            <p:cNvGrpSpPr>
              <a:grpSpLocks/>
            </p:cNvGrpSpPr>
            <p:nvPr/>
          </p:nvGrpSpPr>
          <p:grpSpPr bwMode="auto">
            <a:xfrm>
              <a:off x="1842" y="2837"/>
              <a:ext cx="1092" cy="1266"/>
              <a:chOff x="1842" y="2837"/>
              <a:chExt cx="834" cy="942"/>
            </a:xfrm>
          </p:grpSpPr>
          <p:sp>
            <p:nvSpPr>
              <p:cNvPr id="149581" name="Rectangle 15"/>
              <p:cNvSpPr>
                <a:spLocks noChangeArrowheads="1"/>
              </p:cNvSpPr>
              <p:nvPr/>
            </p:nvSpPr>
            <p:spPr bwMode="auto">
              <a:xfrm>
                <a:off x="1878" y="2837"/>
                <a:ext cx="798" cy="90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49582" name="Rectangle 16"/>
              <p:cNvSpPr>
                <a:spLocks noChangeArrowheads="1"/>
              </p:cNvSpPr>
              <p:nvPr/>
            </p:nvSpPr>
            <p:spPr bwMode="auto">
              <a:xfrm>
                <a:off x="1848" y="2876"/>
                <a:ext cx="798" cy="90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49583" name="Line 17"/>
              <p:cNvSpPr>
                <a:spLocks noChangeShapeType="1"/>
              </p:cNvSpPr>
              <p:nvPr/>
            </p:nvSpPr>
            <p:spPr bwMode="auto">
              <a:xfrm flipV="1">
                <a:off x="1845" y="3077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9584" name="Line 18"/>
              <p:cNvSpPr>
                <a:spLocks noChangeShapeType="1"/>
              </p:cNvSpPr>
              <p:nvPr/>
            </p:nvSpPr>
            <p:spPr bwMode="auto">
              <a:xfrm flipV="1">
                <a:off x="1857" y="3257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9585" name="Line 19"/>
              <p:cNvSpPr>
                <a:spLocks noChangeShapeType="1"/>
              </p:cNvSpPr>
              <p:nvPr/>
            </p:nvSpPr>
            <p:spPr bwMode="auto">
              <a:xfrm flipV="1">
                <a:off x="1857" y="3419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9586" name="Line 20"/>
              <p:cNvSpPr>
                <a:spLocks noChangeShapeType="1"/>
              </p:cNvSpPr>
              <p:nvPr/>
            </p:nvSpPr>
            <p:spPr bwMode="auto">
              <a:xfrm flipV="1">
                <a:off x="1842" y="3596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49580" name="Text Box 21"/>
            <p:cNvSpPr txBox="1">
              <a:spLocks noChangeArrowheads="1"/>
            </p:cNvSpPr>
            <p:nvPr/>
          </p:nvSpPr>
          <p:spPr bwMode="auto">
            <a:xfrm>
              <a:off x="1835" y="2900"/>
              <a:ext cx="1070" cy="1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zh-CN">
                  <a:latin typeface="Comic Sans MS" pitchFamily="66" charset="0"/>
                  <a:ea typeface="宋体" pitchFamily="2" charset="-122"/>
                </a:rPr>
                <a:t>application</a:t>
              </a:r>
            </a:p>
            <a:p>
              <a:pPr algn="ctr"/>
              <a:r>
                <a:rPr lang="en-US" altLang="zh-CN">
                  <a:latin typeface="Comic Sans MS" pitchFamily="66" charset="0"/>
                  <a:ea typeface="宋体" pitchFamily="2" charset="-122"/>
                </a:rPr>
                <a:t>transport</a:t>
              </a:r>
            </a:p>
            <a:p>
              <a:pPr algn="ctr"/>
              <a:r>
                <a:rPr lang="en-US" altLang="zh-CN">
                  <a:latin typeface="Comic Sans MS" pitchFamily="66" charset="0"/>
                  <a:ea typeface="宋体" pitchFamily="2" charset="-122"/>
                </a:rPr>
                <a:t>network</a:t>
              </a:r>
            </a:p>
            <a:p>
              <a:pPr algn="ctr"/>
              <a:r>
                <a:rPr lang="en-US" altLang="zh-CN">
                  <a:latin typeface="Comic Sans MS" pitchFamily="66" charset="0"/>
                  <a:ea typeface="宋体" pitchFamily="2" charset="-122"/>
                </a:rPr>
                <a:t>link</a:t>
              </a:r>
            </a:p>
            <a:p>
              <a:pPr algn="ctr"/>
              <a:r>
                <a:rPr lang="en-US" altLang="zh-CN">
                  <a:latin typeface="Comic Sans MS" pitchFamily="66" charset="0"/>
                  <a:ea typeface="宋体" pitchFamily="2" charset="-122"/>
                </a:rPr>
                <a:t>physical</a:t>
              </a:r>
            </a:p>
          </p:txBody>
        </p:sp>
      </p:grpSp>
      <p:sp>
        <p:nvSpPr>
          <p:cNvPr id="149512" name="Text Box 22"/>
          <p:cNvSpPr txBox="1">
            <a:spLocks noChangeArrowheads="1"/>
          </p:cNvSpPr>
          <p:nvPr/>
        </p:nvSpPr>
        <p:spPr bwMode="auto">
          <a:xfrm>
            <a:off x="2212975" y="3084513"/>
            <a:ext cx="1120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>
                <a:solidFill>
                  <a:schemeClr val="accent2"/>
                </a:solidFill>
                <a:latin typeface="Comic Sans MS" pitchFamily="66" charset="0"/>
                <a:ea typeface="宋体" pitchFamily="2" charset="-122"/>
              </a:rPr>
              <a:t>source</a:t>
            </a:r>
          </a:p>
        </p:txBody>
      </p:sp>
      <p:sp>
        <p:nvSpPr>
          <p:cNvPr id="149513" name="Text Box 23"/>
          <p:cNvSpPr txBox="1">
            <a:spLocks noChangeArrowheads="1"/>
          </p:cNvSpPr>
          <p:nvPr/>
        </p:nvSpPr>
        <p:spPr bwMode="auto">
          <a:xfrm>
            <a:off x="4270375" y="3141663"/>
            <a:ext cx="17716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>
                <a:solidFill>
                  <a:schemeClr val="accent2"/>
                </a:solidFill>
                <a:latin typeface="Comic Sans MS" pitchFamily="66" charset="0"/>
                <a:ea typeface="宋体" pitchFamily="2" charset="-122"/>
              </a:rPr>
              <a:t>destination</a:t>
            </a:r>
          </a:p>
        </p:txBody>
      </p:sp>
      <p:sp>
        <p:nvSpPr>
          <p:cNvPr id="149514" name="Freeform 24"/>
          <p:cNvSpPr>
            <a:spLocks/>
          </p:cNvSpPr>
          <p:nvPr/>
        </p:nvSpPr>
        <p:spPr bwMode="auto">
          <a:xfrm>
            <a:off x="1076325" y="3181350"/>
            <a:ext cx="5848350" cy="2828925"/>
          </a:xfrm>
          <a:custGeom>
            <a:avLst/>
            <a:gdLst>
              <a:gd name="T0" fmla="*/ 0 w 4572"/>
              <a:gd name="T1" fmla="*/ 688300714 h 1752"/>
              <a:gd name="T2" fmla="*/ 0 w 4572"/>
              <a:gd name="T3" fmla="*/ 2147483647 h 1752"/>
              <a:gd name="T4" fmla="*/ 2147483647 w 4572"/>
              <a:gd name="T5" fmla="*/ 2147483647 h 1752"/>
              <a:gd name="T6" fmla="*/ 2147483647 w 4572"/>
              <a:gd name="T7" fmla="*/ 0 h 1752"/>
              <a:gd name="T8" fmla="*/ 0 60000 65536"/>
              <a:gd name="T9" fmla="*/ 0 60000 65536"/>
              <a:gd name="T10" fmla="*/ 0 60000 65536"/>
              <a:gd name="T11" fmla="*/ 0 60000 65536"/>
              <a:gd name="T12" fmla="*/ 0 w 4572"/>
              <a:gd name="T13" fmla="*/ 0 h 1752"/>
              <a:gd name="T14" fmla="*/ 4572 w 4572"/>
              <a:gd name="T15" fmla="*/ 1752 h 175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72" h="1752">
                <a:moveTo>
                  <a:pt x="0" y="264"/>
                </a:moveTo>
                <a:lnTo>
                  <a:pt x="0" y="1752"/>
                </a:lnTo>
                <a:lnTo>
                  <a:pt x="4572" y="1746"/>
                </a:lnTo>
                <a:lnTo>
                  <a:pt x="4572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49515" name="Group 25"/>
          <p:cNvGrpSpPr>
            <a:grpSpLocks/>
          </p:cNvGrpSpPr>
          <p:nvPr/>
        </p:nvGrpSpPr>
        <p:grpSpPr bwMode="auto">
          <a:xfrm>
            <a:off x="165100" y="3752850"/>
            <a:ext cx="1668463" cy="1552575"/>
            <a:chOff x="230" y="2352"/>
            <a:chExt cx="1051" cy="978"/>
          </a:xfrm>
        </p:grpSpPr>
        <p:sp>
          <p:nvSpPr>
            <p:cNvPr id="149550" name="Rectangle 26"/>
            <p:cNvSpPr>
              <a:spLocks noChangeArrowheads="1"/>
            </p:cNvSpPr>
            <p:nvPr/>
          </p:nvSpPr>
          <p:spPr bwMode="auto">
            <a:xfrm>
              <a:off x="892" y="2352"/>
              <a:ext cx="378" cy="19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zh-CN" sz="2000">
                  <a:latin typeface="Comic Sans MS" pitchFamily="66" charset="0"/>
                  <a:ea typeface="宋体" pitchFamily="2" charset="-122"/>
                </a:rPr>
                <a:t>M</a:t>
              </a:r>
              <a:endParaRPr lang="en-US" altLang="zh-CN">
                <a:ea typeface="宋体" pitchFamily="2" charset="-122"/>
              </a:endParaRPr>
            </a:p>
          </p:txBody>
        </p:sp>
        <p:sp>
          <p:nvSpPr>
            <p:cNvPr id="149551" name="Rectangle 27"/>
            <p:cNvSpPr>
              <a:spLocks noChangeArrowheads="1"/>
            </p:cNvSpPr>
            <p:nvPr/>
          </p:nvSpPr>
          <p:spPr bwMode="auto">
            <a:xfrm>
              <a:off x="892" y="2610"/>
              <a:ext cx="378" cy="19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zh-CN" sz="2000">
                  <a:latin typeface="Comic Sans MS" pitchFamily="66" charset="0"/>
                  <a:ea typeface="宋体" pitchFamily="2" charset="-122"/>
                </a:rPr>
                <a:t>M</a:t>
              </a:r>
              <a:endParaRPr lang="en-US" altLang="zh-CN">
                <a:ea typeface="宋体" pitchFamily="2" charset="-122"/>
              </a:endParaRPr>
            </a:p>
          </p:txBody>
        </p:sp>
        <p:sp>
          <p:nvSpPr>
            <p:cNvPr id="149552" name="Rectangle 28"/>
            <p:cNvSpPr>
              <a:spLocks noChangeArrowheads="1"/>
            </p:cNvSpPr>
            <p:nvPr/>
          </p:nvSpPr>
          <p:spPr bwMode="auto">
            <a:xfrm>
              <a:off x="903" y="2852"/>
              <a:ext cx="378" cy="19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zh-CN" sz="2000">
                  <a:latin typeface="Comic Sans MS" pitchFamily="66" charset="0"/>
                  <a:ea typeface="宋体" pitchFamily="2" charset="-122"/>
                </a:rPr>
                <a:t>M</a:t>
              </a:r>
              <a:endParaRPr lang="en-US" altLang="zh-CN">
                <a:ea typeface="宋体" pitchFamily="2" charset="-122"/>
              </a:endParaRPr>
            </a:p>
          </p:txBody>
        </p:sp>
        <p:sp>
          <p:nvSpPr>
            <p:cNvPr id="149553" name="Rectangle 29"/>
            <p:cNvSpPr>
              <a:spLocks noChangeArrowheads="1"/>
            </p:cNvSpPr>
            <p:nvPr/>
          </p:nvSpPr>
          <p:spPr bwMode="auto">
            <a:xfrm>
              <a:off x="903" y="3092"/>
              <a:ext cx="378" cy="19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zh-CN" sz="2000">
                  <a:latin typeface="Comic Sans MS" pitchFamily="66" charset="0"/>
                  <a:ea typeface="宋体" pitchFamily="2" charset="-122"/>
                </a:rPr>
                <a:t>M</a:t>
              </a:r>
              <a:endParaRPr lang="en-US" altLang="zh-CN">
                <a:ea typeface="宋体" pitchFamily="2" charset="-122"/>
              </a:endParaRPr>
            </a:p>
          </p:txBody>
        </p:sp>
        <p:grpSp>
          <p:nvGrpSpPr>
            <p:cNvPr id="149554" name="Group 30"/>
            <p:cNvGrpSpPr>
              <a:grpSpLocks/>
            </p:cNvGrpSpPr>
            <p:nvPr/>
          </p:nvGrpSpPr>
          <p:grpSpPr bwMode="auto">
            <a:xfrm>
              <a:off x="633" y="2592"/>
              <a:ext cx="307" cy="256"/>
              <a:chOff x="215" y="2368"/>
              <a:chExt cx="307" cy="256"/>
            </a:xfrm>
          </p:grpSpPr>
          <p:sp>
            <p:nvSpPr>
              <p:cNvPr id="149576" name="Rectangle 31"/>
              <p:cNvSpPr>
                <a:spLocks noChangeArrowheads="1"/>
              </p:cNvSpPr>
              <p:nvPr/>
            </p:nvSpPr>
            <p:spPr bwMode="auto">
              <a:xfrm>
                <a:off x="263" y="2386"/>
                <a:ext cx="208" cy="19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49577" name="Rectangle 32"/>
              <p:cNvSpPr>
                <a:spLocks noChangeArrowheads="1"/>
              </p:cNvSpPr>
              <p:nvPr/>
            </p:nvSpPr>
            <p:spPr bwMode="auto">
              <a:xfrm>
                <a:off x="215" y="2368"/>
                <a:ext cx="197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zh-CN" sz="2000">
                    <a:latin typeface="Comic Sans MS" pitchFamily="66" charset="0"/>
                    <a:ea typeface="宋体" pitchFamily="2" charset="-122"/>
                  </a:rPr>
                  <a:t>H</a:t>
                </a:r>
              </a:p>
            </p:txBody>
          </p:sp>
          <p:sp>
            <p:nvSpPr>
              <p:cNvPr id="149578" name="Text Box 33"/>
              <p:cNvSpPr txBox="1">
                <a:spLocks noChangeArrowheads="1"/>
              </p:cNvSpPr>
              <p:nvPr/>
            </p:nvSpPr>
            <p:spPr bwMode="auto">
              <a:xfrm>
                <a:off x="335" y="2412"/>
                <a:ext cx="187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zh-CN" sz="1600">
                    <a:latin typeface="Comic Sans MS" pitchFamily="66" charset="0"/>
                    <a:ea typeface="宋体" pitchFamily="2" charset="-122"/>
                  </a:rPr>
                  <a:t>t</a:t>
                </a:r>
                <a:endParaRPr lang="en-US" altLang="zh-CN">
                  <a:ea typeface="宋体" pitchFamily="2" charset="-122"/>
                </a:endParaRPr>
              </a:p>
            </p:txBody>
          </p:sp>
        </p:grpSp>
        <p:grpSp>
          <p:nvGrpSpPr>
            <p:cNvPr id="149555" name="Group 34"/>
            <p:cNvGrpSpPr>
              <a:grpSpLocks/>
            </p:cNvGrpSpPr>
            <p:nvPr/>
          </p:nvGrpSpPr>
          <p:grpSpPr bwMode="auto">
            <a:xfrm>
              <a:off x="646" y="2834"/>
              <a:ext cx="307" cy="256"/>
              <a:chOff x="215" y="2368"/>
              <a:chExt cx="307" cy="256"/>
            </a:xfrm>
          </p:grpSpPr>
          <p:sp>
            <p:nvSpPr>
              <p:cNvPr id="149573" name="Rectangle 35"/>
              <p:cNvSpPr>
                <a:spLocks noChangeArrowheads="1"/>
              </p:cNvSpPr>
              <p:nvPr/>
            </p:nvSpPr>
            <p:spPr bwMode="auto">
              <a:xfrm>
                <a:off x="263" y="2386"/>
                <a:ext cx="208" cy="19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49574" name="Rectangle 36"/>
              <p:cNvSpPr>
                <a:spLocks noChangeArrowheads="1"/>
              </p:cNvSpPr>
              <p:nvPr/>
            </p:nvSpPr>
            <p:spPr bwMode="auto">
              <a:xfrm>
                <a:off x="215" y="2368"/>
                <a:ext cx="197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zh-CN" sz="2000">
                    <a:latin typeface="Comic Sans MS" pitchFamily="66" charset="0"/>
                    <a:ea typeface="宋体" pitchFamily="2" charset="-122"/>
                  </a:rPr>
                  <a:t>H</a:t>
                </a:r>
              </a:p>
            </p:txBody>
          </p:sp>
          <p:sp>
            <p:nvSpPr>
              <p:cNvPr id="149575" name="Text Box 37"/>
              <p:cNvSpPr txBox="1">
                <a:spLocks noChangeArrowheads="1"/>
              </p:cNvSpPr>
              <p:nvPr/>
            </p:nvSpPr>
            <p:spPr bwMode="auto">
              <a:xfrm>
                <a:off x="335" y="2412"/>
                <a:ext cx="187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zh-CN" sz="1600">
                    <a:latin typeface="Comic Sans MS" pitchFamily="66" charset="0"/>
                    <a:ea typeface="宋体" pitchFamily="2" charset="-122"/>
                  </a:rPr>
                  <a:t>t</a:t>
                </a:r>
                <a:endParaRPr lang="en-US" altLang="zh-CN">
                  <a:ea typeface="宋体" pitchFamily="2" charset="-122"/>
                </a:endParaRPr>
              </a:p>
            </p:txBody>
          </p:sp>
        </p:grpSp>
        <p:grpSp>
          <p:nvGrpSpPr>
            <p:cNvPr id="149556" name="Group 38"/>
            <p:cNvGrpSpPr>
              <a:grpSpLocks/>
            </p:cNvGrpSpPr>
            <p:nvPr/>
          </p:nvGrpSpPr>
          <p:grpSpPr bwMode="auto">
            <a:xfrm>
              <a:off x="440" y="2834"/>
              <a:ext cx="307" cy="256"/>
              <a:chOff x="215" y="2368"/>
              <a:chExt cx="307" cy="256"/>
            </a:xfrm>
          </p:grpSpPr>
          <p:sp>
            <p:nvSpPr>
              <p:cNvPr id="149570" name="Rectangle 39"/>
              <p:cNvSpPr>
                <a:spLocks noChangeArrowheads="1"/>
              </p:cNvSpPr>
              <p:nvPr/>
            </p:nvSpPr>
            <p:spPr bwMode="auto">
              <a:xfrm>
                <a:off x="263" y="2386"/>
                <a:ext cx="208" cy="19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49571" name="Rectangle 40"/>
              <p:cNvSpPr>
                <a:spLocks noChangeArrowheads="1"/>
              </p:cNvSpPr>
              <p:nvPr/>
            </p:nvSpPr>
            <p:spPr bwMode="auto">
              <a:xfrm>
                <a:off x="215" y="2368"/>
                <a:ext cx="197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zh-CN" sz="2000">
                    <a:latin typeface="Comic Sans MS" pitchFamily="66" charset="0"/>
                    <a:ea typeface="宋体" pitchFamily="2" charset="-122"/>
                  </a:rPr>
                  <a:t>H</a:t>
                </a:r>
              </a:p>
            </p:txBody>
          </p:sp>
          <p:sp>
            <p:nvSpPr>
              <p:cNvPr id="149572" name="Text Box 41"/>
              <p:cNvSpPr txBox="1">
                <a:spLocks noChangeArrowheads="1"/>
              </p:cNvSpPr>
              <p:nvPr/>
            </p:nvSpPr>
            <p:spPr bwMode="auto">
              <a:xfrm>
                <a:off x="335" y="2412"/>
                <a:ext cx="187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zh-CN" sz="1600">
                    <a:latin typeface="Comic Sans MS" pitchFamily="66" charset="0"/>
                    <a:ea typeface="宋体" pitchFamily="2" charset="-122"/>
                  </a:rPr>
                  <a:t>n</a:t>
                </a:r>
                <a:endParaRPr lang="en-US" altLang="zh-CN">
                  <a:ea typeface="宋体" pitchFamily="2" charset="-122"/>
                </a:endParaRPr>
              </a:p>
            </p:txBody>
          </p:sp>
        </p:grpSp>
        <p:grpSp>
          <p:nvGrpSpPr>
            <p:cNvPr id="149557" name="Group 42"/>
            <p:cNvGrpSpPr>
              <a:grpSpLocks/>
            </p:cNvGrpSpPr>
            <p:nvPr/>
          </p:nvGrpSpPr>
          <p:grpSpPr bwMode="auto">
            <a:xfrm>
              <a:off x="440" y="3073"/>
              <a:ext cx="513" cy="256"/>
              <a:chOff x="440" y="2834"/>
              <a:chExt cx="513" cy="256"/>
            </a:xfrm>
          </p:grpSpPr>
          <p:grpSp>
            <p:nvGrpSpPr>
              <p:cNvPr id="149562" name="Group 43"/>
              <p:cNvGrpSpPr>
                <a:grpSpLocks/>
              </p:cNvGrpSpPr>
              <p:nvPr/>
            </p:nvGrpSpPr>
            <p:grpSpPr bwMode="auto">
              <a:xfrm>
                <a:off x="646" y="2834"/>
                <a:ext cx="307" cy="256"/>
                <a:chOff x="215" y="2368"/>
                <a:chExt cx="307" cy="256"/>
              </a:xfrm>
            </p:grpSpPr>
            <p:sp>
              <p:nvSpPr>
                <p:cNvPr id="149567" name="Rectangle 44"/>
                <p:cNvSpPr>
                  <a:spLocks noChangeArrowheads="1"/>
                </p:cNvSpPr>
                <p:nvPr/>
              </p:nvSpPr>
              <p:spPr bwMode="auto">
                <a:xfrm>
                  <a:off x="263" y="2386"/>
                  <a:ext cx="208" cy="198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149568" name="Rectangle 45"/>
                <p:cNvSpPr>
                  <a:spLocks noChangeArrowheads="1"/>
                </p:cNvSpPr>
                <p:nvPr/>
              </p:nvSpPr>
              <p:spPr bwMode="auto">
                <a:xfrm>
                  <a:off x="215" y="2368"/>
                  <a:ext cx="197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r>
                    <a:rPr lang="en-US" altLang="zh-CN" sz="2000">
                      <a:latin typeface="Comic Sans MS" pitchFamily="66" charset="0"/>
                      <a:ea typeface="宋体" pitchFamily="2" charset="-122"/>
                    </a:rPr>
                    <a:t>H</a:t>
                  </a:r>
                </a:p>
              </p:txBody>
            </p:sp>
            <p:sp>
              <p:nvSpPr>
                <p:cNvPr id="149569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335" y="2412"/>
                  <a:ext cx="187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r>
                    <a:rPr lang="en-US" altLang="zh-CN" sz="1600">
                      <a:latin typeface="Comic Sans MS" pitchFamily="66" charset="0"/>
                      <a:ea typeface="宋体" pitchFamily="2" charset="-122"/>
                    </a:rPr>
                    <a:t>t</a:t>
                  </a:r>
                  <a:endParaRPr lang="en-US" altLang="zh-CN">
                    <a:ea typeface="宋体" pitchFamily="2" charset="-122"/>
                  </a:endParaRPr>
                </a:p>
              </p:txBody>
            </p:sp>
          </p:grpSp>
          <p:grpSp>
            <p:nvGrpSpPr>
              <p:cNvPr id="149563" name="Group 47"/>
              <p:cNvGrpSpPr>
                <a:grpSpLocks/>
              </p:cNvGrpSpPr>
              <p:nvPr/>
            </p:nvGrpSpPr>
            <p:grpSpPr bwMode="auto">
              <a:xfrm>
                <a:off x="440" y="2834"/>
                <a:ext cx="307" cy="256"/>
                <a:chOff x="215" y="2368"/>
                <a:chExt cx="307" cy="256"/>
              </a:xfrm>
            </p:grpSpPr>
            <p:sp>
              <p:nvSpPr>
                <p:cNvPr id="149564" name="Rectangle 48"/>
                <p:cNvSpPr>
                  <a:spLocks noChangeArrowheads="1"/>
                </p:cNvSpPr>
                <p:nvPr/>
              </p:nvSpPr>
              <p:spPr bwMode="auto">
                <a:xfrm>
                  <a:off x="263" y="2386"/>
                  <a:ext cx="208" cy="198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149565" name="Rectangle 49"/>
                <p:cNvSpPr>
                  <a:spLocks noChangeArrowheads="1"/>
                </p:cNvSpPr>
                <p:nvPr/>
              </p:nvSpPr>
              <p:spPr bwMode="auto">
                <a:xfrm>
                  <a:off x="215" y="2368"/>
                  <a:ext cx="197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r>
                    <a:rPr lang="en-US" altLang="zh-CN" sz="2000">
                      <a:latin typeface="Comic Sans MS" pitchFamily="66" charset="0"/>
                      <a:ea typeface="宋体" pitchFamily="2" charset="-122"/>
                    </a:rPr>
                    <a:t>H</a:t>
                  </a:r>
                </a:p>
              </p:txBody>
            </p:sp>
            <p:sp>
              <p:nvSpPr>
                <p:cNvPr id="149566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335" y="2412"/>
                  <a:ext cx="187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r>
                    <a:rPr lang="en-US" altLang="zh-CN" sz="1600">
                      <a:latin typeface="Comic Sans MS" pitchFamily="66" charset="0"/>
                      <a:ea typeface="宋体" pitchFamily="2" charset="-122"/>
                    </a:rPr>
                    <a:t>n</a:t>
                  </a:r>
                  <a:endParaRPr lang="en-US" altLang="zh-CN">
                    <a:ea typeface="宋体" pitchFamily="2" charset="-122"/>
                  </a:endParaRPr>
                </a:p>
              </p:txBody>
            </p:sp>
          </p:grpSp>
        </p:grpSp>
        <p:grpSp>
          <p:nvGrpSpPr>
            <p:cNvPr id="149558" name="Group 51"/>
            <p:cNvGrpSpPr>
              <a:grpSpLocks/>
            </p:cNvGrpSpPr>
            <p:nvPr/>
          </p:nvGrpSpPr>
          <p:grpSpPr bwMode="auto">
            <a:xfrm>
              <a:off x="230" y="3074"/>
              <a:ext cx="307" cy="256"/>
              <a:chOff x="215" y="2368"/>
              <a:chExt cx="307" cy="256"/>
            </a:xfrm>
          </p:grpSpPr>
          <p:sp>
            <p:nvSpPr>
              <p:cNvPr id="149559" name="Rectangle 52"/>
              <p:cNvSpPr>
                <a:spLocks noChangeArrowheads="1"/>
              </p:cNvSpPr>
              <p:nvPr/>
            </p:nvSpPr>
            <p:spPr bwMode="auto">
              <a:xfrm>
                <a:off x="263" y="2386"/>
                <a:ext cx="208" cy="19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49560" name="Rectangle 53"/>
              <p:cNvSpPr>
                <a:spLocks noChangeArrowheads="1"/>
              </p:cNvSpPr>
              <p:nvPr/>
            </p:nvSpPr>
            <p:spPr bwMode="auto">
              <a:xfrm>
                <a:off x="215" y="2368"/>
                <a:ext cx="197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zh-CN" sz="2000">
                    <a:latin typeface="Comic Sans MS" pitchFamily="66" charset="0"/>
                    <a:ea typeface="宋体" pitchFamily="2" charset="-122"/>
                  </a:rPr>
                  <a:t>H</a:t>
                </a:r>
              </a:p>
            </p:txBody>
          </p:sp>
          <p:sp>
            <p:nvSpPr>
              <p:cNvPr id="149561" name="Text Box 54"/>
              <p:cNvSpPr txBox="1">
                <a:spLocks noChangeArrowheads="1"/>
              </p:cNvSpPr>
              <p:nvPr/>
            </p:nvSpPr>
            <p:spPr bwMode="auto">
              <a:xfrm>
                <a:off x="335" y="2412"/>
                <a:ext cx="187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zh-CN" sz="1600">
                    <a:latin typeface="Comic Sans MS" pitchFamily="66" charset="0"/>
                    <a:ea typeface="宋体" pitchFamily="2" charset="-122"/>
                  </a:rPr>
                  <a:t>l</a:t>
                </a:r>
                <a:endParaRPr lang="en-US" altLang="zh-CN">
                  <a:ea typeface="宋体" pitchFamily="2" charset="-122"/>
                </a:endParaRPr>
              </a:p>
            </p:txBody>
          </p:sp>
        </p:grpSp>
      </p:grpSp>
      <p:grpSp>
        <p:nvGrpSpPr>
          <p:cNvPr id="149516" name="Group 55"/>
          <p:cNvGrpSpPr>
            <a:grpSpLocks/>
          </p:cNvGrpSpPr>
          <p:nvPr/>
        </p:nvGrpSpPr>
        <p:grpSpPr bwMode="auto">
          <a:xfrm>
            <a:off x="6051550" y="3695700"/>
            <a:ext cx="1668463" cy="1552575"/>
            <a:chOff x="230" y="2352"/>
            <a:chExt cx="1051" cy="978"/>
          </a:xfrm>
        </p:grpSpPr>
        <p:sp>
          <p:nvSpPr>
            <p:cNvPr id="149521" name="Rectangle 56"/>
            <p:cNvSpPr>
              <a:spLocks noChangeArrowheads="1"/>
            </p:cNvSpPr>
            <p:nvPr/>
          </p:nvSpPr>
          <p:spPr bwMode="auto">
            <a:xfrm>
              <a:off x="892" y="2352"/>
              <a:ext cx="378" cy="19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zh-CN" sz="2000">
                  <a:latin typeface="Comic Sans MS" pitchFamily="66" charset="0"/>
                  <a:ea typeface="宋体" pitchFamily="2" charset="-122"/>
                </a:rPr>
                <a:t>M</a:t>
              </a:r>
              <a:endParaRPr lang="en-US" altLang="zh-CN">
                <a:ea typeface="宋体" pitchFamily="2" charset="-122"/>
              </a:endParaRPr>
            </a:p>
          </p:txBody>
        </p:sp>
        <p:sp>
          <p:nvSpPr>
            <p:cNvPr id="149522" name="Rectangle 57"/>
            <p:cNvSpPr>
              <a:spLocks noChangeArrowheads="1"/>
            </p:cNvSpPr>
            <p:nvPr/>
          </p:nvSpPr>
          <p:spPr bwMode="auto">
            <a:xfrm>
              <a:off x="892" y="2610"/>
              <a:ext cx="378" cy="19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zh-CN" sz="2000">
                  <a:latin typeface="Comic Sans MS" pitchFamily="66" charset="0"/>
                  <a:ea typeface="宋体" pitchFamily="2" charset="-122"/>
                </a:rPr>
                <a:t>M</a:t>
              </a:r>
              <a:endParaRPr lang="en-US" altLang="zh-CN">
                <a:ea typeface="宋体" pitchFamily="2" charset="-122"/>
              </a:endParaRPr>
            </a:p>
          </p:txBody>
        </p:sp>
        <p:sp>
          <p:nvSpPr>
            <p:cNvPr id="149523" name="Rectangle 58"/>
            <p:cNvSpPr>
              <a:spLocks noChangeArrowheads="1"/>
            </p:cNvSpPr>
            <p:nvPr/>
          </p:nvSpPr>
          <p:spPr bwMode="auto">
            <a:xfrm>
              <a:off x="903" y="2852"/>
              <a:ext cx="378" cy="19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zh-CN" sz="2000">
                  <a:latin typeface="Comic Sans MS" pitchFamily="66" charset="0"/>
                  <a:ea typeface="宋体" pitchFamily="2" charset="-122"/>
                </a:rPr>
                <a:t>M</a:t>
              </a:r>
              <a:endParaRPr lang="en-US" altLang="zh-CN">
                <a:ea typeface="宋体" pitchFamily="2" charset="-122"/>
              </a:endParaRPr>
            </a:p>
          </p:txBody>
        </p:sp>
        <p:sp>
          <p:nvSpPr>
            <p:cNvPr id="149524" name="Rectangle 59"/>
            <p:cNvSpPr>
              <a:spLocks noChangeArrowheads="1"/>
            </p:cNvSpPr>
            <p:nvPr/>
          </p:nvSpPr>
          <p:spPr bwMode="auto">
            <a:xfrm>
              <a:off x="903" y="3092"/>
              <a:ext cx="378" cy="19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zh-CN" sz="2000">
                  <a:latin typeface="Comic Sans MS" pitchFamily="66" charset="0"/>
                  <a:ea typeface="宋体" pitchFamily="2" charset="-122"/>
                </a:rPr>
                <a:t>M</a:t>
              </a:r>
              <a:endParaRPr lang="en-US" altLang="zh-CN">
                <a:ea typeface="宋体" pitchFamily="2" charset="-122"/>
              </a:endParaRPr>
            </a:p>
          </p:txBody>
        </p:sp>
        <p:grpSp>
          <p:nvGrpSpPr>
            <p:cNvPr id="149525" name="Group 60"/>
            <p:cNvGrpSpPr>
              <a:grpSpLocks/>
            </p:cNvGrpSpPr>
            <p:nvPr/>
          </p:nvGrpSpPr>
          <p:grpSpPr bwMode="auto">
            <a:xfrm>
              <a:off x="633" y="2592"/>
              <a:ext cx="307" cy="256"/>
              <a:chOff x="215" y="2368"/>
              <a:chExt cx="307" cy="256"/>
            </a:xfrm>
          </p:grpSpPr>
          <p:sp>
            <p:nvSpPr>
              <p:cNvPr id="149547" name="Rectangle 61"/>
              <p:cNvSpPr>
                <a:spLocks noChangeArrowheads="1"/>
              </p:cNvSpPr>
              <p:nvPr/>
            </p:nvSpPr>
            <p:spPr bwMode="auto">
              <a:xfrm>
                <a:off x="263" y="2386"/>
                <a:ext cx="208" cy="19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49548" name="Rectangle 62"/>
              <p:cNvSpPr>
                <a:spLocks noChangeArrowheads="1"/>
              </p:cNvSpPr>
              <p:nvPr/>
            </p:nvSpPr>
            <p:spPr bwMode="auto">
              <a:xfrm>
                <a:off x="215" y="2368"/>
                <a:ext cx="197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zh-CN" sz="2000">
                    <a:latin typeface="Comic Sans MS" pitchFamily="66" charset="0"/>
                    <a:ea typeface="宋体" pitchFamily="2" charset="-122"/>
                  </a:rPr>
                  <a:t>H</a:t>
                </a:r>
              </a:p>
            </p:txBody>
          </p:sp>
          <p:sp>
            <p:nvSpPr>
              <p:cNvPr id="149549" name="Text Box 63"/>
              <p:cNvSpPr txBox="1">
                <a:spLocks noChangeArrowheads="1"/>
              </p:cNvSpPr>
              <p:nvPr/>
            </p:nvSpPr>
            <p:spPr bwMode="auto">
              <a:xfrm>
                <a:off x="335" y="2412"/>
                <a:ext cx="187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zh-CN" sz="1600">
                    <a:latin typeface="Comic Sans MS" pitchFamily="66" charset="0"/>
                    <a:ea typeface="宋体" pitchFamily="2" charset="-122"/>
                  </a:rPr>
                  <a:t>t</a:t>
                </a:r>
                <a:endParaRPr lang="en-US" altLang="zh-CN">
                  <a:ea typeface="宋体" pitchFamily="2" charset="-122"/>
                </a:endParaRPr>
              </a:p>
            </p:txBody>
          </p:sp>
        </p:grpSp>
        <p:grpSp>
          <p:nvGrpSpPr>
            <p:cNvPr id="149526" name="Group 64"/>
            <p:cNvGrpSpPr>
              <a:grpSpLocks/>
            </p:cNvGrpSpPr>
            <p:nvPr/>
          </p:nvGrpSpPr>
          <p:grpSpPr bwMode="auto">
            <a:xfrm>
              <a:off x="646" y="2834"/>
              <a:ext cx="307" cy="256"/>
              <a:chOff x="215" y="2368"/>
              <a:chExt cx="307" cy="256"/>
            </a:xfrm>
          </p:grpSpPr>
          <p:sp>
            <p:nvSpPr>
              <p:cNvPr id="149544" name="Rectangle 65"/>
              <p:cNvSpPr>
                <a:spLocks noChangeArrowheads="1"/>
              </p:cNvSpPr>
              <p:nvPr/>
            </p:nvSpPr>
            <p:spPr bwMode="auto">
              <a:xfrm>
                <a:off x="263" y="2386"/>
                <a:ext cx="208" cy="19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49545" name="Rectangle 66"/>
              <p:cNvSpPr>
                <a:spLocks noChangeArrowheads="1"/>
              </p:cNvSpPr>
              <p:nvPr/>
            </p:nvSpPr>
            <p:spPr bwMode="auto">
              <a:xfrm>
                <a:off x="215" y="2368"/>
                <a:ext cx="197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zh-CN" sz="2000">
                    <a:latin typeface="Comic Sans MS" pitchFamily="66" charset="0"/>
                    <a:ea typeface="宋体" pitchFamily="2" charset="-122"/>
                  </a:rPr>
                  <a:t>H</a:t>
                </a:r>
              </a:p>
            </p:txBody>
          </p:sp>
          <p:sp>
            <p:nvSpPr>
              <p:cNvPr id="149546" name="Text Box 67"/>
              <p:cNvSpPr txBox="1">
                <a:spLocks noChangeArrowheads="1"/>
              </p:cNvSpPr>
              <p:nvPr/>
            </p:nvSpPr>
            <p:spPr bwMode="auto">
              <a:xfrm>
                <a:off x="335" y="2412"/>
                <a:ext cx="187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zh-CN" sz="1600">
                    <a:latin typeface="Comic Sans MS" pitchFamily="66" charset="0"/>
                    <a:ea typeface="宋体" pitchFamily="2" charset="-122"/>
                  </a:rPr>
                  <a:t>t</a:t>
                </a:r>
                <a:endParaRPr lang="en-US" altLang="zh-CN">
                  <a:ea typeface="宋体" pitchFamily="2" charset="-122"/>
                </a:endParaRPr>
              </a:p>
            </p:txBody>
          </p:sp>
        </p:grpSp>
        <p:grpSp>
          <p:nvGrpSpPr>
            <p:cNvPr id="149527" name="Group 68"/>
            <p:cNvGrpSpPr>
              <a:grpSpLocks/>
            </p:cNvGrpSpPr>
            <p:nvPr/>
          </p:nvGrpSpPr>
          <p:grpSpPr bwMode="auto">
            <a:xfrm>
              <a:off x="440" y="2834"/>
              <a:ext cx="307" cy="256"/>
              <a:chOff x="215" y="2368"/>
              <a:chExt cx="307" cy="256"/>
            </a:xfrm>
          </p:grpSpPr>
          <p:sp>
            <p:nvSpPr>
              <p:cNvPr id="149541" name="Rectangle 69"/>
              <p:cNvSpPr>
                <a:spLocks noChangeArrowheads="1"/>
              </p:cNvSpPr>
              <p:nvPr/>
            </p:nvSpPr>
            <p:spPr bwMode="auto">
              <a:xfrm>
                <a:off x="263" y="2386"/>
                <a:ext cx="208" cy="19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49542" name="Rectangle 70"/>
              <p:cNvSpPr>
                <a:spLocks noChangeArrowheads="1"/>
              </p:cNvSpPr>
              <p:nvPr/>
            </p:nvSpPr>
            <p:spPr bwMode="auto">
              <a:xfrm>
                <a:off x="215" y="2368"/>
                <a:ext cx="197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zh-CN" sz="2000">
                    <a:latin typeface="Comic Sans MS" pitchFamily="66" charset="0"/>
                    <a:ea typeface="宋体" pitchFamily="2" charset="-122"/>
                  </a:rPr>
                  <a:t>H</a:t>
                </a:r>
              </a:p>
            </p:txBody>
          </p:sp>
          <p:sp>
            <p:nvSpPr>
              <p:cNvPr id="149543" name="Text Box 71"/>
              <p:cNvSpPr txBox="1">
                <a:spLocks noChangeArrowheads="1"/>
              </p:cNvSpPr>
              <p:nvPr/>
            </p:nvSpPr>
            <p:spPr bwMode="auto">
              <a:xfrm>
                <a:off x="335" y="2412"/>
                <a:ext cx="187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zh-CN" sz="1600">
                    <a:latin typeface="Comic Sans MS" pitchFamily="66" charset="0"/>
                    <a:ea typeface="宋体" pitchFamily="2" charset="-122"/>
                  </a:rPr>
                  <a:t>n</a:t>
                </a:r>
                <a:endParaRPr lang="en-US" altLang="zh-CN">
                  <a:ea typeface="宋体" pitchFamily="2" charset="-122"/>
                </a:endParaRPr>
              </a:p>
            </p:txBody>
          </p:sp>
        </p:grpSp>
        <p:grpSp>
          <p:nvGrpSpPr>
            <p:cNvPr id="149528" name="Group 72"/>
            <p:cNvGrpSpPr>
              <a:grpSpLocks/>
            </p:cNvGrpSpPr>
            <p:nvPr/>
          </p:nvGrpSpPr>
          <p:grpSpPr bwMode="auto">
            <a:xfrm>
              <a:off x="440" y="3073"/>
              <a:ext cx="513" cy="256"/>
              <a:chOff x="440" y="2834"/>
              <a:chExt cx="513" cy="256"/>
            </a:xfrm>
          </p:grpSpPr>
          <p:grpSp>
            <p:nvGrpSpPr>
              <p:cNvPr id="149533" name="Group 73"/>
              <p:cNvGrpSpPr>
                <a:grpSpLocks/>
              </p:cNvGrpSpPr>
              <p:nvPr/>
            </p:nvGrpSpPr>
            <p:grpSpPr bwMode="auto">
              <a:xfrm>
                <a:off x="646" y="2834"/>
                <a:ext cx="307" cy="256"/>
                <a:chOff x="215" y="2368"/>
                <a:chExt cx="307" cy="256"/>
              </a:xfrm>
            </p:grpSpPr>
            <p:sp>
              <p:nvSpPr>
                <p:cNvPr id="149538" name="Rectangle 74"/>
                <p:cNvSpPr>
                  <a:spLocks noChangeArrowheads="1"/>
                </p:cNvSpPr>
                <p:nvPr/>
              </p:nvSpPr>
              <p:spPr bwMode="auto">
                <a:xfrm>
                  <a:off x="263" y="2386"/>
                  <a:ext cx="208" cy="198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149539" name="Rectangle 75"/>
                <p:cNvSpPr>
                  <a:spLocks noChangeArrowheads="1"/>
                </p:cNvSpPr>
                <p:nvPr/>
              </p:nvSpPr>
              <p:spPr bwMode="auto">
                <a:xfrm>
                  <a:off x="215" y="2368"/>
                  <a:ext cx="197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r>
                    <a:rPr lang="en-US" altLang="zh-CN" sz="2000">
                      <a:latin typeface="Comic Sans MS" pitchFamily="66" charset="0"/>
                      <a:ea typeface="宋体" pitchFamily="2" charset="-122"/>
                    </a:rPr>
                    <a:t>H</a:t>
                  </a:r>
                </a:p>
              </p:txBody>
            </p:sp>
            <p:sp>
              <p:nvSpPr>
                <p:cNvPr id="149540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335" y="2412"/>
                  <a:ext cx="187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r>
                    <a:rPr lang="en-US" altLang="zh-CN" sz="1600">
                      <a:latin typeface="Comic Sans MS" pitchFamily="66" charset="0"/>
                      <a:ea typeface="宋体" pitchFamily="2" charset="-122"/>
                    </a:rPr>
                    <a:t>t</a:t>
                  </a:r>
                  <a:endParaRPr lang="en-US" altLang="zh-CN">
                    <a:ea typeface="宋体" pitchFamily="2" charset="-122"/>
                  </a:endParaRPr>
                </a:p>
              </p:txBody>
            </p:sp>
          </p:grpSp>
          <p:grpSp>
            <p:nvGrpSpPr>
              <p:cNvPr id="149534" name="Group 77"/>
              <p:cNvGrpSpPr>
                <a:grpSpLocks/>
              </p:cNvGrpSpPr>
              <p:nvPr/>
            </p:nvGrpSpPr>
            <p:grpSpPr bwMode="auto">
              <a:xfrm>
                <a:off x="440" y="2834"/>
                <a:ext cx="307" cy="256"/>
                <a:chOff x="215" y="2368"/>
                <a:chExt cx="307" cy="256"/>
              </a:xfrm>
            </p:grpSpPr>
            <p:sp>
              <p:nvSpPr>
                <p:cNvPr id="149535" name="Rectangle 78"/>
                <p:cNvSpPr>
                  <a:spLocks noChangeArrowheads="1"/>
                </p:cNvSpPr>
                <p:nvPr/>
              </p:nvSpPr>
              <p:spPr bwMode="auto">
                <a:xfrm>
                  <a:off x="263" y="2386"/>
                  <a:ext cx="208" cy="198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149536" name="Rectangle 79"/>
                <p:cNvSpPr>
                  <a:spLocks noChangeArrowheads="1"/>
                </p:cNvSpPr>
                <p:nvPr/>
              </p:nvSpPr>
              <p:spPr bwMode="auto">
                <a:xfrm>
                  <a:off x="215" y="2368"/>
                  <a:ext cx="197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r>
                    <a:rPr lang="en-US" altLang="zh-CN" sz="2000">
                      <a:latin typeface="Comic Sans MS" pitchFamily="66" charset="0"/>
                      <a:ea typeface="宋体" pitchFamily="2" charset="-122"/>
                    </a:rPr>
                    <a:t>H</a:t>
                  </a:r>
                </a:p>
              </p:txBody>
            </p:sp>
            <p:sp>
              <p:nvSpPr>
                <p:cNvPr id="149537" name="Text Box 80"/>
                <p:cNvSpPr txBox="1">
                  <a:spLocks noChangeArrowheads="1"/>
                </p:cNvSpPr>
                <p:nvPr/>
              </p:nvSpPr>
              <p:spPr bwMode="auto">
                <a:xfrm>
                  <a:off x="335" y="2412"/>
                  <a:ext cx="187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r>
                    <a:rPr lang="en-US" altLang="zh-CN" sz="1600">
                      <a:latin typeface="Comic Sans MS" pitchFamily="66" charset="0"/>
                      <a:ea typeface="宋体" pitchFamily="2" charset="-122"/>
                    </a:rPr>
                    <a:t>n</a:t>
                  </a:r>
                  <a:endParaRPr lang="en-US" altLang="zh-CN">
                    <a:ea typeface="宋体" pitchFamily="2" charset="-122"/>
                  </a:endParaRPr>
                </a:p>
              </p:txBody>
            </p:sp>
          </p:grpSp>
        </p:grpSp>
        <p:grpSp>
          <p:nvGrpSpPr>
            <p:cNvPr id="149529" name="Group 81"/>
            <p:cNvGrpSpPr>
              <a:grpSpLocks/>
            </p:cNvGrpSpPr>
            <p:nvPr/>
          </p:nvGrpSpPr>
          <p:grpSpPr bwMode="auto">
            <a:xfrm>
              <a:off x="230" y="3074"/>
              <a:ext cx="307" cy="256"/>
              <a:chOff x="215" y="2368"/>
              <a:chExt cx="307" cy="256"/>
            </a:xfrm>
          </p:grpSpPr>
          <p:sp>
            <p:nvSpPr>
              <p:cNvPr id="149530" name="Rectangle 82"/>
              <p:cNvSpPr>
                <a:spLocks noChangeArrowheads="1"/>
              </p:cNvSpPr>
              <p:nvPr/>
            </p:nvSpPr>
            <p:spPr bwMode="auto">
              <a:xfrm>
                <a:off x="263" y="2386"/>
                <a:ext cx="208" cy="19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49531" name="Rectangle 83"/>
              <p:cNvSpPr>
                <a:spLocks noChangeArrowheads="1"/>
              </p:cNvSpPr>
              <p:nvPr/>
            </p:nvSpPr>
            <p:spPr bwMode="auto">
              <a:xfrm>
                <a:off x="215" y="2368"/>
                <a:ext cx="197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zh-CN" sz="2000">
                    <a:latin typeface="Comic Sans MS" pitchFamily="66" charset="0"/>
                    <a:ea typeface="宋体" pitchFamily="2" charset="-122"/>
                  </a:rPr>
                  <a:t>H</a:t>
                </a:r>
              </a:p>
            </p:txBody>
          </p:sp>
          <p:sp>
            <p:nvSpPr>
              <p:cNvPr id="149532" name="Text Box 84"/>
              <p:cNvSpPr txBox="1">
                <a:spLocks noChangeArrowheads="1"/>
              </p:cNvSpPr>
              <p:nvPr/>
            </p:nvSpPr>
            <p:spPr bwMode="auto">
              <a:xfrm>
                <a:off x="335" y="2412"/>
                <a:ext cx="187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zh-CN" sz="1600">
                    <a:latin typeface="Comic Sans MS" pitchFamily="66" charset="0"/>
                    <a:ea typeface="宋体" pitchFamily="2" charset="-122"/>
                  </a:rPr>
                  <a:t>l</a:t>
                </a:r>
                <a:endParaRPr lang="en-US" altLang="zh-CN">
                  <a:ea typeface="宋体" pitchFamily="2" charset="-122"/>
                </a:endParaRPr>
              </a:p>
            </p:txBody>
          </p:sp>
        </p:grpSp>
      </p:grpSp>
      <p:sp>
        <p:nvSpPr>
          <p:cNvPr id="149517" name="Text Box 85"/>
          <p:cNvSpPr txBox="1">
            <a:spLocks noChangeArrowheads="1"/>
          </p:cNvSpPr>
          <p:nvPr/>
        </p:nvSpPr>
        <p:spPr bwMode="auto">
          <a:xfrm>
            <a:off x="7794625" y="3646488"/>
            <a:ext cx="11731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000">
                <a:solidFill>
                  <a:srgbClr val="FF0000"/>
                </a:solidFill>
                <a:latin typeface="Comic Sans MS" pitchFamily="66" charset="0"/>
                <a:ea typeface="宋体" pitchFamily="2" charset="-122"/>
              </a:rPr>
              <a:t>message</a:t>
            </a:r>
            <a:endParaRPr lang="en-US" altLang="zh-CN">
              <a:solidFill>
                <a:schemeClr val="accent2"/>
              </a:solidFill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149518" name="Text Box 86"/>
          <p:cNvSpPr txBox="1">
            <a:spLocks noChangeArrowheads="1"/>
          </p:cNvSpPr>
          <p:nvPr/>
        </p:nvSpPr>
        <p:spPr bwMode="auto">
          <a:xfrm>
            <a:off x="7794625" y="4046538"/>
            <a:ext cx="1171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000">
                <a:solidFill>
                  <a:srgbClr val="FF0000"/>
                </a:solidFill>
                <a:latin typeface="Comic Sans MS" pitchFamily="66" charset="0"/>
                <a:ea typeface="宋体" pitchFamily="2" charset="-122"/>
              </a:rPr>
              <a:t>segment</a:t>
            </a:r>
            <a:endParaRPr lang="en-US" altLang="zh-CN">
              <a:solidFill>
                <a:schemeClr val="accent2"/>
              </a:solidFill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149519" name="Text Box 87"/>
          <p:cNvSpPr txBox="1">
            <a:spLocks noChangeArrowheads="1"/>
          </p:cNvSpPr>
          <p:nvPr/>
        </p:nvSpPr>
        <p:spPr bwMode="auto">
          <a:xfrm>
            <a:off x="7823200" y="4456113"/>
            <a:ext cx="9763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000">
                <a:solidFill>
                  <a:srgbClr val="FF0000"/>
                </a:solidFill>
                <a:latin typeface="Comic Sans MS" pitchFamily="66" charset="0"/>
                <a:ea typeface="宋体" pitchFamily="2" charset="-122"/>
              </a:rPr>
              <a:t>packet</a:t>
            </a:r>
            <a:endParaRPr lang="en-US" altLang="zh-CN">
              <a:solidFill>
                <a:schemeClr val="accent2"/>
              </a:solidFill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149520" name="Text Box 88"/>
          <p:cNvSpPr txBox="1">
            <a:spLocks noChangeArrowheads="1"/>
          </p:cNvSpPr>
          <p:nvPr/>
        </p:nvSpPr>
        <p:spPr bwMode="auto">
          <a:xfrm>
            <a:off x="7908925" y="4865688"/>
            <a:ext cx="901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000">
                <a:solidFill>
                  <a:srgbClr val="FF0000"/>
                </a:solidFill>
                <a:latin typeface="Comic Sans MS" pitchFamily="66" charset="0"/>
                <a:ea typeface="宋体" pitchFamily="2" charset="-122"/>
              </a:rPr>
              <a:t>frame</a:t>
            </a:r>
            <a:endParaRPr lang="en-US" altLang="zh-CN">
              <a:solidFill>
                <a:schemeClr val="accent2"/>
              </a:solidFill>
              <a:latin typeface="Comic Sans MS" pitchFamily="66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50531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8FC5C35-CC19-419C-9F2C-618E53ED9910}" type="slidenum">
              <a:rPr lang="zh-CN" altLang="en-US" sz="1400" smtClean="0"/>
              <a:pPr/>
              <a:t>112</a:t>
            </a:fld>
            <a:endParaRPr lang="en-US" altLang="zh-CN" sz="1400" smtClean="0"/>
          </a:p>
        </p:txBody>
      </p:sp>
      <p:sp>
        <p:nvSpPr>
          <p:cNvPr id="150532" name="Rectangle 2"/>
          <p:cNvSpPr>
            <a:spLocks noChangeArrowheads="1"/>
          </p:cNvSpPr>
          <p:nvPr/>
        </p:nvSpPr>
        <p:spPr bwMode="auto">
          <a:xfrm>
            <a:off x="533400" y="381000"/>
            <a:ext cx="7772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1" tIns="45708" rIns="91411" bIns="45708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800" u="sng">
                <a:solidFill>
                  <a:schemeClr val="accent2"/>
                </a:solidFill>
                <a:latin typeface="Comic Sans MS" pitchFamily="66" charset="0"/>
                <a:ea typeface="宋体" pitchFamily="2" charset="-122"/>
              </a:rPr>
              <a:t>The Hourglass Architecture of the Internet</a:t>
            </a:r>
          </a:p>
        </p:txBody>
      </p:sp>
      <p:sp>
        <p:nvSpPr>
          <p:cNvPr id="150533" name="Freeform 3"/>
          <p:cNvSpPr>
            <a:spLocks/>
          </p:cNvSpPr>
          <p:nvPr/>
        </p:nvSpPr>
        <p:spPr bwMode="auto">
          <a:xfrm>
            <a:off x="2514600" y="1981200"/>
            <a:ext cx="1003300" cy="3733800"/>
          </a:xfrm>
          <a:custGeom>
            <a:avLst/>
            <a:gdLst>
              <a:gd name="T0" fmla="*/ 120967503 w 632"/>
              <a:gd name="T1" fmla="*/ 0 h 2496"/>
              <a:gd name="T2" fmla="*/ 1572577289 w 632"/>
              <a:gd name="T3" fmla="*/ 2147483647 h 2496"/>
              <a:gd name="T4" fmla="*/ 0 w 632"/>
              <a:gd name="T5" fmla="*/ 2147483647 h 2496"/>
              <a:gd name="T6" fmla="*/ 0 60000 65536"/>
              <a:gd name="T7" fmla="*/ 0 60000 65536"/>
              <a:gd name="T8" fmla="*/ 0 60000 65536"/>
              <a:gd name="T9" fmla="*/ 0 w 632"/>
              <a:gd name="T10" fmla="*/ 0 h 2496"/>
              <a:gd name="T11" fmla="*/ 632 w 632"/>
              <a:gd name="T12" fmla="*/ 2496 h 24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32" h="2496">
                <a:moveTo>
                  <a:pt x="48" y="0"/>
                </a:moveTo>
                <a:cubicBezTo>
                  <a:pt x="340" y="368"/>
                  <a:pt x="632" y="736"/>
                  <a:pt x="624" y="1152"/>
                </a:cubicBezTo>
                <a:cubicBezTo>
                  <a:pt x="616" y="1568"/>
                  <a:pt x="308" y="2032"/>
                  <a:pt x="0" y="2496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0534" name="Freeform 4"/>
          <p:cNvSpPr>
            <a:spLocks/>
          </p:cNvSpPr>
          <p:nvPr/>
        </p:nvSpPr>
        <p:spPr bwMode="auto">
          <a:xfrm>
            <a:off x="4559300" y="1981200"/>
            <a:ext cx="1079500" cy="3733800"/>
          </a:xfrm>
          <a:custGeom>
            <a:avLst/>
            <a:gdLst>
              <a:gd name="T0" fmla="*/ 1703821420 w 632"/>
              <a:gd name="T1" fmla="*/ 0 h 2496"/>
              <a:gd name="T2" fmla="*/ 23340769 w 632"/>
              <a:gd name="T3" fmla="*/ 2147483647 h 2496"/>
              <a:gd name="T4" fmla="*/ 1843861297 w 632"/>
              <a:gd name="T5" fmla="*/ 2147483647 h 2496"/>
              <a:gd name="T6" fmla="*/ 0 60000 65536"/>
              <a:gd name="T7" fmla="*/ 0 60000 65536"/>
              <a:gd name="T8" fmla="*/ 0 60000 65536"/>
              <a:gd name="T9" fmla="*/ 0 w 632"/>
              <a:gd name="T10" fmla="*/ 0 h 2496"/>
              <a:gd name="T11" fmla="*/ 632 w 632"/>
              <a:gd name="T12" fmla="*/ 2496 h 24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32" h="2496">
                <a:moveTo>
                  <a:pt x="584" y="0"/>
                </a:moveTo>
                <a:cubicBezTo>
                  <a:pt x="292" y="416"/>
                  <a:pt x="0" y="832"/>
                  <a:pt x="8" y="1248"/>
                </a:cubicBezTo>
                <a:cubicBezTo>
                  <a:pt x="16" y="1664"/>
                  <a:pt x="324" y="2080"/>
                  <a:pt x="632" y="2496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0535" name="Line 5"/>
          <p:cNvSpPr>
            <a:spLocks noChangeShapeType="1"/>
          </p:cNvSpPr>
          <p:nvPr/>
        </p:nvSpPr>
        <p:spPr bwMode="auto">
          <a:xfrm>
            <a:off x="3505200" y="3429000"/>
            <a:ext cx="1143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0536" name="Line 6"/>
          <p:cNvSpPr>
            <a:spLocks noChangeShapeType="1"/>
          </p:cNvSpPr>
          <p:nvPr/>
        </p:nvSpPr>
        <p:spPr bwMode="auto">
          <a:xfrm>
            <a:off x="3505200" y="4038600"/>
            <a:ext cx="1066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0537" name="Text Box 7"/>
          <p:cNvSpPr txBox="1">
            <a:spLocks noChangeArrowheads="1"/>
          </p:cNvSpPr>
          <p:nvPr/>
        </p:nvSpPr>
        <p:spPr bwMode="auto">
          <a:xfrm>
            <a:off x="3811588" y="3470275"/>
            <a:ext cx="4556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>
                <a:ea typeface="宋体" pitchFamily="2" charset="-122"/>
              </a:rPr>
              <a:t>IP</a:t>
            </a:r>
          </a:p>
        </p:txBody>
      </p:sp>
      <p:sp>
        <p:nvSpPr>
          <p:cNvPr id="150538" name="Text Box 8"/>
          <p:cNvSpPr txBox="1">
            <a:spLocks noChangeArrowheads="1"/>
          </p:cNvSpPr>
          <p:nvPr/>
        </p:nvSpPr>
        <p:spPr bwMode="auto">
          <a:xfrm>
            <a:off x="2895600" y="5029200"/>
            <a:ext cx="8747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 sz="1600">
                <a:ea typeface="宋体" pitchFamily="2" charset="-122"/>
              </a:rPr>
              <a:t>Ethernet</a:t>
            </a:r>
          </a:p>
        </p:txBody>
      </p:sp>
      <p:sp>
        <p:nvSpPr>
          <p:cNvPr id="150539" name="Text Box 9"/>
          <p:cNvSpPr txBox="1">
            <a:spLocks noChangeArrowheads="1"/>
          </p:cNvSpPr>
          <p:nvPr/>
        </p:nvSpPr>
        <p:spPr bwMode="auto">
          <a:xfrm>
            <a:off x="4495800" y="5029200"/>
            <a:ext cx="6572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 sz="1600">
                <a:ea typeface="宋体" pitchFamily="2" charset="-122"/>
              </a:rPr>
              <a:t>FDDI</a:t>
            </a:r>
          </a:p>
        </p:txBody>
      </p:sp>
      <p:sp>
        <p:nvSpPr>
          <p:cNvPr id="150540" name="Text Box 10"/>
          <p:cNvSpPr txBox="1">
            <a:spLocks noChangeArrowheads="1"/>
          </p:cNvSpPr>
          <p:nvPr/>
        </p:nvSpPr>
        <p:spPr bwMode="auto">
          <a:xfrm>
            <a:off x="3657600" y="5029200"/>
            <a:ext cx="8985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 sz="1600">
                <a:ea typeface="宋体" pitchFamily="2" charset="-122"/>
              </a:rPr>
              <a:t>Wireless</a:t>
            </a:r>
          </a:p>
        </p:txBody>
      </p:sp>
      <p:sp>
        <p:nvSpPr>
          <p:cNvPr id="150541" name="Text Box 11"/>
          <p:cNvSpPr txBox="1">
            <a:spLocks noChangeArrowheads="1"/>
          </p:cNvSpPr>
          <p:nvPr/>
        </p:nvSpPr>
        <p:spPr bwMode="auto">
          <a:xfrm>
            <a:off x="3406775" y="2787650"/>
            <a:ext cx="5556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 sz="1600">
                <a:ea typeface="宋体" pitchFamily="2" charset="-122"/>
              </a:rPr>
              <a:t>TCP</a:t>
            </a:r>
          </a:p>
        </p:txBody>
      </p:sp>
      <p:sp>
        <p:nvSpPr>
          <p:cNvPr id="150542" name="Text Box 12"/>
          <p:cNvSpPr txBox="1">
            <a:spLocks noChangeArrowheads="1"/>
          </p:cNvSpPr>
          <p:nvPr/>
        </p:nvSpPr>
        <p:spPr bwMode="auto">
          <a:xfrm>
            <a:off x="4191000" y="2819400"/>
            <a:ext cx="5889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 sz="1600">
                <a:ea typeface="宋体" pitchFamily="2" charset="-122"/>
              </a:rPr>
              <a:t>UDP</a:t>
            </a:r>
          </a:p>
        </p:txBody>
      </p:sp>
      <p:sp>
        <p:nvSpPr>
          <p:cNvPr id="150543" name="Text Box 13"/>
          <p:cNvSpPr txBox="1">
            <a:spLocks noChangeArrowheads="1"/>
          </p:cNvSpPr>
          <p:nvPr/>
        </p:nvSpPr>
        <p:spPr bwMode="auto">
          <a:xfrm>
            <a:off x="2898775" y="1981200"/>
            <a:ext cx="704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 sz="1600">
                <a:ea typeface="宋体" pitchFamily="2" charset="-122"/>
              </a:rPr>
              <a:t>Telnet</a:t>
            </a:r>
          </a:p>
        </p:txBody>
      </p:sp>
      <p:sp>
        <p:nvSpPr>
          <p:cNvPr id="150544" name="Text Box 14"/>
          <p:cNvSpPr txBox="1">
            <a:spLocks noChangeArrowheads="1"/>
          </p:cNvSpPr>
          <p:nvPr/>
        </p:nvSpPr>
        <p:spPr bwMode="auto">
          <a:xfrm>
            <a:off x="3579813" y="1981200"/>
            <a:ext cx="6715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 sz="1600">
                <a:ea typeface="宋体" pitchFamily="2" charset="-122"/>
              </a:rPr>
              <a:t>Email</a:t>
            </a:r>
          </a:p>
        </p:txBody>
      </p:sp>
      <p:sp>
        <p:nvSpPr>
          <p:cNvPr id="150545" name="Text Box 15"/>
          <p:cNvSpPr txBox="1">
            <a:spLocks noChangeArrowheads="1"/>
          </p:cNvSpPr>
          <p:nvPr/>
        </p:nvSpPr>
        <p:spPr bwMode="auto">
          <a:xfrm>
            <a:off x="4275138" y="1981200"/>
            <a:ext cx="533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 sz="1600">
                <a:ea typeface="宋体" pitchFamily="2" charset="-122"/>
              </a:rPr>
              <a:t>FTP</a:t>
            </a:r>
          </a:p>
        </p:txBody>
      </p:sp>
      <p:sp>
        <p:nvSpPr>
          <p:cNvPr id="150546" name="Text Box 16"/>
          <p:cNvSpPr txBox="1">
            <a:spLocks noChangeArrowheads="1"/>
          </p:cNvSpPr>
          <p:nvPr/>
        </p:nvSpPr>
        <p:spPr bwMode="auto">
          <a:xfrm>
            <a:off x="4687888" y="1981200"/>
            <a:ext cx="7604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 sz="1600">
                <a:ea typeface="宋体" pitchFamily="2" charset="-122"/>
              </a:rPr>
              <a:t>WWW</a:t>
            </a:r>
          </a:p>
        </p:txBody>
      </p:sp>
      <p:sp>
        <p:nvSpPr>
          <p:cNvPr id="150547" name="Line 17"/>
          <p:cNvSpPr>
            <a:spLocks noChangeShapeType="1"/>
          </p:cNvSpPr>
          <p:nvPr/>
        </p:nvSpPr>
        <p:spPr bwMode="auto">
          <a:xfrm>
            <a:off x="2590800" y="1981200"/>
            <a:ext cx="2971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0548" name="Line 18"/>
          <p:cNvSpPr>
            <a:spLocks noChangeShapeType="1"/>
          </p:cNvSpPr>
          <p:nvPr/>
        </p:nvSpPr>
        <p:spPr bwMode="auto">
          <a:xfrm>
            <a:off x="2514600" y="57150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2443" y="1524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zh-CN" sz="3200" dirty="0" smtClean="0">
                <a:ea typeface="ＭＳ Ｐゴシック" pitchFamily="34" charset="-128"/>
              </a:rPr>
              <a:t>Internet structure: network of networks</a:t>
            </a:r>
            <a:endParaRPr lang="en-US" altLang="zh-CN" sz="3600" dirty="0" smtClean="0">
              <a:ea typeface="ＭＳ Ｐゴシック" pitchFamily="34" charset="-128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73075" y="1073150"/>
            <a:ext cx="8204200" cy="673100"/>
          </a:xfrm>
        </p:spPr>
        <p:txBody>
          <a:bodyPr/>
          <a:lstStyle/>
          <a:p>
            <a:pPr marL="0" indent="0" eaLnBrk="1" hangingPunct="1">
              <a:buSzPct val="75000"/>
              <a:buFont typeface="Wingdings" pitchFamily="2" charset="2"/>
              <a:buNone/>
            </a:pPr>
            <a:r>
              <a:rPr lang="en-US" altLang="zh-CN" sz="2400" i="1" smtClean="0">
                <a:solidFill>
                  <a:srgbClr val="CC0000"/>
                </a:solidFill>
                <a:ea typeface="ＭＳ Ｐゴシック" pitchFamily="34" charset="-128"/>
              </a:rPr>
              <a:t>Option: </a:t>
            </a:r>
            <a:r>
              <a:rPr lang="en-US" altLang="zh-CN" sz="2400" i="1" smtClean="0">
                <a:ea typeface="ＭＳ Ｐゴシック" pitchFamily="34" charset="-128"/>
              </a:rPr>
              <a:t>connect each access ISP to every other access ISP? </a:t>
            </a:r>
          </a:p>
          <a:p>
            <a:pPr marL="0" indent="0" eaLnBrk="1" hangingPunct="1">
              <a:buSzPct val="75000"/>
              <a:buFont typeface="Wingdings" pitchFamily="2" charset="2"/>
              <a:buNone/>
            </a:pPr>
            <a:endParaRPr lang="en-US" altLang="zh-CN" sz="2400" smtClean="0">
              <a:ea typeface="ＭＳ Ｐゴシック" pitchFamily="34" charset="-128"/>
            </a:endParaRPr>
          </a:p>
        </p:txBody>
      </p:sp>
      <p:grpSp>
        <p:nvGrpSpPr>
          <p:cNvPr id="41989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42044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4209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097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net</a:t>
                </a:r>
              </a:p>
            </p:txBody>
          </p:sp>
        </p:grpSp>
        <p:grpSp>
          <p:nvGrpSpPr>
            <p:cNvPr id="42045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4209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095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net</a:t>
                </a:r>
              </a:p>
            </p:txBody>
          </p:sp>
        </p:grpSp>
        <p:grpSp>
          <p:nvGrpSpPr>
            <p:cNvPr id="42046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4209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093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net</a:t>
                </a:r>
              </a:p>
            </p:txBody>
          </p:sp>
        </p:grpSp>
        <p:grpSp>
          <p:nvGrpSpPr>
            <p:cNvPr id="42047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4209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091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net</a:t>
                </a:r>
              </a:p>
            </p:txBody>
          </p:sp>
        </p:grpSp>
        <p:grpSp>
          <p:nvGrpSpPr>
            <p:cNvPr id="42048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4208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089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net</a:t>
                </a:r>
              </a:p>
            </p:txBody>
          </p:sp>
        </p:grpSp>
        <p:grpSp>
          <p:nvGrpSpPr>
            <p:cNvPr id="42049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4208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087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net</a:t>
                </a:r>
              </a:p>
            </p:txBody>
          </p:sp>
        </p:grpSp>
        <p:grpSp>
          <p:nvGrpSpPr>
            <p:cNvPr id="42050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208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085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net</a:t>
                </a:r>
              </a:p>
            </p:txBody>
          </p:sp>
        </p:grpSp>
        <p:grpSp>
          <p:nvGrpSpPr>
            <p:cNvPr id="42051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208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083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net</a:t>
                </a:r>
              </a:p>
            </p:txBody>
          </p:sp>
        </p:grpSp>
        <p:grpSp>
          <p:nvGrpSpPr>
            <p:cNvPr id="42052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208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081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net</a:t>
                </a:r>
              </a:p>
            </p:txBody>
          </p:sp>
        </p:grpSp>
        <p:grpSp>
          <p:nvGrpSpPr>
            <p:cNvPr id="42053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4207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079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net</a:t>
                </a:r>
              </a:p>
            </p:txBody>
          </p:sp>
        </p:grpSp>
        <p:grpSp>
          <p:nvGrpSpPr>
            <p:cNvPr id="42054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4207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077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net</a:t>
                </a:r>
              </a:p>
            </p:txBody>
          </p:sp>
        </p:grpSp>
        <p:grpSp>
          <p:nvGrpSpPr>
            <p:cNvPr id="42055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4207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075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net</a:t>
                </a:r>
              </a:p>
            </p:txBody>
          </p:sp>
        </p:grpSp>
        <p:grpSp>
          <p:nvGrpSpPr>
            <p:cNvPr id="42056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4207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073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net</a:t>
                </a:r>
              </a:p>
            </p:txBody>
          </p:sp>
        </p:grpSp>
        <p:grpSp>
          <p:nvGrpSpPr>
            <p:cNvPr id="42057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4207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071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net</a:t>
                </a:r>
              </a:p>
            </p:txBody>
          </p:sp>
        </p:grpSp>
        <p:grpSp>
          <p:nvGrpSpPr>
            <p:cNvPr id="42058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4206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069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net</a:t>
                </a:r>
              </a:p>
            </p:txBody>
          </p:sp>
        </p:grpSp>
        <p:grpSp>
          <p:nvGrpSpPr>
            <p:cNvPr id="42059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4206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067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net</a:t>
                </a:r>
              </a:p>
            </p:txBody>
          </p:sp>
        </p:grpSp>
        <p:sp>
          <p:nvSpPr>
            <p:cNvPr id="42060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rgbClr val="0000FF"/>
                  </a:solidFill>
                  <a:latin typeface="Arial" charset="0"/>
                </a:rPr>
                <a:t>…</a:t>
              </a:r>
            </a:p>
          </p:txBody>
        </p:sp>
        <p:sp>
          <p:nvSpPr>
            <p:cNvPr id="42061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rgbClr val="0000FF"/>
                  </a:solidFill>
                  <a:latin typeface="Arial" charset="0"/>
                </a:rPr>
                <a:t>…</a:t>
              </a:r>
            </a:p>
          </p:txBody>
        </p:sp>
        <p:sp>
          <p:nvSpPr>
            <p:cNvPr id="42062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rgbClr val="0000FF"/>
                  </a:solidFill>
                  <a:latin typeface="Arial" charset="0"/>
                </a:rPr>
                <a:t>…</a:t>
              </a:r>
            </a:p>
          </p:txBody>
        </p:sp>
        <p:sp>
          <p:nvSpPr>
            <p:cNvPr id="42063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rgbClr val="0000FF"/>
                  </a:solidFill>
                  <a:latin typeface="Arial" charset="0"/>
                </a:rPr>
                <a:t>…</a:t>
              </a:r>
            </a:p>
          </p:txBody>
        </p:sp>
        <p:sp>
          <p:nvSpPr>
            <p:cNvPr id="42064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rgbClr val="0000FF"/>
                  </a:solidFill>
                  <a:latin typeface="Arial" charset="0"/>
                </a:rPr>
                <a:t>…</a:t>
              </a:r>
            </a:p>
          </p:txBody>
        </p:sp>
        <p:sp>
          <p:nvSpPr>
            <p:cNvPr id="42065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rgbClr val="0000FF"/>
                  </a:solidFill>
                  <a:latin typeface="Arial" charset="0"/>
                </a:rPr>
                <a:t>…</a:t>
              </a:r>
            </a:p>
          </p:txBody>
        </p:sp>
      </p:grpSp>
      <p:grpSp>
        <p:nvGrpSpPr>
          <p:cNvPr id="19" name="Group 25"/>
          <p:cNvGrpSpPr>
            <a:grpSpLocks/>
          </p:cNvGrpSpPr>
          <p:nvPr/>
        </p:nvGrpSpPr>
        <p:grpSpPr bwMode="auto">
          <a:xfrm>
            <a:off x="908050" y="2281238"/>
            <a:ext cx="7361238" cy="3768725"/>
            <a:chOff x="888125" y="2295063"/>
            <a:chExt cx="7361771" cy="3769689"/>
          </a:xfrm>
        </p:grpSpPr>
        <p:cxnSp>
          <p:nvCxnSpPr>
            <p:cNvPr id="42024" name="Straight Connector 7"/>
            <p:cNvCxnSpPr>
              <a:cxnSpLocks noChangeShapeType="1"/>
              <a:stCxn id="42090" idx="0"/>
            </p:cNvCxnSpPr>
            <p:nvPr/>
          </p:nvCxnSpPr>
          <p:spPr bwMode="auto">
            <a:xfrm flipV="1">
              <a:off x="1661409" y="2570969"/>
              <a:ext cx="577293" cy="28026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25" name="Straight Connector 188"/>
            <p:cNvCxnSpPr>
              <a:cxnSpLocks noChangeShapeType="1"/>
              <a:stCxn id="42090" idx="0"/>
            </p:cNvCxnSpPr>
            <p:nvPr/>
          </p:nvCxnSpPr>
          <p:spPr bwMode="auto">
            <a:xfrm flipH="1" flipV="1">
              <a:off x="1509155" y="3032403"/>
              <a:ext cx="171469" cy="23271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26" name="Straight Connector 190"/>
            <p:cNvCxnSpPr>
              <a:cxnSpLocks noChangeShapeType="1"/>
              <a:stCxn id="42090" idx="0"/>
            </p:cNvCxnSpPr>
            <p:nvPr/>
          </p:nvCxnSpPr>
          <p:spPr bwMode="auto">
            <a:xfrm flipH="1" flipV="1">
              <a:off x="1185287" y="3451504"/>
              <a:ext cx="495337" cy="19080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27" name="Straight Connector 192"/>
            <p:cNvCxnSpPr>
              <a:cxnSpLocks noChangeShapeType="1"/>
              <a:stCxn id="42090" idx="0"/>
            </p:cNvCxnSpPr>
            <p:nvPr/>
          </p:nvCxnSpPr>
          <p:spPr bwMode="auto">
            <a:xfrm flipH="1" flipV="1">
              <a:off x="1181567" y="4298698"/>
              <a:ext cx="499057" cy="10608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28" name="Straight Connector 195"/>
            <p:cNvCxnSpPr>
              <a:cxnSpLocks noChangeShapeType="1"/>
              <a:stCxn id="42090" idx="0"/>
            </p:cNvCxnSpPr>
            <p:nvPr/>
          </p:nvCxnSpPr>
          <p:spPr bwMode="auto">
            <a:xfrm flipH="1" flipV="1">
              <a:off x="1386886" y="4980292"/>
              <a:ext cx="293738" cy="3792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29" name="Straight Connector 197"/>
            <p:cNvCxnSpPr>
              <a:cxnSpLocks noChangeShapeType="1"/>
              <a:endCxn id="42090" idx="0"/>
            </p:cNvCxnSpPr>
            <p:nvPr/>
          </p:nvCxnSpPr>
          <p:spPr bwMode="auto">
            <a:xfrm flipH="1" flipV="1">
              <a:off x="1661409" y="5373637"/>
              <a:ext cx="1526432" cy="5930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30" name="Straight Connector 199"/>
            <p:cNvCxnSpPr>
              <a:cxnSpLocks noChangeShapeType="1"/>
              <a:endCxn id="42090" idx="0"/>
            </p:cNvCxnSpPr>
            <p:nvPr/>
          </p:nvCxnSpPr>
          <p:spPr bwMode="auto">
            <a:xfrm flipH="1" flipV="1">
              <a:off x="1680624" y="5359527"/>
              <a:ext cx="2723702" cy="7030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31" name="Straight Connector 201"/>
            <p:cNvCxnSpPr>
              <a:cxnSpLocks noChangeShapeType="1"/>
              <a:endCxn id="42090" idx="0"/>
            </p:cNvCxnSpPr>
            <p:nvPr/>
          </p:nvCxnSpPr>
          <p:spPr bwMode="auto">
            <a:xfrm flipH="1" flipV="1">
              <a:off x="1680624" y="5359527"/>
              <a:ext cx="3605885" cy="6190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32" name="Straight Connector 203"/>
            <p:cNvCxnSpPr>
              <a:cxnSpLocks noChangeShapeType="1"/>
              <a:endCxn id="42090" idx="0"/>
            </p:cNvCxnSpPr>
            <p:nvPr/>
          </p:nvCxnSpPr>
          <p:spPr bwMode="auto">
            <a:xfrm flipH="1">
              <a:off x="1680624" y="5184745"/>
              <a:ext cx="6569272" cy="1747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33" name="Straight Connector 204"/>
            <p:cNvCxnSpPr>
              <a:cxnSpLocks noChangeShapeType="1"/>
              <a:endCxn id="42090" idx="0"/>
            </p:cNvCxnSpPr>
            <p:nvPr/>
          </p:nvCxnSpPr>
          <p:spPr bwMode="auto">
            <a:xfrm flipH="1" flipV="1">
              <a:off x="1680624" y="5359527"/>
              <a:ext cx="5742435" cy="4867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34" name="Straight Connector 207"/>
            <p:cNvCxnSpPr>
              <a:cxnSpLocks noChangeShapeType="1"/>
              <a:endCxn id="42090" idx="0"/>
            </p:cNvCxnSpPr>
            <p:nvPr/>
          </p:nvCxnSpPr>
          <p:spPr bwMode="auto">
            <a:xfrm flipH="1">
              <a:off x="1680624" y="4311835"/>
              <a:ext cx="6338019" cy="10476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35" name="Straight Connector 209"/>
            <p:cNvCxnSpPr>
              <a:cxnSpLocks noChangeShapeType="1"/>
              <a:endCxn id="42090" idx="0"/>
            </p:cNvCxnSpPr>
            <p:nvPr/>
          </p:nvCxnSpPr>
          <p:spPr bwMode="auto">
            <a:xfrm flipH="1">
              <a:off x="1680624" y="3273553"/>
              <a:ext cx="5749312" cy="20859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36" name="Straight Connector 211"/>
            <p:cNvCxnSpPr>
              <a:cxnSpLocks noChangeShapeType="1"/>
              <a:endCxn id="42090" idx="0"/>
            </p:cNvCxnSpPr>
            <p:nvPr/>
          </p:nvCxnSpPr>
          <p:spPr bwMode="auto">
            <a:xfrm flipH="1">
              <a:off x="1680624" y="2784308"/>
              <a:ext cx="4942318" cy="25752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37" name="Straight Connector 213"/>
            <p:cNvCxnSpPr>
              <a:cxnSpLocks noChangeShapeType="1"/>
              <a:endCxn id="42090" idx="0"/>
            </p:cNvCxnSpPr>
            <p:nvPr/>
          </p:nvCxnSpPr>
          <p:spPr bwMode="auto">
            <a:xfrm flipH="1">
              <a:off x="1680624" y="2295063"/>
              <a:ext cx="2971398" cy="30644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38" name="Straight Connector 215"/>
            <p:cNvCxnSpPr>
              <a:cxnSpLocks noChangeShapeType="1"/>
              <a:endCxn id="42090" idx="0"/>
            </p:cNvCxnSpPr>
            <p:nvPr/>
          </p:nvCxnSpPr>
          <p:spPr bwMode="auto">
            <a:xfrm flipH="1">
              <a:off x="1680624" y="2295321"/>
              <a:ext cx="2025496" cy="30642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039" name="TextBox 24"/>
            <p:cNvSpPr txBox="1">
              <a:spLocks noChangeArrowheads="1"/>
            </p:cNvSpPr>
            <p:nvPr/>
          </p:nvSpPr>
          <p:spPr bwMode="auto">
            <a:xfrm rot="5710989">
              <a:off x="859913" y="4114468"/>
              <a:ext cx="36420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Arial" charset="0"/>
                </a:rPr>
                <a:t>…</a:t>
              </a:r>
            </a:p>
          </p:txBody>
        </p:sp>
        <p:sp>
          <p:nvSpPr>
            <p:cNvPr id="42040" name="TextBox 218"/>
            <p:cNvSpPr txBox="1">
              <a:spLocks noChangeArrowheads="1"/>
            </p:cNvSpPr>
            <p:nvPr/>
          </p:nvSpPr>
          <p:spPr bwMode="auto">
            <a:xfrm rot="7515077">
              <a:off x="4511491" y="5728762"/>
              <a:ext cx="36420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Arial" charset="0"/>
                </a:rPr>
                <a:t>…</a:t>
              </a:r>
            </a:p>
          </p:txBody>
        </p:sp>
        <p:sp>
          <p:nvSpPr>
            <p:cNvPr id="42041" name="TextBox 219"/>
            <p:cNvSpPr txBox="1">
              <a:spLocks noChangeArrowheads="1"/>
            </p:cNvSpPr>
            <p:nvPr/>
          </p:nvSpPr>
          <p:spPr bwMode="auto">
            <a:xfrm rot="3940343">
              <a:off x="6392354" y="3846211"/>
              <a:ext cx="492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Arial" charset="0"/>
                </a:rPr>
                <a:t>…</a:t>
              </a:r>
            </a:p>
          </p:txBody>
        </p:sp>
        <p:sp>
          <p:nvSpPr>
            <p:cNvPr id="42042" name="TextBox 220"/>
            <p:cNvSpPr txBox="1">
              <a:spLocks noChangeArrowheads="1"/>
            </p:cNvSpPr>
            <p:nvPr/>
          </p:nvSpPr>
          <p:spPr bwMode="auto">
            <a:xfrm rot="2048420">
              <a:off x="4482993" y="2684685"/>
              <a:ext cx="492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Arial" charset="0"/>
                </a:rPr>
                <a:t>…</a:t>
              </a:r>
            </a:p>
          </p:txBody>
        </p:sp>
        <p:sp>
          <p:nvSpPr>
            <p:cNvPr id="42043" name="TextBox 221"/>
            <p:cNvSpPr txBox="1">
              <a:spLocks noChangeArrowheads="1"/>
            </p:cNvSpPr>
            <p:nvPr/>
          </p:nvSpPr>
          <p:spPr bwMode="auto">
            <a:xfrm rot="-316136">
              <a:off x="2189980" y="2687381"/>
              <a:ext cx="492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Arial" charset="0"/>
                </a:rPr>
                <a:t>…</a:t>
              </a:r>
            </a:p>
          </p:txBody>
        </p:sp>
      </p:grpSp>
      <p:grpSp>
        <p:nvGrpSpPr>
          <p:cNvPr id="20" name="Group 223"/>
          <p:cNvGrpSpPr>
            <a:grpSpLocks/>
          </p:cNvGrpSpPr>
          <p:nvPr/>
        </p:nvGrpSpPr>
        <p:grpSpPr bwMode="auto">
          <a:xfrm>
            <a:off x="1158875" y="2305050"/>
            <a:ext cx="7094538" cy="3695700"/>
            <a:chOff x="862570" y="2361120"/>
            <a:chExt cx="7094553" cy="3695520"/>
          </a:xfrm>
        </p:grpSpPr>
        <p:cxnSp>
          <p:nvCxnSpPr>
            <p:cNvPr id="42009" name="Straight Connector 224"/>
            <p:cNvCxnSpPr>
              <a:cxnSpLocks noChangeShapeType="1"/>
            </p:cNvCxnSpPr>
            <p:nvPr/>
          </p:nvCxnSpPr>
          <p:spPr bwMode="auto">
            <a:xfrm flipH="1">
              <a:off x="1446332" y="2897188"/>
              <a:ext cx="4736982" cy="2535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10" name="Straight Connector 225"/>
            <p:cNvCxnSpPr>
              <a:cxnSpLocks noChangeShapeType="1"/>
            </p:cNvCxnSpPr>
            <p:nvPr/>
          </p:nvCxnSpPr>
          <p:spPr bwMode="auto">
            <a:xfrm flipH="1">
              <a:off x="2972043" y="2885760"/>
              <a:ext cx="3213953" cy="3041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11" name="Straight Connector 226"/>
            <p:cNvCxnSpPr>
              <a:cxnSpLocks noChangeShapeType="1"/>
            </p:cNvCxnSpPr>
            <p:nvPr/>
          </p:nvCxnSpPr>
          <p:spPr bwMode="auto">
            <a:xfrm flipH="1">
              <a:off x="4328465" y="2877120"/>
              <a:ext cx="1866171" cy="31795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12" name="Straight Connector 227"/>
            <p:cNvCxnSpPr>
              <a:cxnSpLocks noChangeShapeType="1"/>
            </p:cNvCxnSpPr>
            <p:nvPr/>
          </p:nvCxnSpPr>
          <p:spPr bwMode="auto">
            <a:xfrm flipH="1">
              <a:off x="5270184" y="2877120"/>
              <a:ext cx="915812" cy="30585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13" name="Straight Connector 228"/>
            <p:cNvCxnSpPr>
              <a:cxnSpLocks noChangeShapeType="1"/>
            </p:cNvCxnSpPr>
            <p:nvPr/>
          </p:nvCxnSpPr>
          <p:spPr bwMode="auto">
            <a:xfrm>
              <a:off x="6167438" y="2901156"/>
              <a:ext cx="1141702" cy="28012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14" name="Straight Connector 229"/>
            <p:cNvCxnSpPr>
              <a:cxnSpLocks noChangeShapeType="1"/>
            </p:cNvCxnSpPr>
            <p:nvPr/>
          </p:nvCxnSpPr>
          <p:spPr bwMode="auto">
            <a:xfrm>
              <a:off x="6171406" y="2889250"/>
              <a:ext cx="1785717" cy="23552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15" name="Straight Connector 230"/>
            <p:cNvCxnSpPr>
              <a:cxnSpLocks noChangeShapeType="1"/>
            </p:cNvCxnSpPr>
            <p:nvPr/>
          </p:nvCxnSpPr>
          <p:spPr bwMode="auto">
            <a:xfrm>
              <a:off x="6179344" y="2881313"/>
              <a:ext cx="1587707" cy="13868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16" name="Straight Connector 231"/>
            <p:cNvCxnSpPr>
              <a:cxnSpLocks noChangeShapeType="1"/>
            </p:cNvCxnSpPr>
            <p:nvPr/>
          </p:nvCxnSpPr>
          <p:spPr bwMode="auto">
            <a:xfrm>
              <a:off x="6179344" y="2897188"/>
              <a:ext cx="602786" cy="2909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17" name="Straight Connector 232"/>
            <p:cNvCxnSpPr>
              <a:cxnSpLocks noChangeShapeType="1"/>
            </p:cNvCxnSpPr>
            <p:nvPr/>
          </p:nvCxnSpPr>
          <p:spPr bwMode="auto">
            <a:xfrm>
              <a:off x="4584546" y="2364240"/>
              <a:ext cx="1558252" cy="5128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18" name="Straight Connector 233"/>
            <p:cNvCxnSpPr>
              <a:cxnSpLocks noChangeShapeType="1"/>
            </p:cNvCxnSpPr>
            <p:nvPr/>
          </p:nvCxnSpPr>
          <p:spPr bwMode="auto">
            <a:xfrm>
              <a:off x="3691549" y="2361120"/>
              <a:ext cx="2485808" cy="533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19" name="Straight Connector 234"/>
            <p:cNvCxnSpPr>
              <a:cxnSpLocks noChangeShapeType="1"/>
            </p:cNvCxnSpPr>
            <p:nvPr/>
          </p:nvCxnSpPr>
          <p:spPr bwMode="auto">
            <a:xfrm>
              <a:off x="2081460" y="2548080"/>
              <a:ext cx="4078617" cy="337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20" name="Straight Connector 235"/>
            <p:cNvCxnSpPr>
              <a:cxnSpLocks noChangeShapeType="1"/>
            </p:cNvCxnSpPr>
            <p:nvPr/>
          </p:nvCxnSpPr>
          <p:spPr bwMode="auto">
            <a:xfrm flipV="1">
              <a:off x="1309418" y="2903040"/>
              <a:ext cx="4842020" cy="30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21" name="Straight Connector 236"/>
            <p:cNvCxnSpPr>
              <a:cxnSpLocks noChangeShapeType="1"/>
            </p:cNvCxnSpPr>
            <p:nvPr/>
          </p:nvCxnSpPr>
          <p:spPr bwMode="auto">
            <a:xfrm flipV="1">
              <a:off x="934801" y="2894400"/>
              <a:ext cx="5242556" cy="3770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22" name="Straight Connector 237"/>
            <p:cNvCxnSpPr>
              <a:cxnSpLocks noChangeShapeType="1"/>
            </p:cNvCxnSpPr>
            <p:nvPr/>
          </p:nvCxnSpPr>
          <p:spPr bwMode="auto">
            <a:xfrm flipV="1">
              <a:off x="862570" y="2901156"/>
              <a:ext cx="5296930" cy="13866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23" name="Straight Connector 238"/>
            <p:cNvCxnSpPr>
              <a:cxnSpLocks noChangeShapeType="1"/>
            </p:cNvCxnSpPr>
            <p:nvPr/>
          </p:nvCxnSpPr>
          <p:spPr bwMode="auto">
            <a:xfrm flipV="1">
              <a:off x="1101367" y="2901156"/>
              <a:ext cx="5077977" cy="20260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1" name="Group 239"/>
          <p:cNvGrpSpPr>
            <a:grpSpLocks/>
          </p:cNvGrpSpPr>
          <p:nvPr/>
        </p:nvGrpSpPr>
        <p:grpSpPr bwMode="auto">
          <a:xfrm>
            <a:off x="1095375" y="2195513"/>
            <a:ext cx="7158038" cy="3798887"/>
            <a:chOff x="799176" y="2251902"/>
            <a:chExt cx="7158126" cy="3799069"/>
          </a:xfrm>
        </p:grpSpPr>
        <p:cxnSp>
          <p:nvCxnSpPr>
            <p:cNvPr id="41994" name="Straight Connector 240"/>
            <p:cNvCxnSpPr>
              <a:cxnSpLocks noChangeShapeType="1"/>
            </p:cNvCxnSpPr>
            <p:nvPr/>
          </p:nvCxnSpPr>
          <p:spPr bwMode="auto">
            <a:xfrm>
              <a:off x="2012365" y="2732956"/>
              <a:ext cx="3121627" cy="32043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995" name="Straight Connector 241"/>
            <p:cNvCxnSpPr>
              <a:cxnSpLocks noChangeShapeType="1"/>
            </p:cNvCxnSpPr>
            <p:nvPr/>
          </p:nvCxnSpPr>
          <p:spPr bwMode="auto">
            <a:xfrm>
              <a:off x="2009682" y="2721528"/>
              <a:ext cx="2384511" cy="33294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996" name="Straight Connector 242"/>
            <p:cNvCxnSpPr>
              <a:cxnSpLocks noChangeShapeType="1"/>
            </p:cNvCxnSpPr>
            <p:nvPr/>
          </p:nvCxnSpPr>
          <p:spPr bwMode="auto">
            <a:xfrm>
              <a:off x="2001042" y="2712888"/>
              <a:ext cx="1091382" cy="31978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997" name="Straight Connector 243"/>
            <p:cNvCxnSpPr>
              <a:cxnSpLocks noChangeShapeType="1"/>
            </p:cNvCxnSpPr>
            <p:nvPr/>
          </p:nvCxnSpPr>
          <p:spPr bwMode="auto">
            <a:xfrm flipH="1">
              <a:off x="1471306" y="2712888"/>
              <a:ext cx="538376" cy="2698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998" name="Straight Connector 244"/>
            <p:cNvCxnSpPr>
              <a:cxnSpLocks noChangeShapeType="1"/>
            </p:cNvCxnSpPr>
            <p:nvPr/>
          </p:nvCxnSpPr>
          <p:spPr bwMode="auto">
            <a:xfrm flipH="1">
              <a:off x="1007181" y="2736924"/>
              <a:ext cx="1021059" cy="20695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999" name="Straight Connector 245"/>
            <p:cNvCxnSpPr>
              <a:cxnSpLocks noChangeShapeType="1"/>
            </p:cNvCxnSpPr>
            <p:nvPr/>
          </p:nvCxnSpPr>
          <p:spPr bwMode="auto">
            <a:xfrm flipH="1">
              <a:off x="799176" y="2725018"/>
              <a:ext cx="1225097" cy="14135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00" name="Straight Connector 246"/>
            <p:cNvCxnSpPr>
              <a:cxnSpLocks noChangeShapeType="1"/>
            </p:cNvCxnSpPr>
            <p:nvPr/>
          </p:nvCxnSpPr>
          <p:spPr bwMode="auto">
            <a:xfrm flipH="1">
              <a:off x="932218" y="2704755"/>
              <a:ext cx="1107153" cy="5889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01" name="Straight Connector 247"/>
            <p:cNvCxnSpPr>
              <a:cxnSpLocks noChangeShapeType="1"/>
            </p:cNvCxnSpPr>
            <p:nvPr/>
          </p:nvCxnSpPr>
          <p:spPr bwMode="auto">
            <a:xfrm flipH="1">
              <a:off x="1293642" y="2704755"/>
              <a:ext cx="745729" cy="2167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02" name="Straight Connector 248"/>
            <p:cNvCxnSpPr>
              <a:cxnSpLocks noChangeShapeType="1"/>
            </p:cNvCxnSpPr>
            <p:nvPr/>
          </p:nvCxnSpPr>
          <p:spPr bwMode="auto">
            <a:xfrm flipH="1">
              <a:off x="2052880" y="2251902"/>
              <a:ext cx="1141349" cy="4609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03" name="Straight Connector 249"/>
            <p:cNvCxnSpPr>
              <a:cxnSpLocks noChangeShapeType="1"/>
            </p:cNvCxnSpPr>
            <p:nvPr/>
          </p:nvCxnSpPr>
          <p:spPr bwMode="auto">
            <a:xfrm flipH="1">
              <a:off x="2018321" y="2332076"/>
              <a:ext cx="2284094" cy="3980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04" name="Straight Connector 250"/>
            <p:cNvCxnSpPr>
              <a:cxnSpLocks noChangeShapeType="1"/>
            </p:cNvCxnSpPr>
            <p:nvPr/>
          </p:nvCxnSpPr>
          <p:spPr bwMode="auto">
            <a:xfrm flipH="1" flipV="1">
              <a:off x="2035602" y="2721528"/>
              <a:ext cx="4016700" cy="141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05" name="Straight Connector 251"/>
            <p:cNvCxnSpPr>
              <a:cxnSpLocks noChangeShapeType="1"/>
            </p:cNvCxnSpPr>
            <p:nvPr/>
          </p:nvCxnSpPr>
          <p:spPr bwMode="auto">
            <a:xfrm flipH="1" flipV="1">
              <a:off x="2044240" y="2738808"/>
              <a:ext cx="4755057" cy="5290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06" name="Straight Connector 252"/>
            <p:cNvCxnSpPr>
              <a:cxnSpLocks noChangeShapeType="1"/>
            </p:cNvCxnSpPr>
            <p:nvPr/>
          </p:nvCxnSpPr>
          <p:spPr bwMode="auto">
            <a:xfrm flipH="1" flipV="1">
              <a:off x="2018321" y="2730168"/>
              <a:ext cx="5710381" cy="1554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07" name="Straight Connector 253"/>
            <p:cNvCxnSpPr>
              <a:cxnSpLocks noChangeShapeType="1"/>
            </p:cNvCxnSpPr>
            <p:nvPr/>
          </p:nvCxnSpPr>
          <p:spPr bwMode="auto">
            <a:xfrm flipH="1" flipV="1">
              <a:off x="2036178" y="2736924"/>
              <a:ext cx="5921124" cy="2462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08" name="Straight Connector 254"/>
            <p:cNvCxnSpPr>
              <a:cxnSpLocks noChangeShapeType="1"/>
            </p:cNvCxnSpPr>
            <p:nvPr/>
          </p:nvCxnSpPr>
          <p:spPr bwMode="auto">
            <a:xfrm flipH="1" flipV="1">
              <a:off x="2016335" y="2736924"/>
              <a:ext cx="5165304" cy="30002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2497138" y="3403600"/>
            <a:ext cx="4268787" cy="1200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Arial" charset="0"/>
              </a:rPr>
              <a:t>connecting each access ISP to each other directly </a:t>
            </a:r>
            <a:r>
              <a:rPr lang="en-US" altLang="zh-CN" sz="2400" i="1">
                <a:solidFill>
                  <a:srgbClr val="CC0000"/>
                </a:solidFill>
                <a:latin typeface="Arial" charset="0"/>
              </a:rPr>
              <a:t>doesn</a:t>
            </a:r>
            <a:r>
              <a:rPr lang="en-US" altLang="en-US" sz="2400" i="1">
                <a:solidFill>
                  <a:srgbClr val="CC0000"/>
                </a:solidFill>
                <a:latin typeface="Arial" charset="0"/>
              </a:rPr>
              <a:t>’</a:t>
            </a:r>
            <a:r>
              <a:rPr lang="en-US" altLang="zh-CN" sz="2400" i="1">
                <a:solidFill>
                  <a:srgbClr val="CC0000"/>
                </a:solidFill>
                <a:latin typeface="Arial" charset="0"/>
              </a:rPr>
              <a:t>t scale: </a:t>
            </a:r>
            <a:r>
              <a:rPr lang="en-US" altLang="zh-CN" sz="2400">
                <a:latin typeface="Arial" charset="0"/>
              </a:rPr>
              <a:t>O(</a:t>
            </a:r>
            <a:r>
              <a:rPr lang="en-US" altLang="zh-CN" sz="2400" i="1">
                <a:latin typeface="Arial" charset="0"/>
              </a:rPr>
              <a:t>N</a:t>
            </a:r>
            <a:r>
              <a:rPr lang="en-US" altLang="zh-CN" sz="2400" baseline="30000">
                <a:latin typeface="Arial" charset="0"/>
              </a:rPr>
              <a:t>2</a:t>
            </a:r>
            <a:r>
              <a:rPr lang="en-US" altLang="zh-CN" sz="2400">
                <a:latin typeface="Arial" charset="0"/>
              </a:rPr>
              <a:t>) connections.</a:t>
            </a:r>
          </a:p>
        </p:txBody>
      </p:sp>
    </p:spTree>
    <p:extLst>
      <p:ext uri="{BB962C8B-B14F-4D97-AF65-F5344CB8AC3E}">
        <p14:creationId xmlns:p14="http://schemas.microsoft.com/office/powerpoint/2010/main" val="366175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6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23081" y="1524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zh-CN" sz="3200" dirty="0" smtClean="0">
                <a:ea typeface="ＭＳ Ｐゴシック" pitchFamily="34" charset="-128"/>
              </a:rPr>
              <a:t>Internet structure: network of networks</a:t>
            </a:r>
            <a:endParaRPr lang="en-US" altLang="zh-CN" sz="3600" dirty="0" smtClean="0">
              <a:ea typeface="ＭＳ Ｐゴシック" pitchFamily="34" charset="-128"/>
            </a:endParaRPr>
          </a:p>
        </p:txBody>
      </p:sp>
      <p:grpSp>
        <p:nvGrpSpPr>
          <p:cNvPr id="43012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43112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4316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165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net</a:t>
                </a:r>
              </a:p>
            </p:txBody>
          </p:sp>
        </p:grpSp>
        <p:grpSp>
          <p:nvGrpSpPr>
            <p:cNvPr id="43113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4316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163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net</a:t>
                </a:r>
              </a:p>
            </p:txBody>
          </p:sp>
        </p:grpSp>
        <p:grpSp>
          <p:nvGrpSpPr>
            <p:cNvPr id="43114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4316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161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net</a:t>
                </a:r>
              </a:p>
            </p:txBody>
          </p:sp>
        </p:grpSp>
        <p:grpSp>
          <p:nvGrpSpPr>
            <p:cNvPr id="43115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4315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159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net</a:t>
                </a:r>
              </a:p>
            </p:txBody>
          </p:sp>
        </p:grpSp>
        <p:grpSp>
          <p:nvGrpSpPr>
            <p:cNvPr id="43116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4315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157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net</a:t>
                </a:r>
              </a:p>
            </p:txBody>
          </p:sp>
        </p:grpSp>
        <p:grpSp>
          <p:nvGrpSpPr>
            <p:cNvPr id="43117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4315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155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net</a:t>
                </a:r>
              </a:p>
            </p:txBody>
          </p:sp>
        </p:grpSp>
        <p:grpSp>
          <p:nvGrpSpPr>
            <p:cNvPr id="43118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315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153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net</a:t>
                </a:r>
              </a:p>
            </p:txBody>
          </p:sp>
        </p:grpSp>
        <p:grpSp>
          <p:nvGrpSpPr>
            <p:cNvPr id="43119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315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151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net</a:t>
                </a:r>
              </a:p>
            </p:txBody>
          </p:sp>
        </p:grpSp>
        <p:grpSp>
          <p:nvGrpSpPr>
            <p:cNvPr id="43120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314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149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net</a:t>
                </a:r>
              </a:p>
            </p:txBody>
          </p:sp>
        </p:grpSp>
        <p:grpSp>
          <p:nvGrpSpPr>
            <p:cNvPr id="43121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4314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147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net</a:t>
                </a:r>
              </a:p>
            </p:txBody>
          </p:sp>
        </p:grpSp>
        <p:grpSp>
          <p:nvGrpSpPr>
            <p:cNvPr id="43122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4314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145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net</a:t>
                </a:r>
              </a:p>
            </p:txBody>
          </p:sp>
        </p:grpSp>
        <p:grpSp>
          <p:nvGrpSpPr>
            <p:cNvPr id="43123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4314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143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net</a:t>
                </a:r>
              </a:p>
            </p:txBody>
          </p:sp>
        </p:grpSp>
        <p:grpSp>
          <p:nvGrpSpPr>
            <p:cNvPr id="43124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4314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141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net</a:t>
                </a:r>
              </a:p>
            </p:txBody>
          </p:sp>
        </p:grpSp>
        <p:grpSp>
          <p:nvGrpSpPr>
            <p:cNvPr id="43125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4313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139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net</a:t>
                </a:r>
              </a:p>
            </p:txBody>
          </p:sp>
        </p:grpSp>
        <p:grpSp>
          <p:nvGrpSpPr>
            <p:cNvPr id="43126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4313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137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net</a:t>
                </a:r>
              </a:p>
            </p:txBody>
          </p:sp>
        </p:grpSp>
        <p:grpSp>
          <p:nvGrpSpPr>
            <p:cNvPr id="43127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4313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135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net</a:t>
                </a:r>
              </a:p>
            </p:txBody>
          </p:sp>
        </p:grpSp>
        <p:sp>
          <p:nvSpPr>
            <p:cNvPr id="43128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rgbClr val="0000FF"/>
                  </a:solidFill>
                  <a:latin typeface="Arial" charset="0"/>
                </a:rPr>
                <a:t>…</a:t>
              </a:r>
            </a:p>
          </p:txBody>
        </p:sp>
        <p:sp>
          <p:nvSpPr>
            <p:cNvPr id="43129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rgbClr val="0000FF"/>
                  </a:solidFill>
                  <a:latin typeface="Arial" charset="0"/>
                </a:rPr>
                <a:t>…</a:t>
              </a:r>
            </a:p>
          </p:txBody>
        </p:sp>
        <p:sp>
          <p:nvSpPr>
            <p:cNvPr id="43130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rgbClr val="0000FF"/>
                  </a:solidFill>
                  <a:latin typeface="Arial" charset="0"/>
                </a:rPr>
                <a:t>…</a:t>
              </a:r>
            </a:p>
          </p:txBody>
        </p:sp>
        <p:sp>
          <p:nvSpPr>
            <p:cNvPr id="43131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rgbClr val="0000FF"/>
                  </a:solidFill>
                  <a:latin typeface="Arial" charset="0"/>
                </a:rPr>
                <a:t>…</a:t>
              </a:r>
            </a:p>
          </p:txBody>
        </p:sp>
        <p:sp>
          <p:nvSpPr>
            <p:cNvPr id="43132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rgbClr val="0000FF"/>
                  </a:solidFill>
                  <a:latin typeface="Arial" charset="0"/>
                </a:rPr>
                <a:t>…</a:t>
              </a:r>
            </a:p>
          </p:txBody>
        </p:sp>
        <p:sp>
          <p:nvSpPr>
            <p:cNvPr id="43133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rgbClr val="0000FF"/>
                  </a:solidFill>
                  <a:latin typeface="Arial" charset="0"/>
                </a:rPr>
                <a:t>…</a:t>
              </a:r>
            </a:p>
          </p:txBody>
        </p:sp>
      </p:grpSp>
      <p:sp>
        <p:nvSpPr>
          <p:cNvPr id="43013" name="Rectangle 3"/>
          <p:cNvSpPr txBox="1">
            <a:spLocks noChangeArrowheads="1"/>
          </p:cNvSpPr>
          <p:nvPr/>
        </p:nvSpPr>
        <p:spPr bwMode="auto">
          <a:xfrm>
            <a:off x="473075" y="1073150"/>
            <a:ext cx="82042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 eaLnBrk="1" hangingPunct="1">
              <a:buSzPct val="75000"/>
              <a:buFont typeface="Wingdings" pitchFamily="2" charset="2"/>
              <a:buNone/>
            </a:pPr>
            <a:r>
              <a:rPr lang="en-US" altLang="zh-CN" sz="2400" i="1">
                <a:solidFill>
                  <a:srgbClr val="CC0000"/>
                </a:solidFill>
              </a:rPr>
              <a:t>Option: </a:t>
            </a:r>
            <a:r>
              <a:rPr lang="en-US" altLang="zh-CN" sz="2400" i="1"/>
              <a:t>connect each access ISP to a global transit ISP? </a:t>
            </a:r>
            <a:r>
              <a:rPr lang="en-US" altLang="zh-CN" sz="2400" i="1">
                <a:solidFill>
                  <a:srgbClr val="C00000"/>
                </a:solidFill>
                <a:latin typeface="Arial" charset="0"/>
              </a:rPr>
              <a:t>Customer</a:t>
            </a:r>
            <a:r>
              <a:rPr lang="en-US" altLang="zh-CN" sz="2400" i="1">
                <a:latin typeface="Arial" charset="0"/>
              </a:rPr>
              <a:t> and </a:t>
            </a:r>
            <a:r>
              <a:rPr lang="en-US" altLang="zh-CN" sz="2400" i="1">
                <a:solidFill>
                  <a:srgbClr val="C00000"/>
                </a:solidFill>
                <a:latin typeface="Arial" charset="0"/>
              </a:rPr>
              <a:t>provider </a:t>
            </a:r>
            <a:r>
              <a:rPr lang="en-US" altLang="zh-CN" sz="2400" i="1">
                <a:latin typeface="Arial" charset="0"/>
              </a:rPr>
              <a:t>ISPs have economic agreement.</a:t>
            </a:r>
            <a:endParaRPr lang="en-US" altLang="zh-CN" sz="2400"/>
          </a:p>
        </p:txBody>
      </p:sp>
      <p:sp>
        <p:nvSpPr>
          <p:cNvPr id="43014" name="Oval 3"/>
          <p:cNvSpPr>
            <a:spLocks noChangeArrowheads="1"/>
          </p:cNvSpPr>
          <p:nvPr/>
        </p:nvSpPr>
        <p:spPr bwMode="auto">
          <a:xfrm>
            <a:off x="2716213" y="3192463"/>
            <a:ext cx="3709987" cy="18621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latin typeface="Arial" charset="0"/>
            </a:endParaRPr>
          </a:p>
        </p:txBody>
      </p:sp>
      <p:grpSp>
        <p:nvGrpSpPr>
          <p:cNvPr id="43015" name="Group 133"/>
          <p:cNvGrpSpPr>
            <a:grpSpLocks/>
          </p:cNvGrpSpPr>
          <p:nvPr/>
        </p:nvGrpSpPr>
        <p:grpSpPr bwMode="auto">
          <a:xfrm>
            <a:off x="3138488" y="4392613"/>
            <a:ext cx="617537" cy="250825"/>
            <a:chOff x="2356" y="1300"/>
            <a:chExt cx="555" cy="194"/>
          </a:xfrm>
        </p:grpSpPr>
        <p:sp>
          <p:nvSpPr>
            <p:cNvPr id="43104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43105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43106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itchFamily="18" charset="0"/>
              </a:endParaRPr>
            </a:p>
          </p:txBody>
        </p:sp>
        <p:grpSp>
          <p:nvGrpSpPr>
            <p:cNvPr id="43107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3110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111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3108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109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3016" name="Group 133"/>
          <p:cNvGrpSpPr>
            <a:grpSpLocks/>
          </p:cNvGrpSpPr>
          <p:nvPr/>
        </p:nvGrpSpPr>
        <p:grpSpPr bwMode="auto">
          <a:xfrm>
            <a:off x="4132263" y="3706813"/>
            <a:ext cx="617537" cy="250825"/>
            <a:chOff x="2356" y="1300"/>
            <a:chExt cx="555" cy="194"/>
          </a:xfrm>
        </p:grpSpPr>
        <p:sp>
          <p:nvSpPr>
            <p:cNvPr id="43096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43097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43098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itchFamily="18" charset="0"/>
              </a:endParaRPr>
            </a:p>
          </p:txBody>
        </p:sp>
        <p:grpSp>
          <p:nvGrpSpPr>
            <p:cNvPr id="43099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3102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103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3100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101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3017" name="Group 133"/>
          <p:cNvGrpSpPr>
            <a:grpSpLocks/>
          </p:cNvGrpSpPr>
          <p:nvPr/>
        </p:nvGrpSpPr>
        <p:grpSpPr bwMode="auto">
          <a:xfrm>
            <a:off x="4706938" y="4013200"/>
            <a:ext cx="617537" cy="250825"/>
            <a:chOff x="2356" y="1300"/>
            <a:chExt cx="555" cy="194"/>
          </a:xfrm>
        </p:grpSpPr>
        <p:sp>
          <p:nvSpPr>
            <p:cNvPr id="43088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43089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43090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itchFamily="18" charset="0"/>
              </a:endParaRPr>
            </a:p>
          </p:txBody>
        </p:sp>
        <p:grpSp>
          <p:nvGrpSpPr>
            <p:cNvPr id="43091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3094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095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3092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93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3018" name="Group 133"/>
          <p:cNvGrpSpPr>
            <a:grpSpLocks/>
          </p:cNvGrpSpPr>
          <p:nvPr/>
        </p:nvGrpSpPr>
        <p:grpSpPr bwMode="auto">
          <a:xfrm>
            <a:off x="5245100" y="3538538"/>
            <a:ext cx="617538" cy="250825"/>
            <a:chOff x="2356" y="1300"/>
            <a:chExt cx="555" cy="194"/>
          </a:xfrm>
        </p:grpSpPr>
        <p:sp>
          <p:nvSpPr>
            <p:cNvPr id="43080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43081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43082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itchFamily="18" charset="0"/>
              </a:endParaRPr>
            </a:p>
          </p:txBody>
        </p:sp>
        <p:grpSp>
          <p:nvGrpSpPr>
            <p:cNvPr id="43083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3086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087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3084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85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3019" name="Group 133"/>
          <p:cNvGrpSpPr>
            <a:grpSpLocks/>
          </p:cNvGrpSpPr>
          <p:nvPr/>
        </p:nvGrpSpPr>
        <p:grpSpPr bwMode="auto">
          <a:xfrm>
            <a:off x="3813175" y="4121150"/>
            <a:ext cx="617538" cy="250825"/>
            <a:chOff x="2356" y="1300"/>
            <a:chExt cx="555" cy="194"/>
          </a:xfrm>
        </p:grpSpPr>
        <p:sp>
          <p:nvSpPr>
            <p:cNvPr id="43072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43073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43074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itchFamily="18" charset="0"/>
              </a:endParaRPr>
            </a:p>
          </p:txBody>
        </p:sp>
        <p:grpSp>
          <p:nvGrpSpPr>
            <p:cNvPr id="43075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3078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079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3076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77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3020" name="Group 133"/>
          <p:cNvGrpSpPr>
            <a:grpSpLocks/>
          </p:cNvGrpSpPr>
          <p:nvPr/>
        </p:nvGrpSpPr>
        <p:grpSpPr bwMode="auto">
          <a:xfrm>
            <a:off x="4368800" y="4610100"/>
            <a:ext cx="617538" cy="250825"/>
            <a:chOff x="2356" y="1300"/>
            <a:chExt cx="555" cy="194"/>
          </a:xfrm>
        </p:grpSpPr>
        <p:sp>
          <p:nvSpPr>
            <p:cNvPr id="43064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43065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43066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itchFamily="18" charset="0"/>
              </a:endParaRPr>
            </a:p>
          </p:txBody>
        </p:sp>
        <p:grpSp>
          <p:nvGrpSpPr>
            <p:cNvPr id="43067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3070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071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3068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69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3021" name="Group 133"/>
          <p:cNvGrpSpPr>
            <a:grpSpLocks/>
          </p:cNvGrpSpPr>
          <p:nvPr/>
        </p:nvGrpSpPr>
        <p:grpSpPr bwMode="auto">
          <a:xfrm>
            <a:off x="5389563" y="4411663"/>
            <a:ext cx="617537" cy="250825"/>
            <a:chOff x="2356" y="1300"/>
            <a:chExt cx="555" cy="194"/>
          </a:xfrm>
        </p:grpSpPr>
        <p:sp>
          <p:nvSpPr>
            <p:cNvPr id="43056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43057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43058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itchFamily="18" charset="0"/>
              </a:endParaRPr>
            </a:p>
          </p:txBody>
        </p:sp>
        <p:grpSp>
          <p:nvGrpSpPr>
            <p:cNvPr id="43059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3062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063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3060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61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3022" name="Group 133"/>
          <p:cNvGrpSpPr>
            <a:grpSpLocks/>
          </p:cNvGrpSpPr>
          <p:nvPr/>
        </p:nvGrpSpPr>
        <p:grpSpPr bwMode="auto">
          <a:xfrm>
            <a:off x="3502025" y="3351213"/>
            <a:ext cx="617538" cy="250825"/>
            <a:chOff x="2356" y="1300"/>
            <a:chExt cx="555" cy="194"/>
          </a:xfrm>
        </p:grpSpPr>
        <p:sp>
          <p:nvSpPr>
            <p:cNvPr id="43048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43049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43050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itchFamily="18" charset="0"/>
              </a:endParaRPr>
            </a:p>
          </p:txBody>
        </p:sp>
        <p:grpSp>
          <p:nvGrpSpPr>
            <p:cNvPr id="43051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3054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055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3052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53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43023" name="Straight Connector 10"/>
          <p:cNvCxnSpPr>
            <a:cxnSpLocks noChangeShapeType="1"/>
            <a:stCxn id="43053" idx="0"/>
            <a:endCxn id="43084" idx="0"/>
          </p:cNvCxnSpPr>
          <p:nvPr/>
        </p:nvCxnSpPr>
        <p:spPr bwMode="auto">
          <a:xfrm>
            <a:off x="4114800" y="3432175"/>
            <a:ext cx="1131888" cy="1857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4" name="Straight Connector 297"/>
          <p:cNvCxnSpPr>
            <a:cxnSpLocks noChangeShapeType="1"/>
            <a:endCxn id="43090" idx="1"/>
          </p:cNvCxnSpPr>
          <p:nvPr/>
        </p:nvCxnSpPr>
        <p:spPr bwMode="auto">
          <a:xfrm>
            <a:off x="4656138" y="3924300"/>
            <a:ext cx="139700" cy="1127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5" name="Straight Connector 298"/>
          <p:cNvCxnSpPr>
            <a:cxnSpLocks noChangeShapeType="1"/>
            <a:endCxn id="43092" idx="1"/>
          </p:cNvCxnSpPr>
          <p:nvPr/>
        </p:nvCxnSpPr>
        <p:spPr bwMode="auto">
          <a:xfrm flipV="1">
            <a:off x="4425950" y="4200525"/>
            <a:ext cx="280988" cy="61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6" name="Straight Connector 299"/>
          <p:cNvCxnSpPr>
            <a:cxnSpLocks noChangeShapeType="1"/>
          </p:cNvCxnSpPr>
          <p:nvPr/>
        </p:nvCxnSpPr>
        <p:spPr bwMode="auto">
          <a:xfrm flipV="1">
            <a:off x="4083050" y="3962400"/>
            <a:ext cx="223838" cy="1492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7" name="Straight Connector 300"/>
          <p:cNvCxnSpPr>
            <a:cxnSpLocks noChangeShapeType="1"/>
          </p:cNvCxnSpPr>
          <p:nvPr/>
        </p:nvCxnSpPr>
        <p:spPr bwMode="auto">
          <a:xfrm flipV="1">
            <a:off x="3738563" y="4367213"/>
            <a:ext cx="222250" cy="1476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8" name="Straight Connector 301"/>
          <p:cNvCxnSpPr>
            <a:cxnSpLocks noChangeShapeType="1"/>
            <a:stCxn id="43066" idx="0"/>
          </p:cNvCxnSpPr>
          <p:nvPr/>
        </p:nvCxnSpPr>
        <p:spPr bwMode="auto">
          <a:xfrm flipV="1">
            <a:off x="4675188" y="4267200"/>
            <a:ext cx="292100" cy="3429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9" name="Straight Connector 302"/>
          <p:cNvCxnSpPr>
            <a:cxnSpLocks noChangeShapeType="1"/>
          </p:cNvCxnSpPr>
          <p:nvPr/>
        </p:nvCxnSpPr>
        <p:spPr bwMode="auto">
          <a:xfrm flipH="1" flipV="1">
            <a:off x="5243513" y="4248150"/>
            <a:ext cx="412750" cy="1682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30" name="Straight Connector 303"/>
          <p:cNvCxnSpPr>
            <a:cxnSpLocks noChangeShapeType="1"/>
          </p:cNvCxnSpPr>
          <p:nvPr/>
        </p:nvCxnSpPr>
        <p:spPr bwMode="auto">
          <a:xfrm flipV="1">
            <a:off x="5227638" y="3776663"/>
            <a:ext cx="328612" cy="2667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31" name="Straight Connector 304"/>
          <p:cNvCxnSpPr>
            <a:cxnSpLocks noChangeShapeType="1"/>
            <a:endCxn id="43048" idx="4"/>
          </p:cNvCxnSpPr>
          <p:nvPr/>
        </p:nvCxnSpPr>
        <p:spPr bwMode="auto">
          <a:xfrm flipH="1" flipV="1">
            <a:off x="3810000" y="3602038"/>
            <a:ext cx="476250" cy="117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32" name="Straight Connector 22"/>
          <p:cNvCxnSpPr>
            <a:cxnSpLocks noChangeShapeType="1"/>
            <a:endCxn id="43050" idx="1"/>
          </p:cNvCxnSpPr>
          <p:nvPr/>
        </p:nvCxnSpPr>
        <p:spPr bwMode="auto">
          <a:xfrm>
            <a:off x="2362200" y="2578100"/>
            <a:ext cx="1230313" cy="796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33" name="Straight Connector 305"/>
          <p:cNvCxnSpPr>
            <a:cxnSpLocks noChangeShapeType="1"/>
            <a:endCxn id="43052" idx="0"/>
          </p:cNvCxnSpPr>
          <p:nvPr/>
        </p:nvCxnSpPr>
        <p:spPr bwMode="auto">
          <a:xfrm>
            <a:off x="1617663" y="2909888"/>
            <a:ext cx="1885950" cy="519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34" name="Straight Connector 306"/>
          <p:cNvCxnSpPr>
            <a:cxnSpLocks noChangeShapeType="1"/>
            <a:endCxn id="43052" idx="1"/>
          </p:cNvCxnSpPr>
          <p:nvPr/>
        </p:nvCxnSpPr>
        <p:spPr bwMode="auto">
          <a:xfrm>
            <a:off x="1230313" y="3278188"/>
            <a:ext cx="2273300" cy="26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35" name="Straight Connector 307"/>
          <p:cNvCxnSpPr>
            <a:cxnSpLocks noChangeShapeType="1"/>
            <a:endCxn id="43108" idx="0"/>
          </p:cNvCxnSpPr>
          <p:nvPr/>
        </p:nvCxnSpPr>
        <p:spPr bwMode="auto">
          <a:xfrm>
            <a:off x="1166813" y="4260850"/>
            <a:ext cx="1971675" cy="211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36" name="Straight Connector 308"/>
          <p:cNvCxnSpPr>
            <a:cxnSpLocks noChangeShapeType="1"/>
            <a:endCxn id="43104" idx="2"/>
          </p:cNvCxnSpPr>
          <p:nvPr/>
        </p:nvCxnSpPr>
        <p:spPr bwMode="auto">
          <a:xfrm flipV="1">
            <a:off x="1393825" y="4573588"/>
            <a:ext cx="1744663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37" name="Straight Connector 309"/>
          <p:cNvCxnSpPr>
            <a:cxnSpLocks noChangeShapeType="1"/>
            <a:endCxn id="43104" idx="3"/>
          </p:cNvCxnSpPr>
          <p:nvPr/>
        </p:nvCxnSpPr>
        <p:spPr bwMode="auto">
          <a:xfrm flipV="1">
            <a:off x="1797050" y="4622800"/>
            <a:ext cx="1431925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38" name="Straight Connector 310"/>
          <p:cNvCxnSpPr>
            <a:cxnSpLocks noChangeShapeType="1"/>
            <a:stCxn id="43135" idx="0"/>
            <a:endCxn id="43104" idx="4"/>
          </p:cNvCxnSpPr>
          <p:nvPr/>
        </p:nvCxnSpPr>
        <p:spPr bwMode="auto">
          <a:xfrm flipV="1">
            <a:off x="3389313" y="4643438"/>
            <a:ext cx="57150" cy="1211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39" name="Straight Connector 311"/>
          <p:cNvCxnSpPr>
            <a:cxnSpLocks noChangeShapeType="1"/>
          </p:cNvCxnSpPr>
          <p:nvPr/>
        </p:nvCxnSpPr>
        <p:spPr bwMode="auto">
          <a:xfrm flipV="1">
            <a:off x="4616450" y="4872038"/>
            <a:ext cx="6350" cy="1135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40" name="Straight Connector 312"/>
          <p:cNvCxnSpPr>
            <a:cxnSpLocks noChangeShapeType="1"/>
            <a:stCxn id="43138" idx="1"/>
          </p:cNvCxnSpPr>
          <p:nvPr/>
        </p:nvCxnSpPr>
        <p:spPr bwMode="auto">
          <a:xfrm flipH="1" flipV="1">
            <a:off x="4924425" y="4821238"/>
            <a:ext cx="506413" cy="1058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41" name="Straight Connector 313"/>
          <p:cNvCxnSpPr>
            <a:cxnSpLocks noChangeShapeType="1"/>
          </p:cNvCxnSpPr>
          <p:nvPr/>
        </p:nvCxnSpPr>
        <p:spPr bwMode="auto">
          <a:xfrm flipH="1" flipV="1">
            <a:off x="5832475" y="4648200"/>
            <a:ext cx="1722438" cy="1020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42" name="Straight Connector 314"/>
          <p:cNvCxnSpPr>
            <a:cxnSpLocks noChangeShapeType="1"/>
            <a:endCxn id="43061" idx="1"/>
          </p:cNvCxnSpPr>
          <p:nvPr/>
        </p:nvCxnSpPr>
        <p:spPr bwMode="auto">
          <a:xfrm flipH="1" flipV="1">
            <a:off x="6002338" y="4600575"/>
            <a:ext cx="2244725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43" name="Straight Connector 315"/>
          <p:cNvCxnSpPr>
            <a:cxnSpLocks noChangeShapeType="1"/>
            <a:endCxn id="43061" idx="0"/>
          </p:cNvCxnSpPr>
          <p:nvPr/>
        </p:nvCxnSpPr>
        <p:spPr bwMode="auto">
          <a:xfrm flipH="1">
            <a:off x="6002338" y="4295775"/>
            <a:ext cx="2017712" cy="196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44" name="Straight Connector 316"/>
          <p:cNvCxnSpPr>
            <a:cxnSpLocks noChangeShapeType="1"/>
          </p:cNvCxnSpPr>
          <p:nvPr/>
        </p:nvCxnSpPr>
        <p:spPr bwMode="auto">
          <a:xfrm flipH="1">
            <a:off x="5861050" y="3227388"/>
            <a:ext cx="1422400" cy="454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45" name="Straight Connector 317"/>
          <p:cNvCxnSpPr>
            <a:cxnSpLocks noChangeShapeType="1"/>
          </p:cNvCxnSpPr>
          <p:nvPr/>
        </p:nvCxnSpPr>
        <p:spPr bwMode="auto">
          <a:xfrm flipH="1">
            <a:off x="5684838" y="2803525"/>
            <a:ext cx="898525" cy="728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46" name="Straight Connector 318"/>
          <p:cNvCxnSpPr>
            <a:cxnSpLocks noChangeShapeType="1"/>
            <a:stCxn id="43146" idx="9"/>
          </p:cNvCxnSpPr>
          <p:nvPr/>
        </p:nvCxnSpPr>
        <p:spPr bwMode="auto">
          <a:xfrm>
            <a:off x="4849813" y="2381250"/>
            <a:ext cx="555625" cy="1125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047" name="TextBox 39958"/>
          <p:cNvSpPr txBox="1">
            <a:spLocks noChangeArrowheads="1"/>
          </p:cNvSpPr>
          <p:nvPr/>
        </p:nvSpPr>
        <p:spPr bwMode="auto">
          <a:xfrm>
            <a:off x="2887663" y="3584575"/>
            <a:ext cx="100806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i="1">
                <a:latin typeface="Arial" charset="0"/>
              </a:rPr>
              <a:t>global</a:t>
            </a:r>
            <a:br>
              <a:rPr lang="en-US" altLang="zh-CN" sz="2400" i="1">
                <a:latin typeface="Arial" charset="0"/>
              </a:rPr>
            </a:br>
            <a:r>
              <a:rPr lang="en-US" altLang="zh-CN" sz="2400" i="1">
                <a:latin typeface="Arial" charset="0"/>
              </a:rPr>
              <a:t>ISP</a:t>
            </a:r>
          </a:p>
        </p:txBody>
      </p:sp>
    </p:spTree>
    <p:extLst>
      <p:ext uri="{BB962C8B-B14F-4D97-AF65-F5344CB8AC3E}">
        <p14:creationId xmlns:p14="http://schemas.microsoft.com/office/powerpoint/2010/main" val="375183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20550" y="1524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zh-CN" sz="3200" dirty="0" smtClean="0">
                <a:ea typeface="ＭＳ Ｐゴシック" pitchFamily="34" charset="-128"/>
              </a:rPr>
              <a:t>Internet structure: network of networks</a:t>
            </a:r>
            <a:endParaRPr lang="en-US" altLang="zh-CN" sz="3600" dirty="0" smtClean="0">
              <a:ea typeface="ＭＳ Ｐゴシック" pitchFamily="34" charset="-128"/>
            </a:endParaRPr>
          </a:p>
        </p:txBody>
      </p:sp>
      <p:grpSp>
        <p:nvGrpSpPr>
          <p:cNvPr id="44036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44306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4435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359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net</a:t>
                </a:r>
              </a:p>
            </p:txBody>
          </p:sp>
        </p:grpSp>
        <p:grpSp>
          <p:nvGrpSpPr>
            <p:cNvPr id="44307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4435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357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net</a:t>
                </a:r>
              </a:p>
            </p:txBody>
          </p:sp>
        </p:grpSp>
        <p:grpSp>
          <p:nvGrpSpPr>
            <p:cNvPr id="44308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4435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355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net</a:t>
                </a:r>
              </a:p>
            </p:txBody>
          </p:sp>
        </p:grpSp>
        <p:grpSp>
          <p:nvGrpSpPr>
            <p:cNvPr id="44309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4435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353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net</a:t>
                </a:r>
              </a:p>
            </p:txBody>
          </p:sp>
        </p:grpSp>
        <p:grpSp>
          <p:nvGrpSpPr>
            <p:cNvPr id="44310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4435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351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net</a:t>
                </a:r>
              </a:p>
            </p:txBody>
          </p:sp>
        </p:grpSp>
        <p:grpSp>
          <p:nvGrpSpPr>
            <p:cNvPr id="44311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4434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349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net</a:t>
                </a:r>
              </a:p>
            </p:txBody>
          </p:sp>
        </p:grpSp>
        <p:grpSp>
          <p:nvGrpSpPr>
            <p:cNvPr id="44312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434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347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net</a:t>
                </a:r>
              </a:p>
            </p:txBody>
          </p:sp>
        </p:grpSp>
        <p:grpSp>
          <p:nvGrpSpPr>
            <p:cNvPr id="44313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434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345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net</a:t>
                </a:r>
              </a:p>
            </p:txBody>
          </p:sp>
        </p:grpSp>
        <p:grpSp>
          <p:nvGrpSpPr>
            <p:cNvPr id="44314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434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343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net</a:t>
                </a:r>
              </a:p>
            </p:txBody>
          </p:sp>
        </p:grpSp>
        <p:grpSp>
          <p:nvGrpSpPr>
            <p:cNvPr id="44315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4434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341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net</a:t>
                </a:r>
              </a:p>
            </p:txBody>
          </p:sp>
        </p:grpSp>
        <p:grpSp>
          <p:nvGrpSpPr>
            <p:cNvPr id="44316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4433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339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net</a:t>
                </a:r>
              </a:p>
            </p:txBody>
          </p:sp>
        </p:grpSp>
        <p:grpSp>
          <p:nvGrpSpPr>
            <p:cNvPr id="44317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4433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337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net</a:t>
                </a:r>
              </a:p>
            </p:txBody>
          </p:sp>
        </p:grpSp>
        <p:grpSp>
          <p:nvGrpSpPr>
            <p:cNvPr id="44318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4433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335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net</a:t>
                </a:r>
              </a:p>
            </p:txBody>
          </p:sp>
        </p:grpSp>
        <p:grpSp>
          <p:nvGrpSpPr>
            <p:cNvPr id="44319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4433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333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net</a:t>
                </a:r>
              </a:p>
            </p:txBody>
          </p:sp>
        </p:grpSp>
        <p:grpSp>
          <p:nvGrpSpPr>
            <p:cNvPr id="44320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4433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331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net</a:t>
                </a:r>
              </a:p>
            </p:txBody>
          </p:sp>
        </p:grpSp>
        <p:grpSp>
          <p:nvGrpSpPr>
            <p:cNvPr id="44321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4432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329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net</a:t>
                </a:r>
              </a:p>
            </p:txBody>
          </p:sp>
        </p:grpSp>
        <p:sp>
          <p:nvSpPr>
            <p:cNvPr id="44322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rgbClr val="0000FF"/>
                  </a:solidFill>
                  <a:latin typeface="Arial" charset="0"/>
                </a:rPr>
                <a:t>…</a:t>
              </a:r>
            </a:p>
          </p:txBody>
        </p:sp>
        <p:sp>
          <p:nvSpPr>
            <p:cNvPr id="44323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rgbClr val="0000FF"/>
                  </a:solidFill>
                  <a:latin typeface="Arial" charset="0"/>
                </a:rPr>
                <a:t>…</a:t>
              </a:r>
            </a:p>
          </p:txBody>
        </p:sp>
        <p:sp>
          <p:nvSpPr>
            <p:cNvPr id="44324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rgbClr val="0000FF"/>
                  </a:solidFill>
                  <a:latin typeface="Arial" charset="0"/>
                </a:rPr>
                <a:t>…</a:t>
              </a:r>
            </a:p>
          </p:txBody>
        </p:sp>
        <p:sp>
          <p:nvSpPr>
            <p:cNvPr id="44325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rgbClr val="0000FF"/>
                  </a:solidFill>
                  <a:latin typeface="Arial" charset="0"/>
                </a:rPr>
                <a:t>…</a:t>
              </a:r>
            </a:p>
          </p:txBody>
        </p:sp>
        <p:sp>
          <p:nvSpPr>
            <p:cNvPr id="44326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rgbClr val="0000FF"/>
                  </a:solidFill>
                  <a:latin typeface="Arial" charset="0"/>
                </a:rPr>
                <a:t>…</a:t>
              </a:r>
            </a:p>
          </p:txBody>
        </p:sp>
        <p:sp>
          <p:nvSpPr>
            <p:cNvPr id="44327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rgbClr val="0000FF"/>
                  </a:solidFill>
                  <a:latin typeface="Arial" charset="0"/>
                </a:rPr>
                <a:t>…</a:t>
              </a:r>
            </a:p>
          </p:txBody>
        </p:sp>
      </p:grpSp>
      <p:sp>
        <p:nvSpPr>
          <p:cNvPr id="44037" name="Rectangle 3"/>
          <p:cNvSpPr txBox="1">
            <a:spLocks noChangeArrowheads="1"/>
          </p:cNvSpPr>
          <p:nvPr/>
        </p:nvSpPr>
        <p:spPr bwMode="auto">
          <a:xfrm>
            <a:off x="473075" y="1073150"/>
            <a:ext cx="82042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 eaLnBrk="1" hangingPunct="1">
              <a:buSzPct val="75000"/>
              <a:buFont typeface="Wingdings" pitchFamily="2" charset="2"/>
              <a:buNone/>
            </a:pPr>
            <a:r>
              <a:rPr lang="en-US" altLang="zh-CN" sz="2400"/>
              <a:t>But if one global ISP is viable business, there will be competitors ….</a:t>
            </a:r>
          </a:p>
        </p:txBody>
      </p:sp>
      <p:grpSp>
        <p:nvGrpSpPr>
          <p:cNvPr id="44038" name="Group 8"/>
          <p:cNvGrpSpPr>
            <a:grpSpLocks/>
          </p:cNvGrpSpPr>
          <p:nvPr/>
        </p:nvGrpSpPr>
        <p:grpSpPr bwMode="auto">
          <a:xfrm>
            <a:off x="4546600" y="3746500"/>
            <a:ext cx="3225800" cy="1117600"/>
            <a:chOff x="7848600" y="2044700"/>
            <a:chExt cx="3200399" cy="1371600"/>
          </a:xfrm>
        </p:grpSpPr>
        <p:sp>
          <p:nvSpPr>
            <p:cNvPr id="44223" name="Oval 3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Arial" charset="0"/>
              </a:endParaRPr>
            </a:p>
          </p:txBody>
        </p:sp>
        <p:grpSp>
          <p:nvGrpSpPr>
            <p:cNvPr id="44224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4429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429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430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grpSp>
            <p:nvGrpSpPr>
              <p:cNvPr id="4430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430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30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4302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303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cxnSp>
          <p:nvCxnSpPr>
            <p:cNvPr id="44225" name="Straight Connector 10"/>
            <p:cNvCxnSpPr>
              <a:cxnSpLocks noChangeShapeType="1"/>
              <a:stCxn id="44303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226" name="Straight Connector 297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227" name="Straight Connector 298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228" name="Straight Connector 299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229" name="Straight Connector 300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230" name="Straight Connector 301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231" name="Straight Connector 302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232" name="Straight Connector 303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233" name="Straight Connector 304"/>
            <p:cNvCxnSpPr>
              <a:cxnSpLocks noChangeShapeType="1"/>
              <a:endCxn id="44298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234" name="TextBox 39958"/>
            <p:cNvSpPr txBox="1">
              <a:spLocks noChangeArrowheads="1"/>
            </p:cNvSpPr>
            <p:nvPr/>
          </p:nvSpPr>
          <p:spPr bwMode="auto">
            <a:xfrm>
              <a:off x="7958081" y="2471291"/>
              <a:ext cx="886407" cy="491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i="1">
                  <a:latin typeface="Arial" charset="0"/>
                </a:rPr>
                <a:t>ISP B</a:t>
              </a:r>
            </a:p>
          </p:txBody>
        </p:sp>
        <p:grpSp>
          <p:nvGrpSpPr>
            <p:cNvPr id="44235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4429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429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429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grpSp>
            <p:nvGrpSpPr>
              <p:cNvPr id="4429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429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29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4294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295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4236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4428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428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428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grpSp>
            <p:nvGrpSpPr>
              <p:cNvPr id="4428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428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28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4286" name="Line 140"/>
              <p:cNvSpPr>
                <a:spLocks noChangeShapeType="1"/>
              </p:cNvSpPr>
              <p:nvPr/>
            </p:nvSpPr>
            <p:spPr bwMode="auto">
              <a:xfrm>
                <a:off x="2358" y="1356"/>
                <a:ext cx="0" cy="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287" name="Line 141"/>
              <p:cNvSpPr>
                <a:spLocks noChangeShapeType="1"/>
              </p:cNvSpPr>
              <p:nvPr/>
            </p:nvSpPr>
            <p:spPr bwMode="auto">
              <a:xfrm>
                <a:off x="2908" y="1358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4237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4427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427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427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grpSp>
            <p:nvGrpSpPr>
              <p:cNvPr id="4427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428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28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4278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279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4238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4426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426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426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grpSp>
            <p:nvGrpSpPr>
              <p:cNvPr id="4426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427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27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4270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271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4239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4425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425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426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grpSp>
            <p:nvGrpSpPr>
              <p:cNvPr id="4426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426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26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4262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263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4240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4425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425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425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grpSp>
            <p:nvGrpSpPr>
              <p:cNvPr id="4425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425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25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4254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255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4241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4424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424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424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grpSp>
            <p:nvGrpSpPr>
              <p:cNvPr id="4424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424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24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4246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247" name="Line 141"/>
              <p:cNvSpPr>
                <a:spLocks noChangeShapeType="1"/>
              </p:cNvSpPr>
              <p:nvPr/>
            </p:nvSpPr>
            <p:spPr bwMode="auto">
              <a:xfrm>
                <a:off x="2910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44039" name="Group 331"/>
          <p:cNvGrpSpPr>
            <a:grpSpLocks/>
          </p:cNvGrpSpPr>
          <p:nvPr/>
        </p:nvGrpSpPr>
        <p:grpSpPr bwMode="auto">
          <a:xfrm>
            <a:off x="1803400" y="2755900"/>
            <a:ext cx="3467100" cy="1193800"/>
            <a:chOff x="7848600" y="2044700"/>
            <a:chExt cx="3200399" cy="1371600"/>
          </a:xfrm>
        </p:grpSpPr>
        <p:sp>
          <p:nvSpPr>
            <p:cNvPr id="44140" name="Oval 332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Arial" charset="0"/>
              </a:endParaRPr>
            </a:p>
          </p:txBody>
        </p:sp>
        <p:grpSp>
          <p:nvGrpSpPr>
            <p:cNvPr id="44141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4421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421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421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grpSp>
            <p:nvGrpSpPr>
              <p:cNvPr id="4421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422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22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4219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220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cxnSp>
          <p:nvCxnSpPr>
            <p:cNvPr id="44142" name="Straight Connector 334"/>
            <p:cNvCxnSpPr>
              <a:cxnSpLocks noChangeShapeType="1"/>
              <a:stCxn id="44220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143" name="Straight Connector 335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144" name="Straight Connector 336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145" name="Straight Connector 337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146" name="Straight Connector 338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147" name="Straight Connector 339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148" name="Straight Connector 340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149" name="Straight Connector 341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150" name="Straight Connector 342"/>
            <p:cNvCxnSpPr>
              <a:cxnSpLocks noChangeShapeType="1"/>
              <a:endCxn id="44215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151" name="TextBox 343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44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i="1">
                  <a:latin typeface="Arial" charset="0"/>
                </a:rPr>
                <a:t>ISP A</a:t>
              </a:r>
            </a:p>
          </p:txBody>
        </p:sp>
        <p:grpSp>
          <p:nvGrpSpPr>
            <p:cNvPr id="44152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4420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420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420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grpSp>
            <p:nvGrpSpPr>
              <p:cNvPr id="4421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421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21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4211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212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4153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4419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420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420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grpSp>
            <p:nvGrpSpPr>
              <p:cNvPr id="4420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420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20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4203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204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4154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4419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419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419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grpSp>
            <p:nvGrpSpPr>
              <p:cNvPr id="4419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419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19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4195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196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4155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4418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418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418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grpSp>
            <p:nvGrpSpPr>
              <p:cNvPr id="4418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418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19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4187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188" name="Line 141"/>
              <p:cNvSpPr>
                <a:spLocks noChangeShapeType="1"/>
              </p:cNvSpPr>
              <p:nvPr/>
            </p:nvSpPr>
            <p:spPr bwMode="auto">
              <a:xfrm>
                <a:off x="2906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4156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4417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417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417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grpSp>
            <p:nvGrpSpPr>
              <p:cNvPr id="4417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418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18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4179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180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4157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4416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416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416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grpSp>
            <p:nvGrpSpPr>
              <p:cNvPr id="4417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417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17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4171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172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4158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4415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416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416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grpSp>
            <p:nvGrpSpPr>
              <p:cNvPr id="4416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416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16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4163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164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44040" name="Group 416"/>
          <p:cNvGrpSpPr>
            <a:grpSpLocks/>
          </p:cNvGrpSpPr>
          <p:nvPr/>
        </p:nvGrpSpPr>
        <p:grpSpPr bwMode="auto">
          <a:xfrm>
            <a:off x="1498600" y="4165600"/>
            <a:ext cx="3086100" cy="1168400"/>
            <a:chOff x="7848600" y="2044700"/>
            <a:chExt cx="3200399" cy="1371600"/>
          </a:xfrm>
        </p:grpSpPr>
        <p:sp>
          <p:nvSpPr>
            <p:cNvPr id="44057" name="Oval 417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Arial" charset="0"/>
              </a:endParaRPr>
            </a:p>
          </p:txBody>
        </p:sp>
        <p:grpSp>
          <p:nvGrpSpPr>
            <p:cNvPr id="44058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44132" name="Oval 492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413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413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grpSp>
            <p:nvGrpSpPr>
              <p:cNvPr id="4413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413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13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4136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137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cxnSp>
          <p:nvCxnSpPr>
            <p:cNvPr id="44059" name="Straight Connector 419"/>
            <p:cNvCxnSpPr>
              <a:cxnSpLocks noChangeShapeType="1"/>
              <a:stCxn id="44137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060" name="Straight Connector 420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061" name="Straight Connector 421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062" name="Straight Connector 422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063" name="Straight Connector 423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064" name="Straight Connector 424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065" name="Straight Connector 425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066" name="Straight Connector 426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067" name="Straight Connector 427"/>
            <p:cNvCxnSpPr>
              <a:cxnSpLocks noChangeShapeType="1"/>
              <a:endCxn id="44132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068" name="TextBox 428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6536" cy="469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i="1">
                  <a:latin typeface="Arial" charset="0"/>
                </a:rPr>
                <a:t>ISP C</a:t>
              </a:r>
            </a:p>
          </p:txBody>
        </p:sp>
        <p:grpSp>
          <p:nvGrpSpPr>
            <p:cNvPr id="44069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4412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412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412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grpSp>
            <p:nvGrpSpPr>
              <p:cNvPr id="4412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413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13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4128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129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4070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4411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411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411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grpSp>
            <p:nvGrpSpPr>
              <p:cNvPr id="4411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412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12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4120" name="Line 140"/>
              <p:cNvSpPr>
                <a:spLocks noChangeShapeType="1"/>
              </p:cNvSpPr>
              <p:nvPr/>
            </p:nvSpPr>
            <p:spPr bwMode="auto">
              <a:xfrm>
                <a:off x="2357" y="1360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121" name="Line 141"/>
              <p:cNvSpPr>
                <a:spLocks noChangeShapeType="1"/>
              </p:cNvSpPr>
              <p:nvPr/>
            </p:nvSpPr>
            <p:spPr bwMode="auto">
              <a:xfrm>
                <a:off x="2908" y="1362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4071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4410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410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411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grpSp>
            <p:nvGrpSpPr>
              <p:cNvPr id="4411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411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11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4112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113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4072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4410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410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410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grpSp>
            <p:nvGrpSpPr>
              <p:cNvPr id="4410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410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10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4104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105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4073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4409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409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409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grpSp>
            <p:nvGrpSpPr>
              <p:cNvPr id="4409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409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09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4096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97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4074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4408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408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408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grpSp>
            <p:nvGrpSpPr>
              <p:cNvPr id="4408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409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09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4088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89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4075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4407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407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407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grpSp>
            <p:nvGrpSpPr>
              <p:cNvPr id="4407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408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08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4080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81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cxnSp>
        <p:nvCxnSpPr>
          <p:cNvPr id="44041" name="Straight Connector 12"/>
          <p:cNvCxnSpPr>
            <a:cxnSpLocks noChangeShapeType="1"/>
            <a:endCxn id="44217" idx="1"/>
          </p:cNvCxnSpPr>
          <p:nvPr/>
        </p:nvCxnSpPr>
        <p:spPr bwMode="auto">
          <a:xfrm>
            <a:off x="2382838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42" name="Straight Connector 500"/>
          <p:cNvCxnSpPr>
            <a:cxnSpLocks noChangeShapeType="1"/>
            <a:endCxn id="44219" idx="1"/>
          </p:cNvCxnSpPr>
          <p:nvPr/>
        </p:nvCxnSpPr>
        <p:spPr bwMode="auto">
          <a:xfrm>
            <a:off x="1638300" y="2849563"/>
            <a:ext cx="900113" cy="12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43" name="Straight Connector 501"/>
          <p:cNvCxnSpPr>
            <a:cxnSpLocks noChangeShapeType="1"/>
            <a:endCxn id="44215" idx="2"/>
          </p:cNvCxnSpPr>
          <p:nvPr/>
        </p:nvCxnSpPr>
        <p:spPr bwMode="auto">
          <a:xfrm flipV="1">
            <a:off x="1235075" y="2973388"/>
            <a:ext cx="1303338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44" name="Straight Connector 502"/>
          <p:cNvCxnSpPr>
            <a:cxnSpLocks noChangeShapeType="1"/>
            <a:endCxn id="44185" idx="1"/>
          </p:cNvCxnSpPr>
          <p:nvPr/>
        </p:nvCxnSpPr>
        <p:spPr bwMode="auto">
          <a:xfrm>
            <a:off x="3916363" y="2411413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45" name="Straight Connector 503"/>
          <p:cNvCxnSpPr>
            <a:cxnSpLocks noChangeShapeType="1"/>
            <a:endCxn id="44185" idx="0"/>
          </p:cNvCxnSpPr>
          <p:nvPr/>
        </p:nvCxnSpPr>
        <p:spPr bwMode="auto">
          <a:xfrm flipH="1">
            <a:off x="4425950" y="2389188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46" name="Straight Connector 504"/>
          <p:cNvCxnSpPr>
            <a:cxnSpLocks noChangeShapeType="1"/>
            <a:endCxn id="44268" idx="0"/>
          </p:cNvCxnSpPr>
          <p:nvPr/>
        </p:nvCxnSpPr>
        <p:spPr bwMode="auto">
          <a:xfrm>
            <a:off x="6770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47" name="Straight Connector 505"/>
          <p:cNvCxnSpPr>
            <a:cxnSpLocks noChangeShapeType="1"/>
          </p:cNvCxnSpPr>
          <p:nvPr/>
        </p:nvCxnSpPr>
        <p:spPr bwMode="auto">
          <a:xfrm flipH="1">
            <a:off x="7137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48" name="Straight Connector 506"/>
          <p:cNvCxnSpPr>
            <a:cxnSpLocks noChangeShapeType="1"/>
            <a:stCxn id="44334" idx="4"/>
            <a:endCxn id="44263" idx="0"/>
          </p:cNvCxnSpPr>
          <p:nvPr/>
        </p:nvCxnSpPr>
        <p:spPr bwMode="auto">
          <a:xfrm flipH="1">
            <a:off x="7483475" y="422910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49" name="Straight Connector 507"/>
          <p:cNvCxnSpPr>
            <a:cxnSpLocks noChangeShapeType="1"/>
          </p:cNvCxnSpPr>
          <p:nvPr/>
        </p:nvCxnSpPr>
        <p:spPr bwMode="auto">
          <a:xfrm flipH="1" flipV="1">
            <a:off x="7454900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50" name="Straight Connector 508"/>
          <p:cNvCxnSpPr>
            <a:cxnSpLocks noChangeShapeType="1"/>
            <a:endCxn id="44250" idx="5"/>
          </p:cNvCxnSpPr>
          <p:nvPr/>
        </p:nvCxnSpPr>
        <p:spPr bwMode="auto">
          <a:xfrm flipH="1" flipV="1">
            <a:off x="6496050" y="4722813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51" name="Straight Connector 509"/>
          <p:cNvCxnSpPr>
            <a:cxnSpLocks noChangeShapeType="1"/>
            <a:stCxn id="44332" idx="0"/>
          </p:cNvCxnSpPr>
          <p:nvPr/>
        </p:nvCxnSpPr>
        <p:spPr bwMode="auto">
          <a:xfrm flipH="1" flipV="1">
            <a:off x="5319713" y="4694238"/>
            <a:ext cx="285750" cy="1160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52" name="Straight Connector 510"/>
          <p:cNvCxnSpPr>
            <a:cxnSpLocks noChangeShapeType="1"/>
          </p:cNvCxnSpPr>
          <p:nvPr/>
        </p:nvCxnSpPr>
        <p:spPr bwMode="auto">
          <a:xfrm flipH="1" flipV="1">
            <a:off x="4068763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53" name="Straight Connector 511"/>
          <p:cNvCxnSpPr>
            <a:cxnSpLocks noChangeShapeType="1"/>
            <a:stCxn id="44329" idx="0"/>
          </p:cNvCxnSpPr>
          <p:nvPr/>
        </p:nvCxnSpPr>
        <p:spPr bwMode="auto">
          <a:xfrm flipH="1" flipV="1">
            <a:off x="3144838" y="5192713"/>
            <a:ext cx="244475" cy="661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54" name="Straight Connector 512"/>
          <p:cNvCxnSpPr>
            <a:cxnSpLocks noChangeShapeType="1"/>
          </p:cNvCxnSpPr>
          <p:nvPr/>
        </p:nvCxnSpPr>
        <p:spPr bwMode="auto">
          <a:xfrm flipV="1">
            <a:off x="1790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55" name="Straight Connector 513"/>
          <p:cNvCxnSpPr>
            <a:cxnSpLocks noChangeShapeType="1"/>
            <a:endCxn id="44080" idx="0"/>
          </p:cNvCxnSpPr>
          <p:nvPr/>
        </p:nvCxnSpPr>
        <p:spPr bwMode="auto">
          <a:xfrm flipV="1">
            <a:off x="1362075" y="5045075"/>
            <a:ext cx="706438" cy="44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56" name="Straight Connector 514"/>
          <p:cNvCxnSpPr>
            <a:cxnSpLocks noChangeShapeType="1"/>
            <a:endCxn id="44136" idx="1"/>
          </p:cNvCxnSpPr>
          <p:nvPr/>
        </p:nvCxnSpPr>
        <p:spPr bwMode="auto">
          <a:xfrm>
            <a:off x="1155700" y="4376738"/>
            <a:ext cx="996950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722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78794" y="889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zh-CN" sz="3200" dirty="0" smtClean="0">
                <a:ea typeface="ＭＳ Ｐゴシック" pitchFamily="34" charset="-128"/>
              </a:rPr>
              <a:t>Internet structure: network of networks</a:t>
            </a:r>
            <a:endParaRPr lang="en-US" altLang="zh-CN" sz="3600" dirty="0" smtClean="0">
              <a:ea typeface="ＭＳ Ｐゴシック" pitchFamily="34" charset="-128"/>
            </a:endParaRPr>
          </a:p>
        </p:txBody>
      </p:sp>
      <p:grpSp>
        <p:nvGrpSpPr>
          <p:cNvPr id="47108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47411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4746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464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net</a:t>
                </a:r>
              </a:p>
            </p:txBody>
          </p:sp>
        </p:grpSp>
        <p:grpSp>
          <p:nvGrpSpPr>
            <p:cNvPr id="47412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4746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462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net</a:t>
                </a:r>
              </a:p>
            </p:txBody>
          </p:sp>
        </p:grpSp>
        <p:grpSp>
          <p:nvGrpSpPr>
            <p:cNvPr id="47413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4745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460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net</a:t>
                </a:r>
              </a:p>
            </p:txBody>
          </p:sp>
        </p:grpSp>
        <p:grpSp>
          <p:nvGrpSpPr>
            <p:cNvPr id="47414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4745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458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net</a:t>
                </a:r>
              </a:p>
            </p:txBody>
          </p:sp>
        </p:grpSp>
        <p:grpSp>
          <p:nvGrpSpPr>
            <p:cNvPr id="47415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4745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456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net</a:t>
                </a:r>
              </a:p>
            </p:txBody>
          </p:sp>
        </p:grpSp>
        <p:grpSp>
          <p:nvGrpSpPr>
            <p:cNvPr id="47416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4745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454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net</a:t>
                </a:r>
              </a:p>
            </p:txBody>
          </p:sp>
        </p:grpSp>
        <p:grpSp>
          <p:nvGrpSpPr>
            <p:cNvPr id="47417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745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452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net</a:t>
                </a:r>
              </a:p>
            </p:txBody>
          </p:sp>
        </p:grpSp>
        <p:grpSp>
          <p:nvGrpSpPr>
            <p:cNvPr id="47418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744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450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net</a:t>
                </a:r>
              </a:p>
            </p:txBody>
          </p:sp>
        </p:grpSp>
        <p:grpSp>
          <p:nvGrpSpPr>
            <p:cNvPr id="47419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744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448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net</a:t>
                </a:r>
              </a:p>
            </p:txBody>
          </p:sp>
        </p:grpSp>
        <p:grpSp>
          <p:nvGrpSpPr>
            <p:cNvPr id="47420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4744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446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net</a:t>
                </a:r>
              </a:p>
            </p:txBody>
          </p:sp>
        </p:grpSp>
        <p:grpSp>
          <p:nvGrpSpPr>
            <p:cNvPr id="47421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4744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444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net</a:t>
                </a:r>
              </a:p>
            </p:txBody>
          </p:sp>
        </p:grpSp>
        <p:grpSp>
          <p:nvGrpSpPr>
            <p:cNvPr id="47422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4744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442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net</a:t>
                </a:r>
              </a:p>
            </p:txBody>
          </p:sp>
        </p:grpSp>
        <p:grpSp>
          <p:nvGrpSpPr>
            <p:cNvPr id="47423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4743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440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net</a:t>
                </a:r>
              </a:p>
            </p:txBody>
          </p:sp>
        </p:grpSp>
        <p:grpSp>
          <p:nvGrpSpPr>
            <p:cNvPr id="47424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4743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438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net</a:t>
                </a:r>
              </a:p>
            </p:txBody>
          </p:sp>
        </p:grpSp>
        <p:grpSp>
          <p:nvGrpSpPr>
            <p:cNvPr id="47425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4743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436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net</a:t>
                </a:r>
              </a:p>
            </p:txBody>
          </p:sp>
        </p:grpSp>
        <p:grpSp>
          <p:nvGrpSpPr>
            <p:cNvPr id="47426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4743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434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latin typeface="Arial" charset="0"/>
                  </a:rPr>
                  <a:t>net</a:t>
                </a:r>
              </a:p>
            </p:txBody>
          </p:sp>
        </p:grpSp>
        <p:sp>
          <p:nvSpPr>
            <p:cNvPr id="47427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rgbClr val="0000FF"/>
                  </a:solidFill>
                  <a:latin typeface="Arial" charset="0"/>
                </a:rPr>
                <a:t>…</a:t>
              </a:r>
            </a:p>
          </p:txBody>
        </p:sp>
        <p:sp>
          <p:nvSpPr>
            <p:cNvPr id="47428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rgbClr val="0000FF"/>
                  </a:solidFill>
                  <a:latin typeface="Arial" charset="0"/>
                </a:rPr>
                <a:t>…</a:t>
              </a:r>
            </a:p>
          </p:txBody>
        </p:sp>
        <p:sp>
          <p:nvSpPr>
            <p:cNvPr id="47429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rgbClr val="0000FF"/>
                  </a:solidFill>
                  <a:latin typeface="Arial" charset="0"/>
                </a:rPr>
                <a:t>…</a:t>
              </a:r>
            </a:p>
          </p:txBody>
        </p:sp>
        <p:sp>
          <p:nvSpPr>
            <p:cNvPr id="47430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rgbClr val="0000FF"/>
                  </a:solidFill>
                  <a:latin typeface="Arial" charset="0"/>
                </a:rPr>
                <a:t>…</a:t>
              </a:r>
            </a:p>
          </p:txBody>
        </p:sp>
        <p:sp>
          <p:nvSpPr>
            <p:cNvPr id="47431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rgbClr val="0000FF"/>
                  </a:solidFill>
                  <a:latin typeface="Arial" charset="0"/>
                </a:rPr>
                <a:t>…</a:t>
              </a:r>
            </a:p>
          </p:txBody>
        </p:sp>
        <p:sp>
          <p:nvSpPr>
            <p:cNvPr id="47432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rgbClr val="0000FF"/>
                  </a:solidFill>
                  <a:latin typeface="Arial" charset="0"/>
                </a:rPr>
                <a:t>…</a:t>
              </a:r>
            </a:p>
          </p:txBody>
        </p:sp>
      </p:grpSp>
      <p:sp>
        <p:nvSpPr>
          <p:cNvPr id="47109" name="Rectangle 3"/>
          <p:cNvSpPr txBox="1">
            <a:spLocks noChangeArrowheads="1"/>
          </p:cNvSpPr>
          <p:nvPr/>
        </p:nvSpPr>
        <p:spPr bwMode="auto">
          <a:xfrm>
            <a:off x="485775" y="1011238"/>
            <a:ext cx="82042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 eaLnBrk="1" hangingPunct="1">
              <a:buSzPct val="75000"/>
              <a:buFont typeface="Wingdings" pitchFamily="2" charset="2"/>
              <a:buNone/>
            </a:pPr>
            <a:r>
              <a:rPr lang="en-US" altLang="zh-CN" sz="2400"/>
              <a:t>… and content provider networks  (e.g., Google, Microsoft,   Akamai ) may run their own network, to bring services, content close to end users</a:t>
            </a:r>
          </a:p>
        </p:txBody>
      </p:sp>
      <p:grpSp>
        <p:nvGrpSpPr>
          <p:cNvPr id="47110" name="Group 8"/>
          <p:cNvGrpSpPr>
            <a:grpSpLocks/>
          </p:cNvGrpSpPr>
          <p:nvPr/>
        </p:nvGrpSpPr>
        <p:grpSpPr bwMode="auto">
          <a:xfrm>
            <a:off x="4546600" y="3746500"/>
            <a:ext cx="3225800" cy="1117600"/>
            <a:chOff x="7848600" y="2044700"/>
            <a:chExt cx="3200399" cy="1371600"/>
          </a:xfrm>
        </p:grpSpPr>
        <p:sp>
          <p:nvSpPr>
            <p:cNvPr id="47328" name="Oval 3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Arial" charset="0"/>
              </a:endParaRPr>
            </a:p>
          </p:txBody>
        </p:sp>
        <p:grpSp>
          <p:nvGrpSpPr>
            <p:cNvPr id="47329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4740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740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740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grpSp>
            <p:nvGrpSpPr>
              <p:cNvPr id="4740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40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41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7407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408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cxnSp>
          <p:nvCxnSpPr>
            <p:cNvPr id="47330" name="Straight Connector 10"/>
            <p:cNvCxnSpPr>
              <a:cxnSpLocks noChangeShapeType="1"/>
              <a:stCxn id="47408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331" name="Straight Connector 297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332" name="Straight Connector 298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333" name="Straight Connector 299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334" name="Straight Connector 300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335" name="Straight Connector 301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336" name="Straight Connector 302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337" name="Straight Connector 303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338" name="Straight Connector 304"/>
            <p:cNvCxnSpPr>
              <a:cxnSpLocks noChangeShapeType="1"/>
              <a:endCxn id="47403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339" name="TextBox 39958"/>
            <p:cNvSpPr txBox="1">
              <a:spLocks noChangeArrowheads="1"/>
            </p:cNvSpPr>
            <p:nvPr/>
          </p:nvSpPr>
          <p:spPr bwMode="auto">
            <a:xfrm>
              <a:off x="7958081" y="2471291"/>
              <a:ext cx="886407" cy="491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i="1">
                  <a:latin typeface="Arial" charset="0"/>
                </a:rPr>
                <a:t>ISP B</a:t>
              </a:r>
            </a:p>
          </p:txBody>
        </p:sp>
        <p:grpSp>
          <p:nvGrpSpPr>
            <p:cNvPr id="47340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4739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739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739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grpSp>
            <p:nvGrpSpPr>
              <p:cNvPr id="4739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40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40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7399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400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7341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4738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738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738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grpSp>
            <p:nvGrpSpPr>
              <p:cNvPr id="4739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39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39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7391" name="Line 140"/>
              <p:cNvSpPr>
                <a:spLocks noChangeShapeType="1"/>
              </p:cNvSpPr>
              <p:nvPr/>
            </p:nvSpPr>
            <p:spPr bwMode="auto">
              <a:xfrm>
                <a:off x="2358" y="1356"/>
                <a:ext cx="0" cy="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392" name="Line 141"/>
              <p:cNvSpPr>
                <a:spLocks noChangeShapeType="1"/>
              </p:cNvSpPr>
              <p:nvPr/>
            </p:nvSpPr>
            <p:spPr bwMode="auto">
              <a:xfrm>
                <a:off x="2908" y="1358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7342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4737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738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738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grpSp>
            <p:nvGrpSpPr>
              <p:cNvPr id="4738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38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38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7383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384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7343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4737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737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737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grpSp>
            <p:nvGrpSpPr>
              <p:cNvPr id="4737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37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37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7375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376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7344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4736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736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736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grpSp>
            <p:nvGrpSpPr>
              <p:cNvPr id="4736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36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37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7367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368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7345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4735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735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735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grpSp>
            <p:nvGrpSpPr>
              <p:cNvPr id="4735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36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36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7359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360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7346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4734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734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734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grpSp>
            <p:nvGrpSpPr>
              <p:cNvPr id="4735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35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35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7351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352" name="Line 141"/>
              <p:cNvSpPr>
                <a:spLocks noChangeShapeType="1"/>
              </p:cNvSpPr>
              <p:nvPr/>
            </p:nvSpPr>
            <p:spPr bwMode="auto">
              <a:xfrm>
                <a:off x="2910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47111" name="Group 331"/>
          <p:cNvGrpSpPr>
            <a:grpSpLocks/>
          </p:cNvGrpSpPr>
          <p:nvPr/>
        </p:nvGrpSpPr>
        <p:grpSpPr bwMode="auto">
          <a:xfrm>
            <a:off x="1803400" y="2755900"/>
            <a:ext cx="3467100" cy="1193800"/>
            <a:chOff x="7848600" y="2044700"/>
            <a:chExt cx="3200399" cy="1371600"/>
          </a:xfrm>
        </p:grpSpPr>
        <p:sp>
          <p:nvSpPr>
            <p:cNvPr id="47245" name="Oval 332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Arial" charset="0"/>
              </a:endParaRPr>
            </a:p>
          </p:txBody>
        </p:sp>
        <p:grpSp>
          <p:nvGrpSpPr>
            <p:cNvPr id="47246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4732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732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732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grpSp>
            <p:nvGrpSpPr>
              <p:cNvPr id="4732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32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32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7324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325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cxnSp>
          <p:nvCxnSpPr>
            <p:cNvPr id="47247" name="Straight Connector 334"/>
            <p:cNvCxnSpPr>
              <a:cxnSpLocks noChangeShapeType="1"/>
              <a:stCxn id="47325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248" name="Straight Connector 335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249" name="Straight Connector 336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250" name="Straight Connector 337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251" name="Straight Connector 338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252" name="Straight Connector 339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253" name="Straight Connector 340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254" name="Straight Connector 341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255" name="Straight Connector 342"/>
            <p:cNvCxnSpPr>
              <a:cxnSpLocks noChangeShapeType="1"/>
              <a:endCxn id="47320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256" name="TextBox 343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44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i="1">
                  <a:latin typeface="Arial" charset="0"/>
                </a:rPr>
                <a:t>ISP A</a:t>
              </a:r>
            </a:p>
          </p:txBody>
        </p:sp>
        <p:grpSp>
          <p:nvGrpSpPr>
            <p:cNvPr id="47257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4731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731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731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grpSp>
            <p:nvGrpSpPr>
              <p:cNvPr id="4731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31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31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7316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317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7258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4730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730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730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grpSp>
            <p:nvGrpSpPr>
              <p:cNvPr id="4730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31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31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7308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309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7259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4729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729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729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grpSp>
            <p:nvGrpSpPr>
              <p:cNvPr id="4729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30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30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7300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301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7260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4728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728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729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grpSp>
            <p:nvGrpSpPr>
              <p:cNvPr id="4729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29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29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7292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293" name="Line 141"/>
              <p:cNvSpPr>
                <a:spLocks noChangeShapeType="1"/>
              </p:cNvSpPr>
              <p:nvPr/>
            </p:nvSpPr>
            <p:spPr bwMode="auto">
              <a:xfrm>
                <a:off x="2906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7261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4728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728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728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grpSp>
            <p:nvGrpSpPr>
              <p:cNvPr id="4728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28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28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7284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285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7262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4727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727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727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grpSp>
            <p:nvGrpSpPr>
              <p:cNvPr id="4727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27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27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7276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277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7263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4726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726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726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grpSp>
            <p:nvGrpSpPr>
              <p:cNvPr id="4726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27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27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7268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269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47112" name="Group 416"/>
          <p:cNvGrpSpPr>
            <a:grpSpLocks/>
          </p:cNvGrpSpPr>
          <p:nvPr/>
        </p:nvGrpSpPr>
        <p:grpSpPr bwMode="auto">
          <a:xfrm>
            <a:off x="1498600" y="4165600"/>
            <a:ext cx="3086100" cy="1168400"/>
            <a:chOff x="7848600" y="2044700"/>
            <a:chExt cx="3200399" cy="1371600"/>
          </a:xfrm>
        </p:grpSpPr>
        <p:sp>
          <p:nvSpPr>
            <p:cNvPr id="47162" name="Oval 417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Arial" charset="0"/>
              </a:endParaRPr>
            </a:p>
          </p:txBody>
        </p:sp>
        <p:grpSp>
          <p:nvGrpSpPr>
            <p:cNvPr id="47163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47237" name="Oval 492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723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723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grpSp>
            <p:nvGrpSpPr>
              <p:cNvPr id="4724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24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24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7241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242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cxnSp>
          <p:nvCxnSpPr>
            <p:cNvPr id="47164" name="Straight Connector 419"/>
            <p:cNvCxnSpPr>
              <a:cxnSpLocks noChangeShapeType="1"/>
              <a:stCxn id="47242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165" name="Straight Connector 420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166" name="Straight Connector 421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167" name="Straight Connector 422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168" name="Straight Connector 423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169" name="Straight Connector 424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170" name="Straight Connector 425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171" name="Straight Connector 426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172" name="Straight Connector 427"/>
            <p:cNvCxnSpPr>
              <a:cxnSpLocks noChangeShapeType="1"/>
              <a:endCxn id="47237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173" name="TextBox 428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926532" cy="469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i="1">
                  <a:latin typeface="Arial" charset="0"/>
                </a:rPr>
                <a:t>ISP B</a:t>
              </a:r>
            </a:p>
          </p:txBody>
        </p:sp>
        <p:grpSp>
          <p:nvGrpSpPr>
            <p:cNvPr id="47174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4722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723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723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grpSp>
            <p:nvGrpSpPr>
              <p:cNvPr id="4723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23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23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7233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234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7175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4722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722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722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grpSp>
            <p:nvGrpSpPr>
              <p:cNvPr id="4722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22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22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7225" name="Line 140"/>
              <p:cNvSpPr>
                <a:spLocks noChangeShapeType="1"/>
              </p:cNvSpPr>
              <p:nvPr/>
            </p:nvSpPr>
            <p:spPr bwMode="auto">
              <a:xfrm>
                <a:off x="2357" y="1360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226" name="Line 141"/>
              <p:cNvSpPr>
                <a:spLocks noChangeShapeType="1"/>
              </p:cNvSpPr>
              <p:nvPr/>
            </p:nvSpPr>
            <p:spPr bwMode="auto">
              <a:xfrm>
                <a:off x="2908" y="1362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7176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4721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721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721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grpSp>
            <p:nvGrpSpPr>
              <p:cNvPr id="4721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21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22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7217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218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7177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4720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720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720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grpSp>
            <p:nvGrpSpPr>
              <p:cNvPr id="4720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21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21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7209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210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7178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4719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719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719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grpSp>
            <p:nvGrpSpPr>
              <p:cNvPr id="4720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20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20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7201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202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7179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4718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719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719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grpSp>
            <p:nvGrpSpPr>
              <p:cNvPr id="4719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19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9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7193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94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7180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4718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718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4718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grpSp>
            <p:nvGrpSpPr>
              <p:cNvPr id="4718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18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8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7185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86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cxnSp>
        <p:nvCxnSpPr>
          <p:cNvPr id="47113" name="Straight Connector 12"/>
          <p:cNvCxnSpPr>
            <a:cxnSpLocks noChangeShapeType="1"/>
            <a:endCxn id="47322" idx="1"/>
          </p:cNvCxnSpPr>
          <p:nvPr/>
        </p:nvCxnSpPr>
        <p:spPr bwMode="auto">
          <a:xfrm>
            <a:off x="2382838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4" name="Straight Connector 500"/>
          <p:cNvCxnSpPr>
            <a:cxnSpLocks noChangeShapeType="1"/>
            <a:stCxn id="47447" idx="8"/>
            <a:endCxn id="47134" idx="2"/>
          </p:cNvCxnSpPr>
          <p:nvPr/>
        </p:nvCxnSpPr>
        <p:spPr bwMode="auto">
          <a:xfrm>
            <a:off x="1455738" y="2990850"/>
            <a:ext cx="3810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5" name="Straight Connector 501"/>
          <p:cNvCxnSpPr>
            <a:cxnSpLocks noChangeShapeType="1"/>
            <a:endCxn id="47134" idx="3"/>
          </p:cNvCxnSpPr>
          <p:nvPr/>
        </p:nvCxnSpPr>
        <p:spPr bwMode="auto">
          <a:xfrm>
            <a:off x="1235075" y="3271838"/>
            <a:ext cx="123825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6" name="Straight Connector 502"/>
          <p:cNvCxnSpPr>
            <a:cxnSpLocks noChangeShapeType="1"/>
            <a:endCxn id="47290" idx="1"/>
          </p:cNvCxnSpPr>
          <p:nvPr/>
        </p:nvCxnSpPr>
        <p:spPr bwMode="auto">
          <a:xfrm>
            <a:off x="3916363" y="2411413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7" name="Straight Connector 503"/>
          <p:cNvCxnSpPr>
            <a:cxnSpLocks noChangeShapeType="1"/>
            <a:endCxn id="47290" idx="0"/>
          </p:cNvCxnSpPr>
          <p:nvPr/>
        </p:nvCxnSpPr>
        <p:spPr bwMode="auto">
          <a:xfrm flipH="1">
            <a:off x="4425950" y="2389188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8" name="Straight Connector 504"/>
          <p:cNvCxnSpPr>
            <a:cxnSpLocks noChangeShapeType="1"/>
            <a:endCxn id="47373" idx="0"/>
          </p:cNvCxnSpPr>
          <p:nvPr/>
        </p:nvCxnSpPr>
        <p:spPr bwMode="auto">
          <a:xfrm>
            <a:off x="6770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9" name="Straight Connector 505"/>
          <p:cNvCxnSpPr>
            <a:cxnSpLocks noChangeShapeType="1"/>
          </p:cNvCxnSpPr>
          <p:nvPr/>
        </p:nvCxnSpPr>
        <p:spPr bwMode="auto">
          <a:xfrm flipH="1">
            <a:off x="7137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0" name="Straight Connector 506"/>
          <p:cNvCxnSpPr>
            <a:cxnSpLocks noChangeShapeType="1"/>
            <a:stCxn id="47439" idx="4"/>
            <a:endCxn id="47368" idx="0"/>
          </p:cNvCxnSpPr>
          <p:nvPr/>
        </p:nvCxnSpPr>
        <p:spPr bwMode="auto">
          <a:xfrm flipH="1">
            <a:off x="7483475" y="422910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1" name="Straight Connector 507"/>
          <p:cNvCxnSpPr>
            <a:cxnSpLocks noChangeShapeType="1"/>
          </p:cNvCxnSpPr>
          <p:nvPr/>
        </p:nvCxnSpPr>
        <p:spPr bwMode="auto">
          <a:xfrm flipH="1" flipV="1">
            <a:off x="7454900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2" name="Straight Connector 508"/>
          <p:cNvCxnSpPr>
            <a:cxnSpLocks noChangeShapeType="1"/>
            <a:endCxn id="47355" idx="5"/>
          </p:cNvCxnSpPr>
          <p:nvPr/>
        </p:nvCxnSpPr>
        <p:spPr bwMode="auto">
          <a:xfrm flipH="1" flipV="1">
            <a:off x="6496050" y="4722813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3" name="Straight Connector 509"/>
          <p:cNvCxnSpPr>
            <a:cxnSpLocks noChangeShapeType="1"/>
            <a:stCxn id="47437" idx="0"/>
            <a:endCxn id="47132" idx="5"/>
          </p:cNvCxnSpPr>
          <p:nvPr/>
        </p:nvCxnSpPr>
        <p:spPr bwMode="auto">
          <a:xfrm flipH="1" flipV="1">
            <a:off x="5084763" y="5684838"/>
            <a:ext cx="520700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4" name="Straight Connector 510"/>
          <p:cNvCxnSpPr>
            <a:cxnSpLocks noChangeShapeType="1"/>
          </p:cNvCxnSpPr>
          <p:nvPr/>
        </p:nvCxnSpPr>
        <p:spPr bwMode="auto">
          <a:xfrm flipH="1" flipV="1">
            <a:off x="4068763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5" name="Straight Connector 511"/>
          <p:cNvCxnSpPr>
            <a:cxnSpLocks noChangeShapeType="1"/>
            <a:stCxn id="47434" idx="0"/>
          </p:cNvCxnSpPr>
          <p:nvPr/>
        </p:nvCxnSpPr>
        <p:spPr bwMode="auto">
          <a:xfrm flipV="1">
            <a:off x="3389313" y="5689600"/>
            <a:ext cx="306387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6" name="Straight Connector 512"/>
          <p:cNvCxnSpPr>
            <a:cxnSpLocks noChangeShapeType="1"/>
          </p:cNvCxnSpPr>
          <p:nvPr/>
        </p:nvCxnSpPr>
        <p:spPr bwMode="auto">
          <a:xfrm flipV="1">
            <a:off x="1790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7" name="Straight Connector 513"/>
          <p:cNvCxnSpPr>
            <a:cxnSpLocks noChangeShapeType="1"/>
            <a:stCxn id="47456" idx="0"/>
          </p:cNvCxnSpPr>
          <p:nvPr/>
        </p:nvCxnSpPr>
        <p:spPr bwMode="auto">
          <a:xfrm flipV="1">
            <a:off x="1179513" y="4467225"/>
            <a:ext cx="227012" cy="282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8" name="Straight Connector 514"/>
          <p:cNvCxnSpPr>
            <a:cxnSpLocks noChangeShapeType="1"/>
            <a:endCxn id="47134" idx="5"/>
          </p:cNvCxnSpPr>
          <p:nvPr/>
        </p:nvCxnSpPr>
        <p:spPr bwMode="auto">
          <a:xfrm flipV="1">
            <a:off x="1155700" y="4368800"/>
            <a:ext cx="203200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7129" name="Group 20"/>
          <p:cNvGrpSpPr>
            <a:grpSpLocks/>
          </p:cNvGrpSpPr>
          <p:nvPr/>
        </p:nvGrpSpPr>
        <p:grpSpPr bwMode="auto">
          <a:xfrm>
            <a:off x="4713288" y="2871788"/>
            <a:ext cx="2117725" cy="1082675"/>
            <a:chOff x="4712800" y="2871032"/>
            <a:chExt cx="2117908" cy="1082781"/>
          </a:xfrm>
        </p:grpSpPr>
        <p:grpSp>
          <p:nvGrpSpPr>
            <p:cNvPr id="47157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47160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Arial" charset="0"/>
                </a:endParaRPr>
              </a:p>
            </p:txBody>
          </p:sp>
          <p:sp>
            <p:nvSpPr>
              <p:cNvPr id="47161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600">
                    <a:solidFill>
                      <a:schemeClr val="bg1"/>
                    </a:solidFill>
                    <a:latin typeface="Arial" charset="0"/>
                  </a:rPr>
                  <a:t>IXP</a:t>
                </a:r>
              </a:p>
            </p:txBody>
          </p:sp>
        </p:grpSp>
        <p:cxnSp>
          <p:nvCxnSpPr>
            <p:cNvPr id="47158" name="Straight Connector 18"/>
            <p:cNvCxnSpPr>
              <a:cxnSpLocks noChangeShapeType="1"/>
            </p:cNvCxnSpPr>
            <p:nvPr/>
          </p:nvCxnSpPr>
          <p:spPr bwMode="auto">
            <a:xfrm>
              <a:off x="4712800" y="3050554"/>
              <a:ext cx="964390" cy="2689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159" name="Straight Connector 516"/>
            <p:cNvCxnSpPr>
              <a:cxnSpLocks noChangeShapeType="1"/>
            </p:cNvCxnSpPr>
            <p:nvPr/>
          </p:nvCxnSpPr>
          <p:spPr bwMode="auto">
            <a:xfrm>
              <a:off x="6139092" y="3168890"/>
              <a:ext cx="691616" cy="784923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7130" name="Group 39937"/>
          <p:cNvGrpSpPr>
            <a:grpSpLocks/>
          </p:cNvGrpSpPr>
          <p:nvPr/>
        </p:nvGrpSpPr>
        <p:grpSpPr bwMode="auto">
          <a:xfrm>
            <a:off x="3692525" y="3789363"/>
            <a:ext cx="1538288" cy="585787"/>
            <a:chOff x="3692946" y="3789212"/>
            <a:chExt cx="1537885" cy="585306"/>
          </a:xfrm>
        </p:grpSpPr>
        <p:cxnSp>
          <p:nvCxnSpPr>
            <p:cNvPr id="47151" name="Straight Connector 515"/>
            <p:cNvCxnSpPr>
              <a:cxnSpLocks noChangeShapeType="1"/>
              <a:stCxn id="47207" idx="0"/>
            </p:cNvCxnSpPr>
            <p:nvPr/>
          </p:nvCxnSpPr>
          <p:spPr bwMode="auto">
            <a:xfrm flipV="1">
              <a:off x="3833272" y="4233204"/>
              <a:ext cx="190444" cy="141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47152" name="Group 518"/>
            <p:cNvGrpSpPr>
              <a:grpSpLocks/>
            </p:cNvGrpSpPr>
            <p:nvPr/>
          </p:nvGrpSpPr>
          <p:grpSpPr bwMode="auto">
            <a:xfrm>
              <a:off x="3932901" y="3934211"/>
              <a:ext cx="530938" cy="338554"/>
              <a:chOff x="5573768" y="2726239"/>
              <a:chExt cx="530938" cy="338554"/>
            </a:xfrm>
          </p:grpSpPr>
          <p:sp>
            <p:nvSpPr>
              <p:cNvPr id="47155" name="Oval 521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Arial" charset="0"/>
                </a:endParaRPr>
              </a:p>
            </p:txBody>
          </p:sp>
          <p:sp>
            <p:nvSpPr>
              <p:cNvPr id="47156" name="TextBox 522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600">
                    <a:solidFill>
                      <a:schemeClr val="bg1"/>
                    </a:solidFill>
                    <a:latin typeface="Arial" charset="0"/>
                  </a:rPr>
                  <a:t>IXP</a:t>
                </a:r>
              </a:p>
            </p:txBody>
          </p:sp>
        </p:grpSp>
        <p:cxnSp>
          <p:nvCxnSpPr>
            <p:cNvPr id="47153" name="Straight Connector 519"/>
            <p:cNvCxnSpPr>
              <a:cxnSpLocks noChangeShapeType="1"/>
              <a:stCxn id="47155" idx="6"/>
              <a:endCxn id="47407" idx="1"/>
            </p:cNvCxnSpPr>
            <p:nvPr/>
          </p:nvCxnSpPr>
          <p:spPr bwMode="auto">
            <a:xfrm flipV="1">
              <a:off x="4460993" y="3953654"/>
              <a:ext cx="769838" cy="1580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154" name="Straight Connector 520"/>
            <p:cNvCxnSpPr>
              <a:cxnSpLocks noChangeShapeType="1"/>
            </p:cNvCxnSpPr>
            <p:nvPr/>
          </p:nvCxnSpPr>
          <p:spPr bwMode="auto">
            <a:xfrm>
              <a:off x="3692946" y="3789212"/>
              <a:ext cx="342738" cy="20484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7131" name="Group 39939"/>
          <p:cNvGrpSpPr>
            <a:grpSpLocks/>
          </p:cNvGrpSpPr>
          <p:nvPr/>
        </p:nvGrpSpPr>
        <p:grpSpPr bwMode="auto">
          <a:xfrm>
            <a:off x="2406650" y="3633788"/>
            <a:ext cx="2901950" cy="1296987"/>
            <a:chOff x="2407287" y="3633041"/>
            <a:chExt cx="2900648" cy="1297685"/>
          </a:xfrm>
        </p:grpSpPr>
        <p:cxnSp>
          <p:nvCxnSpPr>
            <p:cNvPr id="47148" name="Straight Connector 7"/>
            <p:cNvCxnSpPr>
              <a:cxnSpLocks noChangeShapeType="1"/>
              <a:stCxn id="47280" idx="5"/>
              <a:endCxn id="47405" idx="1"/>
            </p:cNvCxnSpPr>
            <p:nvPr/>
          </p:nvCxnSpPr>
          <p:spPr bwMode="auto">
            <a:xfrm>
              <a:off x="4876256" y="3633041"/>
              <a:ext cx="431679" cy="222499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149" name="Straight Connector 415"/>
            <p:cNvCxnSpPr>
              <a:cxnSpLocks noChangeShapeType="1"/>
              <a:endCxn id="47239" idx="0"/>
            </p:cNvCxnSpPr>
            <p:nvPr/>
          </p:nvCxnSpPr>
          <p:spPr bwMode="auto">
            <a:xfrm flipH="1">
              <a:off x="2407287" y="3753131"/>
              <a:ext cx="282429" cy="51137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150" name="Straight Connector 523"/>
            <p:cNvCxnSpPr>
              <a:cxnSpLocks noChangeShapeType="1"/>
              <a:stCxn id="47202" idx="0"/>
            </p:cNvCxnSpPr>
            <p:nvPr/>
          </p:nvCxnSpPr>
          <p:spPr bwMode="auto">
            <a:xfrm flipV="1">
              <a:off x="4307545" y="4626270"/>
              <a:ext cx="843636" cy="3044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7132" name="Oval 6"/>
          <p:cNvSpPr>
            <a:spLocks noChangeArrowheads="1"/>
          </p:cNvSpPr>
          <p:nvPr/>
        </p:nvSpPr>
        <p:spPr bwMode="auto">
          <a:xfrm>
            <a:off x="3340100" y="5359400"/>
            <a:ext cx="2044700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latin typeface="Arial" charset="0"/>
            </a:endParaRPr>
          </a:p>
        </p:txBody>
      </p:sp>
      <p:sp>
        <p:nvSpPr>
          <p:cNvPr id="47133" name="TextBox 9"/>
          <p:cNvSpPr txBox="1">
            <a:spLocks noChangeArrowheads="1"/>
          </p:cNvSpPr>
          <p:nvPr/>
        </p:nvSpPr>
        <p:spPr bwMode="auto">
          <a:xfrm>
            <a:off x="3556000" y="5334000"/>
            <a:ext cx="1587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i="1">
                <a:latin typeface="Arial" charset="0"/>
              </a:rPr>
              <a:t>regional net</a:t>
            </a:r>
          </a:p>
        </p:txBody>
      </p:sp>
      <p:sp>
        <p:nvSpPr>
          <p:cNvPr id="47134" name="Oval 517"/>
          <p:cNvSpPr>
            <a:spLocks noChangeArrowheads="1"/>
          </p:cNvSpPr>
          <p:nvPr/>
        </p:nvSpPr>
        <p:spPr bwMode="auto">
          <a:xfrm rot="5400000">
            <a:off x="867569" y="3736182"/>
            <a:ext cx="1252537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latin typeface="Arial" charset="0"/>
            </a:endParaRPr>
          </a:p>
        </p:txBody>
      </p:sp>
      <p:cxnSp>
        <p:nvCxnSpPr>
          <p:cNvPr id="47135" name="Straight Connector 39941"/>
          <p:cNvCxnSpPr>
            <a:cxnSpLocks noChangeShapeType="1"/>
            <a:stCxn id="47134" idx="0"/>
            <a:endCxn id="47268" idx="0"/>
          </p:cNvCxnSpPr>
          <p:nvPr/>
        </p:nvCxnSpPr>
        <p:spPr bwMode="auto">
          <a:xfrm flipV="1">
            <a:off x="1684338" y="3654425"/>
            <a:ext cx="758825" cy="273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36" name="Straight Connector 524"/>
          <p:cNvCxnSpPr>
            <a:cxnSpLocks noChangeShapeType="1"/>
            <a:endCxn id="47241" idx="1"/>
          </p:cNvCxnSpPr>
          <p:nvPr/>
        </p:nvCxnSpPr>
        <p:spPr bwMode="auto">
          <a:xfrm>
            <a:off x="1685925" y="4111625"/>
            <a:ext cx="466725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137" name="Oval 11"/>
          <p:cNvSpPr>
            <a:spLocks noChangeArrowheads="1"/>
          </p:cNvSpPr>
          <p:nvPr/>
        </p:nvSpPr>
        <p:spPr bwMode="auto">
          <a:xfrm>
            <a:off x="1866900" y="3429000"/>
            <a:ext cx="6096000" cy="673100"/>
          </a:xfrm>
          <a:prstGeom prst="ellipse">
            <a:avLst/>
          </a:prstGeom>
          <a:solidFill>
            <a:srgbClr val="FF6600">
              <a:alpha val="7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latin typeface="Arial" charset="0"/>
            </a:endParaRPr>
          </a:p>
        </p:txBody>
      </p:sp>
      <p:sp>
        <p:nvSpPr>
          <p:cNvPr id="47138" name="TextBox 13"/>
          <p:cNvSpPr txBox="1">
            <a:spLocks noChangeArrowheads="1"/>
          </p:cNvSpPr>
          <p:nvPr/>
        </p:nvSpPr>
        <p:spPr bwMode="auto">
          <a:xfrm>
            <a:off x="3113088" y="3541713"/>
            <a:ext cx="36274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i="1">
                <a:solidFill>
                  <a:schemeClr val="bg1"/>
                </a:solidFill>
                <a:latin typeface="Arial" charset="0"/>
              </a:rPr>
              <a:t>Content provider network</a:t>
            </a:r>
          </a:p>
        </p:txBody>
      </p:sp>
      <p:cxnSp>
        <p:nvCxnSpPr>
          <p:cNvPr id="47139" name="Straight Connector 19"/>
          <p:cNvCxnSpPr>
            <a:cxnSpLocks noChangeShapeType="1"/>
            <a:stCxn id="47460" idx="2"/>
          </p:cNvCxnSpPr>
          <p:nvPr/>
        </p:nvCxnSpPr>
        <p:spPr bwMode="auto">
          <a:xfrm flipH="1">
            <a:off x="6540500" y="2867025"/>
            <a:ext cx="150813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40" name="Straight Connector 525"/>
          <p:cNvCxnSpPr>
            <a:cxnSpLocks noChangeShapeType="1"/>
            <a:endCxn id="47137" idx="7"/>
          </p:cNvCxnSpPr>
          <p:nvPr/>
        </p:nvCxnSpPr>
        <p:spPr bwMode="auto">
          <a:xfrm flipH="1">
            <a:off x="7070725" y="3221038"/>
            <a:ext cx="142875" cy="306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41" name="Straight Connector 526"/>
          <p:cNvCxnSpPr>
            <a:cxnSpLocks noChangeShapeType="1"/>
          </p:cNvCxnSpPr>
          <p:nvPr/>
        </p:nvCxnSpPr>
        <p:spPr bwMode="auto">
          <a:xfrm flipH="1">
            <a:off x="5773738" y="3205163"/>
            <a:ext cx="111125" cy="2444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42" name="Straight Connector 527"/>
          <p:cNvCxnSpPr>
            <a:cxnSpLocks noChangeShapeType="1"/>
            <a:endCxn id="47137" idx="1"/>
          </p:cNvCxnSpPr>
          <p:nvPr/>
        </p:nvCxnSpPr>
        <p:spPr bwMode="auto">
          <a:xfrm>
            <a:off x="2682875" y="3008313"/>
            <a:ext cx="76200" cy="5191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43" name="Straight Connector 528"/>
          <p:cNvCxnSpPr>
            <a:cxnSpLocks noChangeShapeType="1"/>
            <a:endCxn id="47207" idx="1"/>
          </p:cNvCxnSpPr>
          <p:nvPr/>
        </p:nvCxnSpPr>
        <p:spPr bwMode="auto">
          <a:xfrm>
            <a:off x="3413125" y="4049713"/>
            <a:ext cx="239713" cy="33972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44" name="Straight Connector 529"/>
          <p:cNvCxnSpPr>
            <a:cxnSpLocks noChangeShapeType="1"/>
          </p:cNvCxnSpPr>
          <p:nvPr/>
        </p:nvCxnSpPr>
        <p:spPr bwMode="auto">
          <a:xfrm>
            <a:off x="2303463" y="2651125"/>
            <a:ext cx="14287" cy="941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45" name="Straight Connector 530"/>
          <p:cNvCxnSpPr>
            <a:cxnSpLocks noChangeShapeType="1"/>
          </p:cNvCxnSpPr>
          <p:nvPr/>
        </p:nvCxnSpPr>
        <p:spPr bwMode="auto">
          <a:xfrm flipH="1">
            <a:off x="1693863" y="3935413"/>
            <a:ext cx="528637" cy="117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46" name="Straight Connector 531"/>
          <p:cNvCxnSpPr>
            <a:cxnSpLocks noChangeShapeType="1"/>
            <a:stCxn id="47439" idx="3"/>
          </p:cNvCxnSpPr>
          <p:nvPr/>
        </p:nvCxnSpPr>
        <p:spPr bwMode="auto">
          <a:xfrm flipH="1" flipV="1">
            <a:off x="7713663" y="3903663"/>
            <a:ext cx="400050" cy="282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47" name="Straight Connector 532"/>
          <p:cNvCxnSpPr>
            <a:cxnSpLocks noChangeShapeType="1"/>
            <a:stCxn id="47441" idx="4"/>
          </p:cNvCxnSpPr>
          <p:nvPr/>
        </p:nvCxnSpPr>
        <p:spPr bwMode="auto">
          <a:xfrm flipH="1" flipV="1">
            <a:off x="7624763" y="3929063"/>
            <a:ext cx="628650" cy="1214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76182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 smtClean="0">
                <a:latin typeface="Tahoma" pitchFamily="34" charset="0"/>
              </a:rPr>
              <a:t>Introduction</a:t>
            </a:r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zh-CN" sz="3200" dirty="0" smtClean="0">
                <a:ea typeface="ＭＳ Ｐゴシック" pitchFamily="34" charset="-128"/>
              </a:rPr>
              <a:t>Internet structure: network of networks</a:t>
            </a:r>
            <a:endParaRPr lang="en-US" altLang="zh-CN" sz="3600" dirty="0" smtClean="0">
              <a:ea typeface="ＭＳ Ｐゴシック" pitchFamily="34" charset="-128"/>
            </a:endParaRPr>
          </a:p>
        </p:txBody>
      </p:sp>
      <p:sp>
        <p:nvSpPr>
          <p:cNvPr id="4813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9013" y="4656136"/>
            <a:ext cx="8440738" cy="46482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zh-CN" sz="2400" dirty="0" smtClean="0">
                <a:ea typeface="ＭＳ Ｐゴシック" pitchFamily="34" charset="-128"/>
              </a:rPr>
              <a:t>at center: small # of well-connected large networks</a:t>
            </a:r>
          </a:p>
          <a:p>
            <a:pPr lvl="1" eaLnBrk="1" hangingPunct="1"/>
            <a:r>
              <a:rPr lang="ja-JP" altLang="en-US" sz="2000" dirty="0" smtClean="0">
                <a:solidFill>
                  <a:srgbClr val="CC0000"/>
                </a:solidFill>
                <a:ea typeface="ＭＳ Ｐゴシック" pitchFamily="34" charset="-128"/>
              </a:rPr>
              <a:t>“</a:t>
            </a:r>
            <a:r>
              <a:rPr lang="en-US" altLang="ja-JP" sz="2000" dirty="0" smtClean="0">
                <a:solidFill>
                  <a:srgbClr val="CC0000"/>
                </a:solidFill>
                <a:ea typeface="ＭＳ Ｐゴシック" pitchFamily="34" charset="-128"/>
              </a:rPr>
              <a:t>tier-1</a:t>
            </a:r>
            <a:r>
              <a:rPr lang="ja-JP" altLang="en-US" sz="2000" dirty="0" smtClean="0">
                <a:solidFill>
                  <a:srgbClr val="CC0000"/>
                </a:solidFill>
                <a:ea typeface="ＭＳ Ｐゴシック" pitchFamily="34" charset="-128"/>
              </a:rPr>
              <a:t>”</a:t>
            </a:r>
            <a:r>
              <a:rPr lang="en-US" altLang="ja-JP" sz="2000" dirty="0" smtClean="0">
                <a:solidFill>
                  <a:srgbClr val="CC0000"/>
                </a:solidFill>
                <a:ea typeface="ＭＳ Ｐゴシック" pitchFamily="34" charset="-128"/>
              </a:rPr>
              <a:t> commercial ISPs</a:t>
            </a:r>
            <a:r>
              <a:rPr lang="en-US" altLang="ja-JP" sz="2000" dirty="0" smtClean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ja-JP" sz="2000" dirty="0" smtClean="0">
                <a:ea typeface="ＭＳ Ｐゴシック" pitchFamily="34" charset="-128"/>
              </a:rPr>
              <a:t>(e.g., Level 3, Sprint, AT&amp;T, NTT), national &amp; international coverage</a:t>
            </a:r>
          </a:p>
          <a:p>
            <a:pPr lvl="1" eaLnBrk="1" hangingPunct="1"/>
            <a:r>
              <a:rPr lang="en-US" altLang="zh-CN" sz="2000" dirty="0" smtClean="0">
                <a:solidFill>
                  <a:srgbClr val="CC0000"/>
                </a:solidFill>
                <a:ea typeface="宋体" pitchFamily="2" charset="-122"/>
              </a:rPr>
              <a:t>content provider network </a:t>
            </a:r>
            <a:r>
              <a:rPr lang="en-US" altLang="zh-CN" sz="2000" dirty="0" smtClean="0">
                <a:ea typeface="宋体" pitchFamily="2" charset="-122"/>
              </a:rPr>
              <a:t>(</a:t>
            </a:r>
            <a:r>
              <a:rPr lang="en-US" altLang="zh-CN" sz="2000" dirty="0" err="1" smtClean="0">
                <a:ea typeface="宋体" pitchFamily="2" charset="-122"/>
              </a:rPr>
              <a:t>e.g</a:t>
            </a:r>
            <a:r>
              <a:rPr lang="en-US" altLang="zh-CN" sz="2000" dirty="0" smtClean="0">
                <a:ea typeface="宋体" pitchFamily="2" charset="-122"/>
              </a:rPr>
              <a:t>, Google): private network that connects it data centers to Internet, often bypassing tier-1, regional ISPs</a:t>
            </a:r>
          </a:p>
          <a:p>
            <a:pPr lvl="1" eaLnBrk="1" hangingPunct="1">
              <a:buFont typeface="Wingdings" pitchFamily="2" charset="2"/>
              <a:buNone/>
            </a:pPr>
            <a:endParaRPr lang="en-US" altLang="zh-CN" sz="2000" dirty="0" smtClean="0">
              <a:ea typeface="宋体" pitchFamily="2" charset="-122"/>
            </a:endParaRPr>
          </a:p>
        </p:txBody>
      </p:sp>
      <p:sp>
        <p:nvSpPr>
          <p:cNvPr id="4813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Tahoma" pitchFamily="34" charset="0"/>
              </a:rPr>
              <a:t>1-</a:t>
            </a:r>
            <a:fld id="{33F15084-A147-4EFE-A16C-2BDEE84E8E8F}" type="slidenum">
              <a:rPr lang="en-US" altLang="zh-CN" sz="1200">
                <a:latin typeface="Tahoma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117</a:t>
            </a:fld>
            <a:endParaRPr lang="en-US" altLang="zh-CN" sz="1200">
              <a:latin typeface="Tahoma" pitchFamily="34" charset="0"/>
            </a:endParaRPr>
          </a:p>
        </p:txBody>
      </p:sp>
      <p:grpSp>
        <p:nvGrpSpPr>
          <p:cNvPr id="48135" name="Group 67"/>
          <p:cNvGrpSpPr>
            <a:grpSpLocks/>
          </p:cNvGrpSpPr>
          <p:nvPr/>
        </p:nvGrpSpPr>
        <p:grpSpPr bwMode="auto">
          <a:xfrm>
            <a:off x="989888" y="874712"/>
            <a:ext cx="7658100" cy="3668712"/>
            <a:chOff x="1066800" y="1371600"/>
            <a:chExt cx="7194549" cy="3984625"/>
          </a:xfrm>
        </p:grpSpPr>
        <p:sp>
          <p:nvSpPr>
            <p:cNvPr id="48136" name="Oval 76"/>
            <p:cNvSpPr>
              <a:spLocks noChangeArrowheads="1"/>
            </p:cNvSpPr>
            <p:nvPr/>
          </p:nvSpPr>
          <p:spPr bwMode="auto">
            <a:xfrm>
              <a:off x="19812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charset="0"/>
                </a:rPr>
                <a:t>access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charset="0"/>
                </a:rPr>
                <a:t>ISP</a:t>
              </a:r>
            </a:p>
          </p:txBody>
        </p:sp>
        <p:sp>
          <p:nvSpPr>
            <p:cNvPr id="48137" name="Oval 76"/>
            <p:cNvSpPr>
              <a:spLocks noChangeArrowheads="1"/>
            </p:cNvSpPr>
            <p:nvPr/>
          </p:nvSpPr>
          <p:spPr bwMode="auto">
            <a:xfrm>
              <a:off x="10668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charset="0"/>
                </a:rPr>
                <a:t>access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charset="0"/>
                </a:rPr>
                <a:t>ISP</a:t>
              </a:r>
            </a:p>
          </p:txBody>
        </p:sp>
        <p:sp>
          <p:nvSpPr>
            <p:cNvPr id="48138" name="Oval 76"/>
            <p:cNvSpPr>
              <a:spLocks noChangeArrowheads="1"/>
            </p:cNvSpPr>
            <p:nvPr/>
          </p:nvSpPr>
          <p:spPr bwMode="auto">
            <a:xfrm>
              <a:off x="56388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charset="0"/>
                </a:rPr>
                <a:t>access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charset="0"/>
                </a:rPr>
                <a:t>ISP</a:t>
              </a:r>
            </a:p>
          </p:txBody>
        </p:sp>
        <p:sp>
          <p:nvSpPr>
            <p:cNvPr id="48139" name="Oval 76"/>
            <p:cNvSpPr>
              <a:spLocks noChangeArrowheads="1"/>
            </p:cNvSpPr>
            <p:nvPr/>
          </p:nvSpPr>
          <p:spPr bwMode="auto">
            <a:xfrm>
              <a:off x="47244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charset="0"/>
                </a:rPr>
                <a:t>access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charset="0"/>
                </a:rPr>
                <a:t>ISP</a:t>
              </a:r>
            </a:p>
          </p:txBody>
        </p:sp>
        <p:sp>
          <p:nvSpPr>
            <p:cNvPr id="48140" name="Oval 76"/>
            <p:cNvSpPr>
              <a:spLocks noChangeArrowheads="1"/>
            </p:cNvSpPr>
            <p:nvPr/>
          </p:nvSpPr>
          <p:spPr bwMode="auto">
            <a:xfrm>
              <a:off x="38100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dirty="0">
                  <a:latin typeface="Arial" charset="0"/>
                </a:rPr>
                <a:t>access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dirty="0">
                  <a:latin typeface="Arial" charset="0"/>
                </a:rPr>
                <a:t>ISP</a:t>
              </a:r>
            </a:p>
          </p:txBody>
        </p:sp>
        <p:sp>
          <p:nvSpPr>
            <p:cNvPr id="48141" name="Oval 76"/>
            <p:cNvSpPr>
              <a:spLocks noChangeArrowheads="1"/>
            </p:cNvSpPr>
            <p:nvPr/>
          </p:nvSpPr>
          <p:spPr bwMode="auto">
            <a:xfrm>
              <a:off x="28956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charset="0"/>
                </a:rPr>
                <a:t>access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charset="0"/>
                </a:rPr>
                <a:t>ISP</a:t>
              </a:r>
            </a:p>
          </p:txBody>
        </p:sp>
        <p:sp>
          <p:nvSpPr>
            <p:cNvPr id="48142" name="Oval 76"/>
            <p:cNvSpPr>
              <a:spLocks noChangeArrowheads="1"/>
            </p:cNvSpPr>
            <p:nvPr/>
          </p:nvSpPr>
          <p:spPr bwMode="auto">
            <a:xfrm>
              <a:off x="65532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charset="0"/>
                </a:rPr>
                <a:t>access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charset="0"/>
                </a:rPr>
                <a:t>ISP</a:t>
              </a:r>
            </a:p>
          </p:txBody>
        </p:sp>
        <p:sp>
          <p:nvSpPr>
            <p:cNvPr id="48143" name="Oval 76"/>
            <p:cNvSpPr>
              <a:spLocks noChangeArrowheads="1"/>
            </p:cNvSpPr>
            <p:nvPr/>
          </p:nvSpPr>
          <p:spPr bwMode="auto">
            <a:xfrm>
              <a:off x="74676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charset="0"/>
                </a:rPr>
                <a:t>access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charset="0"/>
                </a:rPr>
                <a:t>ISP</a:t>
              </a:r>
            </a:p>
          </p:txBody>
        </p:sp>
        <p:sp>
          <p:nvSpPr>
            <p:cNvPr id="48144" name="Oval 33"/>
            <p:cNvSpPr>
              <a:spLocks noChangeArrowheads="1"/>
            </p:cNvSpPr>
            <p:nvPr/>
          </p:nvSpPr>
          <p:spPr bwMode="auto">
            <a:xfrm>
              <a:off x="2438400" y="3429000"/>
              <a:ext cx="1863725" cy="790575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808080"/>
                  </a:solidFill>
                  <a:latin typeface="Arial" charset="0"/>
                </a:rPr>
                <a:t>Regional ISP</a:t>
              </a:r>
            </a:p>
          </p:txBody>
        </p:sp>
        <p:sp>
          <p:nvSpPr>
            <p:cNvPr id="48145" name="Oval 33"/>
            <p:cNvSpPr>
              <a:spLocks noChangeArrowheads="1"/>
            </p:cNvSpPr>
            <p:nvPr/>
          </p:nvSpPr>
          <p:spPr bwMode="auto">
            <a:xfrm>
              <a:off x="4800600" y="3429000"/>
              <a:ext cx="1863725" cy="790575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solidFill>
                    <a:srgbClr val="808080"/>
                  </a:solidFill>
                  <a:latin typeface="Arial" charset="0"/>
                </a:rPr>
                <a:t>Regional ISP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133157" y="2819400"/>
              <a:ext cx="609985" cy="4572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dirty="0"/>
                <a:t>IXP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801284" y="2743200"/>
              <a:ext cx="608494" cy="4572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dirty="0"/>
                <a:t>IXP</a:t>
              </a:r>
            </a:p>
          </p:txBody>
        </p:sp>
        <p:sp>
          <p:nvSpPr>
            <p:cNvPr id="48148" name="Oval 34"/>
            <p:cNvSpPr>
              <a:spLocks noChangeArrowheads="1"/>
            </p:cNvSpPr>
            <p:nvPr/>
          </p:nvSpPr>
          <p:spPr bwMode="auto">
            <a:xfrm>
              <a:off x="1143000" y="1600200"/>
              <a:ext cx="1863725" cy="79057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chemeClr val="bg1"/>
                  </a:solidFill>
                  <a:latin typeface="Arial" charset="0"/>
                </a:rPr>
                <a:t>Tier 1 ISP</a:t>
              </a:r>
              <a:endParaRPr lang="en-US" altLang="zh-CN" sz="2400">
                <a:latin typeface="Arial" charset="0"/>
              </a:endParaRPr>
            </a:p>
          </p:txBody>
        </p:sp>
        <p:sp>
          <p:nvSpPr>
            <p:cNvPr id="48149" name="Oval 34"/>
            <p:cNvSpPr>
              <a:spLocks noChangeArrowheads="1"/>
            </p:cNvSpPr>
            <p:nvPr/>
          </p:nvSpPr>
          <p:spPr bwMode="auto">
            <a:xfrm>
              <a:off x="3352800" y="1600200"/>
              <a:ext cx="1863725" cy="79057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solidFill>
                    <a:schemeClr val="bg1"/>
                  </a:solidFill>
                  <a:latin typeface="Arial" charset="0"/>
                </a:rPr>
                <a:t>Tier 1 ISP</a:t>
              </a:r>
              <a:endParaRPr lang="en-US" altLang="zh-CN" sz="2400" dirty="0">
                <a:latin typeface="Arial" charset="0"/>
              </a:endParaRPr>
            </a:p>
          </p:txBody>
        </p:sp>
        <p:sp>
          <p:nvSpPr>
            <p:cNvPr id="48150" name="Oval 34"/>
            <p:cNvSpPr>
              <a:spLocks noChangeArrowheads="1"/>
            </p:cNvSpPr>
            <p:nvPr/>
          </p:nvSpPr>
          <p:spPr bwMode="auto">
            <a:xfrm>
              <a:off x="5638800" y="1600200"/>
              <a:ext cx="1981200" cy="838200"/>
            </a:xfrm>
            <a:prstGeom prst="ellipse">
              <a:avLst/>
            </a:prstGeom>
            <a:solidFill>
              <a:srgbClr val="00206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chemeClr val="bg1"/>
                  </a:solidFill>
                  <a:latin typeface="Arial" charset="0"/>
                </a:rPr>
                <a:t>Google</a:t>
              </a:r>
              <a:endParaRPr lang="en-US" altLang="zh-CN" sz="2400">
                <a:latin typeface="Arial" charset="0"/>
              </a:endParaRPr>
            </a:p>
          </p:txBody>
        </p:sp>
        <p:cxnSp>
          <p:nvCxnSpPr>
            <p:cNvPr id="84" name="Straight Connector 83"/>
            <p:cNvCxnSpPr>
              <a:endCxn id="48137" idx="0"/>
            </p:cNvCxnSpPr>
            <p:nvPr/>
          </p:nvCxnSpPr>
          <p:spPr>
            <a:xfrm rot="5400000">
              <a:off x="427081" y="3398633"/>
              <a:ext cx="2362200" cy="289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48144" idx="4"/>
            </p:cNvCxnSpPr>
            <p:nvPr/>
          </p:nvCxnSpPr>
          <p:spPr>
            <a:xfrm rot="5400000">
              <a:off x="3070887" y="4425754"/>
              <a:ext cx="504825" cy="92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48144" idx="3"/>
            </p:cNvCxnSpPr>
            <p:nvPr/>
          </p:nvCxnSpPr>
          <p:spPr>
            <a:xfrm rot="5400000">
              <a:off x="2265003" y="4277579"/>
              <a:ext cx="620712" cy="2729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16200000" flipH="1">
              <a:off x="808066" y="3459105"/>
              <a:ext cx="2438400" cy="2445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9" idx="2"/>
            </p:cNvCxnSpPr>
            <p:nvPr/>
          </p:nvCxnSpPr>
          <p:spPr>
            <a:xfrm rot="5400000">
              <a:off x="1333803" y="3771707"/>
              <a:ext cx="1600200" cy="6099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88"/>
            <p:cNvSpPr/>
            <p:nvPr/>
          </p:nvSpPr>
          <p:spPr>
            <a:xfrm>
              <a:off x="7315797" y="2819400"/>
              <a:ext cx="608494" cy="4572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dirty="0"/>
                <a:t>IXP</a:t>
              </a:r>
            </a:p>
          </p:txBody>
        </p:sp>
        <p:cxnSp>
          <p:nvCxnSpPr>
            <p:cNvPr id="90" name="Straight Connector 89"/>
            <p:cNvCxnSpPr/>
            <p:nvPr/>
          </p:nvCxnSpPr>
          <p:spPr>
            <a:xfrm rot="16200000" flipH="1">
              <a:off x="3747986" y="4252513"/>
              <a:ext cx="504825" cy="381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48145" idx="2"/>
              <a:endCxn id="48144" idx="6"/>
            </p:cNvCxnSpPr>
            <p:nvPr/>
          </p:nvCxnSpPr>
          <p:spPr>
            <a:xfrm rot="10800000">
              <a:off x="4301663" y="3824288"/>
              <a:ext cx="49962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rot="5400000">
              <a:off x="4931639" y="4288692"/>
              <a:ext cx="620713" cy="2729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rot="16200000" flipH="1">
              <a:off x="5633414" y="4425226"/>
              <a:ext cx="544513" cy="760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48145" idx="5"/>
            </p:cNvCxnSpPr>
            <p:nvPr/>
          </p:nvCxnSpPr>
          <p:spPr>
            <a:xfrm rot="16200000" flipH="1">
              <a:off x="6276143" y="4218669"/>
              <a:ext cx="620712" cy="3907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48150" idx="4"/>
            </p:cNvCxnSpPr>
            <p:nvPr/>
          </p:nvCxnSpPr>
          <p:spPr>
            <a:xfrm rot="16200000" flipH="1">
              <a:off x="5747409" y="3320741"/>
              <a:ext cx="2297113" cy="5324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rot="10800000">
              <a:off x="2971328" y="1981200"/>
              <a:ext cx="49962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rot="10800000">
              <a:off x="5181593" y="1981200"/>
              <a:ext cx="4981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Arc 97"/>
            <p:cNvSpPr/>
            <p:nvPr/>
          </p:nvSpPr>
          <p:spPr>
            <a:xfrm>
              <a:off x="2133157" y="1371600"/>
              <a:ext cx="4190855" cy="457200"/>
            </a:xfrm>
            <a:prstGeom prst="arc">
              <a:avLst>
                <a:gd name="adj1" fmla="val 10681875"/>
                <a:gd name="adj2" fmla="val 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99" name="Straight Connector 98"/>
            <p:cNvCxnSpPr/>
            <p:nvPr/>
          </p:nvCxnSpPr>
          <p:spPr>
            <a:xfrm rot="16200000" flipH="1">
              <a:off x="6972290" y="2399831"/>
              <a:ext cx="533400" cy="3057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endCxn id="79" idx="0"/>
            </p:cNvCxnSpPr>
            <p:nvPr/>
          </p:nvCxnSpPr>
          <p:spPr>
            <a:xfrm rot="16200000" flipH="1">
              <a:off x="2095457" y="2475961"/>
              <a:ext cx="457200" cy="229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rot="16200000" flipH="1">
              <a:off x="2628635" y="3238707"/>
              <a:ext cx="457200" cy="2281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rot="10800000" flipV="1">
              <a:off x="2743142" y="2209800"/>
              <a:ext cx="2972375" cy="773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rot="16200000" flipH="1">
              <a:off x="4662218" y="2423713"/>
              <a:ext cx="504825" cy="381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rot="5400000">
              <a:off x="3314806" y="2856893"/>
              <a:ext cx="1143000" cy="1536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rot="16200000" flipH="1">
              <a:off x="5105256" y="3276738"/>
              <a:ext cx="304800" cy="1521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10800000" flipV="1">
              <a:off x="4039175" y="3124200"/>
              <a:ext cx="762109" cy="5445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48148" idx="5"/>
            </p:cNvCxnSpPr>
            <p:nvPr/>
          </p:nvCxnSpPr>
          <p:spPr>
            <a:xfrm rot="16200000" flipH="1">
              <a:off x="3070757" y="1938325"/>
              <a:ext cx="1470025" cy="21431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89" idx="2"/>
            </p:cNvCxnSpPr>
            <p:nvPr/>
          </p:nvCxnSpPr>
          <p:spPr>
            <a:xfrm rot="16200000" flipH="1">
              <a:off x="7004680" y="3891964"/>
              <a:ext cx="1458913" cy="2281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rot="5400000">
              <a:off x="6052348" y="3472202"/>
              <a:ext cx="1535113" cy="11439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89" idx="1"/>
            </p:cNvCxnSpPr>
            <p:nvPr/>
          </p:nvCxnSpPr>
          <p:spPr>
            <a:xfrm rot="10800000" flipV="1">
              <a:off x="6095826" y="3048000"/>
              <a:ext cx="1219971" cy="4683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endCxn id="80" idx="3"/>
            </p:cNvCxnSpPr>
            <p:nvPr/>
          </p:nvCxnSpPr>
          <p:spPr>
            <a:xfrm rot="10800000" flipV="1">
              <a:off x="5409778" y="2362200"/>
              <a:ext cx="780007" cy="609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5053332" y="2217738"/>
              <a:ext cx="2286327" cy="685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289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52579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1D0411A-BCBF-49EA-9311-1E7BC78995CC}" type="slidenum">
              <a:rPr lang="zh-CN" altLang="en-US" sz="1400" smtClean="0"/>
              <a:pPr/>
              <a:t>118</a:t>
            </a:fld>
            <a:endParaRPr lang="en-US" altLang="zh-CN" sz="1400" smtClean="0"/>
          </a:p>
        </p:txBody>
      </p:sp>
      <p:sp>
        <p:nvSpPr>
          <p:cNvPr id="152580" name="Footer Placeholder 3"/>
          <p:cNvSpPr txBox="1">
            <a:spLocks noGrp="1"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zh-CN" altLang="en-US" sz="1400">
                <a:latin typeface="Comic Sans MS" pitchFamily="66" charset="0"/>
                <a:ea typeface="宋体" pitchFamily="2" charset="-122"/>
              </a:rPr>
              <a:t> </a:t>
            </a:r>
            <a:r>
              <a:rPr lang="en-US" altLang="zh-CN" sz="1400">
                <a:latin typeface="Comic Sans MS" pitchFamily="66" charset="0"/>
                <a:ea typeface="宋体" pitchFamily="2" charset="-122"/>
              </a:rPr>
              <a:t>Introduction</a:t>
            </a:r>
            <a:endParaRPr lang="en-US" altLang="zh-CN" sz="1400">
              <a:ea typeface="宋体" pitchFamily="2" charset="-122"/>
            </a:endParaRPr>
          </a:p>
        </p:txBody>
      </p:sp>
      <p:sp>
        <p:nvSpPr>
          <p:cNvPr id="152581" name="Slide Number Placeholder 4"/>
          <p:cNvSpPr txBox="1">
            <a:spLocks noGrp="1"/>
          </p:cNvSpPr>
          <p:nvPr/>
        </p:nvSpPr>
        <p:spPr bwMode="auto">
          <a:xfrm>
            <a:off x="8305800" y="6400800"/>
            <a:ext cx="625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altLang="zh-CN" sz="1400">
                <a:ea typeface="宋体" pitchFamily="2" charset="-122"/>
              </a:rPr>
              <a:t>1-</a:t>
            </a:r>
            <a:fld id="{14417798-77BF-49A7-ADDD-332731856B0F}" type="slidenum">
              <a:rPr lang="en-US" altLang="zh-CN" sz="1400">
                <a:ea typeface="宋体" pitchFamily="2" charset="-122"/>
              </a:rPr>
              <a:pPr algn="r"/>
              <a:t>118</a:t>
            </a:fld>
            <a:endParaRPr lang="en-US" altLang="zh-CN" sz="1400">
              <a:ea typeface="宋体" pitchFamily="2" charset="-122"/>
            </a:endParaRPr>
          </a:p>
        </p:txBody>
      </p:sp>
      <p:pic>
        <p:nvPicPr>
          <p:cNvPr id="152582" name="Picture 3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" y="1465263"/>
            <a:ext cx="8385175" cy="476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58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en-US" altLang="zh-CN" dirty="0" smtClean="0">
                <a:ea typeface="宋体" pitchFamily="2" charset="-122"/>
              </a:rPr>
              <a:t>Tier-1 ISP: e.g., Sprint</a:t>
            </a:r>
          </a:p>
        </p:txBody>
      </p:sp>
      <p:grpSp>
        <p:nvGrpSpPr>
          <p:cNvPr id="2" name="Group 312"/>
          <p:cNvGrpSpPr>
            <a:grpSpLocks/>
          </p:cNvGrpSpPr>
          <p:nvPr/>
        </p:nvGrpSpPr>
        <p:grpSpPr bwMode="auto">
          <a:xfrm>
            <a:off x="1452563" y="1674813"/>
            <a:ext cx="3089275" cy="3046412"/>
            <a:chOff x="1063" y="1858"/>
            <a:chExt cx="1946" cy="1919"/>
          </a:xfrm>
        </p:grpSpPr>
        <p:grpSp>
          <p:nvGrpSpPr>
            <p:cNvPr id="152585" name="Group 201"/>
            <p:cNvGrpSpPr>
              <a:grpSpLocks/>
            </p:cNvGrpSpPr>
            <p:nvPr/>
          </p:nvGrpSpPr>
          <p:grpSpPr bwMode="auto">
            <a:xfrm>
              <a:off x="1449" y="1866"/>
              <a:ext cx="1560" cy="1911"/>
              <a:chOff x="2472" y="1212"/>
              <a:chExt cx="1908" cy="2232"/>
            </a:xfrm>
          </p:grpSpPr>
          <p:sp>
            <p:nvSpPr>
              <p:cNvPr id="152587" name="Rectangle 202"/>
              <p:cNvSpPr>
                <a:spLocks noChangeArrowheads="1"/>
              </p:cNvSpPr>
              <p:nvPr/>
            </p:nvSpPr>
            <p:spPr bwMode="auto">
              <a:xfrm>
                <a:off x="2472" y="1242"/>
                <a:ext cx="1908" cy="22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152588" name="Group 203"/>
              <p:cNvGrpSpPr>
                <a:grpSpLocks/>
              </p:cNvGrpSpPr>
              <p:nvPr/>
            </p:nvGrpSpPr>
            <p:grpSpPr bwMode="auto">
              <a:xfrm>
                <a:off x="2547" y="1212"/>
                <a:ext cx="1781" cy="2179"/>
                <a:chOff x="2547" y="1212"/>
                <a:chExt cx="1781" cy="2179"/>
              </a:xfrm>
            </p:grpSpPr>
            <p:grpSp>
              <p:nvGrpSpPr>
                <p:cNvPr id="152589" name="Group 204"/>
                <p:cNvGrpSpPr>
                  <a:grpSpLocks/>
                </p:cNvGrpSpPr>
                <p:nvPr/>
              </p:nvGrpSpPr>
              <p:grpSpPr bwMode="auto">
                <a:xfrm flipH="1">
                  <a:off x="2612" y="2114"/>
                  <a:ext cx="345" cy="337"/>
                  <a:chOff x="3776" y="2126"/>
                  <a:chExt cx="441" cy="337"/>
                </a:xfrm>
              </p:grpSpPr>
              <p:sp>
                <p:nvSpPr>
                  <p:cNvPr id="152693" name="Line 205"/>
                  <p:cNvSpPr>
                    <a:spLocks noChangeShapeType="1"/>
                  </p:cNvSpPr>
                  <p:nvPr/>
                </p:nvSpPr>
                <p:spPr bwMode="auto">
                  <a:xfrm>
                    <a:off x="3776" y="2278"/>
                    <a:ext cx="441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694" name="Line 206"/>
                  <p:cNvSpPr>
                    <a:spLocks noChangeShapeType="1"/>
                  </p:cNvSpPr>
                  <p:nvPr/>
                </p:nvSpPr>
                <p:spPr bwMode="auto">
                  <a:xfrm>
                    <a:off x="3776" y="2374"/>
                    <a:ext cx="441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695" name="Text Box 20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87" y="2126"/>
                    <a:ext cx="358" cy="33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r>
                      <a:rPr lang="en-US" altLang="zh-CN">
                        <a:ea typeface="宋体" pitchFamily="2" charset="-122"/>
                      </a:rPr>
                      <a:t>…</a:t>
                    </a:r>
                  </a:p>
                </p:txBody>
              </p:sp>
            </p:grpSp>
            <p:grpSp>
              <p:nvGrpSpPr>
                <p:cNvPr id="152590" name="Group 208"/>
                <p:cNvGrpSpPr>
                  <a:grpSpLocks/>
                </p:cNvGrpSpPr>
                <p:nvPr/>
              </p:nvGrpSpPr>
              <p:grpSpPr bwMode="auto">
                <a:xfrm flipH="1">
                  <a:off x="2867" y="2398"/>
                  <a:ext cx="949" cy="332"/>
                  <a:chOff x="2927" y="2500"/>
                  <a:chExt cx="949" cy="332"/>
                </a:xfrm>
              </p:grpSpPr>
              <p:sp>
                <p:nvSpPr>
                  <p:cNvPr id="152690" name="Line 20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927" y="2515"/>
                    <a:ext cx="236" cy="311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691" name="Line 210"/>
                  <p:cNvSpPr>
                    <a:spLocks noChangeShapeType="1"/>
                  </p:cNvSpPr>
                  <p:nvPr/>
                </p:nvSpPr>
                <p:spPr bwMode="auto">
                  <a:xfrm>
                    <a:off x="3209" y="2500"/>
                    <a:ext cx="201" cy="33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692" name="Line 211"/>
                  <p:cNvSpPr>
                    <a:spLocks noChangeShapeType="1"/>
                  </p:cNvSpPr>
                  <p:nvPr/>
                </p:nvSpPr>
                <p:spPr bwMode="auto">
                  <a:xfrm>
                    <a:off x="3315" y="2500"/>
                    <a:ext cx="561" cy="324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52591" name="Line 212"/>
                <p:cNvSpPr>
                  <a:spLocks noChangeShapeType="1"/>
                </p:cNvSpPr>
                <p:nvPr/>
              </p:nvSpPr>
              <p:spPr bwMode="auto">
                <a:xfrm flipH="1" flipV="1">
                  <a:off x="3114" y="1780"/>
                  <a:ext cx="1" cy="41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2592" name="Line 213"/>
                <p:cNvSpPr>
                  <a:spLocks noChangeShapeType="1"/>
                </p:cNvSpPr>
                <p:nvPr/>
              </p:nvSpPr>
              <p:spPr bwMode="auto">
                <a:xfrm flipH="1">
                  <a:off x="2831" y="2419"/>
                  <a:ext cx="236" cy="31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2593" name="Line 214"/>
                <p:cNvSpPr>
                  <a:spLocks noChangeShapeType="1"/>
                </p:cNvSpPr>
                <p:nvPr/>
              </p:nvSpPr>
              <p:spPr bwMode="auto">
                <a:xfrm>
                  <a:off x="3113" y="2404"/>
                  <a:ext cx="201" cy="33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2594" name="Line 215"/>
                <p:cNvSpPr>
                  <a:spLocks noChangeShapeType="1"/>
                </p:cNvSpPr>
                <p:nvPr/>
              </p:nvSpPr>
              <p:spPr bwMode="auto">
                <a:xfrm>
                  <a:off x="3219" y="2404"/>
                  <a:ext cx="561" cy="32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152595" name="Group 216"/>
                <p:cNvGrpSpPr>
                  <a:grpSpLocks/>
                </p:cNvGrpSpPr>
                <p:nvPr/>
              </p:nvGrpSpPr>
              <p:grpSpPr bwMode="auto">
                <a:xfrm>
                  <a:off x="3408" y="2216"/>
                  <a:ext cx="370" cy="208"/>
                  <a:chOff x="3600" y="219"/>
                  <a:chExt cx="360" cy="175"/>
                </a:xfrm>
              </p:grpSpPr>
              <p:sp>
                <p:nvSpPr>
                  <p:cNvPr id="152677" name="Oval 217"/>
                  <p:cNvSpPr>
                    <a:spLocks noChangeArrowheads="1"/>
                  </p:cNvSpPr>
                  <p:nvPr/>
                </p:nvSpPr>
                <p:spPr bwMode="auto">
                  <a:xfrm>
                    <a:off x="3603" y="297"/>
                    <a:ext cx="357" cy="97"/>
                  </a:xfrm>
                  <a:prstGeom prst="ellipse">
                    <a:avLst/>
                  </a:prstGeom>
                  <a:solidFill>
                    <a:srgbClr val="CC66FF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endParaRPr lang="zh-CN" altLang="en-US">
                      <a:ea typeface="宋体" pitchFamily="2" charset="-122"/>
                    </a:endParaRPr>
                  </a:p>
                </p:txBody>
              </p:sp>
              <p:sp>
                <p:nvSpPr>
                  <p:cNvPr id="152678" name="Line 218"/>
                  <p:cNvSpPr>
                    <a:spLocks noChangeShapeType="1"/>
                  </p:cNvSpPr>
                  <p:nvPr/>
                </p:nvSpPr>
                <p:spPr bwMode="auto">
                  <a:xfrm>
                    <a:off x="3603" y="289"/>
                    <a:ext cx="0" cy="6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679" name="Line 219"/>
                  <p:cNvSpPr>
                    <a:spLocks noChangeShapeType="1"/>
                  </p:cNvSpPr>
                  <p:nvPr/>
                </p:nvSpPr>
                <p:spPr bwMode="auto">
                  <a:xfrm>
                    <a:off x="3960" y="289"/>
                    <a:ext cx="0" cy="6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680" name="Rectangle 220"/>
                  <p:cNvSpPr>
                    <a:spLocks noChangeArrowheads="1"/>
                  </p:cNvSpPr>
                  <p:nvPr/>
                </p:nvSpPr>
                <p:spPr bwMode="auto">
                  <a:xfrm>
                    <a:off x="3603" y="289"/>
                    <a:ext cx="354" cy="59"/>
                  </a:xfrm>
                  <a:prstGeom prst="rect">
                    <a:avLst/>
                  </a:prstGeom>
                  <a:solidFill>
                    <a:srgbClr val="CC6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/>
                    <a:endParaRPr lang="zh-CN" altLang="en-US">
                      <a:ea typeface="宋体" pitchFamily="2" charset="-122"/>
                      <a:cs typeface="Arial" pitchFamily="34" charset="0"/>
                    </a:endParaRPr>
                  </a:p>
                </p:txBody>
              </p:sp>
              <p:sp>
                <p:nvSpPr>
                  <p:cNvPr id="152681" name="Oval 221"/>
                  <p:cNvSpPr>
                    <a:spLocks noChangeArrowheads="1"/>
                  </p:cNvSpPr>
                  <p:nvPr/>
                </p:nvSpPr>
                <p:spPr bwMode="auto">
                  <a:xfrm>
                    <a:off x="3600" y="219"/>
                    <a:ext cx="357" cy="113"/>
                  </a:xfrm>
                  <a:prstGeom prst="ellipse">
                    <a:avLst/>
                  </a:prstGeom>
                  <a:solidFill>
                    <a:srgbClr val="CC66FF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endParaRPr lang="zh-CN" altLang="en-US">
                      <a:ea typeface="宋体" pitchFamily="2" charset="-122"/>
                    </a:endParaRPr>
                  </a:p>
                </p:txBody>
              </p:sp>
              <p:grpSp>
                <p:nvGrpSpPr>
                  <p:cNvPr id="152682" name="Group 222"/>
                  <p:cNvGrpSpPr>
                    <a:grpSpLocks/>
                  </p:cNvGrpSpPr>
                  <p:nvPr/>
                </p:nvGrpSpPr>
                <p:grpSpPr bwMode="auto">
                  <a:xfrm>
                    <a:off x="3686" y="244"/>
                    <a:ext cx="177" cy="66"/>
                    <a:chOff x="2848" y="848"/>
                    <a:chExt cx="140" cy="98"/>
                  </a:xfrm>
                </p:grpSpPr>
                <p:sp>
                  <p:nvSpPr>
                    <p:cNvPr id="152687" name="Line 223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848" y="848"/>
                      <a:ext cx="50" cy="2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2688" name="Line 22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44" y="946"/>
                      <a:ext cx="44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2689" name="Line 22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94" y="850"/>
                      <a:ext cx="52" cy="9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52683" name="Group 226"/>
                  <p:cNvGrpSpPr>
                    <a:grpSpLocks/>
                  </p:cNvGrpSpPr>
                  <p:nvPr/>
                </p:nvGrpSpPr>
                <p:grpSpPr bwMode="auto">
                  <a:xfrm flipV="1">
                    <a:off x="3686" y="243"/>
                    <a:ext cx="177" cy="66"/>
                    <a:chOff x="2848" y="848"/>
                    <a:chExt cx="140" cy="98"/>
                  </a:xfrm>
                </p:grpSpPr>
                <p:sp>
                  <p:nvSpPr>
                    <p:cNvPr id="152684" name="Line 227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848" y="848"/>
                      <a:ext cx="50" cy="2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2685" name="Line 22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44" y="946"/>
                      <a:ext cx="44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2686" name="Line 22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94" y="850"/>
                      <a:ext cx="52" cy="9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152596" name="Group 230"/>
                <p:cNvGrpSpPr>
                  <a:grpSpLocks/>
                </p:cNvGrpSpPr>
                <p:nvPr/>
              </p:nvGrpSpPr>
              <p:grpSpPr bwMode="auto">
                <a:xfrm>
                  <a:off x="3606" y="2727"/>
                  <a:ext cx="369" cy="208"/>
                  <a:chOff x="3600" y="219"/>
                  <a:chExt cx="360" cy="175"/>
                </a:xfrm>
              </p:grpSpPr>
              <p:sp>
                <p:nvSpPr>
                  <p:cNvPr id="152664" name="Oval 231"/>
                  <p:cNvSpPr>
                    <a:spLocks noChangeArrowheads="1"/>
                  </p:cNvSpPr>
                  <p:nvPr/>
                </p:nvSpPr>
                <p:spPr bwMode="auto">
                  <a:xfrm>
                    <a:off x="3603" y="297"/>
                    <a:ext cx="357" cy="97"/>
                  </a:xfrm>
                  <a:prstGeom prst="ellipse">
                    <a:avLst/>
                  </a:prstGeom>
                  <a:solidFill>
                    <a:srgbClr val="CC66FF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endParaRPr lang="zh-CN" altLang="en-US">
                      <a:ea typeface="宋体" pitchFamily="2" charset="-122"/>
                    </a:endParaRPr>
                  </a:p>
                </p:txBody>
              </p:sp>
              <p:sp>
                <p:nvSpPr>
                  <p:cNvPr id="152665" name="Line 232"/>
                  <p:cNvSpPr>
                    <a:spLocks noChangeShapeType="1"/>
                  </p:cNvSpPr>
                  <p:nvPr/>
                </p:nvSpPr>
                <p:spPr bwMode="auto">
                  <a:xfrm>
                    <a:off x="3603" y="289"/>
                    <a:ext cx="0" cy="6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666" name="Line 233"/>
                  <p:cNvSpPr>
                    <a:spLocks noChangeShapeType="1"/>
                  </p:cNvSpPr>
                  <p:nvPr/>
                </p:nvSpPr>
                <p:spPr bwMode="auto">
                  <a:xfrm>
                    <a:off x="3960" y="289"/>
                    <a:ext cx="0" cy="6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667" name="Rectangle 234"/>
                  <p:cNvSpPr>
                    <a:spLocks noChangeArrowheads="1"/>
                  </p:cNvSpPr>
                  <p:nvPr/>
                </p:nvSpPr>
                <p:spPr bwMode="auto">
                  <a:xfrm>
                    <a:off x="3603" y="289"/>
                    <a:ext cx="354" cy="59"/>
                  </a:xfrm>
                  <a:prstGeom prst="rect">
                    <a:avLst/>
                  </a:prstGeom>
                  <a:solidFill>
                    <a:srgbClr val="CC6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/>
                    <a:endParaRPr lang="zh-CN" altLang="en-US">
                      <a:ea typeface="宋体" pitchFamily="2" charset="-122"/>
                      <a:cs typeface="Arial" pitchFamily="34" charset="0"/>
                    </a:endParaRPr>
                  </a:p>
                </p:txBody>
              </p:sp>
              <p:sp>
                <p:nvSpPr>
                  <p:cNvPr id="152668" name="Oval 235"/>
                  <p:cNvSpPr>
                    <a:spLocks noChangeArrowheads="1"/>
                  </p:cNvSpPr>
                  <p:nvPr/>
                </p:nvSpPr>
                <p:spPr bwMode="auto">
                  <a:xfrm>
                    <a:off x="3600" y="219"/>
                    <a:ext cx="357" cy="113"/>
                  </a:xfrm>
                  <a:prstGeom prst="ellipse">
                    <a:avLst/>
                  </a:prstGeom>
                  <a:solidFill>
                    <a:srgbClr val="CC66FF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endParaRPr lang="zh-CN" altLang="en-US">
                      <a:ea typeface="宋体" pitchFamily="2" charset="-122"/>
                    </a:endParaRPr>
                  </a:p>
                </p:txBody>
              </p:sp>
              <p:grpSp>
                <p:nvGrpSpPr>
                  <p:cNvPr id="152669" name="Group 236"/>
                  <p:cNvGrpSpPr>
                    <a:grpSpLocks/>
                  </p:cNvGrpSpPr>
                  <p:nvPr/>
                </p:nvGrpSpPr>
                <p:grpSpPr bwMode="auto">
                  <a:xfrm>
                    <a:off x="3686" y="244"/>
                    <a:ext cx="177" cy="66"/>
                    <a:chOff x="2848" y="848"/>
                    <a:chExt cx="140" cy="98"/>
                  </a:xfrm>
                </p:grpSpPr>
                <p:sp>
                  <p:nvSpPr>
                    <p:cNvPr id="152674" name="Line 237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848" y="848"/>
                      <a:ext cx="50" cy="2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2675" name="Line 23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44" y="946"/>
                      <a:ext cx="44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2676" name="Line 23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94" y="850"/>
                      <a:ext cx="52" cy="9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52670" name="Group 240"/>
                  <p:cNvGrpSpPr>
                    <a:grpSpLocks/>
                  </p:cNvGrpSpPr>
                  <p:nvPr/>
                </p:nvGrpSpPr>
                <p:grpSpPr bwMode="auto">
                  <a:xfrm flipV="1">
                    <a:off x="3686" y="243"/>
                    <a:ext cx="177" cy="66"/>
                    <a:chOff x="2848" y="848"/>
                    <a:chExt cx="140" cy="98"/>
                  </a:xfrm>
                </p:grpSpPr>
                <p:sp>
                  <p:nvSpPr>
                    <p:cNvPr id="152671" name="Line 241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848" y="848"/>
                      <a:ext cx="50" cy="2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2672" name="Line 24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44" y="946"/>
                      <a:ext cx="44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2673" name="Line 24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94" y="850"/>
                      <a:ext cx="52" cy="9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152597" name="Group 244"/>
                <p:cNvGrpSpPr>
                  <a:grpSpLocks/>
                </p:cNvGrpSpPr>
                <p:nvPr/>
              </p:nvGrpSpPr>
              <p:grpSpPr bwMode="auto">
                <a:xfrm>
                  <a:off x="3124" y="2738"/>
                  <a:ext cx="370" cy="208"/>
                  <a:chOff x="3600" y="219"/>
                  <a:chExt cx="360" cy="175"/>
                </a:xfrm>
              </p:grpSpPr>
              <p:sp>
                <p:nvSpPr>
                  <p:cNvPr id="152651" name="Oval 245"/>
                  <p:cNvSpPr>
                    <a:spLocks noChangeArrowheads="1"/>
                  </p:cNvSpPr>
                  <p:nvPr/>
                </p:nvSpPr>
                <p:spPr bwMode="auto">
                  <a:xfrm>
                    <a:off x="3603" y="297"/>
                    <a:ext cx="357" cy="97"/>
                  </a:xfrm>
                  <a:prstGeom prst="ellipse">
                    <a:avLst/>
                  </a:prstGeom>
                  <a:solidFill>
                    <a:srgbClr val="CC66FF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endParaRPr lang="zh-CN" altLang="en-US">
                      <a:ea typeface="宋体" pitchFamily="2" charset="-122"/>
                    </a:endParaRPr>
                  </a:p>
                </p:txBody>
              </p:sp>
              <p:sp>
                <p:nvSpPr>
                  <p:cNvPr id="152652" name="Line 246"/>
                  <p:cNvSpPr>
                    <a:spLocks noChangeShapeType="1"/>
                  </p:cNvSpPr>
                  <p:nvPr/>
                </p:nvSpPr>
                <p:spPr bwMode="auto">
                  <a:xfrm>
                    <a:off x="3603" y="289"/>
                    <a:ext cx="0" cy="6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653" name="Line 247"/>
                  <p:cNvSpPr>
                    <a:spLocks noChangeShapeType="1"/>
                  </p:cNvSpPr>
                  <p:nvPr/>
                </p:nvSpPr>
                <p:spPr bwMode="auto">
                  <a:xfrm>
                    <a:off x="3960" y="289"/>
                    <a:ext cx="0" cy="6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654" name="Rectangle 248"/>
                  <p:cNvSpPr>
                    <a:spLocks noChangeArrowheads="1"/>
                  </p:cNvSpPr>
                  <p:nvPr/>
                </p:nvSpPr>
                <p:spPr bwMode="auto">
                  <a:xfrm>
                    <a:off x="3603" y="289"/>
                    <a:ext cx="354" cy="59"/>
                  </a:xfrm>
                  <a:prstGeom prst="rect">
                    <a:avLst/>
                  </a:prstGeom>
                  <a:solidFill>
                    <a:srgbClr val="CC6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/>
                    <a:endParaRPr lang="zh-CN" altLang="en-US">
                      <a:ea typeface="宋体" pitchFamily="2" charset="-122"/>
                      <a:cs typeface="Arial" pitchFamily="34" charset="0"/>
                    </a:endParaRPr>
                  </a:p>
                </p:txBody>
              </p:sp>
              <p:sp>
                <p:nvSpPr>
                  <p:cNvPr id="152655" name="Oval 249"/>
                  <p:cNvSpPr>
                    <a:spLocks noChangeArrowheads="1"/>
                  </p:cNvSpPr>
                  <p:nvPr/>
                </p:nvSpPr>
                <p:spPr bwMode="auto">
                  <a:xfrm>
                    <a:off x="3600" y="219"/>
                    <a:ext cx="357" cy="113"/>
                  </a:xfrm>
                  <a:prstGeom prst="ellipse">
                    <a:avLst/>
                  </a:prstGeom>
                  <a:solidFill>
                    <a:srgbClr val="CC66FF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endParaRPr lang="zh-CN" altLang="en-US">
                      <a:ea typeface="宋体" pitchFamily="2" charset="-122"/>
                    </a:endParaRPr>
                  </a:p>
                </p:txBody>
              </p:sp>
              <p:grpSp>
                <p:nvGrpSpPr>
                  <p:cNvPr id="152656" name="Group 250"/>
                  <p:cNvGrpSpPr>
                    <a:grpSpLocks/>
                  </p:cNvGrpSpPr>
                  <p:nvPr/>
                </p:nvGrpSpPr>
                <p:grpSpPr bwMode="auto">
                  <a:xfrm>
                    <a:off x="3686" y="244"/>
                    <a:ext cx="177" cy="66"/>
                    <a:chOff x="2848" y="848"/>
                    <a:chExt cx="140" cy="98"/>
                  </a:xfrm>
                </p:grpSpPr>
                <p:sp>
                  <p:nvSpPr>
                    <p:cNvPr id="152661" name="Line 251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848" y="848"/>
                      <a:ext cx="50" cy="2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2662" name="Line 25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44" y="946"/>
                      <a:ext cx="44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2663" name="Line 25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94" y="850"/>
                      <a:ext cx="52" cy="9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52657" name="Group 254"/>
                  <p:cNvGrpSpPr>
                    <a:grpSpLocks/>
                  </p:cNvGrpSpPr>
                  <p:nvPr/>
                </p:nvGrpSpPr>
                <p:grpSpPr bwMode="auto">
                  <a:xfrm flipV="1">
                    <a:off x="3686" y="243"/>
                    <a:ext cx="177" cy="66"/>
                    <a:chOff x="2848" y="848"/>
                    <a:chExt cx="140" cy="98"/>
                  </a:xfrm>
                </p:grpSpPr>
                <p:sp>
                  <p:nvSpPr>
                    <p:cNvPr id="152658" name="Line 255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848" y="848"/>
                      <a:ext cx="50" cy="2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2659" name="Line 25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44" y="946"/>
                      <a:ext cx="44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2660" name="Line 25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94" y="850"/>
                      <a:ext cx="52" cy="9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152598" name="Group 258"/>
                <p:cNvGrpSpPr>
                  <a:grpSpLocks/>
                </p:cNvGrpSpPr>
                <p:nvPr/>
              </p:nvGrpSpPr>
              <p:grpSpPr bwMode="auto">
                <a:xfrm>
                  <a:off x="2639" y="2739"/>
                  <a:ext cx="369" cy="207"/>
                  <a:chOff x="3600" y="219"/>
                  <a:chExt cx="360" cy="175"/>
                </a:xfrm>
              </p:grpSpPr>
              <p:sp>
                <p:nvSpPr>
                  <p:cNvPr id="152638" name="Oval 259"/>
                  <p:cNvSpPr>
                    <a:spLocks noChangeArrowheads="1"/>
                  </p:cNvSpPr>
                  <p:nvPr/>
                </p:nvSpPr>
                <p:spPr bwMode="auto">
                  <a:xfrm>
                    <a:off x="3603" y="297"/>
                    <a:ext cx="357" cy="97"/>
                  </a:xfrm>
                  <a:prstGeom prst="ellipse">
                    <a:avLst/>
                  </a:prstGeom>
                  <a:solidFill>
                    <a:srgbClr val="CC66FF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endParaRPr lang="zh-CN" altLang="en-US">
                      <a:ea typeface="宋体" pitchFamily="2" charset="-122"/>
                    </a:endParaRPr>
                  </a:p>
                </p:txBody>
              </p:sp>
              <p:sp>
                <p:nvSpPr>
                  <p:cNvPr id="152639" name="Line 260"/>
                  <p:cNvSpPr>
                    <a:spLocks noChangeShapeType="1"/>
                  </p:cNvSpPr>
                  <p:nvPr/>
                </p:nvSpPr>
                <p:spPr bwMode="auto">
                  <a:xfrm>
                    <a:off x="3603" y="289"/>
                    <a:ext cx="0" cy="6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640" name="Line 261"/>
                  <p:cNvSpPr>
                    <a:spLocks noChangeShapeType="1"/>
                  </p:cNvSpPr>
                  <p:nvPr/>
                </p:nvSpPr>
                <p:spPr bwMode="auto">
                  <a:xfrm>
                    <a:off x="3960" y="289"/>
                    <a:ext cx="0" cy="6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641" name="Rectangle 262"/>
                  <p:cNvSpPr>
                    <a:spLocks noChangeArrowheads="1"/>
                  </p:cNvSpPr>
                  <p:nvPr/>
                </p:nvSpPr>
                <p:spPr bwMode="auto">
                  <a:xfrm>
                    <a:off x="3603" y="289"/>
                    <a:ext cx="354" cy="59"/>
                  </a:xfrm>
                  <a:prstGeom prst="rect">
                    <a:avLst/>
                  </a:prstGeom>
                  <a:solidFill>
                    <a:srgbClr val="CC6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/>
                    <a:endParaRPr lang="zh-CN" altLang="en-US">
                      <a:ea typeface="宋体" pitchFamily="2" charset="-122"/>
                      <a:cs typeface="Arial" pitchFamily="34" charset="0"/>
                    </a:endParaRPr>
                  </a:p>
                </p:txBody>
              </p:sp>
              <p:sp>
                <p:nvSpPr>
                  <p:cNvPr id="152642" name="Oval 263"/>
                  <p:cNvSpPr>
                    <a:spLocks noChangeArrowheads="1"/>
                  </p:cNvSpPr>
                  <p:nvPr/>
                </p:nvSpPr>
                <p:spPr bwMode="auto">
                  <a:xfrm>
                    <a:off x="3600" y="219"/>
                    <a:ext cx="357" cy="113"/>
                  </a:xfrm>
                  <a:prstGeom prst="ellipse">
                    <a:avLst/>
                  </a:prstGeom>
                  <a:solidFill>
                    <a:srgbClr val="CC66FF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endParaRPr lang="zh-CN" altLang="en-US">
                      <a:ea typeface="宋体" pitchFamily="2" charset="-122"/>
                    </a:endParaRPr>
                  </a:p>
                </p:txBody>
              </p:sp>
              <p:grpSp>
                <p:nvGrpSpPr>
                  <p:cNvPr id="152643" name="Group 264"/>
                  <p:cNvGrpSpPr>
                    <a:grpSpLocks/>
                  </p:cNvGrpSpPr>
                  <p:nvPr/>
                </p:nvGrpSpPr>
                <p:grpSpPr bwMode="auto">
                  <a:xfrm>
                    <a:off x="3686" y="244"/>
                    <a:ext cx="177" cy="66"/>
                    <a:chOff x="2848" y="848"/>
                    <a:chExt cx="140" cy="98"/>
                  </a:xfrm>
                </p:grpSpPr>
                <p:sp>
                  <p:nvSpPr>
                    <p:cNvPr id="152648" name="Line 265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848" y="848"/>
                      <a:ext cx="50" cy="2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2649" name="Line 26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44" y="946"/>
                      <a:ext cx="44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2650" name="Line 26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94" y="850"/>
                      <a:ext cx="52" cy="9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52644" name="Group 268"/>
                  <p:cNvGrpSpPr>
                    <a:grpSpLocks/>
                  </p:cNvGrpSpPr>
                  <p:nvPr/>
                </p:nvGrpSpPr>
                <p:grpSpPr bwMode="auto">
                  <a:xfrm flipV="1">
                    <a:off x="3686" y="243"/>
                    <a:ext cx="177" cy="66"/>
                    <a:chOff x="2848" y="848"/>
                    <a:chExt cx="140" cy="98"/>
                  </a:xfrm>
                </p:grpSpPr>
                <p:sp>
                  <p:nvSpPr>
                    <p:cNvPr id="152645" name="Line 269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848" y="848"/>
                      <a:ext cx="50" cy="2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2646" name="Line 27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44" y="946"/>
                      <a:ext cx="44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2647" name="Line 27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94" y="850"/>
                      <a:ext cx="52" cy="9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sp>
              <p:nvSpPr>
                <p:cNvPr id="152599" name="Text Box 272"/>
                <p:cNvSpPr txBox="1">
                  <a:spLocks noChangeArrowheads="1"/>
                </p:cNvSpPr>
                <p:nvPr/>
              </p:nvSpPr>
              <p:spPr bwMode="auto">
                <a:xfrm>
                  <a:off x="2826" y="3132"/>
                  <a:ext cx="1397" cy="2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eaLnBrk="1" hangingPunct="1"/>
                  <a:r>
                    <a:rPr lang="en-US" altLang="zh-CN" sz="1600">
                      <a:latin typeface="Arial" pitchFamily="34" charset="0"/>
                      <a:ea typeface="宋体" pitchFamily="2" charset="-122"/>
                      <a:cs typeface="Arial" pitchFamily="34" charset="0"/>
                    </a:rPr>
                    <a:t>to/from customers</a:t>
                  </a:r>
                </a:p>
              </p:txBody>
            </p:sp>
            <p:sp>
              <p:nvSpPr>
                <p:cNvPr id="152600" name="Text Box 273"/>
                <p:cNvSpPr txBox="1">
                  <a:spLocks noChangeArrowheads="1"/>
                </p:cNvSpPr>
                <p:nvPr/>
              </p:nvSpPr>
              <p:spPr bwMode="auto">
                <a:xfrm>
                  <a:off x="3666" y="2030"/>
                  <a:ext cx="662" cy="2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eaLnBrk="1" hangingPunct="1"/>
                  <a:r>
                    <a:rPr lang="en-US" altLang="zh-CN" sz="1600">
                      <a:latin typeface="Arial" pitchFamily="34" charset="0"/>
                      <a:ea typeface="宋体" pitchFamily="2" charset="-122"/>
                      <a:cs typeface="Arial" pitchFamily="34" charset="0"/>
                    </a:rPr>
                    <a:t>peering</a:t>
                  </a:r>
                </a:p>
              </p:txBody>
            </p:sp>
            <p:sp>
              <p:nvSpPr>
                <p:cNvPr id="152601" name="Text Box 274"/>
                <p:cNvSpPr txBox="1">
                  <a:spLocks noChangeArrowheads="1"/>
                </p:cNvSpPr>
                <p:nvPr/>
              </p:nvSpPr>
              <p:spPr bwMode="auto">
                <a:xfrm>
                  <a:off x="2891" y="1586"/>
                  <a:ext cx="1396" cy="2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eaLnBrk="1" hangingPunct="1"/>
                  <a:r>
                    <a:rPr lang="zh-CN" altLang="en-US" sz="1600">
                      <a:latin typeface="Arial" pitchFamily="34" charset="0"/>
                      <a:ea typeface="宋体" pitchFamily="2" charset="-122"/>
                      <a:cs typeface="Arial" pitchFamily="34" charset="0"/>
                    </a:rPr>
                    <a:t> </a:t>
                  </a:r>
                  <a:r>
                    <a:rPr lang="en-US" altLang="zh-CN" sz="1600">
                      <a:latin typeface="Arial" pitchFamily="34" charset="0"/>
                      <a:ea typeface="宋体" pitchFamily="2" charset="-122"/>
                      <a:cs typeface="Arial" pitchFamily="34" charset="0"/>
                    </a:rPr>
                    <a:t>to/from backbone</a:t>
                  </a:r>
                </a:p>
              </p:txBody>
            </p:sp>
            <p:sp>
              <p:nvSpPr>
                <p:cNvPr id="152602" name="Rectangle 275"/>
                <p:cNvSpPr>
                  <a:spLocks noChangeArrowheads="1"/>
                </p:cNvSpPr>
                <p:nvPr/>
              </p:nvSpPr>
              <p:spPr bwMode="auto">
                <a:xfrm>
                  <a:off x="2547" y="1319"/>
                  <a:ext cx="1770" cy="2072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grpSp>
              <p:nvGrpSpPr>
                <p:cNvPr id="152603" name="Group 276"/>
                <p:cNvGrpSpPr>
                  <a:grpSpLocks/>
                </p:cNvGrpSpPr>
                <p:nvPr/>
              </p:nvGrpSpPr>
              <p:grpSpPr bwMode="auto">
                <a:xfrm>
                  <a:off x="2922" y="2204"/>
                  <a:ext cx="370" cy="208"/>
                  <a:chOff x="3600" y="219"/>
                  <a:chExt cx="360" cy="175"/>
                </a:xfrm>
              </p:grpSpPr>
              <p:sp>
                <p:nvSpPr>
                  <p:cNvPr id="152625" name="Oval 277"/>
                  <p:cNvSpPr>
                    <a:spLocks noChangeArrowheads="1"/>
                  </p:cNvSpPr>
                  <p:nvPr/>
                </p:nvSpPr>
                <p:spPr bwMode="auto">
                  <a:xfrm>
                    <a:off x="3603" y="297"/>
                    <a:ext cx="357" cy="97"/>
                  </a:xfrm>
                  <a:prstGeom prst="ellipse">
                    <a:avLst/>
                  </a:prstGeom>
                  <a:solidFill>
                    <a:srgbClr val="CC66FF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endParaRPr lang="zh-CN" altLang="en-US">
                      <a:ea typeface="宋体" pitchFamily="2" charset="-122"/>
                    </a:endParaRPr>
                  </a:p>
                </p:txBody>
              </p:sp>
              <p:sp>
                <p:nvSpPr>
                  <p:cNvPr id="152626" name="Line 278"/>
                  <p:cNvSpPr>
                    <a:spLocks noChangeShapeType="1"/>
                  </p:cNvSpPr>
                  <p:nvPr/>
                </p:nvSpPr>
                <p:spPr bwMode="auto">
                  <a:xfrm>
                    <a:off x="3603" y="289"/>
                    <a:ext cx="0" cy="6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627" name="Line 279"/>
                  <p:cNvSpPr>
                    <a:spLocks noChangeShapeType="1"/>
                  </p:cNvSpPr>
                  <p:nvPr/>
                </p:nvSpPr>
                <p:spPr bwMode="auto">
                  <a:xfrm>
                    <a:off x="3960" y="289"/>
                    <a:ext cx="0" cy="6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628" name="Rectangle 280"/>
                  <p:cNvSpPr>
                    <a:spLocks noChangeArrowheads="1"/>
                  </p:cNvSpPr>
                  <p:nvPr/>
                </p:nvSpPr>
                <p:spPr bwMode="auto">
                  <a:xfrm>
                    <a:off x="3603" y="289"/>
                    <a:ext cx="354" cy="59"/>
                  </a:xfrm>
                  <a:prstGeom prst="rect">
                    <a:avLst/>
                  </a:prstGeom>
                  <a:solidFill>
                    <a:srgbClr val="CC6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/>
                    <a:endParaRPr lang="zh-CN" altLang="en-US">
                      <a:ea typeface="宋体" pitchFamily="2" charset="-122"/>
                      <a:cs typeface="Arial" pitchFamily="34" charset="0"/>
                    </a:endParaRPr>
                  </a:p>
                </p:txBody>
              </p:sp>
              <p:sp>
                <p:nvSpPr>
                  <p:cNvPr id="152629" name="Oval 281"/>
                  <p:cNvSpPr>
                    <a:spLocks noChangeArrowheads="1"/>
                  </p:cNvSpPr>
                  <p:nvPr/>
                </p:nvSpPr>
                <p:spPr bwMode="auto">
                  <a:xfrm>
                    <a:off x="3600" y="219"/>
                    <a:ext cx="357" cy="113"/>
                  </a:xfrm>
                  <a:prstGeom prst="ellipse">
                    <a:avLst/>
                  </a:prstGeom>
                  <a:solidFill>
                    <a:srgbClr val="CC66FF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endParaRPr lang="zh-CN" altLang="en-US">
                      <a:ea typeface="宋体" pitchFamily="2" charset="-122"/>
                    </a:endParaRPr>
                  </a:p>
                </p:txBody>
              </p:sp>
              <p:grpSp>
                <p:nvGrpSpPr>
                  <p:cNvPr id="152630" name="Group 282"/>
                  <p:cNvGrpSpPr>
                    <a:grpSpLocks/>
                  </p:cNvGrpSpPr>
                  <p:nvPr/>
                </p:nvGrpSpPr>
                <p:grpSpPr bwMode="auto">
                  <a:xfrm>
                    <a:off x="3686" y="244"/>
                    <a:ext cx="177" cy="66"/>
                    <a:chOff x="2848" y="848"/>
                    <a:chExt cx="140" cy="98"/>
                  </a:xfrm>
                </p:grpSpPr>
                <p:sp>
                  <p:nvSpPr>
                    <p:cNvPr id="152635" name="Line 283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848" y="848"/>
                      <a:ext cx="50" cy="2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2636" name="Line 28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44" y="946"/>
                      <a:ext cx="44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2637" name="Line 28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94" y="850"/>
                      <a:ext cx="52" cy="9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52631" name="Group 286"/>
                  <p:cNvGrpSpPr>
                    <a:grpSpLocks/>
                  </p:cNvGrpSpPr>
                  <p:nvPr/>
                </p:nvGrpSpPr>
                <p:grpSpPr bwMode="auto">
                  <a:xfrm flipV="1">
                    <a:off x="3686" y="243"/>
                    <a:ext cx="177" cy="66"/>
                    <a:chOff x="2848" y="848"/>
                    <a:chExt cx="140" cy="98"/>
                  </a:xfrm>
                </p:grpSpPr>
                <p:sp>
                  <p:nvSpPr>
                    <p:cNvPr id="152632" name="Line 287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848" y="848"/>
                      <a:ext cx="50" cy="2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2633" name="Line 28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44" y="946"/>
                      <a:ext cx="44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2634" name="Line 28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94" y="850"/>
                      <a:ext cx="52" cy="9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sp>
              <p:nvSpPr>
                <p:cNvPr id="152604" name="Line 290"/>
                <p:cNvSpPr>
                  <a:spLocks noChangeShapeType="1"/>
                </p:cNvSpPr>
                <p:nvPr/>
              </p:nvSpPr>
              <p:spPr bwMode="auto">
                <a:xfrm flipH="1" flipV="1">
                  <a:off x="3612" y="1810"/>
                  <a:ext cx="1" cy="41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152605" name="Group 291"/>
                <p:cNvGrpSpPr>
                  <a:grpSpLocks/>
                </p:cNvGrpSpPr>
                <p:nvPr/>
              </p:nvGrpSpPr>
              <p:grpSpPr bwMode="auto">
                <a:xfrm>
                  <a:off x="3776" y="2126"/>
                  <a:ext cx="441" cy="606"/>
                  <a:chOff x="3776" y="2126"/>
                  <a:chExt cx="441" cy="606"/>
                </a:xfrm>
              </p:grpSpPr>
              <p:sp>
                <p:nvSpPr>
                  <p:cNvPr id="152622" name="Line 292"/>
                  <p:cNvSpPr>
                    <a:spLocks noChangeShapeType="1"/>
                  </p:cNvSpPr>
                  <p:nvPr/>
                </p:nvSpPr>
                <p:spPr bwMode="auto">
                  <a:xfrm>
                    <a:off x="3776" y="2278"/>
                    <a:ext cx="441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623" name="Line 293"/>
                  <p:cNvSpPr>
                    <a:spLocks noChangeShapeType="1"/>
                  </p:cNvSpPr>
                  <p:nvPr/>
                </p:nvSpPr>
                <p:spPr bwMode="auto">
                  <a:xfrm>
                    <a:off x="3776" y="2374"/>
                    <a:ext cx="441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624" name="Text Box 29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88" y="2126"/>
                    <a:ext cx="356" cy="60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r>
                      <a:rPr lang="en-US" altLang="zh-CN">
                        <a:ea typeface="宋体" pitchFamily="2" charset="-122"/>
                      </a:rPr>
                      <a:t>….</a:t>
                    </a:r>
                  </a:p>
                </p:txBody>
              </p:sp>
            </p:grpSp>
            <p:grpSp>
              <p:nvGrpSpPr>
                <p:cNvPr id="152606" name="Group 295"/>
                <p:cNvGrpSpPr>
                  <a:grpSpLocks/>
                </p:cNvGrpSpPr>
                <p:nvPr/>
              </p:nvGrpSpPr>
              <p:grpSpPr bwMode="auto">
                <a:xfrm>
                  <a:off x="3594" y="2893"/>
                  <a:ext cx="351" cy="279"/>
                  <a:chOff x="4302" y="2857"/>
                  <a:chExt cx="351" cy="279"/>
                </a:xfrm>
              </p:grpSpPr>
              <p:grpSp>
                <p:nvGrpSpPr>
                  <p:cNvPr id="152618" name="Group 296"/>
                  <p:cNvGrpSpPr>
                    <a:grpSpLocks/>
                  </p:cNvGrpSpPr>
                  <p:nvPr/>
                </p:nvGrpSpPr>
                <p:grpSpPr bwMode="auto">
                  <a:xfrm>
                    <a:off x="4461" y="2895"/>
                    <a:ext cx="102" cy="195"/>
                    <a:chOff x="4467" y="2745"/>
                    <a:chExt cx="96" cy="345"/>
                  </a:xfrm>
                </p:grpSpPr>
                <p:sp>
                  <p:nvSpPr>
                    <p:cNvPr id="152620" name="Line 297"/>
                    <p:cNvSpPr>
                      <a:spLocks noChangeShapeType="1"/>
                    </p:cNvSpPr>
                    <p:nvPr/>
                  </p:nvSpPr>
                  <p:spPr bwMode="auto">
                    <a:xfrm rot="16200000" flipH="1">
                      <a:off x="4294" y="2918"/>
                      <a:ext cx="345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2621" name="Line 298"/>
                    <p:cNvSpPr>
                      <a:spLocks noChangeShapeType="1"/>
                    </p:cNvSpPr>
                    <p:nvPr/>
                  </p:nvSpPr>
                  <p:spPr bwMode="auto">
                    <a:xfrm rot="16200000" flipH="1">
                      <a:off x="4390" y="2918"/>
                      <a:ext cx="345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52619" name="Text Box 299"/>
                  <p:cNvSpPr txBox="1">
                    <a:spLocks noChangeArrowheads="1"/>
                  </p:cNvSpPr>
                  <p:nvPr/>
                </p:nvSpPr>
                <p:spPr bwMode="auto">
                  <a:xfrm rot="16200000" flipH="1">
                    <a:off x="4338" y="2821"/>
                    <a:ext cx="279" cy="35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r>
                      <a:rPr lang="en-US" altLang="zh-CN">
                        <a:ea typeface="宋体" pitchFamily="2" charset="-122"/>
                      </a:rPr>
                      <a:t>…</a:t>
                    </a:r>
                  </a:p>
                </p:txBody>
              </p:sp>
            </p:grpSp>
            <p:grpSp>
              <p:nvGrpSpPr>
                <p:cNvPr id="152607" name="Group 300"/>
                <p:cNvGrpSpPr>
                  <a:grpSpLocks/>
                </p:cNvGrpSpPr>
                <p:nvPr/>
              </p:nvGrpSpPr>
              <p:grpSpPr bwMode="auto">
                <a:xfrm>
                  <a:off x="3104" y="2919"/>
                  <a:ext cx="352" cy="279"/>
                  <a:chOff x="4304" y="2859"/>
                  <a:chExt cx="352" cy="279"/>
                </a:xfrm>
              </p:grpSpPr>
              <p:grpSp>
                <p:nvGrpSpPr>
                  <p:cNvPr id="152614" name="Group 301"/>
                  <p:cNvGrpSpPr>
                    <a:grpSpLocks/>
                  </p:cNvGrpSpPr>
                  <p:nvPr/>
                </p:nvGrpSpPr>
                <p:grpSpPr bwMode="auto">
                  <a:xfrm>
                    <a:off x="4461" y="2895"/>
                    <a:ext cx="102" cy="195"/>
                    <a:chOff x="4467" y="2745"/>
                    <a:chExt cx="96" cy="345"/>
                  </a:xfrm>
                </p:grpSpPr>
                <p:sp>
                  <p:nvSpPr>
                    <p:cNvPr id="152616" name="Line 302"/>
                    <p:cNvSpPr>
                      <a:spLocks noChangeShapeType="1"/>
                    </p:cNvSpPr>
                    <p:nvPr/>
                  </p:nvSpPr>
                  <p:spPr bwMode="auto">
                    <a:xfrm rot="16200000" flipH="1">
                      <a:off x="4294" y="2918"/>
                      <a:ext cx="345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2617" name="Line 303"/>
                    <p:cNvSpPr>
                      <a:spLocks noChangeShapeType="1"/>
                    </p:cNvSpPr>
                    <p:nvPr/>
                  </p:nvSpPr>
                  <p:spPr bwMode="auto">
                    <a:xfrm rot="16200000" flipH="1">
                      <a:off x="4390" y="2918"/>
                      <a:ext cx="345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52615" name="Text Box 304"/>
                  <p:cNvSpPr txBox="1">
                    <a:spLocks noChangeArrowheads="1"/>
                  </p:cNvSpPr>
                  <p:nvPr/>
                </p:nvSpPr>
                <p:spPr bwMode="auto">
                  <a:xfrm rot="16200000" flipH="1">
                    <a:off x="4340" y="2823"/>
                    <a:ext cx="279" cy="35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r>
                      <a:rPr lang="en-US" altLang="zh-CN">
                        <a:ea typeface="宋体" pitchFamily="2" charset="-122"/>
                      </a:rPr>
                      <a:t>…</a:t>
                    </a:r>
                  </a:p>
                </p:txBody>
              </p:sp>
            </p:grpSp>
            <p:grpSp>
              <p:nvGrpSpPr>
                <p:cNvPr id="152608" name="Group 305"/>
                <p:cNvGrpSpPr>
                  <a:grpSpLocks/>
                </p:cNvGrpSpPr>
                <p:nvPr/>
              </p:nvGrpSpPr>
              <p:grpSpPr bwMode="auto">
                <a:xfrm>
                  <a:off x="2588" y="2913"/>
                  <a:ext cx="353" cy="279"/>
                  <a:chOff x="4304" y="2859"/>
                  <a:chExt cx="320" cy="279"/>
                </a:xfrm>
              </p:grpSpPr>
              <p:grpSp>
                <p:nvGrpSpPr>
                  <p:cNvPr id="152610" name="Group 306"/>
                  <p:cNvGrpSpPr>
                    <a:grpSpLocks/>
                  </p:cNvGrpSpPr>
                  <p:nvPr/>
                </p:nvGrpSpPr>
                <p:grpSpPr bwMode="auto">
                  <a:xfrm>
                    <a:off x="4461" y="2895"/>
                    <a:ext cx="102" cy="195"/>
                    <a:chOff x="4467" y="2745"/>
                    <a:chExt cx="96" cy="345"/>
                  </a:xfrm>
                </p:grpSpPr>
                <p:sp>
                  <p:nvSpPr>
                    <p:cNvPr id="152612" name="Line 307"/>
                    <p:cNvSpPr>
                      <a:spLocks noChangeShapeType="1"/>
                    </p:cNvSpPr>
                    <p:nvPr/>
                  </p:nvSpPr>
                  <p:spPr bwMode="auto">
                    <a:xfrm rot="16200000" flipH="1">
                      <a:off x="4294" y="2918"/>
                      <a:ext cx="345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2613" name="Line 308"/>
                    <p:cNvSpPr>
                      <a:spLocks noChangeShapeType="1"/>
                    </p:cNvSpPr>
                    <p:nvPr/>
                  </p:nvSpPr>
                  <p:spPr bwMode="auto">
                    <a:xfrm rot="16200000" flipH="1">
                      <a:off x="4390" y="2918"/>
                      <a:ext cx="345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52611" name="Text Box 309"/>
                  <p:cNvSpPr txBox="1">
                    <a:spLocks noChangeArrowheads="1"/>
                  </p:cNvSpPr>
                  <p:nvPr/>
                </p:nvSpPr>
                <p:spPr bwMode="auto">
                  <a:xfrm rot="16200000" flipH="1">
                    <a:off x="4324" y="2839"/>
                    <a:ext cx="279" cy="3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r>
                      <a:rPr lang="en-US" altLang="zh-CN">
                        <a:ea typeface="宋体" pitchFamily="2" charset="-122"/>
                      </a:rPr>
                      <a:t>…</a:t>
                    </a:r>
                  </a:p>
                </p:txBody>
              </p:sp>
            </p:grpSp>
            <p:sp>
              <p:nvSpPr>
                <p:cNvPr id="152609" name="Text Box 310"/>
                <p:cNvSpPr txBox="1">
                  <a:spLocks noChangeArrowheads="1"/>
                </p:cNvSpPr>
                <p:nvPr/>
              </p:nvSpPr>
              <p:spPr bwMode="auto">
                <a:xfrm>
                  <a:off x="2620" y="1212"/>
                  <a:ext cx="1569" cy="2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eaLnBrk="1" hangingPunct="1"/>
                  <a:r>
                    <a:rPr lang="en-US" altLang="zh-CN" sz="1400">
                      <a:solidFill>
                        <a:srgbClr val="FF0000"/>
                      </a:solidFill>
                      <a:latin typeface="Arial" pitchFamily="34" charset="0"/>
                      <a:ea typeface="宋体" pitchFamily="2" charset="-122"/>
                      <a:cs typeface="Arial" pitchFamily="34" charset="0"/>
                    </a:rPr>
                    <a:t>POP: point-of-presence</a:t>
                  </a:r>
                </a:p>
              </p:txBody>
            </p:sp>
          </p:grpSp>
        </p:grpSp>
        <p:sp>
          <p:nvSpPr>
            <p:cNvPr id="152586" name="Freeform 311"/>
            <p:cNvSpPr>
              <a:spLocks/>
            </p:cNvSpPr>
            <p:nvPr/>
          </p:nvSpPr>
          <p:spPr bwMode="auto">
            <a:xfrm>
              <a:off x="1063" y="1858"/>
              <a:ext cx="446" cy="1866"/>
            </a:xfrm>
            <a:custGeom>
              <a:avLst/>
              <a:gdLst>
                <a:gd name="T0" fmla="*/ 0 w 446"/>
                <a:gd name="T1" fmla="*/ 1290 h 1866"/>
                <a:gd name="T2" fmla="*/ 389 w 446"/>
                <a:gd name="T3" fmla="*/ 0 h 1866"/>
                <a:gd name="T4" fmla="*/ 414 w 446"/>
                <a:gd name="T5" fmla="*/ 933 h 1866"/>
                <a:gd name="T6" fmla="*/ 446 w 446"/>
                <a:gd name="T7" fmla="*/ 1509 h 1866"/>
                <a:gd name="T8" fmla="*/ 446 w 446"/>
                <a:gd name="T9" fmla="*/ 1866 h 1866"/>
                <a:gd name="T10" fmla="*/ 0 w 446"/>
                <a:gd name="T11" fmla="*/ 1290 h 18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46"/>
                <a:gd name="T19" fmla="*/ 0 h 1866"/>
                <a:gd name="T20" fmla="*/ 446 w 446"/>
                <a:gd name="T21" fmla="*/ 1866 h 186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46" h="1866">
                  <a:moveTo>
                    <a:pt x="0" y="1290"/>
                  </a:moveTo>
                  <a:lnTo>
                    <a:pt x="389" y="0"/>
                  </a:lnTo>
                  <a:lnTo>
                    <a:pt x="414" y="933"/>
                  </a:lnTo>
                  <a:lnTo>
                    <a:pt x="446" y="1509"/>
                  </a:lnTo>
                  <a:lnTo>
                    <a:pt x="446" y="1866"/>
                  </a:lnTo>
                  <a:lnTo>
                    <a:pt x="0" y="1290"/>
                  </a:lnTo>
                  <a:close/>
                </a:path>
              </a:pathLst>
            </a:custGeom>
            <a:gradFill rotWithShape="1">
              <a:gsLst>
                <a:gs pos="0">
                  <a:srgbClr val="FF0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54627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A742606-9EF7-4BAF-98A9-7038A9F17E1D}" type="slidenum">
              <a:rPr lang="zh-CN" altLang="en-US" sz="1400" smtClean="0"/>
              <a:pPr/>
              <a:t>119</a:t>
            </a:fld>
            <a:endParaRPr lang="en-US" altLang="zh-CN" sz="1400" smtClean="0"/>
          </a:p>
        </p:txBody>
      </p:sp>
      <p:sp>
        <p:nvSpPr>
          <p:cNvPr id="154628" name="Footer Placeholder 5"/>
          <p:cNvSpPr txBox="1">
            <a:spLocks noGrp="1"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zh-CN" altLang="en-US" sz="1400">
                <a:latin typeface="Comic Sans MS" pitchFamily="66" charset="0"/>
                <a:ea typeface="宋体" pitchFamily="2" charset="-122"/>
              </a:rPr>
              <a:t> </a:t>
            </a:r>
            <a:r>
              <a:rPr lang="en-US" altLang="zh-CN" sz="1400">
                <a:latin typeface="Comic Sans MS" pitchFamily="66" charset="0"/>
                <a:ea typeface="宋体" pitchFamily="2" charset="-122"/>
              </a:rPr>
              <a:t>Introduction</a:t>
            </a:r>
            <a:endParaRPr lang="en-US" altLang="zh-CN" sz="1400">
              <a:ea typeface="宋体" pitchFamily="2" charset="-122"/>
            </a:endParaRPr>
          </a:p>
        </p:txBody>
      </p:sp>
      <p:sp>
        <p:nvSpPr>
          <p:cNvPr id="154629" name="Slide Number Placeholder 6"/>
          <p:cNvSpPr txBox="1">
            <a:spLocks noGrp="1"/>
          </p:cNvSpPr>
          <p:nvPr/>
        </p:nvSpPr>
        <p:spPr bwMode="auto">
          <a:xfrm>
            <a:off x="8305800" y="6400800"/>
            <a:ext cx="625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altLang="zh-CN" sz="1400">
                <a:ea typeface="宋体" pitchFamily="2" charset="-122"/>
              </a:rPr>
              <a:t>1-</a:t>
            </a:r>
            <a:fld id="{80A69CA9-F915-4804-BD1B-EC71C879C144}" type="slidenum">
              <a:rPr lang="en-US" altLang="zh-CN" sz="1400">
                <a:ea typeface="宋体" pitchFamily="2" charset="-122"/>
              </a:rPr>
              <a:pPr algn="r"/>
              <a:t>119</a:t>
            </a:fld>
            <a:endParaRPr lang="en-US" altLang="zh-CN" sz="1400">
              <a:ea typeface="宋体" pitchFamily="2" charset="-122"/>
            </a:endParaRPr>
          </a:p>
        </p:txBody>
      </p:sp>
      <p:sp>
        <p:nvSpPr>
          <p:cNvPr id="1546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52450" y="0"/>
            <a:ext cx="8096250" cy="1143000"/>
          </a:xfrm>
        </p:spPr>
        <p:txBody>
          <a:bodyPr/>
          <a:lstStyle/>
          <a:p>
            <a:r>
              <a:rPr lang="en-US" altLang="zh-CN" sz="3200" dirty="0" smtClean="0">
                <a:ea typeface="宋体" pitchFamily="2" charset="-122"/>
              </a:rPr>
              <a:t>Internet structure: network of networks</a:t>
            </a:r>
            <a:endParaRPr lang="en-US" altLang="zh-CN" dirty="0" smtClean="0">
              <a:ea typeface="宋体" pitchFamily="2" charset="-122"/>
            </a:endParaRP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8931" y="1136650"/>
            <a:ext cx="8440738" cy="914400"/>
          </a:xfrm>
        </p:spPr>
        <p:txBody>
          <a:bodyPr/>
          <a:lstStyle/>
          <a:p>
            <a:r>
              <a:rPr lang="zh-CN" altLang="en-US" sz="2400" smtClean="0">
                <a:solidFill>
                  <a:srgbClr val="FF0000"/>
                </a:solidFill>
                <a:ea typeface="宋体" pitchFamily="2" charset="-122"/>
              </a:rPr>
              <a:t>“</a:t>
            </a:r>
            <a:r>
              <a:rPr lang="en-US" altLang="zh-CN" sz="2400" smtClean="0">
                <a:solidFill>
                  <a:srgbClr val="FF0000"/>
                </a:solidFill>
                <a:ea typeface="宋体" pitchFamily="2" charset="-122"/>
              </a:rPr>
              <a:t>Tier-3” ISPs and local ISPs </a:t>
            </a:r>
          </a:p>
          <a:p>
            <a:pPr lvl="1"/>
            <a:r>
              <a:rPr lang="en-US" altLang="zh-CN" sz="2000" smtClean="0">
                <a:ea typeface="宋体" pitchFamily="2" charset="-122"/>
              </a:rPr>
              <a:t>last hop (“access”) network (closest to end systems)</a:t>
            </a:r>
          </a:p>
          <a:p>
            <a:pPr>
              <a:buFont typeface="ZapfDingbats" pitchFamily="82" charset="2"/>
              <a:buNone/>
            </a:pPr>
            <a:endParaRPr lang="en-US" altLang="zh-CN" sz="2400" smtClean="0">
              <a:solidFill>
                <a:srgbClr val="FF0000"/>
              </a:solidFill>
              <a:ea typeface="宋体" pitchFamily="2" charset="-122"/>
            </a:endParaRPr>
          </a:p>
          <a:p>
            <a:pPr lvl="1">
              <a:buFont typeface="ZapfDingbats" pitchFamily="82" charset="2"/>
              <a:buNone/>
            </a:pPr>
            <a:endParaRPr lang="zh-CN" altLang="en-US" sz="2000" smtClean="0">
              <a:ea typeface="宋体" pitchFamily="2" charset="-122"/>
            </a:endParaRPr>
          </a:p>
        </p:txBody>
      </p:sp>
      <p:sp>
        <p:nvSpPr>
          <p:cNvPr id="154632" name="Oval 4"/>
          <p:cNvSpPr>
            <a:spLocks noChangeArrowheads="1"/>
          </p:cNvSpPr>
          <p:nvPr/>
        </p:nvSpPr>
        <p:spPr bwMode="auto">
          <a:xfrm>
            <a:off x="2432050" y="4883150"/>
            <a:ext cx="1863725" cy="79057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>
                <a:solidFill>
                  <a:schemeClr val="bg1"/>
                </a:solidFill>
                <a:latin typeface="Comic Sans MS" pitchFamily="66" charset="0"/>
                <a:ea typeface="宋体" pitchFamily="2" charset="-122"/>
              </a:rPr>
              <a:t>Tier 1 ISP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154633" name="Oval 5"/>
          <p:cNvSpPr>
            <a:spLocks noChangeArrowheads="1"/>
          </p:cNvSpPr>
          <p:nvPr/>
        </p:nvSpPr>
        <p:spPr bwMode="auto">
          <a:xfrm>
            <a:off x="3530600" y="3679825"/>
            <a:ext cx="1863725" cy="7905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>
                <a:solidFill>
                  <a:schemeClr val="bg1"/>
                </a:solidFill>
                <a:latin typeface="Comic Sans MS" pitchFamily="66" charset="0"/>
                <a:ea typeface="宋体" pitchFamily="2" charset="-122"/>
              </a:rPr>
              <a:t>Tier 1 ISP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154634" name="Oval 6"/>
          <p:cNvSpPr>
            <a:spLocks noChangeArrowheads="1"/>
          </p:cNvSpPr>
          <p:nvPr/>
        </p:nvSpPr>
        <p:spPr bwMode="auto">
          <a:xfrm>
            <a:off x="4800600" y="4845050"/>
            <a:ext cx="1863725" cy="7905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>
                <a:solidFill>
                  <a:schemeClr val="bg1"/>
                </a:solidFill>
                <a:latin typeface="Comic Sans MS" pitchFamily="66" charset="0"/>
                <a:ea typeface="宋体" pitchFamily="2" charset="-122"/>
              </a:rPr>
              <a:t>Tier 1 ISP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154635" name="Oval 7"/>
          <p:cNvSpPr>
            <a:spLocks noChangeArrowheads="1"/>
          </p:cNvSpPr>
          <p:nvPr/>
        </p:nvSpPr>
        <p:spPr bwMode="auto">
          <a:xfrm>
            <a:off x="5121275" y="4851400"/>
            <a:ext cx="133350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54636" name="Oval 8"/>
          <p:cNvSpPr>
            <a:spLocks noChangeArrowheads="1"/>
          </p:cNvSpPr>
          <p:nvPr/>
        </p:nvSpPr>
        <p:spPr bwMode="auto">
          <a:xfrm>
            <a:off x="4670425" y="4381500"/>
            <a:ext cx="133350" cy="1428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54637" name="Oval 9"/>
          <p:cNvSpPr>
            <a:spLocks noChangeArrowheads="1"/>
          </p:cNvSpPr>
          <p:nvPr/>
        </p:nvSpPr>
        <p:spPr bwMode="auto">
          <a:xfrm>
            <a:off x="4206875" y="4406900"/>
            <a:ext cx="133350" cy="1428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54638" name="Oval 10"/>
          <p:cNvSpPr>
            <a:spLocks noChangeArrowheads="1"/>
          </p:cNvSpPr>
          <p:nvPr/>
        </p:nvSpPr>
        <p:spPr bwMode="auto">
          <a:xfrm>
            <a:off x="3736975" y="4864100"/>
            <a:ext cx="133350" cy="14287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54639" name="Oval 11"/>
          <p:cNvSpPr>
            <a:spLocks noChangeArrowheads="1"/>
          </p:cNvSpPr>
          <p:nvPr/>
        </p:nvSpPr>
        <p:spPr bwMode="auto">
          <a:xfrm>
            <a:off x="4232275" y="5181600"/>
            <a:ext cx="133350" cy="14287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54640" name="Oval 12"/>
          <p:cNvSpPr>
            <a:spLocks noChangeArrowheads="1"/>
          </p:cNvSpPr>
          <p:nvPr/>
        </p:nvSpPr>
        <p:spPr bwMode="auto">
          <a:xfrm>
            <a:off x="4746625" y="5168900"/>
            <a:ext cx="133350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54641" name="Line 13"/>
          <p:cNvSpPr>
            <a:spLocks noChangeShapeType="1"/>
          </p:cNvSpPr>
          <p:nvPr/>
        </p:nvSpPr>
        <p:spPr bwMode="auto">
          <a:xfrm flipV="1">
            <a:off x="4368800" y="5238750"/>
            <a:ext cx="38100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4642" name="Line 14"/>
          <p:cNvSpPr>
            <a:spLocks noChangeShapeType="1"/>
          </p:cNvSpPr>
          <p:nvPr/>
        </p:nvSpPr>
        <p:spPr bwMode="auto">
          <a:xfrm>
            <a:off x="4778375" y="4495800"/>
            <a:ext cx="368300" cy="368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4643" name="Line 15"/>
          <p:cNvSpPr>
            <a:spLocks noChangeShapeType="1"/>
          </p:cNvSpPr>
          <p:nvPr/>
        </p:nvSpPr>
        <p:spPr bwMode="auto">
          <a:xfrm flipV="1">
            <a:off x="3835400" y="4527550"/>
            <a:ext cx="393700" cy="35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54644" name="Group 22"/>
          <p:cNvGrpSpPr>
            <a:grpSpLocks/>
          </p:cNvGrpSpPr>
          <p:nvPr/>
        </p:nvGrpSpPr>
        <p:grpSpPr bwMode="auto">
          <a:xfrm>
            <a:off x="1946275" y="3286125"/>
            <a:ext cx="6219825" cy="2838450"/>
            <a:chOff x="1226" y="2070"/>
            <a:chExt cx="3918" cy="1788"/>
          </a:xfrm>
        </p:grpSpPr>
        <p:grpSp>
          <p:nvGrpSpPr>
            <p:cNvPr id="154682" name="Group 23"/>
            <p:cNvGrpSpPr>
              <a:grpSpLocks/>
            </p:cNvGrpSpPr>
            <p:nvPr/>
          </p:nvGrpSpPr>
          <p:grpSpPr bwMode="auto">
            <a:xfrm>
              <a:off x="3042" y="2102"/>
              <a:ext cx="1054" cy="372"/>
              <a:chOff x="3042" y="2102"/>
              <a:chExt cx="1054" cy="372"/>
            </a:xfrm>
          </p:grpSpPr>
          <p:sp>
            <p:nvSpPr>
              <p:cNvPr id="154702" name="Oval 24"/>
              <p:cNvSpPr>
                <a:spLocks noChangeArrowheads="1"/>
              </p:cNvSpPr>
              <p:nvPr/>
            </p:nvSpPr>
            <p:spPr bwMode="auto">
              <a:xfrm>
                <a:off x="3042" y="2102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54703" name="Text Box 25"/>
              <p:cNvSpPr txBox="1">
                <a:spLocks noChangeArrowheads="1"/>
              </p:cNvSpPr>
              <p:nvPr/>
            </p:nvSpPr>
            <p:spPr bwMode="auto">
              <a:xfrm>
                <a:off x="3182" y="2176"/>
                <a:ext cx="847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Tier-2 ISP</a:t>
                </a:r>
                <a:endParaRPr lang="en-US" altLang="zh-CN">
                  <a:ea typeface="宋体" pitchFamily="2" charset="-122"/>
                </a:endParaRPr>
              </a:p>
            </p:txBody>
          </p:sp>
          <p:sp>
            <p:nvSpPr>
              <p:cNvPr id="154704" name="Oval 26"/>
              <p:cNvSpPr>
                <a:spLocks noChangeArrowheads="1"/>
              </p:cNvSpPr>
              <p:nvPr/>
            </p:nvSpPr>
            <p:spPr bwMode="auto">
              <a:xfrm>
                <a:off x="3184" y="2340"/>
                <a:ext cx="84" cy="90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</p:grpSp>
        <p:grpSp>
          <p:nvGrpSpPr>
            <p:cNvPr id="154683" name="Group 27"/>
            <p:cNvGrpSpPr>
              <a:grpSpLocks/>
            </p:cNvGrpSpPr>
            <p:nvPr/>
          </p:nvGrpSpPr>
          <p:grpSpPr bwMode="auto">
            <a:xfrm>
              <a:off x="1610" y="2070"/>
              <a:ext cx="1054" cy="372"/>
              <a:chOff x="698" y="2190"/>
              <a:chExt cx="1054" cy="372"/>
            </a:xfrm>
          </p:grpSpPr>
          <p:sp>
            <p:nvSpPr>
              <p:cNvPr id="154699" name="Oval 28"/>
              <p:cNvSpPr>
                <a:spLocks noChangeArrowheads="1"/>
              </p:cNvSpPr>
              <p:nvPr/>
            </p:nvSpPr>
            <p:spPr bwMode="auto">
              <a:xfrm>
                <a:off x="698" y="2190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54700" name="Text Box 29"/>
              <p:cNvSpPr txBox="1">
                <a:spLocks noChangeArrowheads="1"/>
              </p:cNvSpPr>
              <p:nvPr/>
            </p:nvSpPr>
            <p:spPr bwMode="auto">
              <a:xfrm>
                <a:off x="838" y="2264"/>
                <a:ext cx="847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Tier-2 ISP</a:t>
                </a:r>
                <a:endParaRPr lang="en-US" altLang="zh-CN">
                  <a:ea typeface="宋体" pitchFamily="2" charset="-122"/>
                </a:endParaRPr>
              </a:p>
            </p:txBody>
          </p:sp>
          <p:sp>
            <p:nvSpPr>
              <p:cNvPr id="154701" name="Oval 30"/>
              <p:cNvSpPr>
                <a:spLocks noChangeArrowheads="1"/>
              </p:cNvSpPr>
              <p:nvPr/>
            </p:nvSpPr>
            <p:spPr bwMode="auto">
              <a:xfrm>
                <a:off x="1464" y="2460"/>
                <a:ext cx="84" cy="90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</p:grpSp>
        <p:grpSp>
          <p:nvGrpSpPr>
            <p:cNvPr id="154684" name="Group 31"/>
            <p:cNvGrpSpPr>
              <a:grpSpLocks/>
            </p:cNvGrpSpPr>
            <p:nvPr/>
          </p:nvGrpSpPr>
          <p:grpSpPr bwMode="auto">
            <a:xfrm>
              <a:off x="1226" y="3476"/>
              <a:ext cx="1054" cy="374"/>
              <a:chOff x="442" y="3748"/>
              <a:chExt cx="1054" cy="374"/>
            </a:xfrm>
          </p:grpSpPr>
          <p:sp>
            <p:nvSpPr>
              <p:cNvPr id="154696" name="Oval 32"/>
              <p:cNvSpPr>
                <a:spLocks noChangeArrowheads="1"/>
              </p:cNvSpPr>
              <p:nvPr/>
            </p:nvSpPr>
            <p:spPr bwMode="auto">
              <a:xfrm>
                <a:off x="442" y="3750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54697" name="Text Box 33"/>
              <p:cNvSpPr txBox="1">
                <a:spLocks noChangeArrowheads="1"/>
              </p:cNvSpPr>
              <p:nvPr/>
            </p:nvSpPr>
            <p:spPr bwMode="auto">
              <a:xfrm>
                <a:off x="582" y="3824"/>
                <a:ext cx="847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Tier-2 ISP</a:t>
                </a:r>
                <a:endParaRPr lang="en-US" altLang="zh-CN">
                  <a:ea typeface="宋体" pitchFamily="2" charset="-122"/>
                </a:endParaRPr>
              </a:p>
            </p:txBody>
          </p:sp>
          <p:sp>
            <p:nvSpPr>
              <p:cNvPr id="154698" name="Oval 34"/>
              <p:cNvSpPr>
                <a:spLocks noChangeArrowheads="1"/>
              </p:cNvSpPr>
              <p:nvPr/>
            </p:nvSpPr>
            <p:spPr bwMode="auto">
              <a:xfrm>
                <a:off x="904" y="3748"/>
                <a:ext cx="84" cy="9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</p:grpSp>
        <p:grpSp>
          <p:nvGrpSpPr>
            <p:cNvPr id="154685" name="Group 35"/>
            <p:cNvGrpSpPr>
              <a:grpSpLocks/>
            </p:cNvGrpSpPr>
            <p:nvPr/>
          </p:nvGrpSpPr>
          <p:grpSpPr bwMode="auto">
            <a:xfrm>
              <a:off x="2674" y="3486"/>
              <a:ext cx="1054" cy="372"/>
              <a:chOff x="2698" y="3710"/>
              <a:chExt cx="1054" cy="372"/>
            </a:xfrm>
          </p:grpSpPr>
          <p:sp>
            <p:nvSpPr>
              <p:cNvPr id="154693" name="Oval 36"/>
              <p:cNvSpPr>
                <a:spLocks noChangeArrowheads="1"/>
              </p:cNvSpPr>
              <p:nvPr/>
            </p:nvSpPr>
            <p:spPr bwMode="auto">
              <a:xfrm>
                <a:off x="2698" y="3710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54694" name="Text Box 37"/>
              <p:cNvSpPr txBox="1">
                <a:spLocks noChangeArrowheads="1"/>
              </p:cNvSpPr>
              <p:nvPr/>
            </p:nvSpPr>
            <p:spPr bwMode="auto">
              <a:xfrm>
                <a:off x="2838" y="3784"/>
                <a:ext cx="847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Tier-2 ISP</a:t>
                </a:r>
                <a:endParaRPr lang="en-US" altLang="zh-CN">
                  <a:ea typeface="宋体" pitchFamily="2" charset="-122"/>
                </a:endParaRPr>
              </a:p>
            </p:txBody>
          </p:sp>
          <p:sp>
            <p:nvSpPr>
              <p:cNvPr id="154695" name="Oval 38"/>
              <p:cNvSpPr>
                <a:spLocks noChangeArrowheads="1"/>
              </p:cNvSpPr>
              <p:nvPr/>
            </p:nvSpPr>
            <p:spPr bwMode="auto">
              <a:xfrm>
                <a:off x="3408" y="3716"/>
                <a:ext cx="84" cy="9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</p:grpSp>
        <p:grpSp>
          <p:nvGrpSpPr>
            <p:cNvPr id="154686" name="Group 39"/>
            <p:cNvGrpSpPr>
              <a:grpSpLocks/>
            </p:cNvGrpSpPr>
            <p:nvPr/>
          </p:nvGrpSpPr>
          <p:grpSpPr bwMode="auto">
            <a:xfrm>
              <a:off x="4090" y="3182"/>
              <a:ext cx="1054" cy="372"/>
              <a:chOff x="4090" y="3182"/>
              <a:chExt cx="1054" cy="372"/>
            </a:xfrm>
          </p:grpSpPr>
          <p:sp>
            <p:nvSpPr>
              <p:cNvPr id="154690" name="Oval 40"/>
              <p:cNvSpPr>
                <a:spLocks noChangeArrowheads="1"/>
              </p:cNvSpPr>
              <p:nvPr/>
            </p:nvSpPr>
            <p:spPr bwMode="auto">
              <a:xfrm>
                <a:off x="4090" y="3182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54691" name="Text Box 41"/>
              <p:cNvSpPr txBox="1">
                <a:spLocks noChangeArrowheads="1"/>
              </p:cNvSpPr>
              <p:nvPr/>
            </p:nvSpPr>
            <p:spPr bwMode="auto">
              <a:xfrm>
                <a:off x="4230" y="3256"/>
                <a:ext cx="847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Tier-2 ISP</a:t>
                </a:r>
                <a:endParaRPr lang="en-US" altLang="zh-CN">
                  <a:ea typeface="宋体" pitchFamily="2" charset="-122"/>
                </a:endParaRPr>
              </a:p>
            </p:txBody>
          </p:sp>
          <p:sp>
            <p:nvSpPr>
              <p:cNvPr id="154692" name="Oval 42"/>
              <p:cNvSpPr>
                <a:spLocks noChangeArrowheads="1"/>
              </p:cNvSpPr>
              <p:nvPr/>
            </p:nvSpPr>
            <p:spPr bwMode="auto">
              <a:xfrm>
                <a:off x="4144" y="3308"/>
                <a:ext cx="84" cy="9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154687" name="Oval 43"/>
            <p:cNvSpPr>
              <a:spLocks noChangeArrowheads="1"/>
            </p:cNvSpPr>
            <p:nvPr/>
          </p:nvSpPr>
          <p:spPr bwMode="auto">
            <a:xfrm>
              <a:off x="1712" y="2328"/>
              <a:ext cx="96" cy="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54688" name="Line 44"/>
            <p:cNvSpPr>
              <a:spLocks noChangeShapeType="1"/>
            </p:cNvSpPr>
            <p:nvPr/>
          </p:nvSpPr>
          <p:spPr bwMode="auto">
            <a:xfrm>
              <a:off x="1768" y="2400"/>
              <a:ext cx="200" cy="6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689" name="Oval 45"/>
            <p:cNvSpPr>
              <a:spLocks noChangeArrowheads="1"/>
            </p:cNvSpPr>
            <p:nvPr/>
          </p:nvSpPr>
          <p:spPr bwMode="auto">
            <a:xfrm>
              <a:off x="1928" y="3044"/>
              <a:ext cx="96" cy="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sp>
        <p:nvSpPr>
          <p:cNvPr id="154645" name="Oval 52"/>
          <p:cNvSpPr>
            <a:spLocks noChangeArrowheads="1"/>
          </p:cNvSpPr>
          <p:nvPr/>
        </p:nvSpPr>
        <p:spPr bwMode="auto">
          <a:xfrm>
            <a:off x="6337300" y="3683000"/>
            <a:ext cx="152400" cy="1651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54646" name="Oval 53"/>
          <p:cNvSpPr>
            <a:spLocks noChangeArrowheads="1"/>
          </p:cNvSpPr>
          <p:nvPr/>
        </p:nvSpPr>
        <p:spPr bwMode="auto">
          <a:xfrm>
            <a:off x="7302500" y="4991100"/>
            <a:ext cx="152400" cy="1651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54647" name="Line 54"/>
          <p:cNvSpPr>
            <a:spLocks noChangeShapeType="1"/>
          </p:cNvSpPr>
          <p:nvPr/>
        </p:nvSpPr>
        <p:spPr bwMode="auto">
          <a:xfrm>
            <a:off x="6451600" y="3822700"/>
            <a:ext cx="876300" cy="1155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8" name="Group 91"/>
          <p:cNvGrpSpPr>
            <a:grpSpLocks/>
          </p:cNvGrpSpPr>
          <p:nvPr/>
        </p:nvGrpSpPr>
        <p:grpSpPr bwMode="auto">
          <a:xfrm>
            <a:off x="1539875" y="2473325"/>
            <a:ext cx="6823075" cy="4162425"/>
            <a:chOff x="970" y="1558"/>
            <a:chExt cx="4298" cy="2622"/>
          </a:xfrm>
        </p:grpSpPr>
        <p:grpSp>
          <p:nvGrpSpPr>
            <p:cNvPr id="154655" name="Group 62"/>
            <p:cNvGrpSpPr>
              <a:grpSpLocks/>
            </p:cNvGrpSpPr>
            <p:nvPr/>
          </p:nvGrpSpPr>
          <p:grpSpPr bwMode="auto">
            <a:xfrm>
              <a:off x="3322" y="1686"/>
              <a:ext cx="666" cy="438"/>
              <a:chOff x="4314" y="1086"/>
              <a:chExt cx="666" cy="438"/>
            </a:xfrm>
          </p:grpSpPr>
          <p:sp>
            <p:nvSpPr>
              <p:cNvPr id="154680" name="Oval 63"/>
              <p:cNvSpPr>
                <a:spLocks noChangeArrowheads="1"/>
              </p:cNvSpPr>
              <p:nvPr/>
            </p:nvSpPr>
            <p:spPr bwMode="auto">
              <a:xfrm>
                <a:off x="4314" y="1086"/>
                <a:ext cx="666" cy="4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54681" name="Text Box 64"/>
              <p:cNvSpPr txBox="1">
                <a:spLocks noChangeArrowheads="1"/>
              </p:cNvSpPr>
              <p:nvPr/>
            </p:nvSpPr>
            <p:spPr bwMode="auto">
              <a:xfrm>
                <a:off x="4384" y="1106"/>
                <a:ext cx="418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local</a:t>
                </a:r>
              </a:p>
              <a:p>
                <a:pPr algn="ctr"/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ISP</a:t>
                </a:r>
                <a:endParaRPr lang="en-US" altLang="zh-CN">
                  <a:ea typeface="宋体" pitchFamily="2" charset="-122"/>
                </a:endParaRPr>
              </a:p>
            </p:txBody>
          </p:sp>
        </p:grpSp>
        <p:grpSp>
          <p:nvGrpSpPr>
            <p:cNvPr id="154656" name="Group 65"/>
            <p:cNvGrpSpPr>
              <a:grpSpLocks/>
            </p:cNvGrpSpPr>
            <p:nvPr/>
          </p:nvGrpSpPr>
          <p:grpSpPr bwMode="auto">
            <a:xfrm>
              <a:off x="2714" y="1782"/>
              <a:ext cx="666" cy="438"/>
              <a:chOff x="4314" y="1086"/>
              <a:chExt cx="666" cy="438"/>
            </a:xfrm>
          </p:grpSpPr>
          <p:sp>
            <p:nvSpPr>
              <p:cNvPr id="154678" name="Oval 66"/>
              <p:cNvSpPr>
                <a:spLocks noChangeArrowheads="1"/>
              </p:cNvSpPr>
              <p:nvPr/>
            </p:nvSpPr>
            <p:spPr bwMode="auto">
              <a:xfrm>
                <a:off x="4314" y="1086"/>
                <a:ext cx="666" cy="4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54679" name="Text Box 67"/>
              <p:cNvSpPr txBox="1">
                <a:spLocks noChangeArrowheads="1"/>
              </p:cNvSpPr>
              <p:nvPr/>
            </p:nvSpPr>
            <p:spPr bwMode="auto">
              <a:xfrm>
                <a:off x="4384" y="1106"/>
                <a:ext cx="418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local</a:t>
                </a:r>
              </a:p>
              <a:p>
                <a:pPr algn="ctr"/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ISP</a:t>
                </a:r>
                <a:endParaRPr lang="en-US" altLang="zh-CN">
                  <a:ea typeface="宋体" pitchFamily="2" charset="-122"/>
                </a:endParaRPr>
              </a:p>
            </p:txBody>
          </p:sp>
        </p:grpSp>
        <p:grpSp>
          <p:nvGrpSpPr>
            <p:cNvPr id="154657" name="Group 59"/>
            <p:cNvGrpSpPr>
              <a:grpSpLocks/>
            </p:cNvGrpSpPr>
            <p:nvPr/>
          </p:nvGrpSpPr>
          <p:grpSpPr bwMode="auto">
            <a:xfrm>
              <a:off x="3794" y="1774"/>
              <a:ext cx="666" cy="438"/>
              <a:chOff x="4314" y="1086"/>
              <a:chExt cx="666" cy="438"/>
            </a:xfrm>
          </p:grpSpPr>
          <p:sp>
            <p:nvSpPr>
              <p:cNvPr id="154676" name="Oval 60"/>
              <p:cNvSpPr>
                <a:spLocks noChangeArrowheads="1"/>
              </p:cNvSpPr>
              <p:nvPr/>
            </p:nvSpPr>
            <p:spPr bwMode="auto">
              <a:xfrm>
                <a:off x="4314" y="1086"/>
                <a:ext cx="666" cy="4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54677" name="Text Box 61"/>
              <p:cNvSpPr txBox="1">
                <a:spLocks noChangeArrowheads="1"/>
              </p:cNvSpPr>
              <p:nvPr/>
            </p:nvSpPr>
            <p:spPr bwMode="auto">
              <a:xfrm>
                <a:off x="4384" y="1106"/>
                <a:ext cx="418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local</a:t>
                </a:r>
              </a:p>
              <a:p>
                <a:pPr algn="ctr"/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ISP</a:t>
                </a:r>
                <a:endParaRPr lang="en-US" altLang="zh-CN">
                  <a:ea typeface="宋体" pitchFamily="2" charset="-122"/>
                </a:endParaRPr>
              </a:p>
            </p:txBody>
          </p:sp>
        </p:grpSp>
        <p:grpSp>
          <p:nvGrpSpPr>
            <p:cNvPr id="154658" name="Group 71"/>
            <p:cNvGrpSpPr>
              <a:grpSpLocks/>
            </p:cNvGrpSpPr>
            <p:nvPr/>
          </p:nvGrpSpPr>
          <p:grpSpPr bwMode="auto">
            <a:xfrm>
              <a:off x="970" y="3702"/>
              <a:ext cx="666" cy="438"/>
              <a:chOff x="4314" y="1086"/>
              <a:chExt cx="666" cy="438"/>
            </a:xfrm>
          </p:grpSpPr>
          <p:sp>
            <p:nvSpPr>
              <p:cNvPr id="154674" name="Oval 72"/>
              <p:cNvSpPr>
                <a:spLocks noChangeArrowheads="1"/>
              </p:cNvSpPr>
              <p:nvPr/>
            </p:nvSpPr>
            <p:spPr bwMode="auto">
              <a:xfrm>
                <a:off x="4314" y="1086"/>
                <a:ext cx="666" cy="4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54675" name="Text Box 73"/>
              <p:cNvSpPr txBox="1">
                <a:spLocks noChangeArrowheads="1"/>
              </p:cNvSpPr>
              <p:nvPr/>
            </p:nvSpPr>
            <p:spPr bwMode="auto">
              <a:xfrm>
                <a:off x="4384" y="1106"/>
                <a:ext cx="418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local</a:t>
                </a:r>
              </a:p>
              <a:p>
                <a:pPr algn="ctr"/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ISP</a:t>
                </a:r>
                <a:endParaRPr lang="en-US" altLang="zh-CN">
                  <a:ea typeface="宋体" pitchFamily="2" charset="-122"/>
                </a:endParaRPr>
              </a:p>
            </p:txBody>
          </p:sp>
        </p:grpSp>
        <p:grpSp>
          <p:nvGrpSpPr>
            <p:cNvPr id="154659" name="Group 74"/>
            <p:cNvGrpSpPr>
              <a:grpSpLocks/>
            </p:cNvGrpSpPr>
            <p:nvPr/>
          </p:nvGrpSpPr>
          <p:grpSpPr bwMode="auto">
            <a:xfrm>
              <a:off x="1186" y="1558"/>
              <a:ext cx="666" cy="438"/>
              <a:chOff x="4314" y="1086"/>
              <a:chExt cx="666" cy="438"/>
            </a:xfrm>
          </p:grpSpPr>
          <p:sp>
            <p:nvSpPr>
              <p:cNvPr id="154672" name="Oval 75"/>
              <p:cNvSpPr>
                <a:spLocks noChangeArrowheads="1"/>
              </p:cNvSpPr>
              <p:nvPr/>
            </p:nvSpPr>
            <p:spPr bwMode="auto">
              <a:xfrm>
                <a:off x="4314" y="1086"/>
                <a:ext cx="666" cy="4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54673" name="Text Box 76"/>
              <p:cNvSpPr txBox="1">
                <a:spLocks noChangeArrowheads="1"/>
              </p:cNvSpPr>
              <p:nvPr/>
            </p:nvSpPr>
            <p:spPr bwMode="auto">
              <a:xfrm>
                <a:off x="4384" y="1106"/>
                <a:ext cx="418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local</a:t>
                </a:r>
              </a:p>
              <a:p>
                <a:pPr algn="ctr"/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ISP</a:t>
                </a:r>
                <a:endParaRPr lang="en-US" altLang="zh-CN">
                  <a:ea typeface="宋体" pitchFamily="2" charset="-122"/>
                </a:endParaRPr>
              </a:p>
            </p:txBody>
          </p:sp>
        </p:grpSp>
        <p:grpSp>
          <p:nvGrpSpPr>
            <p:cNvPr id="154660" name="Group 68"/>
            <p:cNvGrpSpPr>
              <a:grpSpLocks/>
            </p:cNvGrpSpPr>
            <p:nvPr/>
          </p:nvGrpSpPr>
          <p:grpSpPr bwMode="auto">
            <a:xfrm>
              <a:off x="1730" y="1710"/>
              <a:ext cx="666" cy="438"/>
              <a:chOff x="4314" y="1086"/>
              <a:chExt cx="666" cy="438"/>
            </a:xfrm>
          </p:grpSpPr>
          <p:sp>
            <p:nvSpPr>
              <p:cNvPr id="154670" name="Oval 69"/>
              <p:cNvSpPr>
                <a:spLocks noChangeArrowheads="1"/>
              </p:cNvSpPr>
              <p:nvPr/>
            </p:nvSpPr>
            <p:spPr bwMode="auto">
              <a:xfrm>
                <a:off x="4314" y="1086"/>
                <a:ext cx="666" cy="4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54671" name="Text Box 70"/>
              <p:cNvSpPr txBox="1">
                <a:spLocks noChangeArrowheads="1"/>
              </p:cNvSpPr>
              <p:nvPr/>
            </p:nvSpPr>
            <p:spPr bwMode="auto">
              <a:xfrm>
                <a:off x="4328" y="1106"/>
                <a:ext cx="533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Tier 3</a:t>
                </a:r>
              </a:p>
              <a:p>
                <a:pPr algn="ctr"/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ISP</a:t>
                </a:r>
                <a:endParaRPr lang="en-US" altLang="zh-CN">
                  <a:ea typeface="宋体" pitchFamily="2" charset="-122"/>
                </a:endParaRPr>
              </a:p>
            </p:txBody>
          </p:sp>
        </p:grpSp>
        <p:grpSp>
          <p:nvGrpSpPr>
            <p:cNvPr id="154661" name="Group 77"/>
            <p:cNvGrpSpPr>
              <a:grpSpLocks/>
            </p:cNvGrpSpPr>
            <p:nvPr/>
          </p:nvGrpSpPr>
          <p:grpSpPr bwMode="auto">
            <a:xfrm>
              <a:off x="1826" y="3742"/>
              <a:ext cx="666" cy="438"/>
              <a:chOff x="4314" y="1086"/>
              <a:chExt cx="666" cy="438"/>
            </a:xfrm>
          </p:grpSpPr>
          <p:sp>
            <p:nvSpPr>
              <p:cNvPr id="154668" name="Oval 78"/>
              <p:cNvSpPr>
                <a:spLocks noChangeArrowheads="1"/>
              </p:cNvSpPr>
              <p:nvPr/>
            </p:nvSpPr>
            <p:spPr bwMode="auto">
              <a:xfrm>
                <a:off x="4314" y="1086"/>
                <a:ext cx="666" cy="4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54669" name="Text Box 79"/>
              <p:cNvSpPr txBox="1">
                <a:spLocks noChangeArrowheads="1"/>
              </p:cNvSpPr>
              <p:nvPr/>
            </p:nvSpPr>
            <p:spPr bwMode="auto">
              <a:xfrm>
                <a:off x="4384" y="1106"/>
                <a:ext cx="418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local</a:t>
                </a:r>
              </a:p>
              <a:p>
                <a:pPr algn="ctr"/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ISP</a:t>
                </a:r>
                <a:endParaRPr lang="en-US" altLang="zh-CN">
                  <a:ea typeface="宋体" pitchFamily="2" charset="-122"/>
                </a:endParaRPr>
              </a:p>
            </p:txBody>
          </p:sp>
        </p:grpSp>
        <p:grpSp>
          <p:nvGrpSpPr>
            <p:cNvPr id="154662" name="Group 80"/>
            <p:cNvGrpSpPr>
              <a:grpSpLocks/>
            </p:cNvGrpSpPr>
            <p:nvPr/>
          </p:nvGrpSpPr>
          <p:grpSpPr bwMode="auto">
            <a:xfrm>
              <a:off x="2898" y="3742"/>
              <a:ext cx="666" cy="438"/>
              <a:chOff x="4314" y="1086"/>
              <a:chExt cx="666" cy="438"/>
            </a:xfrm>
          </p:grpSpPr>
          <p:sp>
            <p:nvSpPr>
              <p:cNvPr id="154666" name="Oval 81"/>
              <p:cNvSpPr>
                <a:spLocks noChangeArrowheads="1"/>
              </p:cNvSpPr>
              <p:nvPr/>
            </p:nvSpPr>
            <p:spPr bwMode="auto">
              <a:xfrm>
                <a:off x="4314" y="1086"/>
                <a:ext cx="666" cy="4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54667" name="Text Box 82"/>
              <p:cNvSpPr txBox="1">
                <a:spLocks noChangeArrowheads="1"/>
              </p:cNvSpPr>
              <p:nvPr/>
            </p:nvSpPr>
            <p:spPr bwMode="auto">
              <a:xfrm>
                <a:off x="4384" y="1106"/>
                <a:ext cx="418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local</a:t>
                </a:r>
              </a:p>
              <a:p>
                <a:pPr algn="ctr"/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ISP</a:t>
                </a:r>
                <a:endParaRPr lang="en-US" altLang="zh-CN">
                  <a:ea typeface="宋体" pitchFamily="2" charset="-122"/>
                </a:endParaRPr>
              </a:p>
            </p:txBody>
          </p:sp>
        </p:grpSp>
        <p:grpSp>
          <p:nvGrpSpPr>
            <p:cNvPr id="154663" name="Group 83"/>
            <p:cNvGrpSpPr>
              <a:grpSpLocks/>
            </p:cNvGrpSpPr>
            <p:nvPr/>
          </p:nvGrpSpPr>
          <p:grpSpPr bwMode="auto">
            <a:xfrm>
              <a:off x="4602" y="3454"/>
              <a:ext cx="666" cy="438"/>
              <a:chOff x="4314" y="1086"/>
              <a:chExt cx="666" cy="438"/>
            </a:xfrm>
          </p:grpSpPr>
          <p:sp>
            <p:nvSpPr>
              <p:cNvPr id="154664" name="Oval 84"/>
              <p:cNvSpPr>
                <a:spLocks noChangeArrowheads="1"/>
              </p:cNvSpPr>
              <p:nvPr/>
            </p:nvSpPr>
            <p:spPr bwMode="auto">
              <a:xfrm>
                <a:off x="4314" y="1086"/>
                <a:ext cx="666" cy="4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54665" name="Text Box 85"/>
              <p:cNvSpPr txBox="1">
                <a:spLocks noChangeArrowheads="1"/>
              </p:cNvSpPr>
              <p:nvPr/>
            </p:nvSpPr>
            <p:spPr bwMode="auto">
              <a:xfrm>
                <a:off x="4384" y="1106"/>
                <a:ext cx="418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local</a:t>
                </a:r>
              </a:p>
              <a:p>
                <a:pPr algn="ctr"/>
                <a:r>
                  <a:rPr lang="en-US" altLang="zh-CN" sz="1800">
                    <a:latin typeface="Comic Sans MS" pitchFamily="66" charset="0"/>
                    <a:ea typeface="宋体" pitchFamily="2" charset="-122"/>
                  </a:rPr>
                  <a:t>ISP</a:t>
                </a:r>
                <a:endParaRPr lang="en-US" altLang="zh-CN">
                  <a:ea typeface="宋体" pitchFamily="2" charset="-122"/>
                </a:endParaRPr>
              </a:p>
            </p:txBody>
          </p:sp>
        </p:grpSp>
      </p:grpSp>
      <p:grpSp>
        <p:nvGrpSpPr>
          <p:cNvPr id="18" name="Group 90"/>
          <p:cNvGrpSpPr>
            <a:grpSpLocks/>
          </p:cNvGrpSpPr>
          <p:nvPr/>
        </p:nvGrpSpPr>
        <p:grpSpPr bwMode="auto">
          <a:xfrm>
            <a:off x="184150" y="3175000"/>
            <a:ext cx="2825750" cy="2819400"/>
            <a:chOff x="116" y="2000"/>
            <a:chExt cx="1780" cy="1776"/>
          </a:xfrm>
        </p:grpSpPr>
        <p:sp>
          <p:nvSpPr>
            <p:cNvPr id="154650" name="Text Box 51"/>
            <p:cNvSpPr txBox="1">
              <a:spLocks noChangeArrowheads="1"/>
            </p:cNvSpPr>
            <p:nvPr/>
          </p:nvSpPr>
          <p:spPr bwMode="auto">
            <a:xfrm>
              <a:off x="116" y="2094"/>
              <a:ext cx="1132" cy="1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CN" sz="1800">
                  <a:latin typeface="Comic Sans MS" pitchFamily="66" charset="0"/>
                  <a:ea typeface="宋体" pitchFamily="2" charset="-122"/>
                </a:rPr>
                <a:t>Local and tier- 3 ISPs are </a:t>
              </a:r>
              <a:r>
                <a:rPr lang="en-US" altLang="zh-CN" sz="1800" i="1">
                  <a:latin typeface="Comic Sans MS" pitchFamily="66" charset="0"/>
                  <a:ea typeface="宋体" pitchFamily="2" charset="-122"/>
                </a:rPr>
                <a:t>customers</a:t>
              </a:r>
              <a:r>
                <a:rPr lang="en-US" altLang="zh-CN" sz="1800">
                  <a:latin typeface="Comic Sans MS" pitchFamily="66" charset="0"/>
                  <a:ea typeface="宋体" pitchFamily="2" charset="-122"/>
                </a:rPr>
                <a:t> of</a:t>
              </a:r>
            </a:p>
            <a:p>
              <a:r>
                <a:rPr lang="en-US" altLang="zh-CN" sz="1800">
                  <a:latin typeface="Comic Sans MS" pitchFamily="66" charset="0"/>
                  <a:ea typeface="宋体" pitchFamily="2" charset="-122"/>
                </a:rPr>
                <a:t>higher tier ISPs</a:t>
              </a:r>
            </a:p>
            <a:p>
              <a:r>
                <a:rPr lang="en-US" altLang="zh-CN" sz="1800">
                  <a:latin typeface="Comic Sans MS" pitchFamily="66" charset="0"/>
                  <a:ea typeface="宋体" pitchFamily="2" charset="-122"/>
                </a:rPr>
                <a:t>connecting them to rest of Internet</a:t>
              </a:r>
            </a:p>
          </p:txBody>
        </p:sp>
        <p:sp>
          <p:nvSpPr>
            <p:cNvPr id="154651" name="Line 86"/>
            <p:cNvSpPr>
              <a:spLocks noChangeShapeType="1"/>
            </p:cNvSpPr>
            <p:nvPr/>
          </p:nvSpPr>
          <p:spPr bwMode="auto">
            <a:xfrm flipV="1">
              <a:off x="1072" y="2008"/>
              <a:ext cx="344" cy="7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652" name="Line 87"/>
            <p:cNvSpPr>
              <a:spLocks noChangeShapeType="1"/>
            </p:cNvSpPr>
            <p:nvPr/>
          </p:nvSpPr>
          <p:spPr bwMode="auto">
            <a:xfrm flipV="1">
              <a:off x="1088" y="2000"/>
              <a:ext cx="664" cy="7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653" name="Line 88"/>
            <p:cNvSpPr>
              <a:spLocks noChangeShapeType="1"/>
            </p:cNvSpPr>
            <p:nvPr/>
          </p:nvSpPr>
          <p:spPr bwMode="auto">
            <a:xfrm>
              <a:off x="1073" y="2744"/>
              <a:ext cx="95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654" name="Line 89"/>
            <p:cNvSpPr>
              <a:spLocks noChangeShapeType="1"/>
            </p:cNvSpPr>
            <p:nvPr/>
          </p:nvSpPr>
          <p:spPr bwMode="auto">
            <a:xfrm>
              <a:off x="1074" y="2739"/>
              <a:ext cx="822" cy="1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68611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919CA582-D5F9-4156-96FF-F08DA877CF35}" type="slidenum">
              <a:rPr lang="zh-CN" altLang="en-US" sz="1400" smtClean="0"/>
              <a:pPr/>
              <a:t>12</a:t>
            </a:fld>
            <a:endParaRPr lang="en-US" altLang="zh-CN" sz="1400" smtClean="0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609600" y="203200"/>
            <a:ext cx="80899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3600" dirty="0">
                <a:solidFill>
                  <a:schemeClr val="accent2"/>
                </a:solidFill>
                <a:latin typeface="Arial" pitchFamily="34" charset="0"/>
                <a:ea typeface="宋体" pitchFamily="2" charset="-122"/>
              </a:rPr>
              <a:t> </a:t>
            </a:r>
            <a:r>
              <a:rPr lang="zh-CN" altLang="en-US" sz="3600" dirty="0" smtClean="0">
                <a:solidFill>
                  <a:schemeClr val="accent2"/>
                </a:solidFill>
                <a:latin typeface="Arial" pitchFamily="34" charset="0"/>
                <a:ea typeface="宋体" pitchFamily="2" charset="-122"/>
              </a:rPr>
              <a:t>通信传输子网（</a:t>
            </a:r>
            <a:r>
              <a:rPr lang="en-US" altLang="zh-CN" sz="3600" u="sng" dirty="0">
                <a:solidFill>
                  <a:schemeClr val="accent2"/>
                </a:solidFill>
                <a:latin typeface="Comic Sans MS" pitchFamily="66" charset="0"/>
                <a:ea typeface="宋体" pitchFamily="2" charset="-122"/>
              </a:rPr>
              <a:t>network </a:t>
            </a:r>
            <a:r>
              <a:rPr lang="en-US" altLang="zh-CN" sz="3600" u="sng" dirty="0" smtClean="0">
                <a:solidFill>
                  <a:schemeClr val="accent2"/>
                </a:solidFill>
                <a:latin typeface="Comic Sans MS" pitchFamily="66" charset="0"/>
                <a:ea typeface="宋体" pitchFamily="2" charset="-122"/>
              </a:rPr>
              <a:t>core</a:t>
            </a:r>
            <a:r>
              <a:rPr lang="zh-CN" altLang="en-US" sz="3200" dirty="0">
                <a:solidFill>
                  <a:schemeClr val="accent2"/>
                </a:solidFill>
                <a:latin typeface="Arial" pitchFamily="34" charset="0"/>
                <a:ea typeface="宋体" pitchFamily="2" charset="-122"/>
              </a:rPr>
              <a:t>）</a:t>
            </a:r>
            <a:endParaRPr lang="en-GB" altLang="zh-CN" sz="3200" dirty="0">
              <a:solidFill>
                <a:schemeClr val="accent2"/>
              </a:solidFill>
              <a:latin typeface="Arial" pitchFamily="34" charset="0"/>
              <a:ea typeface="宋体" pitchFamily="2" charset="-122"/>
            </a:endParaRPr>
          </a:p>
          <a:p>
            <a:pPr algn="ctr" eaLnBrk="1" hangingPunct="1">
              <a:spcBef>
                <a:spcPct val="50000"/>
              </a:spcBef>
            </a:pPr>
            <a:endParaRPr lang="en-GB" altLang="zh-CN" sz="3200" dirty="0">
              <a:solidFill>
                <a:schemeClr val="accent2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68613" name="Text Box 3"/>
          <p:cNvSpPr txBox="1">
            <a:spLocks noChangeArrowheads="1"/>
          </p:cNvSpPr>
          <p:nvPr/>
        </p:nvSpPr>
        <p:spPr bwMode="auto">
          <a:xfrm>
            <a:off x="3276600" y="1295400"/>
            <a:ext cx="3352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 u="sng">
                <a:latin typeface="Arial" pitchFamily="34" charset="0"/>
                <a:ea typeface="宋体" pitchFamily="2" charset="-122"/>
              </a:rPr>
              <a:t>Communication networks</a:t>
            </a:r>
            <a:endParaRPr lang="en-GB" altLang="zh-CN" sz="2000" b="1" u="sng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8614" name="Text Box 4"/>
          <p:cNvSpPr txBox="1">
            <a:spLocks noChangeArrowheads="1"/>
          </p:cNvSpPr>
          <p:nvPr/>
        </p:nvSpPr>
        <p:spPr bwMode="auto">
          <a:xfrm>
            <a:off x="5410200" y="2286000"/>
            <a:ext cx="3581400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000" b="1">
                <a:latin typeface="Arial" pitchFamily="34" charset="0"/>
                <a:ea typeface="宋体" pitchFamily="2" charset="-122"/>
              </a:rPr>
              <a:t>Broadcast networks</a:t>
            </a:r>
          </a:p>
          <a:p>
            <a:pPr algn="ctr" eaLnBrk="1" hangingPunct="1">
              <a:lnSpc>
                <a:spcPct val="70000"/>
              </a:lnSpc>
              <a:spcBef>
                <a:spcPct val="50000"/>
              </a:spcBef>
            </a:pPr>
            <a:r>
              <a:rPr lang="en-GB" altLang="zh-CN" sz="1600">
                <a:solidFill>
                  <a:schemeClr val="accent2"/>
                </a:solidFill>
                <a:latin typeface="Arial" pitchFamily="34" charset="0"/>
                <a:ea typeface="宋体" pitchFamily="2" charset="-122"/>
              </a:rPr>
              <a:t>End nodes share a common channel (TV, radio…)</a:t>
            </a:r>
            <a:endParaRPr lang="en-GB" altLang="zh-CN" sz="2000">
              <a:solidFill>
                <a:schemeClr val="accent2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68615" name="Text Box 5"/>
          <p:cNvSpPr txBox="1">
            <a:spLocks noChangeArrowheads="1"/>
          </p:cNvSpPr>
          <p:nvPr/>
        </p:nvSpPr>
        <p:spPr bwMode="auto">
          <a:xfrm>
            <a:off x="1066800" y="2362200"/>
            <a:ext cx="4343400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lnSpc>
                <a:spcPct val="70000"/>
              </a:lnSpc>
              <a:spcBef>
                <a:spcPct val="50000"/>
              </a:spcBef>
            </a:pPr>
            <a:r>
              <a:rPr lang="en-US" altLang="zh-CN" sz="2000" b="1">
                <a:latin typeface="Arial" pitchFamily="34" charset="0"/>
                <a:ea typeface="宋体" pitchFamily="2" charset="-122"/>
              </a:rPr>
              <a:t>Switched networks</a:t>
            </a:r>
          </a:p>
          <a:p>
            <a:pPr algn="ctr" eaLnBrk="1" hangingPunct="1">
              <a:lnSpc>
                <a:spcPct val="70000"/>
              </a:lnSpc>
              <a:spcBef>
                <a:spcPct val="50000"/>
              </a:spcBef>
            </a:pPr>
            <a:r>
              <a:rPr lang="en-GB" altLang="zh-CN" sz="1600">
                <a:latin typeface="Arial" pitchFamily="34" charset="0"/>
                <a:ea typeface="宋体" pitchFamily="2" charset="-122"/>
              </a:rPr>
              <a:t> </a:t>
            </a:r>
            <a:r>
              <a:rPr lang="en-GB" altLang="zh-CN" sz="1600">
                <a:solidFill>
                  <a:schemeClr val="accent2"/>
                </a:solidFill>
                <a:latin typeface="Arial" pitchFamily="34" charset="0"/>
                <a:ea typeface="宋体" pitchFamily="2" charset="-122"/>
              </a:rPr>
              <a:t>end nodes send to one (or more) end nodes</a:t>
            </a:r>
          </a:p>
        </p:txBody>
      </p:sp>
      <p:sp>
        <p:nvSpPr>
          <p:cNvPr id="68616" name="Text Box 6"/>
          <p:cNvSpPr txBox="1">
            <a:spLocks noChangeArrowheads="1"/>
          </p:cNvSpPr>
          <p:nvPr/>
        </p:nvSpPr>
        <p:spPr bwMode="auto">
          <a:xfrm>
            <a:off x="3429000" y="3505200"/>
            <a:ext cx="3276600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lnSpc>
                <a:spcPct val="70000"/>
              </a:lnSpc>
              <a:spcBef>
                <a:spcPct val="50000"/>
              </a:spcBef>
            </a:pPr>
            <a:r>
              <a:rPr lang="en-US" altLang="zh-CN" sz="2000" b="1">
                <a:latin typeface="Arial" pitchFamily="34" charset="0"/>
                <a:ea typeface="宋体" pitchFamily="2" charset="-122"/>
              </a:rPr>
              <a:t>Packet switching</a:t>
            </a:r>
          </a:p>
          <a:p>
            <a:pPr algn="ctr" eaLnBrk="1" hangingPunct="1">
              <a:lnSpc>
                <a:spcPct val="70000"/>
              </a:lnSpc>
              <a:spcBef>
                <a:spcPct val="50000"/>
              </a:spcBef>
            </a:pPr>
            <a:r>
              <a:rPr lang="en-US" altLang="zh-CN" sz="1600">
                <a:solidFill>
                  <a:schemeClr val="accent2"/>
                </a:solidFill>
                <a:latin typeface="Arial" pitchFamily="34" charset="0"/>
                <a:ea typeface="宋体" pitchFamily="2" charset="-122"/>
              </a:rPr>
              <a:t>Data sent in discrete portions</a:t>
            </a:r>
            <a:endParaRPr lang="en-GB" altLang="zh-CN" sz="1600">
              <a:solidFill>
                <a:schemeClr val="accent2"/>
              </a:solidFill>
              <a:latin typeface="Arial" pitchFamily="34" charset="0"/>
              <a:ea typeface="宋体" pitchFamily="2" charset="-122"/>
            </a:endParaRPr>
          </a:p>
          <a:p>
            <a:pPr algn="ctr" eaLnBrk="1" hangingPunct="1">
              <a:lnSpc>
                <a:spcPct val="70000"/>
              </a:lnSpc>
              <a:spcBef>
                <a:spcPct val="50000"/>
              </a:spcBef>
            </a:pPr>
            <a:r>
              <a:rPr lang="en-GB" altLang="zh-CN" sz="1600">
                <a:solidFill>
                  <a:schemeClr val="accent2"/>
                </a:solidFill>
                <a:latin typeface="Arial" pitchFamily="34" charset="0"/>
                <a:ea typeface="宋体" pitchFamily="2" charset="-122"/>
              </a:rPr>
              <a:t>(the Internet) </a:t>
            </a:r>
          </a:p>
        </p:txBody>
      </p:sp>
      <p:sp>
        <p:nvSpPr>
          <p:cNvPr id="68617" name="Text Box 7"/>
          <p:cNvSpPr txBox="1">
            <a:spLocks noChangeArrowheads="1"/>
          </p:cNvSpPr>
          <p:nvPr/>
        </p:nvSpPr>
        <p:spPr bwMode="auto">
          <a:xfrm>
            <a:off x="609600" y="3505200"/>
            <a:ext cx="2514600" cy="118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lnSpc>
                <a:spcPct val="70000"/>
              </a:lnSpc>
              <a:spcBef>
                <a:spcPct val="50000"/>
              </a:spcBef>
            </a:pPr>
            <a:r>
              <a:rPr lang="en-US" altLang="zh-CN" sz="2000" b="1">
                <a:latin typeface="Arial" pitchFamily="34" charset="0"/>
                <a:ea typeface="宋体" pitchFamily="2" charset="-122"/>
              </a:rPr>
              <a:t>Circuit switching</a:t>
            </a:r>
          </a:p>
          <a:p>
            <a:pPr algn="ctr" eaLnBrk="1" hangingPunct="1">
              <a:lnSpc>
                <a:spcPct val="70000"/>
              </a:lnSpc>
              <a:spcBef>
                <a:spcPct val="50000"/>
              </a:spcBef>
            </a:pPr>
            <a:r>
              <a:rPr lang="en-GB" altLang="zh-CN" sz="1600">
                <a:solidFill>
                  <a:schemeClr val="accent2"/>
                </a:solidFill>
                <a:latin typeface="Arial" pitchFamily="34" charset="0"/>
                <a:ea typeface="宋体" pitchFamily="2" charset="-122"/>
              </a:rPr>
              <a:t>Dedicated circuit per call</a:t>
            </a:r>
          </a:p>
          <a:p>
            <a:pPr algn="ctr" eaLnBrk="1" hangingPunct="1">
              <a:lnSpc>
                <a:spcPct val="70000"/>
              </a:lnSpc>
              <a:spcBef>
                <a:spcPct val="50000"/>
              </a:spcBef>
            </a:pPr>
            <a:r>
              <a:rPr lang="en-GB" altLang="zh-CN" sz="1600">
                <a:solidFill>
                  <a:schemeClr val="accent2"/>
                </a:solidFill>
                <a:latin typeface="Arial" pitchFamily="34" charset="0"/>
                <a:ea typeface="宋体" pitchFamily="2" charset="-122"/>
              </a:rPr>
              <a:t>(telephone, ISDN)</a:t>
            </a:r>
          </a:p>
          <a:p>
            <a:pPr algn="ctr" eaLnBrk="1" hangingPunct="1">
              <a:lnSpc>
                <a:spcPct val="70000"/>
              </a:lnSpc>
              <a:spcBef>
                <a:spcPct val="50000"/>
              </a:spcBef>
            </a:pPr>
            <a:r>
              <a:rPr lang="en-GB" altLang="zh-CN" sz="1600">
                <a:solidFill>
                  <a:schemeClr val="accent2"/>
                </a:solidFill>
                <a:latin typeface="Arial" pitchFamily="34" charset="0"/>
                <a:ea typeface="宋体" pitchFamily="2" charset="-122"/>
              </a:rPr>
              <a:t>(physical)</a:t>
            </a:r>
          </a:p>
        </p:txBody>
      </p:sp>
      <p:sp>
        <p:nvSpPr>
          <p:cNvPr id="68618" name="Line 8"/>
          <p:cNvSpPr>
            <a:spLocks noChangeShapeType="1"/>
          </p:cNvSpPr>
          <p:nvPr/>
        </p:nvSpPr>
        <p:spPr bwMode="auto">
          <a:xfrm flipH="1">
            <a:off x="3657600" y="1752600"/>
            <a:ext cx="6858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8619" name="Line 9"/>
          <p:cNvSpPr>
            <a:spLocks noChangeShapeType="1"/>
          </p:cNvSpPr>
          <p:nvPr/>
        </p:nvSpPr>
        <p:spPr bwMode="auto">
          <a:xfrm>
            <a:off x="5334000" y="1752600"/>
            <a:ext cx="7620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8620" name="Line 10"/>
          <p:cNvSpPr>
            <a:spLocks noChangeShapeType="1"/>
          </p:cNvSpPr>
          <p:nvPr/>
        </p:nvSpPr>
        <p:spPr bwMode="auto">
          <a:xfrm flipH="1">
            <a:off x="2362200" y="2971800"/>
            <a:ext cx="6858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8621" name="Line 11"/>
          <p:cNvSpPr>
            <a:spLocks noChangeShapeType="1"/>
          </p:cNvSpPr>
          <p:nvPr/>
        </p:nvSpPr>
        <p:spPr bwMode="auto">
          <a:xfrm>
            <a:off x="3886200" y="2971800"/>
            <a:ext cx="6096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8622" name="Text Box 12"/>
          <p:cNvSpPr txBox="1">
            <a:spLocks noChangeArrowheads="1"/>
          </p:cNvSpPr>
          <p:nvPr/>
        </p:nvSpPr>
        <p:spPr bwMode="auto">
          <a:xfrm>
            <a:off x="2895600" y="4953000"/>
            <a:ext cx="32766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lnSpc>
                <a:spcPct val="70000"/>
              </a:lnSpc>
              <a:spcBef>
                <a:spcPct val="50000"/>
              </a:spcBef>
            </a:pPr>
            <a:r>
              <a:rPr lang="en-US" altLang="zh-CN" sz="2000" b="1">
                <a:latin typeface="Arial" pitchFamily="34" charset="0"/>
                <a:ea typeface="宋体" pitchFamily="2" charset="-122"/>
              </a:rPr>
              <a:t>Datagram networks</a:t>
            </a:r>
          </a:p>
          <a:p>
            <a:pPr algn="ctr" eaLnBrk="1" hangingPunct="1">
              <a:lnSpc>
                <a:spcPct val="70000"/>
              </a:lnSpc>
              <a:spcBef>
                <a:spcPct val="50000"/>
              </a:spcBef>
            </a:pPr>
            <a:r>
              <a:rPr lang="en-US" altLang="zh-CN" sz="1600">
                <a:solidFill>
                  <a:schemeClr val="accent2"/>
                </a:solidFill>
                <a:latin typeface="Arial" pitchFamily="34" charset="0"/>
                <a:ea typeface="宋体" pitchFamily="2" charset="-122"/>
              </a:rPr>
              <a:t>Each packet switched independently</a:t>
            </a:r>
            <a:endParaRPr lang="en-GB" altLang="zh-CN" sz="1600">
              <a:solidFill>
                <a:schemeClr val="accent2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68623" name="Text Box 13"/>
          <p:cNvSpPr txBox="1">
            <a:spLocks noChangeArrowheads="1"/>
          </p:cNvSpPr>
          <p:nvPr/>
        </p:nvSpPr>
        <p:spPr bwMode="auto">
          <a:xfrm>
            <a:off x="5867400" y="4953000"/>
            <a:ext cx="3276600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lnSpc>
                <a:spcPct val="70000"/>
              </a:lnSpc>
              <a:spcBef>
                <a:spcPct val="50000"/>
              </a:spcBef>
            </a:pPr>
            <a:r>
              <a:rPr lang="en-US" altLang="zh-CN" sz="2000" b="1">
                <a:latin typeface="Arial" pitchFamily="34" charset="0"/>
                <a:ea typeface="宋体" pitchFamily="2" charset="-122"/>
              </a:rPr>
              <a:t>Virtual circuit networks</a:t>
            </a:r>
          </a:p>
          <a:p>
            <a:pPr algn="ctr" eaLnBrk="1" hangingPunct="1">
              <a:lnSpc>
                <a:spcPct val="70000"/>
              </a:lnSpc>
              <a:spcBef>
                <a:spcPct val="50000"/>
              </a:spcBef>
            </a:pPr>
            <a:r>
              <a:rPr lang="en-GB" altLang="zh-CN" sz="1600">
                <a:solidFill>
                  <a:schemeClr val="accent2"/>
                </a:solidFill>
                <a:latin typeface="Arial" pitchFamily="34" charset="0"/>
                <a:ea typeface="宋体" pitchFamily="2" charset="-122"/>
              </a:rPr>
              <a:t>Pre-established path </a:t>
            </a:r>
          </a:p>
          <a:p>
            <a:pPr algn="ctr" eaLnBrk="1" hangingPunct="1">
              <a:lnSpc>
                <a:spcPct val="70000"/>
              </a:lnSpc>
              <a:spcBef>
                <a:spcPct val="50000"/>
              </a:spcBef>
            </a:pPr>
            <a:r>
              <a:rPr lang="en-GB" altLang="zh-CN" sz="1600">
                <a:solidFill>
                  <a:schemeClr val="accent2"/>
                </a:solidFill>
                <a:latin typeface="Arial" pitchFamily="34" charset="0"/>
                <a:ea typeface="宋体" pitchFamily="2" charset="-122"/>
              </a:rPr>
              <a:t>(logical)</a:t>
            </a:r>
          </a:p>
        </p:txBody>
      </p:sp>
      <p:sp>
        <p:nvSpPr>
          <p:cNvPr id="68624" name="Line 14"/>
          <p:cNvSpPr>
            <a:spLocks noChangeShapeType="1"/>
          </p:cNvSpPr>
          <p:nvPr/>
        </p:nvSpPr>
        <p:spPr bwMode="auto">
          <a:xfrm flipH="1">
            <a:off x="4572000" y="4419600"/>
            <a:ext cx="4572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8625" name="Line 15"/>
          <p:cNvSpPr>
            <a:spLocks noChangeShapeType="1"/>
          </p:cNvSpPr>
          <p:nvPr/>
        </p:nvSpPr>
        <p:spPr bwMode="auto">
          <a:xfrm>
            <a:off x="5715000" y="4419600"/>
            <a:ext cx="4572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282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31749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A4C910A-1875-4D30-A855-DDBD37871F48}" type="slidenum">
              <a:rPr lang="zh-CN" altLang="en-US" sz="1400" smtClean="0"/>
              <a:pPr/>
              <a:t>120</a:t>
            </a:fld>
            <a:endParaRPr lang="en-US" altLang="zh-CN" sz="1400" smtClean="0"/>
          </a:p>
        </p:txBody>
      </p:sp>
      <p:sp>
        <p:nvSpPr>
          <p:cNvPr id="31750" name="Footer Placeholder 5"/>
          <p:cNvSpPr txBox="1">
            <a:spLocks noGrp="1"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zh-CN" altLang="en-US" sz="1400">
                <a:latin typeface="Comic Sans MS" pitchFamily="66" charset="0"/>
                <a:ea typeface="宋体" pitchFamily="2" charset="-122"/>
              </a:rPr>
              <a:t> </a:t>
            </a:r>
            <a:r>
              <a:rPr lang="en-US" altLang="zh-CN" sz="1400">
                <a:latin typeface="Comic Sans MS" pitchFamily="66" charset="0"/>
                <a:ea typeface="宋体" pitchFamily="2" charset="-122"/>
              </a:rPr>
              <a:t>Introduction</a:t>
            </a:r>
            <a:endParaRPr lang="en-US" altLang="zh-CN" sz="1400">
              <a:ea typeface="宋体" pitchFamily="2" charset="-122"/>
            </a:endParaRPr>
          </a:p>
        </p:txBody>
      </p:sp>
      <p:sp>
        <p:nvSpPr>
          <p:cNvPr id="31751" name="Slide Number Placeholder 6"/>
          <p:cNvSpPr txBox="1">
            <a:spLocks noGrp="1"/>
          </p:cNvSpPr>
          <p:nvPr/>
        </p:nvSpPr>
        <p:spPr bwMode="auto">
          <a:xfrm>
            <a:off x="8305800" y="6400800"/>
            <a:ext cx="625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altLang="zh-CN" sz="1400">
                <a:ea typeface="宋体" pitchFamily="2" charset="-122"/>
              </a:rPr>
              <a:t>1-</a:t>
            </a:r>
            <a:fld id="{A471213C-9ED5-4AC1-9DB2-98A6E70FA02D}" type="slidenum">
              <a:rPr lang="en-US" altLang="zh-CN" sz="1400">
                <a:ea typeface="宋体" pitchFamily="2" charset="-122"/>
              </a:rPr>
              <a:pPr algn="r"/>
              <a:t>120</a:t>
            </a:fld>
            <a:endParaRPr lang="en-US" altLang="zh-CN" sz="1400">
              <a:ea typeface="宋体" pitchFamily="2" charset="-122"/>
            </a:endParaRPr>
          </a:p>
        </p:txBody>
      </p:sp>
      <p:sp>
        <p:nvSpPr>
          <p:cNvPr id="3175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11175" y="101600"/>
            <a:ext cx="8096250" cy="1143000"/>
          </a:xfrm>
        </p:spPr>
        <p:txBody>
          <a:bodyPr/>
          <a:lstStyle/>
          <a:p>
            <a:r>
              <a:rPr lang="en-US" altLang="zh-CN" sz="3200" dirty="0" smtClean="0">
                <a:ea typeface="宋体" pitchFamily="2" charset="-122"/>
              </a:rPr>
              <a:t>Internet structure: network of networks</a:t>
            </a:r>
            <a:endParaRPr lang="en-US" altLang="zh-CN" dirty="0" smtClean="0">
              <a:ea typeface="宋体" pitchFamily="2" charset="-122"/>
            </a:endParaRPr>
          </a:p>
        </p:txBody>
      </p:sp>
      <p:sp>
        <p:nvSpPr>
          <p:cNvPr id="3175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8931" y="1174750"/>
            <a:ext cx="8440738" cy="914400"/>
          </a:xfrm>
        </p:spPr>
        <p:txBody>
          <a:bodyPr/>
          <a:lstStyle/>
          <a:p>
            <a:r>
              <a:rPr lang="en-US" altLang="zh-CN" sz="2400" dirty="0" smtClean="0">
                <a:solidFill>
                  <a:srgbClr val="FF0000"/>
                </a:solidFill>
                <a:ea typeface="宋体" pitchFamily="2" charset="-122"/>
              </a:rPr>
              <a:t>a packet passes through many networks!</a:t>
            </a:r>
            <a:endParaRPr lang="en-US" altLang="zh-CN" sz="2400" dirty="0" smtClean="0">
              <a:ea typeface="宋体" pitchFamily="2" charset="-122"/>
            </a:endParaRPr>
          </a:p>
          <a:p>
            <a:pPr>
              <a:buFont typeface="ZapfDingbats" pitchFamily="82" charset="2"/>
              <a:buNone/>
            </a:pPr>
            <a:endParaRPr lang="en-US" altLang="zh-CN" sz="2400" dirty="0" smtClean="0">
              <a:solidFill>
                <a:srgbClr val="FF0000"/>
              </a:solidFill>
              <a:ea typeface="宋体" pitchFamily="2" charset="-122"/>
            </a:endParaRPr>
          </a:p>
          <a:p>
            <a:pPr lvl="1">
              <a:buFont typeface="ZapfDingbats" pitchFamily="82" charset="2"/>
              <a:buNone/>
            </a:pPr>
            <a:endParaRPr lang="zh-CN" altLang="en-US" sz="2000" dirty="0" smtClean="0">
              <a:ea typeface="宋体" pitchFamily="2" charset="-122"/>
            </a:endParaRPr>
          </a:p>
        </p:txBody>
      </p:sp>
      <p:sp>
        <p:nvSpPr>
          <p:cNvPr id="31754" name="Oval 4"/>
          <p:cNvSpPr>
            <a:spLocks noChangeArrowheads="1"/>
          </p:cNvSpPr>
          <p:nvPr/>
        </p:nvSpPr>
        <p:spPr bwMode="auto">
          <a:xfrm>
            <a:off x="2432050" y="4883150"/>
            <a:ext cx="1863725" cy="79057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>
                <a:solidFill>
                  <a:schemeClr val="bg1"/>
                </a:solidFill>
                <a:latin typeface="Comic Sans MS" pitchFamily="66" charset="0"/>
                <a:ea typeface="宋体" pitchFamily="2" charset="-122"/>
              </a:rPr>
              <a:t>Tier 1 ISP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31755" name="Oval 5"/>
          <p:cNvSpPr>
            <a:spLocks noChangeArrowheads="1"/>
          </p:cNvSpPr>
          <p:nvPr/>
        </p:nvSpPr>
        <p:spPr bwMode="auto">
          <a:xfrm>
            <a:off x="3530600" y="3679825"/>
            <a:ext cx="1863725" cy="79057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>
                <a:solidFill>
                  <a:schemeClr val="bg1"/>
                </a:solidFill>
                <a:latin typeface="Comic Sans MS" pitchFamily="66" charset="0"/>
                <a:ea typeface="宋体" pitchFamily="2" charset="-122"/>
              </a:rPr>
              <a:t>Tier 1 ISP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31756" name="Oval 6"/>
          <p:cNvSpPr>
            <a:spLocks noChangeArrowheads="1"/>
          </p:cNvSpPr>
          <p:nvPr/>
        </p:nvSpPr>
        <p:spPr bwMode="auto">
          <a:xfrm>
            <a:off x="4800600" y="4845050"/>
            <a:ext cx="1863725" cy="79057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>
                <a:solidFill>
                  <a:schemeClr val="bg1"/>
                </a:solidFill>
                <a:latin typeface="Comic Sans MS" pitchFamily="66" charset="0"/>
                <a:ea typeface="宋体" pitchFamily="2" charset="-122"/>
              </a:rPr>
              <a:t>Tier 1 ISP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31757" name="Oval 7"/>
          <p:cNvSpPr>
            <a:spLocks noChangeArrowheads="1"/>
          </p:cNvSpPr>
          <p:nvPr/>
        </p:nvSpPr>
        <p:spPr bwMode="auto">
          <a:xfrm>
            <a:off x="5121275" y="4851400"/>
            <a:ext cx="133350" cy="14287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1758" name="Oval 8"/>
          <p:cNvSpPr>
            <a:spLocks noChangeArrowheads="1"/>
          </p:cNvSpPr>
          <p:nvPr/>
        </p:nvSpPr>
        <p:spPr bwMode="auto">
          <a:xfrm>
            <a:off x="4670425" y="4381500"/>
            <a:ext cx="133350" cy="14287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1759" name="Oval 9"/>
          <p:cNvSpPr>
            <a:spLocks noChangeArrowheads="1"/>
          </p:cNvSpPr>
          <p:nvPr/>
        </p:nvSpPr>
        <p:spPr bwMode="auto">
          <a:xfrm>
            <a:off x="4206875" y="4406900"/>
            <a:ext cx="133350" cy="14287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1760" name="Oval 10"/>
          <p:cNvSpPr>
            <a:spLocks noChangeArrowheads="1"/>
          </p:cNvSpPr>
          <p:nvPr/>
        </p:nvSpPr>
        <p:spPr bwMode="auto">
          <a:xfrm>
            <a:off x="3736975" y="4864100"/>
            <a:ext cx="133350" cy="14287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1761" name="Oval 11"/>
          <p:cNvSpPr>
            <a:spLocks noChangeArrowheads="1"/>
          </p:cNvSpPr>
          <p:nvPr/>
        </p:nvSpPr>
        <p:spPr bwMode="auto">
          <a:xfrm>
            <a:off x="4232275" y="5181600"/>
            <a:ext cx="133350" cy="14287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1762" name="Oval 12"/>
          <p:cNvSpPr>
            <a:spLocks noChangeArrowheads="1"/>
          </p:cNvSpPr>
          <p:nvPr/>
        </p:nvSpPr>
        <p:spPr bwMode="auto">
          <a:xfrm>
            <a:off x="4746625" y="5168900"/>
            <a:ext cx="133350" cy="14287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1763" name="Line 13"/>
          <p:cNvSpPr>
            <a:spLocks noChangeShapeType="1"/>
          </p:cNvSpPr>
          <p:nvPr/>
        </p:nvSpPr>
        <p:spPr bwMode="auto">
          <a:xfrm flipV="1">
            <a:off x="4368800" y="5238750"/>
            <a:ext cx="38100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64" name="Line 14"/>
          <p:cNvSpPr>
            <a:spLocks noChangeShapeType="1"/>
          </p:cNvSpPr>
          <p:nvPr/>
        </p:nvSpPr>
        <p:spPr bwMode="auto">
          <a:xfrm>
            <a:off x="4778375" y="4495800"/>
            <a:ext cx="368300" cy="368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65" name="Line 15"/>
          <p:cNvSpPr>
            <a:spLocks noChangeShapeType="1"/>
          </p:cNvSpPr>
          <p:nvPr/>
        </p:nvSpPr>
        <p:spPr bwMode="auto">
          <a:xfrm flipV="1">
            <a:off x="3835400" y="4527550"/>
            <a:ext cx="393700" cy="35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1766" name="Group 22"/>
          <p:cNvGrpSpPr>
            <a:grpSpLocks/>
          </p:cNvGrpSpPr>
          <p:nvPr/>
        </p:nvGrpSpPr>
        <p:grpSpPr bwMode="auto">
          <a:xfrm>
            <a:off x="1946275" y="3286125"/>
            <a:ext cx="6219825" cy="2838450"/>
            <a:chOff x="1226" y="2070"/>
            <a:chExt cx="3918" cy="1788"/>
          </a:xfrm>
        </p:grpSpPr>
        <p:grpSp>
          <p:nvGrpSpPr>
            <p:cNvPr id="31798" name="Group 23"/>
            <p:cNvGrpSpPr>
              <a:grpSpLocks/>
            </p:cNvGrpSpPr>
            <p:nvPr/>
          </p:nvGrpSpPr>
          <p:grpSpPr bwMode="auto">
            <a:xfrm>
              <a:off x="3042" y="2102"/>
              <a:ext cx="1054" cy="372"/>
              <a:chOff x="3042" y="2102"/>
              <a:chExt cx="1054" cy="372"/>
            </a:xfrm>
          </p:grpSpPr>
          <p:sp>
            <p:nvSpPr>
              <p:cNvPr id="31818" name="Oval 24"/>
              <p:cNvSpPr>
                <a:spLocks noChangeArrowheads="1"/>
              </p:cNvSpPr>
              <p:nvPr/>
            </p:nvSpPr>
            <p:spPr bwMode="auto">
              <a:xfrm>
                <a:off x="3042" y="2102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1819" name="Text Box 25"/>
              <p:cNvSpPr txBox="1">
                <a:spLocks noChangeArrowheads="1"/>
              </p:cNvSpPr>
              <p:nvPr/>
            </p:nvSpPr>
            <p:spPr bwMode="auto">
              <a:xfrm>
                <a:off x="3182" y="2176"/>
                <a:ext cx="847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zh-CN" sz="1800">
                    <a:solidFill>
                      <a:schemeClr val="folHlink"/>
                    </a:solidFill>
                    <a:latin typeface="Comic Sans MS" pitchFamily="66" charset="0"/>
                    <a:ea typeface="宋体" pitchFamily="2" charset="-122"/>
                  </a:rPr>
                  <a:t>Tier-2 ISP</a:t>
                </a:r>
                <a:endParaRPr lang="en-US" altLang="zh-CN">
                  <a:solidFill>
                    <a:schemeClr val="folHlink"/>
                  </a:solidFill>
                  <a:ea typeface="宋体" pitchFamily="2" charset="-122"/>
                </a:endParaRPr>
              </a:p>
            </p:txBody>
          </p:sp>
          <p:sp>
            <p:nvSpPr>
              <p:cNvPr id="31820" name="Oval 26"/>
              <p:cNvSpPr>
                <a:spLocks noChangeArrowheads="1"/>
              </p:cNvSpPr>
              <p:nvPr/>
            </p:nvSpPr>
            <p:spPr bwMode="auto">
              <a:xfrm>
                <a:off x="3184" y="2340"/>
                <a:ext cx="84" cy="9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</p:grpSp>
        <p:grpSp>
          <p:nvGrpSpPr>
            <p:cNvPr id="31799" name="Group 27"/>
            <p:cNvGrpSpPr>
              <a:grpSpLocks/>
            </p:cNvGrpSpPr>
            <p:nvPr/>
          </p:nvGrpSpPr>
          <p:grpSpPr bwMode="auto">
            <a:xfrm>
              <a:off x="1610" y="2070"/>
              <a:ext cx="1054" cy="372"/>
              <a:chOff x="698" y="2190"/>
              <a:chExt cx="1054" cy="372"/>
            </a:xfrm>
          </p:grpSpPr>
          <p:sp>
            <p:nvSpPr>
              <p:cNvPr id="31815" name="Oval 28"/>
              <p:cNvSpPr>
                <a:spLocks noChangeArrowheads="1"/>
              </p:cNvSpPr>
              <p:nvPr/>
            </p:nvSpPr>
            <p:spPr bwMode="auto">
              <a:xfrm>
                <a:off x="698" y="2190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1816" name="Text Box 29"/>
              <p:cNvSpPr txBox="1">
                <a:spLocks noChangeArrowheads="1"/>
              </p:cNvSpPr>
              <p:nvPr/>
            </p:nvSpPr>
            <p:spPr bwMode="auto">
              <a:xfrm>
                <a:off x="838" y="2264"/>
                <a:ext cx="847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zh-CN" sz="1800">
                    <a:solidFill>
                      <a:schemeClr val="folHlink"/>
                    </a:solidFill>
                    <a:latin typeface="Comic Sans MS" pitchFamily="66" charset="0"/>
                    <a:ea typeface="宋体" pitchFamily="2" charset="-122"/>
                  </a:rPr>
                  <a:t>Tier-2 ISP</a:t>
                </a:r>
                <a:endParaRPr lang="en-US" altLang="zh-CN">
                  <a:solidFill>
                    <a:schemeClr val="folHlink"/>
                  </a:solidFill>
                  <a:ea typeface="宋体" pitchFamily="2" charset="-122"/>
                </a:endParaRPr>
              </a:p>
            </p:txBody>
          </p:sp>
          <p:sp>
            <p:nvSpPr>
              <p:cNvPr id="31817" name="Oval 30"/>
              <p:cNvSpPr>
                <a:spLocks noChangeArrowheads="1"/>
              </p:cNvSpPr>
              <p:nvPr/>
            </p:nvSpPr>
            <p:spPr bwMode="auto">
              <a:xfrm>
                <a:off x="1464" y="2460"/>
                <a:ext cx="84" cy="9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</p:grpSp>
        <p:grpSp>
          <p:nvGrpSpPr>
            <p:cNvPr id="31800" name="Group 31"/>
            <p:cNvGrpSpPr>
              <a:grpSpLocks/>
            </p:cNvGrpSpPr>
            <p:nvPr/>
          </p:nvGrpSpPr>
          <p:grpSpPr bwMode="auto">
            <a:xfrm>
              <a:off x="1226" y="3476"/>
              <a:ext cx="1054" cy="374"/>
              <a:chOff x="442" y="3748"/>
              <a:chExt cx="1054" cy="374"/>
            </a:xfrm>
          </p:grpSpPr>
          <p:sp>
            <p:nvSpPr>
              <p:cNvPr id="31812" name="Oval 32"/>
              <p:cNvSpPr>
                <a:spLocks noChangeArrowheads="1"/>
              </p:cNvSpPr>
              <p:nvPr/>
            </p:nvSpPr>
            <p:spPr bwMode="auto">
              <a:xfrm>
                <a:off x="442" y="3750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1813" name="Text Box 33"/>
              <p:cNvSpPr txBox="1">
                <a:spLocks noChangeArrowheads="1"/>
              </p:cNvSpPr>
              <p:nvPr/>
            </p:nvSpPr>
            <p:spPr bwMode="auto">
              <a:xfrm>
                <a:off x="582" y="3824"/>
                <a:ext cx="847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zh-CN" sz="1800">
                    <a:solidFill>
                      <a:schemeClr val="folHlink"/>
                    </a:solidFill>
                    <a:latin typeface="Comic Sans MS" pitchFamily="66" charset="0"/>
                    <a:ea typeface="宋体" pitchFamily="2" charset="-122"/>
                  </a:rPr>
                  <a:t>Tier-2 ISP</a:t>
                </a:r>
                <a:endParaRPr lang="en-US" altLang="zh-CN">
                  <a:solidFill>
                    <a:schemeClr val="folHlink"/>
                  </a:solidFill>
                  <a:ea typeface="宋体" pitchFamily="2" charset="-122"/>
                </a:endParaRPr>
              </a:p>
            </p:txBody>
          </p:sp>
          <p:sp>
            <p:nvSpPr>
              <p:cNvPr id="31814" name="Oval 34"/>
              <p:cNvSpPr>
                <a:spLocks noChangeArrowheads="1"/>
              </p:cNvSpPr>
              <p:nvPr/>
            </p:nvSpPr>
            <p:spPr bwMode="auto">
              <a:xfrm>
                <a:off x="904" y="3748"/>
                <a:ext cx="84" cy="9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</p:grpSp>
        <p:grpSp>
          <p:nvGrpSpPr>
            <p:cNvPr id="31801" name="Group 35"/>
            <p:cNvGrpSpPr>
              <a:grpSpLocks/>
            </p:cNvGrpSpPr>
            <p:nvPr/>
          </p:nvGrpSpPr>
          <p:grpSpPr bwMode="auto">
            <a:xfrm>
              <a:off x="2674" y="3486"/>
              <a:ext cx="1054" cy="372"/>
              <a:chOff x="2698" y="3710"/>
              <a:chExt cx="1054" cy="372"/>
            </a:xfrm>
          </p:grpSpPr>
          <p:sp>
            <p:nvSpPr>
              <p:cNvPr id="31809" name="Oval 36"/>
              <p:cNvSpPr>
                <a:spLocks noChangeArrowheads="1"/>
              </p:cNvSpPr>
              <p:nvPr/>
            </p:nvSpPr>
            <p:spPr bwMode="auto">
              <a:xfrm>
                <a:off x="2698" y="3710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1810" name="Text Box 37"/>
              <p:cNvSpPr txBox="1">
                <a:spLocks noChangeArrowheads="1"/>
              </p:cNvSpPr>
              <p:nvPr/>
            </p:nvSpPr>
            <p:spPr bwMode="auto">
              <a:xfrm>
                <a:off x="2838" y="3784"/>
                <a:ext cx="847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zh-CN" sz="1800">
                    <a:solidFill>
                      <a:schemeClr val="folHlink"/>
                    </a:solidFill>
                    <a:latin typeface="Comic Sans MS" pitchFamily="66" charset="0"/>
                    <a:ea typeface="宋体" pitchFamily="2" charset="-122"/>
                  </a:rPr>
                  <a:t>Tier-2 ISP</a:t>
                </a:r>
                <a:endParaRPr lang="en-US" altLang="zh-CN">
                  <a:solidFill>
                    <a:schemeClr val="folHlink"/>
                  </a:solidFill>
                  <a:ea typeface="宋体" pitchFamily="2" charset="-122"/>
                </a:endParaRPr>
              </a:p>
            </p:txBody>
          </p:sp>
          <p:sp>
            <p:nvSpPr>
              <p:cNvPr id="31811" name="Oval 38"/>
              <p:cNvSpPr>
                <a:spLocks noChangeArrowheads="1"/>
              </p:cNvSpPr>
              <p:nvPr/>
            </p:nvSpPr>
            <p:spPr bwMode="auto">
              <a:xfrm>
                <a:off x="3408" y="3716"/>
                <a:ext cx="84" cy="9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</p:grpSp>
        <p:grpSp>
          <p:nvGrpSpPr>
            <p:cNvPr id="31802" name="Group 39"/>
            <p:cNvGrpSpPr>
              <a:grpSpLocks/>
            </p:cNvGrpSpPr>
            <p:nvPr/>
          </p:nvGrpSpPr>
          <p:grpSpPr bwMode="auto">
            <a:xfrm>
              <a:off x="4090" y="3182"/>
              <a:ext cx="1054" cy="372"/>
              <a:chOff x="4090" y="3182"/>
              <a:chExt cx="1054" cy="372"/>
            </a:xfrm>
          </p:grpSpPr>
          <p:sp>
            <p:nvSpPr>
              <p:cNvPr id="31806" name="Oval 40"/>
              <p:cNvSpPr>
                <a:spLocks noChangeArrowheads="1"/>
              </p:cNvSpPr>
              <p:nvPr/>
            </p:nvSpPr>
            <p:spPr bwMode="auto">
              <a:xfrm>
                <a:off x="4090" y="3182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1807" name="Text Box 41"/>
              <p:cNvSpPr txBox="1">
                <a:spLocks noChangeArrowheads="1"/>
              </p:cNvSpPr>
              <p:nvPr/>
            </p:nvSpPr>
            <p:spPr bwMode="auto">
              <a:xfrm>
                <a:off x="4230" y="3256"/>
                <a:ext cx="847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zh-CN" sz="1800">
                    <a:solidFill>
                      <a:schemeClr val="folHlink"/>
                    </a:solidFill>
                    <a:latin typeface="Comic Sans MS" pitchFamily="66" charset="0"/>
                    <a:ea typeface="宋体" pitchFamily="2" charset="-122"/>
                  </a:rPr>
                  <a:t>Tier-2 ISP</a:t>
                </a:r>
                <a:endParaRPr lang="en-US" altLang="zh-CN">
                  <a:solidFill>
                    <a:schemeClr val="folHlink"/>
                  </a:solidFill>
                  <a:ea typeface="宋体" pitchFamily="2" charset="-122"/>
                </a:endParaRPr>
              </a:p>
            </p:txBody>
          </p:sp>
          <p:sp>
            <p:nvSpPr>
              <p:cNvPr id="31808" name="Oval 42"/>
              <p:cNvSpPr>
                <a:spLocks noChangeArrowheads="1"/>
              </p:cNvSpPr>
              <p:nvPr/>
            </p:nvSpPr>
            <p:spPr bwMode="auto">
              <a:xfrm>
                <a:off x="4144" y="3308"/>
                <a:ext cx="84" cy="9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31803" name="Oval 43"/>
            <p:cNvSpPr>
              <a:spLocks noChangeArrowheads="1"/>
            </p:cNvSpPr>
            <p:nvPr/>
          </p:nvSpPr>
          <p:spPr bwMode="auto">
            <a:xfrm>
              <a:off x="1712" y="2328"/>
              <a:ext cx="96" cy="88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1804" name="Line 44"/>
            <p:cNvSpPr>
              <a:spLocks noChangeShapeType="1"/>
            </p:cNvSpPr>
            <p:nvPr/>
          </p:nvSpPr>
          <p:spPr bwMode="auto">
            <a:xfrm>
              <a:off x="1768" y="2400"/>
              <a:ext cx="200" cy="6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05" name="Oval 45"/>
            <p:cNvSpPr>
              <a:spLocks noChangeArrowheads="1"/>
            </p:cNvSpPr>
            <p:nvPr/>
          </p:nvSpPr>
          <p:spPr bwMode="auto">
            <a:xfrm>
              <a:off x="1928" y="3044"/>
              <a:ext cx="96" cy="88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sp>
        <p:nvSpPr>
          <p:cNvPr id="31767" name="Oval 46"/>
          <p:cNvSpPr>
            <a:spLocks noChangeArrowheads="1"/>
          </p:cNvSpPr>
          <p:nvPr/>
        </p:nvSpPr>
        <p:spPr bwMode="auto">
          <a:xfrm>
            <a:off x="6337300" y="3683000"/>
            <a:ext cx="152400" cy="1651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1768" name="Oval 47"/>
          <p:cNvSpPr>
            <a:spLocks noChangeArrowheads="1"/>
          </p:cNvSpPr>
          <p:nvPr/>
        </p:nvSpPr>
        <p:spPr bwMode="auto">
          <a:xfrm>
            <a:off x="7302500" y="4991100"/>
            <a:ext cx="152400" cy="1651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1769" name="Line 48"/>
          <p:cNvSpPr>
            <a:spLocks noChangeShapeType="1"/>
          </p:cNvSpPr>
          <p:nvPr/>
        </p:nvSpPr>
        <p:spPr bwMode="auto">
          <a:xfrm>
            <a:off x="6451600" y="3822700"/>
            <a:ext cx="876300" cy="1155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1770" name="Group 52"/>
          <p:cNvGrpSpPr>
            <a:grpSpLocks/>
          </p:cNvGrpSpPr>
          <p:nvPr/>
        </p:nvGrpSpPr>
        <p:grpSpPr bwMode="auto">
          <a:xfrm>
            <a:off x="5273675" y="2676525"/>
            <a:ext cx="1057275" cy="695325"/>
            <a:chOff x="4314" y="1086"/>
            <a:chExt cx="666" cy="438"/>
          </a:xfrm>
        </p:grpSpPr>
        <p:sp>
          <p:nvSpPr>
            <p:cNvPr id="31796" name="Oval 53"/>
            <p:cNvSpPr>
              <a:spLocks noChangeArrowheads="1"/>
            </p:cNvSpPr>
            <p:nvPr/>
          </p:nvSpPr>
          <p:spPr bwMode="auto">
            <a:xfrm>
              <a:off x="4314" y="1086"/>
              <a:ext cx="666" cy="4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1797" name="Text Box 54"/>
            <p:cNvSpPr txBox="1">
              <a:spLocks noChangeArrowheads="1"/>
            </p:cNvSpPr>
            <p:nvPr/>
          </p:nvSpPr>
          <p:spPr bwMode="auto">
            <a:xfrm>
              <a:off x="4384" y="1106"/>
              <a:ext cx="418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zh-CN" sz="1800">
                  <a:solidFill>
                    <a:schemeClr val="folHlink"/>
                  </a:solidFill>
                  <a:latin typeface="Comic Sans MS" pitchFamily="66" charset="0"/>
                  <a:ea typeface="宋体" pitchFamily="2" charset="-122"/>
                </a:rPr>
                <a:t>local</a:t>
              </a:r>
            </a:p>
            <a:p>
              <a:pPr algn="ctr"/>
              <a:r>
                <a:rPr lang="en-US" altLang="zh-CN" sz="1800">
                  <a:solidFill>
                    <a:schemeClr val="folHlink"/>
                  </a:solidFill>
                  <a:latin typeface="Comic Sans MS" pitchFamily="66" charset="0"/>
                  <a:ea typeface="宋体" pitchFamily="2" charset="-122"/>
                </a:rPr>
                <a:t>ISP</a:t>
              </a:r>
              <a:endParaRPr lang="en-US" altLang="zh-CN">
                <a:solidFill>
                  <a:schemeClr val="folHlink"/>
                </a:solidFill>
                <a:ea typeface="宋体" pitchFamily="2" charset="-122"/>
              </a:endParaRPr>
            </a:p>
          </p:txBody>
        </p:sp>
      </p:grpSp>
      <p:grpSp>
        <p:nvGrpSpPr>
          <p:cNvPr id="31771" name="Group 55"/>
          <p:cNvGrpSpPr>
            <a:grpSpLocks/>
          </p:cNvGrpSpPr>
          <p:nvPr/>
        </p:nvGrpSpPr>
        <p:grpSpPr bwMode="auto">
          <a:xfrm>
            <a:off x="4308475" y="2828925"/>
            <a:ext cx="1057275" cy="695325"/>
            <a:chOff x="4314" y="1086"/>
            <a:chExt cx="666" cy="438"/>
          </a:xfrm>
        </p:grpSpPr>
        <p:sp>
          <p:nvSpPr>
            <p:cNvPr id="31794" name="Oval 56"/>
            <p:cNvSpPr>
              <a:spLocks noChangeArrowheads="1"/>
            </p:cNvSpPr>
            <p:nvPr/>
          </p:nvSpPr>
          <p:spPr bwMode="auto">
            <a:xfrm>
              <a:off x="4314" y="1086"/>
              <a:ext cx="666" cy="4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1795" name="Text Box 57"/>
            <p:cNvSpPr txBox="1">
              <a:spLocks noChangeArrowheads="1"/>
            </p:cNvSpPr>
            <p:nvPr/>
          </p:nvSpPr>
          <p:spPr bwMode="auto">
            <a:xfrm>
              <a:off x="4384" y="1106"/>
              <a:ext cx="418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zh-CN" sz="1800">
                  <a:solidFill>
                    <a:schemeClr val="folHlink"/>
                  </a:solidFill>
                  <a:latin typeface="Comic Sans MS" pitchFamily="66" charset="0"/>
                  <a:ea typeface="宋体" pitchFamily="2" charset="-122"/>
                </a:rPr>
                <a:t>local</a:t>
              </a:r>
            </a:p>
            <a:p>
              <a:pPr algn="ctr"/>
              <a:r>
                <a:rPr lang="en-US" altLang="zh-CN" sz="1800">
                  <a:solidFill>
                    <a:schemeClr val="folHlink"/>
                  </a:solidFill>
                  <a:latin typeface="Comic Sans MS" pitchFamily="66" charset="0"/>
                  <a:ea typeface="宋体" pitchFamily="2" charset="-122"/>
                </a:rPr>
                <a:t>ISP</a:t>
              </a:r>
              <a:endParaRPr lang="en-US" altLang="zh-CN">
                <a:solidFill>
                  <a:schemeClr val="folHlink"/>
                </a:solidFill>
                <a:ea typeface="宋体" pitchFamily="2" charset="-122"/>
              </a:endParaRPr>
            </a:p>
          </p:txBody>
        </p:sp>
      </p:grpSp>
      <p:grpSp>
        <p:nvGrpSpPr>
          <p:cNvPr id="31772" name="Group 58"/>
          <p:cNvGrpSpPr>
            <a:grpSpLocks/>
          </p:cNvGrpSpPr>
          <p:nvPr/>
        </p:nvGrpSpPr>
        <p:grpSpPr bwMode="auto">
          <a:xfrm>
            <a:off x="6022975" y="2816225"/>
            <a:ext cx="1057275" cy="695325"/>
            <a:chOff x="4314" y="1086"/>
            <a:chExt cx="666" cy="438"/>
          </a:xfrm>
        </p:grpSpPr>
        <p:sp>
          <p:nvSpPr>
            <p:cNvPr id="31792" name="Oval 59"/>
            <p:cNvSpPr>
              <a:spLocks noChangeArrowheads="1"/>
            </p:cNvSpPr>
            <p:nvPr/>
          </p:nvSpPr>
          <p:spPr bwMode="auto">
            <a:xfrm>
              <a:off x="4314" y="1086"/>
              <a:ext cx="666" cy="4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1793" name="Text Box 60"/>
            <p:cNvSpPr txBox="1">
              <a:spLocks noChangeArrowheads="1"/>
            </p:cNvSpPr>
            <p:nvPr/>
          </p:nvSpPr>
          <p:spPr bwMode="auto">
            <a:xfrm>
              <a:off x="4384" y="1106"/>
              <a:ext cx="418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zh-CN" sz="1800">
                  <a:solidFill>
                    <a:schemeClr val="folHlink"/>
                  </a:solidFill>
                  <a:latin typeface="Comic Sans MS" pitchFamily="66" charset="0"/>
                  <a:ea typeface="宋体" pitchFamily="2" charset="-122"/>
                </a:rPr>
                <a:t>local</a:t>
              </a:r>
            </a:p>
            <a:p>
              <a:pPr algn="ctr"/>
              <a:r>
                <a:rPr lang="en-US" altLang="zh-CN" sz="1800">
                  <a:solidFill>
                    <a:schemeClr val="folHlink"/>
                  </a:solidFill>
                  <a:latin typeface="Comic Sans MS" pitchFamily="66" charset="0"/>
                  <a:ea typeface="宋体" pitchFamily="2" charset="-122"/>
                </a:rPr>
                <a:t>ISP</a:t>
              </a:r>
              <a:endParaRPr lang="en-US" altLang="zh-CN">
                <a:solidFill>
                  <a:schemeClr val="folHlink"/>
                </a:solidFill>
                <a:ea typeface="宋体" pitchFamily="2" charset="-122"/>
              </a:endParaRPr>
            </a:p>
          </p:txBody>
        </p:sp>
      </p:grpSp>
      <p:grpSp>
        <p:nvGrpSpPr>
          <p:cNvPr id="31773" name="Group 61"/>
          <p:cNvGrpSpPr>
            <a:grpSpLocks/>
          </p:cNvGrpSpPr>
          <p:nvPr/>
        </p:nvGrpSpPr>
        <p:grpSpPr bwMode="auto">
          <a:xfrm>
            <a:off x="1539875" y="5876925"/>
            <a:ext cx="1057275" cy="695325"/>
            <a:chOff x="4314" y="1086"/>
            <a:chExt cx="666" cy="438"/>
          </a:xfrm>
        </p:grpSpPr>
        <p:sp>
          <p:nvSpPr>
            <p:cNvPr id="31790" name="Oval 62"/>
            <p:cNvSpPr>
              <a:spLocks noChangeArrowheads="1"/>
            </p:cNvSpPr>
            <p:nvPr/>
          </p:nvSpPr>
          <p:spPr bwMode="auto">
            <a:xfrm>
              <a:off x="4314" y="1086"/>
              <a:ext cx="666" cy="4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1791" name="Text Box 63"/>
            <p:cNvSpPr txBox="1">
              <a:spLocks noChangeArrowheads="1"/>
            </p:cNvSpPr>
            <p:nvPr/>
          </p:nvSpPr>
          <p:spPr bwMode="auto">
            <a:xfrm>
              <a:off x="4384" y="1106"/>
              <a:ext cx="418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zh-CN" sz="1800">
                  <a:solidFill>
                    <a:schemeClr val="folHlink"/>
                  </a:solidFill>
                  <a:latin typeface="Comic Sans MS" pitchFamily="66" charset="0"/>
                  <a:ea typeface="宋体" pitchFamily="2" charset="-122"/>
                </a:rPr>
                <a:t>local</a:t>
              </a:r>
            </a:p>
            <a:p>
              <a:pPr algn="ctr"/>
              <a:r>
                <a:rPr lang="en-US" altLang="zh-CN" sz="1800">
                  <a:solidFill>
                    <a:schemeClr val="folHlink"/>
                  </a:solidFill>
                  <a:latin typeface="Comic Sans MS" pitchFamily="66" charset="0"/>
                  <a:ea typeface="宋体" pitchFamily="2" charset="-122"/>
                </a:rPr>
                <a:t>ISP</a:t>
              </a:r>
              <a:endParaRPr lang="en-US" altLang="zh-CN">
                <a:solidFill>
                  <a:schemeClr val="folHlink"/>
                </a:solidFill>
                <a:ea typeface="宋体" pitchFamily="2" charset="-122"/>
              </a:endParaRPr>
            </a:p>
          </p:txBody>
        </p:sp>
      </p:grpSp>
      <p:grpSp>
        <p:nvGrpSpPr>
          <p:cNvPr id="31774" name="Group 64"/>
          <p:cNvGrpSpPr>
            <a:grpSpLocks/>
          </p:cNvGrpSpPr>
          <p:nvPr/>
        </p:nvGrpSpPr>
        <p:grpSpPr bwMode="auto">
          <a:xfrm>
            <a:off x="1882775" y="2473325"/>
            <a:ext cx="1057275" cy="695325"/>
            <a:chOff x="4314" y="1086"/>
            <a:chExt cx="666" cy="438"/>
          </a:xfrm>
        </p:grpSpPr>
        <p:sp>
          <p:nvSpPr>
            <p:cNvPr id="31788" name="Oval 65"/>
            <p:cNvSpPr>
              <a:spLocks noChangeArrowheads="1"/>
            </p:cNvSpPr>
            <p:nvPr/>
          </p:nvSpPr>
          <p:spPr bwMode="auto">
            <a:xfrm>
              <a:off x="4314" y="1086"/>
              <a:ext cx="666" cy="4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1789" name="Text Box 66"/>
            <p:cNvSpPr txBox="1">
              <a:spLocks noChangeArrowheads="1"/>
            </p:cNvSpPr>
            <p:nvPr/>
          </p:nvSpPr>
          <p:spPr bwMode="auto">
            <a:xfrm>
              <a:off x="4384" y="1106"/>
              <a:ext cx="418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zh-CN" sz="1800">
                  <a:solidFill>
                    <a:schemeClr val="folHlink"/>
                  </a:solidFill>
                  <a:latin typeface="Comic Sans MS" pitchFamily="66" charset="0"/>
                  <a:ea typeface="宋体" pitchFamily="2" charset="-122"/>
                </a:rPr>
                <a:t>local</a:t>
              </a:r>
            </a:p>
            <a:p>
              <a:pPr algn="ctr"/>
              <a:r>
                <a:rPr lang="en-US" altLang="zh-CN" sz="1800">
                  <a:solidFill>
                    <a:schemeClr val="folHlink"/>
                  </a:solidFill>
                  <a:latin typeface="Comic Sans MS" pitchFamily="66" charset="0"/>
                  <a:ea typeface="宋体" pitchFamily="2" charset="-122"/>
                </a:rPr>
                <a:t>ISP</a:t>
              </a:r>
              <a:endParaRPr lang="en-US" altLang="zh-CN">
                <a:solidFill>
                  <a:schemeClr val="folHlink"/>
                </a:solidFill>
                <a:ea typeface="宋体" pitchFamily="2" charset="-122"/>
              </a:endParaRPr>
            </a:p>
          </p:txBody>
        </p:sp>
      </p:grpSp>
      <p:grpSp>
        <p:nvGrpSpPr>
          <p:cNvPr id="31775" name="Group 67"/>
          <p:cNvGrpSpPr>
            <a:grpSpLocks/>
          </p:cNvGrpSpPr>
          <p:nvPr/>
        </p:nvGrpSpPr>
        <p:grpSpPr bwMode="auto">
          <a:xfrm>
            <a:off x="2746375" y="2714625"/>
            <a:ext cx="1057275" cy="695325"/>
            <a:chOff x="4314" y="1086"/>
            <a:chExt cx="666" cy="438"/>
          </a:xfrm>
        </p:grpSpPr>
        <p:sp>
          <p:nvSpPr>
            <p:cNvPr id="31786" name="Oval 68"/>
            <p:cNvSpPr>
              <a:spLocks noChangeArrowheads="1"/>
            </p:cNvSpPr>
            <p:nvPr/>
          </p:nvSpPr>
          <p:spPr bwMode="auto">
            <a:xfrm>
              <a:off x="4314" y="1086"/>
              <a:ext cx="666" cy="4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1787" name="Text Box 69"/>
            <p:cNvSpPr txBox="1">
              <a:spLocks noChangeArrowheads="1"/>
            </p:cNvSpPr>
            <p:nvPr/>
          </p:nvSpPr>
          <p:spPr bwMode="auto">
            <a:xfrm>
              <a:off x="4328" y="1106"/>
              <a:ext cx="533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zh-CN" sz="1800">
                  <a:solidFill>
                    <a:schemeClr val="folHlink"/>
                  </a:solidFill>
                  <a:latin typeface="Comic Sans MS" pitchFamily="66" charset="0"/>
                  <a:ea typeface="宋体" pitchFamily="2" charset="-122"/>
                </a:rPr>
                <a:t>Tier 3</a:t>
              </a:r>
            </a:p>
            <a:p>
              <a:pPr algn="ctr"/>
              <a:r>
                <a:rPr lang="en-US" altLang="zh-CN" sz="1800">
                  <a:solidFill>
                    <a:schemeClr val="folHlink"/>
                  </a:solidFill>
                  <a:latin typeface="Comic Sans MS" pitchFamily="66" charset="0"/>
                  <a:ea typeface="宋体" pitchFamily="2" charset="-122"/>
                </a:rPr>
                <a:t>ISP</a:t>
              </a:r>
              <a:endParaRPr lang="en-US" altLang="zh-CN">
                <a:solidFill>
                  <a:schemeClr val="folHlink"/>
                </a:solidFill>
                <a:ea typeface="宋体" pitchFamily="2" charset="-122"/>
              </a:endParaRPr>
            </a:p>
          </p:txBody>
        </p:sp>
      </p:grpSp>
      <p:grpSp>
        <p:nvGrpSpPr>
          <p:cNvPr id="31776" name="Group 70"/>
          <p:cNvGrpSpPr>
            <a:grpSpLocks/>
          </p:cNvGrpSpPr>
          <p:nvPr/>
        </p:nvGrpSpPr>
        <p:grpSpPr bwMode="auto">
          <a:xfrm>
            <a:off x="2898775" y="5940425"/>
            <a:ext cx="1057275" cy="695325"/>
            <a:chOff x="4314" y="1086"/>
            <a:chExt cx="666" cy="438"/>
          </a:xfrm>
        </p:grpSpPr>
        <p:sp>
          <p:nvSpPr>
            <p:cNvPr id="31784" name="Oval 71"/>
            <p:cNvSpPr>
              <a:spLocks noChangeArrowheads="1"/>
            </p:cNvSpPr>
            <p:nvPr/>
          </p:nvSpPr>
          <p:spPr bwMode="auto">
            <a:xfrm>
              <a:off x="4314" y="1086"/>
              <a:ext cx="666" cy="4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1785" name="Text Box 72"/>
            <p:cNvSpPr txBox="1">
              <a:spLocks noChangeArrowheads="1"/>
            </p:cNvSpPr>
            <p:nvPr/>
          </p:nvSpPr>
          <p:spPr bwMode="auto">
            <a:xfrm>
              <a:off x="4384" y="1106"/>
              <a:ext cx="418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zh-CN" sz="1800">
                  <a:solidFill>
                    <a:schemeClr val="folHlink"/>
                  </a:solidFill>
                  <a:latin typeface="Comic Sans MS" pitchFamily="66" charset="0"/>
                  <a:ea typeface="宋体" pitchFamily="2" charset="-122"/>
                </a:rPr>
                <a:t>local</a:t>
              </a:r>
            </a:p>
            <a:p>
              <a:pPr algn="ctr"/>
              <a:r>
                <a:rPr lang="en-US" altLang="zh-CN" sz="1800">
                  <a:solidFill>
                    <a:schemeClr val="folHlink"/>
                  </a:solidFill>
                  <a:latin typeface="Comic Sans MS" pitchFamily="66" charset="0"/>
                  <a:ea typeface="宋体" pitchFamily="2" charset="-122"/>
                </a:rPr>
                <a:t>ISP</a:t>
              </a:r>
              <a:endParaRPr lang="en-US" altLang="zh-CN">
                <a:solidFill>
                  <a:schemeClr val="folHlink"/>
                </a:solidFill>
                <a:ea typeface="宋体" pitchFamily="2" charset="-122"/>
              </a:endParaRPr>
            </a:p>
          </p:txBody>
        </p:sp>
      </p:grpSp>
      <p:grpSp>
        <p:nvGrpSpPr>
          <p:cNvPr id="31777" name="Group 73"/>
          <p:cNvGrpSpPr>
            <a:grpSpLocks/>
          </p:cNvGrpSpPr>
          <p:nvPr/>
        </p:nvGrpSpPr>
        <p:grpSpPr bwMode="auto">
          <a:xfrm>
            <a:off x="4600575" y="5940425"/>
            <a:ext cx="1057275" cy="695325"/>
            <a:chOff x="4314" y="1086"/>
            <a:chExt cx="666" cy="438"/>
          </a:xfrm>
        </p:grpSpPr>
        <p:sp>
          <p:nvSpPr>
            <p:cNvPr id="31782" name="Oval 74"/>
            <p:cNvSpPr>
              <a:spLocks noChangeArrowheads="1"/>
            </p:cNvSpPr>
            <p:nvPr/>
          </p:nvSpPr>
          <p:spPr bwMode="auto">
            <a:xfrm>
              <a:off x="4314" y="1086"/>
              <a:ext cx="666" cy="4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1783" name="Text Box 75"/>
            <p:cNvSpPr txBox="1">
              <a:spLocks noChangeArrowheads="1"/>
            </p:cNvSpPr>
            <p:nvPr/>
          </p:nvSpPr>
          <p:spPr bwMode="auto">
            <a:xfrm>
              <a:off x="4384" y="1106"/>
              <a:ext cx="418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zh-CN" sz="1800">
                  <a:solidFill>
                    <a:schemeClr val="folHlink"/>
                  </a:solidFill>
                  <a:latin typeface="Comic Sans MS" pitchFamily="66" charset="0"/>
                  <a:ea typeface="宋体" pitchFamily="2" charset="-122"/>
                </a:rPr>
                <a:t>local</a:t>
              </a:r>
            </a:p>
            <a:p>
              <a:pPr algn="ctr"/>
              <a:r>
                <a:rPr lang="en-US" altLang="zh-CN" sz="1800">
                  <a:solidFill>
                    <a:schemeClr val="folHlink"/>
                  </a:solidFill>
                  <a:latin typeface="Comic Sans MS" pitchFamily="66" charset="0"/>
                  <a:ea typeface="宋体" pitchFamily="2" charset="-122"/>
                </a:rPr>
                <a:t>ISP</a:t>
              </a:r>
              <a:endParaRPr lang="en-US" altLang="zh-CN">
                <a:solidFill>
                  <a:schemeClr val="folHlink"/>
                </a:solidFill>
                <a:ea typeface="宋体" pitchFamily="2" charset="-122"/>
              </a:endParaRPr>
            </a:p>
          </p:txBody>
        </p:sp>
      </p:grpSp>
      <p:grpSp>
        <p:nvGrpSpPr>
          <p:cNvPr id="31778" name="Group 76"/>
          <p:cNvGrpSpPr>
            <a:grpSpLocks/>
          </p:cNvGrpSpPr>
          <p:nvPr/>
        </p:nvGrpSpPr>
        <p:grpSpPr bwMode="auto">
          <a:xfrm>
            <a:off x="7305675" y="5483225"/>
            <a:ext cx="1057275" cy="695325"/>
            <a:chOff x="4314" y="1086"/>
            <a:chExt cx="666" cy="438"/>
          </a:xfrm>
        </p:grpSpPr>
        <p:sp>
          <p:nvSpPr>
            <p:cNvPr id="31780" name="Oval 77"/>
            <p:cNvSpPr>
              <a:spLocks noChangeArrowheads="1"/>
            </p:cNvSpPr>
            <p:nvPr/>
          </p:nvSpPr>
          <p:spPr bwMode="auto">
            <a:xfrm>
              <a:off x="4314" y="1086"/>
              <a:ext cx="666" cy="4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1781" name="Text Box 78"/>
            <p:cNvSpPr txBox="1">
              <a:spLocks noChangeArrowheads="1"/>
            </p:cNvSpPr>
            <p:nvPr/>
          </p:nvSpPr>
          <p:spPr bwMode="auto">
            <a:xfrm>
              <a:off x="4384" y="1106"/>
              <a:ext cx="418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zh-CN" sz="1800">
                  <a:solidFill>
                    <a:schemeClr val="folHlink"/>
                  </a:solidFill>
                  <a:latin typeface="Comic Sans MS" pitchFamily="66" charset="0"/>
                  <a:ea typeface="宋体" pitchFamily="2" charset="-122"/>
                </a:rPr>
                <a:t>local</a:t>
              </a:r>
            </a:p>
            <a:p>
              <a:pPr algn="ctr"/>
              <a:r>
                <a:rPr lang="en-US" altLang="zh-CN" sz="1800">
                  <a:solidFill>
                    <a:schemeClr val="folHlink"/>
                  </a:solidFill>
                  <a:latin typeface="Comic Sans MS" pitchFamily="66" charset="0"/>
                  <a:ea typeface="宋体" pitchFamily="2" charset="-122"/>
                </a:rPr>
                <a:t>ISP</a:t>
              </a:r>
              <a:endParaRPr lang="en-US" altLang="zh-CN">
                <a:solidFill>
                  <a:schemeClr val="folHlink"/>
                </a:solidFill>
                <a:ea typeface="宋体" pitchFamily="2" charset="-122"/>
              </a:endParaRPr>
            </a:p>
          </p:txBody>
        </p:sp>
      </p:grpSp>
      <p:graphicFrame>
        <p:nvGraphicFramePr>
          <p:cNvPr id="31746" name="Object 219"/>
          <p:cNvGraphicFramePr>
            <a:graphicFrameLocks noChangeAspect="1"/>
          </p:cNvGraphicFramePr>
          <p:nvPr/>
        </p:nvGraphicFramePr>
        <p:xfrm>
          <a:off x="1512888" y="2197100"/>
          <a:ext cx="417512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04" name="Clip" r:id="rId4" imgW="1305000" imgH="1085760" progId="MS_ClipArt_Gallery.2">
                  <p:embed/>
                </p:oleObj>
              </mc:Choice>
              <mc:Fallback>
                <p:oleObj name="Clip" r:id="rId4" imgW="1305000" imgH="1085760" progId="MS_ClipArt_Gallery.2">
                  <p:embed/>
                  <p:pic>
                    <p:nvPicPr>
                      <p:cNvPr id="0" name="Object 2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2888" y="2197100"/>
                        <a:ext cx="417512" cy="319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7" name="Object 339"/>
          <p:cNvGraphicFramePr>
            <a:graphicFrameLocks noChangeAspect="1"/>
          </p:cNvGraphicFramePr>
          <p:nvPr/>
        </p:nvGraphicFramePr>
        <p:xfrm>
          <a:off x="8486775" y="6007100"/>
          <a:ext cx="417513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05" name="Clip" r:id="rId6" imgW="1305000" imgH="1085760" progId="MS_ClipArt_Gallery.2">
                  <p:embed/>
                </p:oleObj>
              </mc:Choice>
              <mc:Fallback>
                <p:oleObj name="Clip" r:id="rId6" imgW="1305000" imgH="1085760" progId="MS_ClipArt_Gallery.2">
                  <p:embed/>
                  <p:pic>
                    <p:nvPicPr>
                      <p:cNvPr id="0" name="Object 3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86775" y="6007100"/>
                        <a:ext cx="417513" cy="319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189" name="Freeform 341"/>
          <p:cNvSpPr>
            <a:spLocks/>
          </p:cNvSpPr>
          <p:nvPr/>
        </p:nvSpPr>
        <p:spPr bwMode="auto">
          <a:xfrm>
            <a:off x="1879600" y="2476500"/>
            <a:ext cx="6654800" cy="3619500"/>
          </a:xfrm>
          <a:custGeom>
            <a:avLst/>
            <a:gdLst>
              <a:gd name="T0" fmla="*/ 0 w 4192"/>
              <a:gd name="T1" fmla="*/ 0 h 2280"/>
              <a:gd name="T2" fmla="*/ 2147483647 w 4192"/>
              <a:gd name="T3" fmla="*/ 2147483647 h 2280"/>
              <a:gd name="T4" fmla="*/ 2147483647 w 4192"/>
              <a:gd name="T5" fmla="*/ 2147483647 h 2280"/>
              <a:gd name="T6" fmla="*/ 2147483647 w 4192"/>
              <a:gd name="T7" fmla="*/ 2147483647 h 2280"/>
              <a:gd name="T8" fmla="*/ 2147483647 w 4192"/>
              <a:gd name="T9" fmla="*/ 2147483647 h 2280"/>
              <a:gd name="T10" fmla="*/ 2147483647 w 4192"/>
              <a:gd name="T11" fmla="*/ 2147483647 h 2280"/>
              <a:gd name="T12" fmla="*/ 2147483647 w 4192"/>
              <a:gd name="T13" fmla="*/ 2147483647 h 2280"/>
              <a:gd name="T14" fmla="*/ 2147483647 w 4192"/>
              <a:gd name="T15" fmla="*/ 2147483647 h 2280"/>
              <a:gd name="T16" fmla="*/ 2147483647 w 4192"/>
              <a:gd name="T17" fmla="*/ 2147483647 h 2280"/>
              <a:gd name="T18" fmla="*/ 2147483647 w 4192"/>
              <a:gd name="T19" fmla="*/ 2147483647 h 228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4192"/>
              <a:gd name="T31" fmla="*/ 0 h 2280"/>
              <a:gd name="T32" fmla="*/ 4192 w 4192"/>
              <a:gd name="T33" fmla="*/ 2280 h 228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4192" h="2280">
                <a:moveTo>
                  <a:pt x="0" y="0"/>
                </a:moveTo>
                <a:lnTo>
                  <a:pt x="568" y="264"/>
                </a:lnTo>
                <a:lnTo>
                  <a:pt x="920" y="592"/>
                </a:lnTo>
                <a:lnTo>
                  <a:pt x="1232" y="840"/>
                </a:lnTo>
                <a:lnTo>
                  <a:pt x="1792" y="1248"/>
                </a:lnTo>
                <a:lnTo>
                  <a:pt x="2096" y="1560"/>
                </a:lnTo>
                <a:lnTo>
                  <a:pt x="3008" y="1800"/>
                </a:lnTo>
                <a:lnTo>
                  <a:pt x="3632" y="1912"/>
                </a:lnTo>
                <a:lnTo>
                  <a:pt x="4040" y="2240"/>
                </a:lnTo>
                <a:lnTo>
                  <a:pt x="4192" y="2280"/>
                </a:lnTo>
              </a:path>
            </a:pathLst>
          </a:cu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9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189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55651" name="灯片编号占位符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05C98DB-7BBA-4136-AA16-2629C9B9E929}" type="slidenum">
              <a:rPr lang="zh-CN" altLang="en-US" sz="1400" smtClean="0"/>
              <a:pPr/>
              <a:t>121</a:t>
            </a:fld>
            <a:endParaRPr lang="en-US" altLang="zh-CN" sz="1400" smtClean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096250" cy="1143000"/>
          </a:xfrm>
        </p:spPr>
        <p:txBody>
          <a:bodyPr/>
          <a:lstStyle/>
          <a:p>
            <a:r>
              <a:rPr lang="en-US" altLang="zh-CN" sz="3200" smtClean="0">
                <a:ea typeface="宋体" pitchFamily="2" charset="-122"/>
              </a:rPr>
              <a:t>Internet structure: network of networks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15565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52425" y="1428750"/>
            <a:ext cx="4362450" cy="4648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 dirty="0" smtClean="0">
                <a:ea typeface="宋体" pitchFamily="2" charset="-122"/>
              </a:rPr>
              <a:t>roughly hierarchical</a:t>
            </a:r>
          </a:p>
          <a:p>
            <a:pPr>
              <a:lnSpc>
                <a:spcPct val="90000"/>
              </a:lnSpc>
            </a:pPr>
            <a:r>
              <a:rPr lang="en-US" altLang="zh-CN" sz="2400" dirty="0" smtClean="0">
                <a:solidFill>
                  <a:srgbClr val="FF0000"/>
                </a:solidFill>
                <a:ea typeface="宋体" pitchFamily="2" charset="-122"/>
              </a:rPr>
              <a:t>national/international backbone providers (NBPs)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ea typeface="宋体" pitchFamily="2" charset="-122"/>
              </a:rPr>
              <a:t>e.g. BBN/GTE, Sprint, AT&amp;T, IBM, UUNet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ea typeface="宋体" pitchFamily="2" charset="-122"/>
              </a:rPr>
              <a:t>interconnect (peer) with each other privately, or at public Network Access Point (NAPs) </a:t>
            </a:r>
          </a:p>
          <a:p>
            <a:pPr>
              <a:lnSpc>
                <a:spcPct val="90000"/>
              </a:lnSpc>
            </a:pPr>
            <a:r>
              <a:rPr lang="en-US" altLang="zh-CN" sz="2400" dirty="0" smtClean="0">
                <a:solidFill>
                  <a:srgbClr val="FF0000"/>
                </a:solidFill>
                <a:ea typeface="宋体" pitchFamily="2" charset="-122"/>
              </a:rPr>
              <a:t>regional ISPs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ea typeface="宋体" pitchFamily="2" charset="-122"/>
              </a:rPr>
              <a:t>connect into NBPs</a:t>
            </a:r>
          </a:p>
          <a:p>
            <a:pPr>
              <a:lnSpc>
                <a:spcPct val="90000"/>
              </a:lnSpc>
            </a:pPr>
            <a:r>
              <a:rPr lang="en-US" altLang="zh-CN" sz="2400" dirty="0" smtClean="0">
                <a:solidFill>
                  <a:srgbClr val="FF0000"/>
                </a:solidFill>
                <a:ea typeface="宋体" pitchFamily="2" charset="-122"/>
              </a:rPr>
              <a:t>local ISP</a:t>
            </a:r>
            <a:r>
              <a:rPr lang="en-US" altLang="zh-CN" sz="2400" dirty="0" smtClean="0">
                <a:ea typeface="宋体" pitchFamily="2" charset="-122"/>
              </a:rPr>
              <a:t>, company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ea typeface="宋体" pitchFamily="2" charset="-122"/>
              </a:rPr>
              <a:t>connect into regional ISPs</a:t>
            </a:r>
          </a:p>
          <a:p>
            <a:pPr lvl="1">
              <a:lnSpc>
                <a:spcPct val="90000"/>
              </a:lnSpc>
            </a:pPr>
            <a:endParaRPr lang="en-US" altLang="zh-CN" sz="2000" dirty="0" smtClean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altLang="zh-CN" sz="2400" dirty="0" smtClean="0">
              <a:ea typeface="宋体" pitchFamily="2" charset="-122"/>
            </a:endParaRPr>
          </a:p>
        </p:txBody>
      </p:sp>
      <p:sp>
        <p:nvSpPr>
          <p:cNvPr id="155654" name="Oval 4"/>
          <p:cNvSpPr>
            <a:spLocks noChangeArrowheads="1"/>
          </p:cNvSpPr>
          <p:nvPr/>
        </p:nvSpPr>
        <p:spPr bwMode="auto">
          <a:xfrm>
            <a:off x="4924425" y="4191000"/>
            <a:ext cx="38481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>
                <a:solidFill>
                  <a:schemeClr val="bg1"/>
                </a:solidFill>
                <a:latin typeface="Comic Sans MS" pitchFamily="66" charset="0"/>
                <a:ea typeface="宋体" pitchFamily="2" charset="-122"/>
              </a:rPr>
              <a:t>NBP A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155655" name="Oval 5"/>
          <p:cNvSpPr>
            <a:spLocks noChangeArrowheads="1"/>
          </p:cNvSpPr>
          <p:nvPr/>
        </p:nvSpPr>
        <p:spPr bwMode="auto">
          <a:xfrm>
            <a:off x="4981575" y="2962275"/>
            <a:ext cx="3848100" cy="7905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>
                <a:solidFill>
                  <a:schemeClr val="bg1"/>
                </a:solidFill>
                <a:latin typeface="Comic Sans MS" pitchFamily="66" charset="0"/>
                <a:ea typeface="宋体" pitchFamily="2" charset="-122"/>
              </a:rPr>
              <a:t>NBP B</a:t>
            </a:r>
            <a:endParaRPr lang="en-US" altLang="zh-CN">
              <a:ea typeface="宋体" pitchFamily="2" charset="-122"/>
            </a:endParaRPr>
          </a:p>
        </p:txBody>
      </p:sp>
      <p:grpSp>
        <p:nvGrpSpPr>
          <p:cNvPr id="155656" name="Group 6"/>
          <p:cNvGrpSpPr>
            <a:grpSpLocks/>
          </p:cNvGrpSpPr>
          <p:nvPr/>
        </p:nvGrpSpPr>
        <p:grpSpPr bwMode="auto">
          <a:xfrm>
            <a:off x="4784725" y="3751263"/>
            <a:ext cx="808038" cy="457200"/>
            <a:chOff x="3272" y="3455"/>
            <a:chExt cx="509" cy="288"/>
          </a:xfrm>
        </p:grpSpPr>
        <p:sp>
          <p:nvSpPr>
            <p:cNvPr id="155681" name="Rectangle 7"/>
            <p:cNvSpPr>
              <a:spLocks noChangeArrowheads="1"/>
            </p:cNvSpPr>
            <p:nvPr/>
          </p:nvSpPr>
          <p:spPr bwMode="auto">
            <a:xfrm>
              <a:off x="3276" y="3474"/>
              <a:ext cx="504" cy="24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55682" name="Text Box 8"/>
            <p:cNvSpPr txBox="1">
              <a:spLocks noChangeArrowheads="1"/>
            </p:cNvSpPr>
            <p:nvPr/>
          </p:nvSpPr>
          <p:spPr bwMode="auto">
            <a:xfrm>
              <a:off x="3272" y="3455"/>
              <a:ext cx="5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CN">
                  <a:solidFill>
                    <a:schemeClr val="bg1"/>
                  </a:solidFill>
                  <a:latin typeface="Comic Sans MS" pitchFamily="66" charset="0"/>
                  <a:ea typeface="宋体" pitchFamily="2" charset="-122"/>
                </a:rPr>
                <a:t>NAP</a:t>
              </a:r>
              <a:endParaRPr lang="en-US" altLang="zh-CN">
                <a:ea typeface="宋体" pitchFamily="2" charset="-122"/>
              </a:endParaRPr>
            </a:p>
          </p:txBody>
        </p:sp>
      </p:grpSp>
      <p:grpSp>
        <p:nvGrpSpPr>
          <p:cNvPr id="155657" name="Group 9"/>
          <p:cNvGrpSpPr>
            <a:grpSpLocks/>
          </p:cNvGrpSpPr>
          <p:nvPr/>
        </p:nvGrpSpPr>
        <p:grpSpPr bwMode="auto">
          <a:xfrm>
            <a:off x="8080375" y="3760788"/>
            <a:ext cx="808038" cy="457200"/>
            <a:chOff x="3272" y="3455"/>
            <a:chExt cx="509" cy="288"/>
          </a:xfrm>
        </p:grpSpPr>
        <p:sp>
          <p:nvSpPr>
            <p:cNvPr id="155679" name="Rectangle 10"/>
            <p:cNvSpPr>
              <a:spLocks noChangeArrowheads="1"/>
            </p:cNvSpPr>
            <p:nvPr/>
          </p:nvSpPr>
          <p:spPr bwMode="auto">
            <a:xfrm>
              <a:off x="3276" y="3474"/>
              <a:ext cx="504" cy="24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55680" name="Text Box 11"/>
            <p:cNvSpPr txBox="1">
              <a:spLocks noChangeArrowheads="1"/>
            </p:cNvSpPr>
            <p:nvPr/>
          </p:nvSpPr>
          <p:spPr bwMode="auto">
            <a:xfrm>
              <a:off x="3272" y="3455"/>
              <a:ext cx="5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CN">
                  <a:solidFill>
                    <a:schemeClr val="bg1"/>
                  </a:solidFill>
                  <a:latin typeface="Comic Sans MS" pitchFamily="66" charset="0"/>
                  <a:ea typeface="宋体" pitchFamily="2" charset="-122"/>
                </a:rPr>
                <a:t>NAP</a:t>
              </a:r>
              <a:endParaRPr lang="en-US" altLang="zh-CN">
                <a:ea typeface="宋体" pitchFamily="2" charset="-122"/>
              </a:endParaRPr>
            </a:p>
          </p:txBody>
        </p:sp>
      </p:grpSp>
      <p:sp>
        <p:nvSpPr>
          <p:cNvPr id="155658" name="Oval 12"/>
          <p:cNvSpPr>
            <a:spLocks noChangeArrowheads="1"/>
          </p:cNvSpPr>
          <p:nvPr/>
        </p:nvSpPr>
        <p:spPr bwMode="auto">
          <a:xfrm>
            <a:off x="6753225" y="3848100"/>
            <a:ext cx="180975" cy="1905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55659" name="Line 13"/>
          <p:cNvSpPr>
            <a:spLocks noChangeShapeType="1"/>
          </p:cNvSpPr>
          <p:nvPr/>
        </p:nvSpPr>
        <p:spPr bwMode="auto">
          <a:xfrm flipV="1">
            <a:off x="5238750" y="3524250"/>
            <a:ext cx="400050" cy="25717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5660" name="Line 14"/>
          <p:cNvSpPr>
            <a:spLocks noChangeShapeType="1"/>
          </p:cNvSpPr>
          <p:nvPr/>
        </p:nvSpPr>
        <p:spPr bwMode="auto">
          <a:xfrm flipH="1" flipV="1">
            <a:off x="8210550" y="3590925"/>
            <a:ext cx="342900" cy="20002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5661" name="Line 15"/>
          <p:cNvSpPr>
            <a:spLocks noChangeShapeType="1"/>
          </p:cNvSpPr>
          <p:nvPr/>
        </p:nvSpPr>
        <p:spPr bwMode="auto">
          <a:xfrm flipH="1" flipV="1">
            <a:off x="6810375" y="3648075"/>
            <a:ext cx="28575" cy="2286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5662" name="Line 16"/>
          <p:cNvSpPr>
            <a:spLocks noChangeShapeType="1"/>
          </p:cNvSpPr>
          <p:nvPr/>
        </p:nvSpPr>
        <p:spPr bwMode="auto">
          <a:xfrm>
            <a:off x="5229225" y="4152900"/>
            <a:ext cx="390525" cy="333375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5663" name="Line 17"/>
          <p:cNvSpPr>
            <a:spLocks noChangeShapeType="1"/>
          </p:cNvSpPr>
          <p:nvPr/>
        </p:nvSpPr>
        <p:spPr bwMode="auto">
          <a:xfrm flipH="1">
            <a:off x="8477250" y="4181475"/>
            <a:ext cx="247650" cy="1905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5664" name="Line 18"/>
          <p:cNvSpPr>
            <a:spLocks noChangeShapeType="1"/>
          </p:cNvSpPr>
          <p:nvPr/>
        </p:nvSpPr>
        <p:spPr bwMode="auto">
          <a:xfrm>
            <a:off x="6829425" y="4057650"/>
            <a:ext cx="0" cy="2667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5665" name="Oval 19"/>
          <p:cNvSpPr>
            <a:spLocks noChangeArrowheads="1"/>
          </p:cNvSpPr>
          <p:nvPr/>
        </p:nvSpPr>
        <p:spPr bwMode="auto">
          <a:xfrm>
            <a:off x="6772275" y="2600325"/>
            <a:ext cx="1952625" cy="5905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55666" name="Oval 20"/>
          <p:cNvSpPr>
            <a:spLocks noChangeArrowheads="1"/>
          </p:cNvSpPr>
          <p:nvPr/>
        </p:nvSpPr>
        <p:spPr bwMode="auto">
          <a:xfrm>
            <a:off x="7010400" y="2952750"/>
            <a:ext cx="133350" cy="1428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55667" name="Text Box 21"/>
          <p:cNvSpPr txBox="1">
            <a:spLocks noChangeArrowheads="1"/>
          </p:cNvSpPr>
          <p:nvPr/>
        </p:nvSpPr>
        <p:spPr bwMode="auto">
          <a:xfrm>
            <a:off x="7108825" y="2717800"/>
            <a:ext cx="14938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800">
                <a:latin typeface="Comic Sans MS" pitchFamily="66" charset="0"/>
                <a:ea typeface="宋体" pitchFamily="2" charset="-122"/>
              </a:rPr>
              <a:t>regional ISP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155668" name="Oval 22"/>
          <p:cNvSpPr>
            <a:spLocks noChangeArrowheads="1"/>
          </p:cNvSpPr>
          <p:nvPr/>
        </p:nvSpPr>
        <p:spPr bwMode="auto">
          <a:xfrm>
            <a:off x="5086350" y="4695825"/>
            <a:ext cx="1952625" cy="5905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55669" name="Oval 23"/>
          <p:cNvSpPr>
            <a:spLocks noChangeArrowheads="1"/>
          </p:cNvSpPr>
          <p:nvPr/>
        </p:nvSpPr>
        <p:spPr bwMode="auto">
          <a:xfrm>
            <a:off x="6296025" y="4724400"/>
            <a:ext cx="133350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55670" name="Text Box 24"/>
          <p:cNvSpPr txBox="1">
            <a:spLocks noChangeArrowheads="1"/>
          </p:cNvSpPr>
          <p:nvPr/>
        </p:nvSpPr>
        <p:spPr bwMode="auto">
          <a:xfrm>
            <a:off x="5251450" y="4813300"/>
            <a:ext cx="14938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800">
                <a:latin typeface="Comic Sans MS" pitchFamily="66" charset="0"/>
                <a:ea typeface="宋体" pitchFamily="2" charset="-122"/>
              </a:rPr>
              <a:t>regional ISP</a:t>
            </a:r>
            <a:endParaRPr lang="en-US" altLang="zh-CN">
              <a:ea typeface="宋体" pitchFamily="2" charset="-122"/>
            </a:endParaRPr>
          </a:p>
        </p:txBody>
      </p:sp>
      <p:grpSp>
        <p:nvGrpSpPr>
          <p:cNvPr id="155671" name="Group 25"/>
          <p:cNvGrpSpPr>
            <a:grpSpLocks/>
          </p:cNvGrpSpPr>
          <p:nvPr/>
        </p:nvGrpSpPr>
        <p:grpSpPr bwMode="auto">
          <a:xfrm>
            <a:off x="7419975" y="2066925"/>
            <a:ext cx="1057275" cy="695325"/>
            <a:chOff x="4314" y="1086"/>
            <a:chExt cx="666" cy="438"/>
          </a:xfrm>
        </p:grpSpPr>
        <p:sp>
          <p:nvSpPr>
            <p:cNvPr id="155677" name="Oval 26"/>
            <p:cNvSpPr>
              <a:spLocks noChangeArrowheads="1"/>
            </p:cNvSpPr>
            <p:nvPr/>
          </p:nvSpPr>
          <p:spPr bwMode="auto">
            <a:xfrm>
              <a:off x="4314" y="1086"/>
              <a:ext cx="666" cy="4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55678" name="Text Box 27"/>
            <p:cNvSpPr txBox="1">
              <a:spLocks noChangeArrowheads="1"/>
            </p:cNvSpPr>
            <p:nvPr/>
          </p:nvSpPr>
          <p:spPr bwMode="auto">
            <a:xfrm>
              <a:off x="4384" y="1106"/>
              <a:ext cx="418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zh-CN" sz="1800">
                  <a:latin typeface="Comic Sans MS" pitchFamily="66" charset="0"/>
                  <a:ea typeface="宋体" pitchFamily="2" charset="-122"/>
                </a:rPr>
                <a:t>local</a:t>
              </a:r>
            </a:p>
            <a:p>
              <a:pPr algn="ctr"/>
              <a:r>
                <a:rPr lang="en-US" altLang="zh-CN" sz="1800">
                  <a:latin typeface="Comic Sans MS" pitchFamily="66" charset="0"/>
                  <a:ea typeface="宋体" pitchFamily="2" charset="-122"/>
                </a:rPr>
                <a:t>ISP</a:t>
              </a:r>
              <a:endParaRPr lang="en-US" altLang="zh-CN">
                <a:ea typeface="宋体" pitchFamily="2" charset="-122"/>
              </a:endParaRPr>
            </a:p>
          </p:txBody>
        </p:sp>
      </p:grpSp>
      <p:grpSp>
        <p:nvGrpSpPr>
          <p:cNvPr id="155672" name="Group 28"/>
          <p:cNvGrpSpPr>
            <a:grpSpLocks/>
          </p:cNvGrpSpPr>
          <p:nvPr/>
        </p:nvGrpSpPr>
        <p:grpSpPr bwMode="auto">
          <a:xfrm>
            <a:off x="5429250" y="5133975"/>
            <a:ext cx="1057275" cy="695325"/>
            <a:chOff x="4314" y="1086"/>
            <a:chExt cx="666" cy="438"/>
          </a:xfrm>
        </p:grpSpPr>
        <p:sp>
          <p:nvSpPr>
            <p:cNvPr id="155675" name="Oval 29"/>
            <p:cNvSpPr>
              <a:spLocks noChangeArrowheads="1"/>
            </p:cNvSpPr>
            <p:nvPr/>
          </p:nvSpPr>
          <p:spPr bwMode="auto">
            <a:xfrm>
              <a:off x="4314" y="1086"/>
              <a:ext cx="666" cy="4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55676" name="Text Box 30"/>
            <p:cNvSpPr txBox="1">
              <a:spLocks noChangeArrowheads="1"/>
            </p:cNvSpPr>
            <p:nvPr/>
          </p:nvSpPr>
          <p:spPr bwMode="auto">
            <a:xfrm>
              <a:off x="4384" y="1106"/>
              <a:ext cx="418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zh-CN" sz="1800">
                  <a:latin typeface="Comic Sans MS" pitchFamily="66" charset="0"/>
                  <a:ea typeface="宋体" pitchFamily="2" charset="-122"/>
                </a:rPr>
                <a:t>local</a:t>
              </a:r>
            </a:p>
            <a:p>
              <a:pPr algn="ctr"/>
              <a:r>
                <a:rPr lang="en-US" altLang="zh-CN" sz="1800">
                  <a:latin typeface="Comic Sans MS" pitchFamily="66" charset="0"/>
                  <a:ea typeface="宋体" pitchFamily="2" charset="-122"/>
                </a:rPr>
                <a:t>ISP</a:t>
              </a:r>
              <a:endParaRPr lang="en-US" altLang="zh-CN">
                <a:ea typeface="宋体" pitchFamily="2" charset="-122"/>
              </a:endParaRPr>
            </a:p>
          </p:txBody>
        </p:sp>
      </p:grpSp>
      <p:sp>
        <p:nvSpPr>
          <p:cNvPr id="155673" name="Oval 31"/>
          <p:cNvSpPr>
            <a:spLocks noChangeArrowheads="1"/>
          </p:cNvSpPr>
          <p:nvPr/>
        </p:nvSpPr>
        <p:spPr bwMode="auto">
          <a:xfrm>
            <a:off x="6124575" y="5181600"/>
            <a:ext cx="104775" cy="1143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55674" name="Oval 32"/>
          <p:cNvSpPr>
            <a:spLocks noChangeArrowheads="1"/>
          </p:cNvSpPr>
          <p:nvPr/>
        </p:nvSpPr>
        <p:spPr bwMode="auto">
          <a:xfrm>
            <a:off x="8010525" y="2609850"/>
            <a:ext cx="104775" cy="1143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56675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FA2045A-F2F3-4DF5-99F3-239CC2A024B4}" type="slidenum">
              <a:rPr lang="zh-CN" altLang="en-US" sz="1400" smtClean="0"/>
              <a:pPr/>
              <a:t>122</a:t>
            </a:fld>
            <a:endParaRPr lang="en-US" altLang="zh-CN" sz="1400" smtClean="0"/>
          </a:p>
        </p:txBody>
      </p:sp>
      <p:pic>
        <p:nvPicPr>
          <p:cNvPr id="156676" name="Picture 2" descr="Us_back99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1892300"/>
            <a:ext cx="6781800" cy="382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6677" name="Rectangle 3"/>
          <p:cNvSpPr>
            <a:spLocks noGrp="1" noChangeArrowheads="1"/>
          </p:cNvSpPr>
          <p:nvPr>
            <p:ph type="title"/>
          </p:nvPr>
        </p:nvSpPr>
        <p:spPr>
          <a:xfrm>
            <a:off x="536575" y="-93662"/>
            <a:ext cx="7772400" cy="1143000"/>
          </a:xfrm>
        </p:spPr>
        <p:txBody>
          <a:bodyPr/>
          <a:lstStyle/>
          <a:p>
            <a:pPr algn="ctr"/>
            <a:r>
              <a:rPr lang="en-US" altLang="zh-CN" dirty="0" smtClean="0">
                <a:ea typeface="宋体" pitchFamily="2" charset="-122"/>
              </a:rPr>
              <a:t>National Backbone Provider</a:t>
            </a:r>
          </a:p>
        </p:txBody>
      </p:sp>
      <p:sp>
        <p:nvSpPr>
          <p:cNvPr id="156678" name="Text Box 4"/>
          <p:cNvSpPr txBox="1">
            <a:spLocks noChangeArrowheads="1"/>
          </p:cNvSpPr>
          <p:nvPr/>
        </p:nvSpPr>
        <p:spPr bwMode="auto">
          <a:xfrm>
            <a:off x="574675" y="1112838"/>
            <a:ext cx="53276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dirty="0">
                <a:latin typeface="Comic Sans MS" pitchFamily="66" charset="0"/>
                <a:ea typeface="宋体" pitchFamily="2" charset="-122"/>
              </a:rPr>
              <a:t>e.g. BBN/GTE US backbone network</a:t>
            </a:r>
            <a:endParaRPr lang="en-US" altLang="zh-CN" dirty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57699" name="灯片编号占位符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27F0EA2-7E6A-41A3-BE41-A71A9923A4E5}" type="slidenum">
              <a:rPr lang="zh-CN" altLang="en-US" sz="1400" smtClean="0"/>
              <a:pPr/>
              <a:t>123</a:t>
            </a:fld>
            <a:endParaRPr lang="en-US" altLang="zh-CN" sz="1400" smtClean="0"/>
          </a:p>
        </p:txBody>
      </p:sp>
      <p:sp>
        <p:nvSpPr>
          <p:cNvPr id="157700" name="Rectangle 2"/>
          <p:cNvSpPr>
            <a:spLocks noGrp="1" noChangeArrowheads="1"/>
          </p:cNvSpPr>
          <p:nvPr>
            <p:ph type="title"/>
          </p:nvPr>
        </p:nvSpPr>
        <p:spPr>
          <a:xfrm>
            <a:off x="476250" y="333375"/>
            <a:ext cx="7772400" cy="647700"/>
          </a:xfrm>
        </p:spPr>
        <p:txBody>
          <a:bodyPr/>
          <a:lstStyle/>
          <a:p>
            <a:pPr algn="ctr"/>
            <a:r>
              <a:rPr lang="en-US" altLang="zh-CN" dirty="0" smtClean="0">
                <a:ea typeface="宋体" pitchFamily="2" charset="-122"/>
              </a:rPr>
              <a:t>Internet</a:t>
            </a:r>
            <a:r>
              <a:rPr lang="zh-CN" altLang="en-US" dirty="0" smtClean="0">
                <a:ea typeface="宋体" pitchFamily="2" charset="-122"/>
              </a:rPr>
              <a:t>历史</a:t>
            </a:r>
            <a:endParaRPr lang="en-US" altLang="zh-CN" sz="4400" dirty="0" smtClean="0">
              <a:ea typeface="宋体" pitchFamily="2" charset="-122"/>
            </a:endParaRPr>
          </a:p>
        </p:txBody>
      </p:sp>
      <p:sp>
        <p:nvSpPr>
          <p:cNvPr id="15770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23875" y="1797050"/>
            <a:ext cx="3695700" cy="4457700"/>
          </a:xfrm>
        </p:spPr>
        <p:txBody>
          <a:bodyPr/>
          <a:lstStyle/>
          <a:p>
            <a:r>
              <a:rPr lang="zh-CN" altLang="en-US" sz="2000" dirty="0" smtClean="0">
                <a:solidFill>
                  <a:schemeClr val="accent2"/>
                </a:solidFill>
                <a:ea typeface="宋体" pitchFamily="2" charset="-122"/>
              </a:rPr>
              <a:t>1961:</a:t>
            </a:r>
            <a:r>
              <a:rPr lang="zh-CN" altLang="en-US" sz="2000" dirty="0" smtClean="0">
                <a:ea typeface="宋体" pitchFamily="2" charset="-122"/>
              </a:rPr>
              <a:t> </a:t>
            </a:r>
            <a:r>
              <a:rPr lang="en-US" altLang="zh-CN" sz="2000" dirty="0" err="1" smtClean="0">
                <a:ea typeface="宋体" pitchFamily="2" charset="-122"/>
              </a:rPr>
              <a:t>Kleinrock</a:t>
            </a:r>
            <a:r>
              <a:rPr lang="en-US" altLang="zh-CN" sz="2000" dirty="0" smtClean="0">
                <a:ea typeface="宋体" pitchFamily="2" charset="-122"/>
              </a:rPr>
              <a:t> - queueing theory shows effectiveness of packet-switching</a:t>
            </a:r>
          </a:p>
          <a:p>
            <a:r>
              <a:rPr lang="en-US" altLang="zh-CN" sz="2000" dirty="0" smtClean="0">
                <a:solidFill>
                  <a:schemeClr val="accent2"/>
                </a:solidFill>
                <a:ea typeface="宋体" pitchFamily="2" charset="-122"/>
              </a:rPr>
              <a:t>1964:</a:t>
            </a:r>
            <a:r>
              <a:rPr lang="en-US" altLang="zh-CN" sz="2000" dirty="0" smtClean="0">
                <a:ea typeface="宋体" pitchFamily="2" charset="-122"/>
              </a:rPr>
              <a:t> </a:t>
            </a:r>
            <a:r>
              <a:rPr lang="en-US" altLang="zh-CN" sz="2000" dirty="0" err="1" smtClean="0">
                <a:ea typeface="宋体" pitchFamily="2" charset="-122"/>
              </a:rPr>
              <a:t>Baran</a:t>
            </a:r>
            <a:r>
              <a:rPr lang="en-US" altLang="zh-CN" sz="2000" dirty="0" smtClean="0">
                <a:ea typeface="宋体" pitchFamily="2" charset="-122"/>
              </a:rPr>
              <a:t> - packet-switching in military nets</a:t>
            </a:r>
          </a:p>
          <a:p>
            <a:r>
              <a:rPr lang="en-US" altLang="zh-CN" sz="2000" dirty="0" smtClean="0">
                <a:solidFill>
                  <a:schemeClr val="accent2"/>
                </a:solidFill>
                <a:ea typeface="宋体" pitchFamily="2" charset="-122"/>
              </a:rPr>
              <a:t>1967:</a:t>
            </a:r>
            <a:r>
              <a:rPr lang="en-US" altLang="zh-CN" sz="2000" dirty="0" smtClean="0">
                <a:ea typeface="宋体" pitchFamily="2" charset="-122"/>
              </a:rPr>
              <a:t> </a:t>
            </a:r>
            <a:r>
              <a:rPr lang="en-US" altLang="zh-CN" sz="2000" dirty="0" err="1" smtClean="0">
                <a:ea typeface="宋体" pitchFamily="2" charset="-122"/>
              </a:rPr>
              <a:t>ARPAnet</a:t>
            </a:r>
            <a:r>
              <a:rPr lang="en-US" altLang="zh-CN" sz="2000" dirty="0" smtClean="0">
                <a:ea typeface="宋体" pitchFamily="2" charset="-122"/>
              </a:rPr>
              <a:t> conceived by Advanced </a:t>
            </a:r>
            <a:r>
              <a:rPr lang="en-US" altLang="zh-CN" sz="2000" dirty="0" err="1" smtClean="0">
                <a:ea typeface="宋体" pitchFamily="2" charset="-122"/>
              </a:rPr>
              <a:t>Reearch</a:t>
            </a:r>
            <a:r>
              <a:rPr lang="en-US" altLang="zh-CN" sz="2000" dirty="0" smtClean="0">
                <a:ea typeface="宋体" pitchFamily="2" charset="-122"/>
              </a:rPr>
              <a:t> Projects Agency</a:t>
            </a:r>
          </a:p>
          <a:p>
            <a:r>
              <a:rPr lang="en-US" altLang="zh-CN" sz="2000" dirty="0" smtClean="0">
                <a:solidFill>
                  <a:schemeClr val="accent2"/>
                </a:solidFill>
                <a:ea typeface="宋体" pitchFamily="2" charset="-122"/>
              </a:rPr>
              <a:t>1969:</a:t>
            </a:r>
            <a:r>
              <a:rPr lang="en-US" altLang="zh-CN" sz="2000" dirty="0" smtClean="0">
                <a:ea typeface="宋体" pitchFamily="2" charset="-122"/>
              </a:rPr>
              <a:t> first </a:t>
            </a:r>
            <a:r>
              <a:rPr lang="en-US" altLang="zh-CN" sz="2000" dirty="0" err="1" smtClean="0">
                <a:ea typeface="宋体" pitchFamily="2" charset="-122"/>
              </a:rPr>
              <a:t>ARPAnet</a:t>
            </a:r>
            <a:r>
              <a:rPr lang="en-US" altLang="zh-CN" sz="2000" dirty="0" smtClean="0">
                <a:ea typeface="宋体" pitchFamily="2" charset="-122"/>
              </a:rPr>
              <a:t> node operational</a:t>
            </a:r>
          </a:p>
          <a:p>
            <a:endParaRPr lang="zh-CN" altLang="en-US" sz="2000" dirty="0" smtClean="0">
              <a:ea typeface="宋体" pitchFamily="2" charset="-122"/>
            </a:endParaRPr>
          </a:p>
        </p:txBody>
      </p:sp>
      <p:sp>
        <p:nvSpPr>
          <p:cNvPr id="157702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800225"/>
            <a:ext cx="3810000" cy="4448175"/>
          </a:xfrm>
        </p:spPr>
        <p:txBody>
          <a:bodyPr/>
          <a:lstStyle/>
          <a:p>
            <a:r>
              <a:rPr lang="zh-CN" altLang="en-US" sz="2000" dirty="0" smtClean="0">
                <a:solidFill>
                  <a:schemeClr val="accent2"/>
                </a:solidFill>
                <a:ea typeface="宋体" pitchFamily="2" charset="-122"/>
              </a:rPr>
              <a:t>1972:</a:t>
            </a:r>
            <a:r>
              <a:rPr lang="zh-CN" altLang="en-US" sz="2000" dirty="0" smtClean="0">
                <a:ea typeface="宋体" pitchFamily="2" charset="-122"/>
              </a:rPr>
              <a:t> </a:t>
            </a:r>
          </a:p>
          <a:p>
            <a:pPr lvl="1"/>
            <a:r>
              <a:rPr lang="en-US" altLang="zh-CN" sz="2000" dirty="0" err="1" smtClean="0">
                <a:ea typeface="宋体" pitchFamily="2" charset="-122"/>
              </a:rPr>
              <a:t>ARPAnet</a:t>
            </a:r>
            <a:r>
              <a:rPr lang="en-US" altLang="zh-CN" sz="2000" dirty="0" smtClean="0">
                <a:ea typeface="宋体" pitchFamily="2" charset="-122"/>
              </a:rPr>
              <a:t> demonstrated publicly</a:t>
            </a:r>
          </a:p>
          <a:p>
            <a:pPr lvl="1"/>
            <a:r>
              <a:rPr lang="en-US" altLang="zh-CN" sz="2000" dirty="0" smtClean="0">
                <a:ea typeface="宋体" pitchFamily="2" charset="-122"/>
              </a:rPr>
              <a:t>NCP (Network Control Protocol) first host-host protocol </a:t>
            </a:r>
          </a:p>
          <a:p>
            <a:pPr lvl="1"/>
            <a:r>
              <a:rPr lang="en-US" altLang="zh-CN" sz="2000" dirty="0" smtClean="0">
                <a:ea typeface="宋体" pitchFamily="2" charset="-122"/>
              </a:rPr>
              <a:t>first e-mail program</a:t>
            </a:r>
          </a:p>
          <a:p>
            <a:pPr lvl="1"/>
            <a:r>
              <a:rPr lang="en-US" altLang="zh-CN" sz="2000" dirty="0" err="1" smtClean="0">
                <a:ea typeface="宋体" pitchFamily="2" charset="-122"/>
              </a:rPr>
              <a:t>ARPAnet</a:t>
            </a:r>
            <a:r>
              <a:rPr lang="en-US" altLang="zh-CN" sz="2000" dirty="0" smtClean="0">
                <a:ea typeface="宋体" pitchFamily="2" charset="-122"/>
              </a:rPr>
              <a:t> has 15 nodes</a:t>
            </a:r>
          </a:p>
        </p:txBody>
      </p:sp>
      <p:sp>
        <p:nvSpPr>
          <p:cNvPr id="157703" name="Rectangle 5"/>
          <p:cNvSpPr>
            <a:spLocks noChangeArrowheads="1"/>
          </p:cNvSpPr>
          <p:nvPr/>
        </p:nvSpPr>
        <p:spPr bwMode="auto">
          <a:xfrm>
            <a:off x="523875" y="1028700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zh-CN" altLang="en-US" i="1">
                <a:solidFill>
                  <a:srgbClr val="FF0000"/>
                </a:solidFill>
                <a:latin typeface="Comic Sans MS" pitchFamily="66" charset="0"/>
                <a:ea typeface="宋体" pitchFamily="2" charset="-122"/>
              </a:rPr>
              <a:t>1961-1972: </a:t>
            </a:r>
            <a:r>
              <a:rPr lang="en-US" altLang="zh-CN" i="1">
                <a:solidFill>
                  <a:srgbClr val="FF0000"/>
                </a:solidFill>
                <a:latin typeface="Comic Sans MS" pitchFamily="66" charset="0"/>
                <a:ea typeface="宋体" pitchFamily="2" charset="-122"/>
              </a:rPr>
              <a:t>Early packet-switching principles</a:t>
            </a:r>
            <a:endParaRPr lang="en-US" altLang="zh-CN" sz="4000" u="sng">
              <a:solidFill>
                <a:schemeClr val="accent2"/>
              </a:solidFill>
              <a:latin typeface="Comic Sans MS" pitchFamily="66" charset="0"/>
              <a:ea typeface="宋体" pitchFamily="2" charset="-122"/>
            </a:endParaRPr>
          </a:p>
        </p:txBody>
      </p:sp>
      <p:pic>
        <p:nvPicPr>
          <p:cNvPr id="15770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50" y="4637088"/>
            <a:ext cx="4013200" cy="161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5872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D67802C-A9D3-49E8-B191-3B5DA2334FAD}" type="slidenum">
              <a:rPr lang="zh-CN" altLang="en-US" sz="1400" smtClean="0"/>
              <a:pPr/>
              <a:t>124</a:t>
            </a:fld>
            <a:endParaRPr lang="en-US" altLang="zh-CN" sz="1400" smtClean="0"/>
          </a:p>
        </p:txBody>
      </p:sp>
      <p:sp>
        <p:nvSpPr>
          <p:cNvPr id="15872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>
                <a:ea typeface="宋体" pitchFamily="2" charset="-122"/>
              </a:rPr>
              <a:t>1969</a:t>
            </a:r>
          </a:p>
          <a:p>
            <a:pPr lvl="1"/>
            <a:r>
              <a:rPr lang="en-US" altLang="zh-CN" smtClean="0">
                <a:ea typeface="宋体" pitchFamily="2" charset="-122"/>
              </a:rPr>
              <a:t>ARPANET commissioned: 4 nodes, 50kbps</a:t>
            </a:r>
          </a:p>
        </p:txBody>
      </p:sp>
      <p:sp>
        <p:nvSpPr>
          <p:cNvPr id="158725" name="Rectangle 3"/>
          <p:cNvSpPr>
            <a:spLocks noGrp="1" noChangeArrowheads="1"/>
          </p:cNvSpPr>
          <p:nvPr>
            <p:ph type="title"/>
          </p:nvPr>
        </p:nvSpPr>
        <p:spPr>
          <a:xfrm>
            <a:off x="552450" y="354013"/>
            <a:ext cx="8223250" cy="842962"/>
          </a:xfrm>
          <a:noFill/>
        </p:spPr>
        <p:txBody>
          <a:bodyPr lIns="91411" tIns="45708" rIns="91411" bIns="45708" anchor="t"/>
          <a:lstStyle/>
          <a:p>
            <a:r>
              <a:rPr lang="en-US" altLang="zh-CN" dirty="0" smtClean="0">
                <a:ea typeface="宋体" pitchFamily="2" charset="-122"/>
              </a:rPr>
              <a:t>A Brief History of the Internet</a:t>
            </a:r>
          </a:p>
        </p:txBody>
      </p:sp>
      <p:pic>
        <p:nvPicPr>
          <p:cNvPr id="158726" name="Picture 4" descr="1969_4-node_m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2486025"/>
            <a:ext cx="4716462" cy="428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59747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EBA471B-E35A-411E-9174-FED83ED22635}" type="slidenum">
              <a:rPr lang="zh-CN" altLang="en-US" sz="1400" smtClean="0"/>
              <a:pPr/>
              <a:t>125</a:t>
            </a:fld>
            <a:endParaRPr lang="en-US" altLang="zh-CN" sz="1400" smtClean="0"/>
          </a:p>
        </p:txBody>
      </p:sp>
      <p:sp>
        <p:nvSpPr>
          <p:cNvPr id="1597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smtClean="0">
                <a:ea typeface="宋体" pitchFamily="2" charset="-122"/>
              </a:rPr>
              <a:t>Initial Expansion of the ARPANET</a:t>
            </a:r>
          </a:p>
        </p:txBody>
      </p:sp>
      <p:pic>
        <p:nvPicPr>
          <p:cNvPr id="159749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7350" y="1527175"/>
            <a:ext cx="8375650" cy="5008563"/>
          </a:xfrm>
        </p:spPr>
      </p:pic>
      <p:sp>
        <p:nvSpPr>
          <p:cNvPr id="159750" name="Text Box 4"/>
          <p:cNvSpPr txBox="1">
            <a:spLocks noChangeArrowheads="1"/>
          </p:cNvSpPr>
          <p:nvPr/>
        </p:nvSpPr>
        <p:spPr bwMode="auto">
          <a:xfrm>
            <a:off x="728663" y="3001963"/>
            <a:ext cx="889000" cy="2746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94" tIns="45647" rIns="91294" bIns="45647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 sz="1200">
                <a:latin typeface="Comic Sans MS" pitchFamily="66" charset="0"/>
                <a:ea typeface="宋体" pitchFamily="2" charset="-122"/>
              </a:rPr>
              <a:t>Dec. 1969</a:t>
            </a:r>
          </a:p>
        </p:txBody>
      </p:sp>
      <p:sp>
        <p:nvSpPr>
          <p:cNvPr id="159751" name="Text Box 5"/>
          <p:cNvSpPr txBox="1">
            <a:spLocks noChangeArrowheads="1"/>
          </p:cNvSpPr>
          <p:nvPr/>
        </p:nvSpPr>
        <p:spPr bwMode="auto">
          <a:xfrm>
            <a:off x="5964238" y="3001963"/>
            <a:ext cx="1003300" cy="2746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94" tIns="45647" rIns="91294" bIns="45647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 sz="1200">
                <a:latin typeface="Comic Sans MS" pitchFamily="66" charset="0"/>
                <a:ea typeface="宋体" pitchFamily="2" charset="-122"/>
              </a:rPr>
              <a:t>March 1971</a:t>
            </a:r>
          </a:p>
        </p:txBody>
      </p:sp>
      <p:sp>
        <p:nvSpPr>
          <p:cNvPr id="159752" name="Text Box 6"/>
          <p:cNvSpPr txBox="1">
            <a:spLocks noChangeArrowheads="1"/>
          </p:cNvSpPr>
          <p:nvPr/>
        </p:nvSpPr>
        <p:spPr bwMode="auto">
          <a:xfrm>
            <a:off x="2703513" y="3001963"/>
            <a:ext cx="879475" cy="2746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94" tIns="45647" rIns="91294" bIns="45647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 sz="1200">
                <a:latin typeface="Comic Sans MS" pitchFamily="66" charset="0"/>
                <a:ea typeface="宋体" pitchFamily="2" charset="-122"/>
              </a:rPr>
              <a:t>July 1970</a:t>
            </a:r>
          </a:p>
        </p:txBody>
      </p:sp>
      <p:sp>
        <p:nvSpPr>
          <p:cNvPr id="159753" name="Text Box 7"/>
          <p:cNvSpPr txBox="1">
            <a:spLocks noChangeArrowheads="1"/>
          </p:cNvSpPr>
          <p:nvPr/>
        </p:nvSpPr>
        <p:spPr bwMode="auto">
          <a:xfrm>
            <a:off x="2136775" y="6243638"/>
            <a:ext cx="881063" cy="273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94" tIns="45647" rIns="91294" bIns="45647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 sz="1200">
                <a:latin typeface="Comic Sans MS" pitchFamily="66" charset="0"/>
                <a:ea typeface="宋体" pitchFamily="2" charset="-122"/>
              </a:rPr>
              <a:t>Apr. 1972</a:t>
            </a:r>
          </a:p>
        </p:txBody>
      </p:sp>
      <p:sp>
        <p:nvSpPr>
          <p:cNvPr id="159754" name="Text Box 8"/>
          <p:cNvSpPr txBox="1">
            <a:spLocks noChangeArrowheads="1"/>
          </p:cNvSpPr>
          <p:nvPr/>
        </p:nvSpPr>
        <p:spPr bwMode="auto">
          <a:xfrm>
            <a:off x="6196013" y="6273800"/>
            <a:ext cx="887412" cy="273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94" tIns="45647" rIns="91294" bIns="45647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 sz="1200">
                <a:latin typeface="Comic Sans MS" pitchFamily="66" charset="0"/>
                <a:ea typeface="宋体" pitchFamily="2" charset="-122"/>
              </a:rPr>
              <a:t>Sep. 1972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 smtClean="0">
                <a:latin typeface="Tahoma" pitchFamily="34" charset="0"/>
              </a:rPr>
              <a:t>Introduction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77825" y="1770063"/>
            <a:ext cx="4506913" cy="44577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zh-CN" sz="2000" dirty="0" smtClean="0">
                <a:solidFill>
                  <a:srgbClr val="000099"/>
                </a:solidFill>
                <a:ea typeface="ＭＳ Ｐゴシック" pitchFamily="34" charset="-128"/>
              </a:rPr>
              <a:t>1970:</a:t>
            </a:r>
            <a:r>
              <a:rPr lang="en-US" altLang="zh-CN" sz="2000" dirty="0" smtClean="0">
                <a:ea typeface="ＭＳ Ｐゴシック" pitchFamily="34" charset="-128"/>
              </a:rPr>
              <a:t> </a:t>
            </a:r>
            <a:r>
              <a:rPr lang="en-US" altLang="zh-CN" sz="2000" dirty="0" err="1" smtClean="0">
                <a:ea typeface="ＭＳ Ｐゴシック" pitchFamily="34" charset="-128"/>
              </a:rPr>
              <a:t>ALOHAnet</a:t>
            </a:r>
            <a:r>
              <a:rPr lang="en-US" altLang="zh-CN" sz="2000" dirty="0" smtClean="0">
                <a:ea typeface="ＭＳ Ｐゴシック" pitchFamily="34" charset="-128"/>
              </a:rPr>
              <a:t> satellite network in Hawaii</a:t>
            </a:r>
          </a:p>
          <a:p>
            <a:pPr eaLnBrk="1" hangingPunct="1">
              <a:buSzPct val="75000"/>
            </a:pPr>
            <a:r>
              <a:rPr lang="en-US" altLang="zh-CN" sz="2000" dirty="0" smtClean="0">
                <a:solidFill>
                  <a:srgbClr val="000099"/>
                </a:solidFill>
                <a:ea typeface="ＭＳ Ｐゴシック" pitchFamily="34" charset="-128"/>
              </a:rPr>
              <a:t>1974:</a:t>
            </a:r>
            <a:r>
              <a:rPr lang="en-US" altLang="zh-CN" sz="2000" dirty="0" smtClean="0">
                <a:ea typeface="ＭＳ Ｐゴシック" pitchFamily="34" charset="-128"/>
              </a:rPr>
              <a:t> Cerf and Kahn - architecture for interconnecting networks</a:t>
            </a:r>
          </a:p>
          <a:p>
            <a:pPr eaLnBrk="1" hangingPunct="1">
              <a:buSzPct val="75000"/>
            </a:pPr>
            <a:r>
              <a:rPr lang="en-US" altLang="zh-CN" sz="2000" dirty="0" smtClean="0">
                <a:solidFill>
                  <a:srgbClr val="000099"/>
                </a:solidFill>
                <a:ea typeface="ＭＳ Ｐゴシック" pitchFamily="34" charset="-128"/>
              </a:rPr>
              <a:t>1976:</a:t>
            </a:r>
            <a:r>
              <a:rPr lang="en-US" altLang="zh-CN" sz="2000" dirty="0" smtClean="0">
                <a:ea typeface="ＭＳ Ｐゴシック" pitchFamily="34" charset="-128"/>
              </a:rPr>
              <a:t> Ethernet at Xerox PARC</a:t>
            </a:r>
          </a:p>
          <a:p>
            <a:pPr eaLnBrk="1" hangingPunct="1">
              <a:buSzPct val="75000"/>
            </a:pPr>
            <a:r>
              <a:rPr lang="en-US" altLang="zh-CN" sz="2000" dirty="0" smtClean="0">
                <a:solidFill>
                  <a:srgbClr val="000099"/>
                </a:solidFill>
                <a:ea typeface="ＭＳ Ｐゴシック" pitchFamily="34" charset="-128"/>
              </a:rPr>
              <a:t>late70</a:t>
            </a:r>
            <a:r>
              <a:rPr lang="ja-JP" altLang="en-US" sz="2000" dirty="0" smtClean="0">
                <a:solidFill>
                  <a:srgbClr val="000099"/>
                </a:solidFill>
                <a:ea typeface="ＭＳ Ｐゴシック" pitchFamily="34" charset="-128"/>
              </a:rPr>
              <a:t>’</a:t>
            </a:r>
            <a:r>
              <a:rPr lang="en-US" altLang="ja-JP" sz="2000" dirty="0" smtClean="0">
                <a:solidFill>
                  <a:srgbClr val="000099"/>
                </a:solidFill>
                <a:ea typeface="ＭＳ Ｐゴシック" pitchFamily="34" charset="-128"/>
              </a:rPr>
              <a:t>s:</a:t>
            </a:r>
            <a:r>
              <a:rPr lang="en-US" altLang="ja-JP" sz="2000" dirty="0" smtClean="0">
                <a:ea typeface="ＭＳ Ｐゴシック" pitchFamily="34" charset="-128"/>
              </a:rPr>
              <a:t> proprietary architectures: </a:t>
            </a:r>
            <a:r>
              <a:rPr lang="en-US" altLang="ja-JP" sz="2000" dirty="0" err="1" smtClean="0">
                <a:ea typeface="ＭＳ Ｐゴシック" pitchFamily="34" charset="-128"/>
              </a:rPr>
              <a:t>DECnet</a:t>
            </a:r>
            <a:r>
              <a:rPr lang="en-US" altLang="ja-JP" sz="2000" dirty="0" smtClean="0">
                <a:ea typeface="ＭＳ Ｐゴシック" pitchFamily="34" charset="-128"/>
              </a:rPr>
              <a:t>, SNA, XNA</a:t>
            </a:r>
          </a:p>
          <a:p>
            <a:pPr eaLnBrk="1" hangingPunct="1">
              <a:buSzPct val="75000"/>
            </a:pPr>
            <a:r>
              <a:rPr lang="en-US" altLang="zh-CN" sz="2000" dirty="0" smtClean="0">
                <a:solidFill>
                  <a:srgbClr val="000099"/>
                </a:solidFill>
                <a:ea typeface="ＭＳ Ｐゴシック" pitchFamily="34" charset="-128"/>
              </a:rPr>
              <a:t>late 70</a:t>
            </a:r>
            <a:r>
              <a:rPr lang="ja-JP" altLang="en-US" sz="2000" dirty="0" smtClean="0">
                <a:solidFill>
                  <a:srgbClr val="000099"/>
                </a:solidFill>
                <a:ea typeface="ＭＳ Ｐゴシック" pitchFamily="34" charset="-128"/>
              </a:rPr>
              <a:t>’</a:t>
            </a:r>
            <a:r>
              <a:rPr lang="en-US" altLang="ja-JP" sz="2000" dirty="0" smtClean="0">
                <a:solidFill>
                  <a:srgbClr val="000099"/>
                </a:solidFill>
                <a:ea typeface="ＭＳ Ｐゴシック" pitchFamily="34" charset="-128"/>
              </a:rPr>
              <a:t>s:</a:t>
            </a:r>
            <a:r>
              <a:rPr lang="en-US" altLang="ja-JP" sz="2000" dirty="0" smtClean="0">
                <a:ea typeface="ＭＳ Ｐゴシック" pitchFamily="34" charset="-128"/>
              </a:rPr>
              <a:t> switching fixed length packets (ATM precursor)</a:t>
            </a:r>
          </a:p>
          <a:p>
            <a:pPr eaLnBrk="1" hangingPunct="1">
              <a:buSzPct val="75000"/>
            </a:pPr>
            <a:r>
              <a:rPr lang="en-US" altLang="zh-CN" sz="2000" dirty="0" smtClean="0">
                <a:solidFill>
                  <a:srgbClr val="000099"/>
                </a:solidFill>
                <a:ea typeface="ＭＳ Ｐゴシック" pitchFamily="34" charset="-128"/>
              </a:rPr>
              <a:t>1979:</a:t>
            </a:r>
            <a:r>
              <a:rPr lang="en-US" altLang="zh-CN" sz="2000" dirty="0" smtClean="0">
                <a:ea typeface="ＭＳ Ｐゴシック" pitchFamily="34" charset="-128"/>
              </a:rPr>
              <a:t> </a:t>
            </a:r>
            <a:r>
              <a:rPr lang="en-US" altLang="zh-CN" sz="2000" dirty="0" err="1" smtClean="0">
                <a:ea typeface="ＭＳ Ｐゴシック" pitchFamily="34" charset="-128"/>
              </a:rPr>
              <a:t>ARPAnet</a:t>
            </a:r>
            <a:r>
              <a:rPr lang="en-US" altLang="zh-CN" sz="2000" dirty="0" smtClean="0">
                <a:ea typeface="ＭＳ Ｐゴシック" pitchFamily="34" charset="-128"/>
              </a:rPr>
              <a:t> has 200 </a:t>
            </a:r>
            <a:r>
              <a:rPr lang="en-US" altLang="zh-CN" sz="2400" dirty="0" smtClean="0">
                <a:ea typeface="ＭＳ Ｐゴシック" pitchFamily="34" charset="-128"/>
              </a:rPr>
              <a:t>nodes</a:t>
            </a:r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999038" y="2155825"/>
            <a:ext cx="3924300" cy="3487738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 smtClean="0">
                <a:solidFill>
                  <a:srgbClr val="CC0000"/>
                </a:solidFill>
                <a:ea typeface="ＭＳ Ｐゴシック" pitchFamily="34" charset="-128"/>
              </a:rPr>
              <a:t>Cerf and Kahn</a:t>
            </a:r>
            <a:r>
              <a:rPr lang="ja-JP" altLang="en-US" sz="2400" dirty="0" smtClean="0">
                <a:solidFill>
                  <a:srgbClr val="CC0000"/>
                </a:solidFill>
                <a:ea typeface="ＭＳ Ｐゴシック" pitchFamily="34" charset="-128"/>
              </a:rPr>
              <a:t>’</a:t>
            </a:r>
            <a:r>
              <a:rPr lang="en-US" altLang="ja-JP" sz="2400" dirty="0" smtClean="0">
                <a:solidFill>
                  <a:srgbClr val="CC0000"/>
                </a:solidFill>
                <a:ea typeface="ＭＳ Ｐゴシック" pitchFamily="34" charset="-128"/>
              </a:rPr>
              <a:t>s internetworking principles</a:t>
            </a:r>
            <a:r>
              <a:rPr lang="en-US" altLang="ja-JP" sz="2400" dirty="0" smtClean="0">
                <a:solidFill>
                  <a:srgbClr val="FF0000"/>
                </a:solidFill>
                <a:ea typeface="ＭＳ Ｐゴシック" pitchFamily="34" charset="-128"/>
              </a:rPr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ea typeface="宋体" pitchFamily="2" charset="-122"/>
              </a:rPr>
              <a:t>minimalism, autonomy - no internal changes required to interconnect networks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ea typeface="宋体" pitchFamily="2" charset="-122"/>
              </a:rPr>
              <a:t>best effort service model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ea typeface="宋体" pitchFamily="2" charset="-122"/>
              </a:rPr>
              <a:t>stateless routers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ea typeface="宋体" pitchFamily="2" charset="-122"/>
              </a:rPr>
              <a:t>decentralized control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 smtClean="0">
                <a:solidFill>
                  <a:srgbClr val="CC0000"/>
                </a:solidFill>
                <a:ea typeface="ＭＳ Ｐゴシック" pitchFamily="34" charset="-128"/>
              </a:rPr>
              <a:t>define today</a:t>
            </a:r>
            <a:r>
              <a:rPr lang="ja-JP" altLang="en-US" sz="2400" dirty="0" smtClean="0">
                <a:solidFill>
                  <a:srgbClr val="CC0000"/>
                </a:solidFill>
                <a:ea typeface="ＭＳ Ｐゴシック" pitchFamily="34" charset="-128"/>
              </a:rPr>
              <a:t>’</a:t>
            </a:r>
            <a:r>
              <a:rPr lang="en-US" altLang="ja-JP" sz="2400" dirty="0" smtClean="0">
                <a:solidFill>
                  <a:srgbClr val="CC0000"/>
                </a:solidFill>
                <a:ea typeface="ＭＳ Ｐゴシック" pitchFamily="34" charset="-128"/>
              </a:rPr>
              <a:t>s Internet architecture</a:t>
            </a:r>
            <a:endParaRPr lang="en-US" altLang="zh-CN" sz="2400" dirty="0" smtClean="0">
              <a:solidFill>
                <a:srgbClr val="CC0000"/>
              </a:solidFill>
              <a:ea typeface="ＭＳ Ｐゴシック" pitchFamily="34" charset="-128"/>
            </a:endParaRPr>
          </a:p>
        </p:txBody>
      </p:sp>
      <p:sp>
        <p:nvSpPr>
          <p:cNvPr id="79877" name="Rectangle 5"/>
          <p:cNvSpPr>
            <a:spLocks noChangeArrowheads="1"/>
          </p:cNvSpPr>
          <p:nvPr/>
        </p:nvSpPr>
        <p:spPr bwMode="auto">
          <a:xfrm>
            <a:off x="177800" y="900113"/>
            <a:ext cx="79724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i="1" dirty="0">
                <a:solidFill>
                  <a:srgbClr val="CC0000"/>
                </a:solidFill>
                <a:latin typeface="Comic Sans MS" pitchFamily="66" charset="0"/>
              </a:rPr>
              <a:t>1972-1980: Internetworking, new and proprietary nets</a:t>
            </a:r>
            <a:endParaRPr lang="en-US" altLang="zh-CN" sz="4000" u="sng" dirty="0">
              <a:solidFill>
                <a:srgbClr val="CC0000"/>
              </a:solidFill>
              <a:latin typeface="Comic Sans MS" pitchFamily="66" charset="0"/>
            </a:endParaRPr>
          </a:p>
        </p:txBody>
      </p:sp>
      <p:sp>
        <p:nvSpPr>
          <p:cNvPr id="79878" name="Rectangle 6"/>
          <p:cNvSpPr>
            <a:spLocks noChangeArrowheads="1"/>
          </p:cNvSpPr>
          <p:nvPr/>
        </p:nvSpPr>
        <p:spPr bwMode="auto">
          <a:xfrm>
            <a:off x="4970463" y="2020888"/>
            <a:ext cx="3878262" cy="3619500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latin typeface="Times New Roman" pitchFamily="18" charset="0"/>
            </a:endParaRPr>
          </a:p>
        </p:txBody>
      </p:sp>
      <p:sp>
        <p:nvSpPr>
          <p:cNvPr id="79879" name="Rectangle 2"/>
          <p:cNvSpPr>
            <a:spLocks noChangeArrowheads="1"/>
          </p:cNvSpPr>
          <p:nvPr/>
        </p:nvSpPr>
        <p:spPr bwMode="auto">
          <a:xfrm>
            <a:off x="377825" y="252413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000">
                <a:solidFill>
                  <a:srgbClr val="000099"/>
                </a:solidFill>
              </a:rPr>
              <a:t>Internet history</a:t>
            </a:r>
            <a:endParaRPr lang="en-US" altLang="zh-CN" sz="4400">
              <a:solidFill>
                <a:srgbClr val="000099"/>
              </a:solidFill>
            </a:endParaRPr>
          </a:p>
        </p:txBody>
      </p:sp>
      <p:sp>
        <p:nvSpPr>
          <p:cNvPr id="7988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Tahoma" pitchFamily="34" charset="0"/>
              </a:rPr>
              <a:t>1-</a:t>
            </a:r>
            <a:fld id="{A0EA9890-50AC-40F9-B1C3-0B1739A7B537}" type="slidenum">
              <a:rPr lang="en-US" altLang="zh-CN" sz="1200">
                <a:latin typeface="Tahoma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126</a:t>
            </a:fld>
            <a:endParaRPr lang="en-US" altLang="zh-CN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28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 smtClean="0">
                <a:latin typeface="Tahoma" pitchFamily="34" charset="0"/>
              </a:rPr>
              <a:t>Introduction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801813"/>
            <a:ext cx="3810000" cy="44577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zh-CN" sz="2400" smtClean="0">
                <a:solidFill>
                  <a:srgbClr val="000099"/>
                </a:solidFill>
                <a:ea typeface="ＭＳ Ｐゴシック" pitchFamily="34" charset="-128"/>
              </a:rPr>
              <a:t>1983:</a:t>
            </a:r>
            <a:r>
              <a:rPr lang="en-US" altLang="zh-CN" sz="2400" smtClean="0">
                <a:ea typeface="ＭＳ Ｐゴシック" pitchFamily="34" charset="-128"/>
              </a:rPr>
              <a:t> deployment of TCP/IP</a:t>
            </a:r>
          </a:p>
          <a:p>
            <a:pPr eaLnBrk="1" hangingPunct="1">
              <a:buSzPct val="75000"/>
            </a:pPr>
            <a:r>
              <a:rPr lang="en-US" altLang="zh-CN" sz="2400" smtClean="0">
                <a:solidFill>
                  <a:srgbClr val="000099"/>
                </a:solidFill>
                <a:ea typeface="ＭＳ Ｐゴシック" pitchFamily="34" charset="-128"/>
              </a:rPr>
              <a:t>1982:</a:t>
            </a:r>
            <a:r>
              <a:rPr lang="en-US" altLang="zh-CN" sz="2400" smtClean="0">
                <a:ea typeface="ＭＳ Ｐゴシック" pitchFamily="34" charset="-128"/>
              </a:rPr>
              <a:t> smtp e-mail protocol defined </a:t>
            </a:r>
          </a:p>
          <a:p>
            <a:pPr eaLnBrk="1" hangingPunct="1">
              <a:buSzPct val="75000"/>
            </a:pPr>
            <a:r>
              <a:rPr lang="en-US" altLang="zh-CN" sz="2400" smtClean="0">
                <a:solidFill>
                  <a:srgbClr val="000099"/>
                </a:solidFill>
                <a:ea typeface="ＭＳ Ｐゴシック" pitchFamily="34" charset="-128"/>
              </a:rPr>
              <a:t>1983:</a:t>
            </a:r>
            <a:r>
              <a:rPr lang="en-US" altLang="zh-CN" sz="2400" smtClean="0">
                <a:ea typeface="ＭＳ Ｐゴシック" pitchFamily="34" charset="-128"/>
              </a:rPr>
              <a:t> DNS defined for name-to-IP-address translation</a:t>
            </a:r>
          </a:p>
          <a:p>
            <a:pPr eaLnBrk="1" hangingPunct="1">
              <a:buSzPct val="75000"/>
            </a:pPr>
            <a:r>
              <a:rPr lang="en-US" altLang="zh-CN" sz="2400" smtClean="0">
                <a:solidFill>
                  <a:srgbClr val="000099"/>
                </a:solidFill>
                <a:ea typeface="ＭＳ Ｐゴシック" pitchFamily="34" charset="-128"/>
              </a:rPr>
              <a:t>1985:</a:t>
            </a:r>
            <a:r>
              <a:rPr lang="en-US" altLang="zh-CN" sz="2400" smtClean="0">
                <a:ea typeface="ＭＳ Ｐゴシック" pitchFamily="34" charset="-128"/>
              </a:rPr>
              <a:t> ftp protocol defined</a:t>
            </a:r>
          </a:p>
          <a:p>
            <a:pPr eaLnBrk="1" hangingPunct="1">
              <a:buSzPct val="75000"/>
            </a:pPr>
            <a:r>
              <a:rPr lang="en-US" altLang="zh-CN" sz="2400" smtClean="0">
                <a:solidFill>
                  <a:srgbClr val="000099"/>
                </a:solidFill>
                <a:ea typeface="ＭＳ Ｐゴシック" pitchFamily="34" charset="-128"/>
              </a:rPr>
              <a:t>1988:</a:t>
            </a:r>
            <a:r>
              <a:rPr lang="en-US" altLang="zh-CN" sz="2400" smtClean="0">
                <a:ea typeface="ＭＳ Ｐゴシック" pitchFamily="34" charset="-128"/>
              </a:rPr>
              <a:t> TCP congestion control</a:t>
            </a:r>
          </a:p>
        </p:txBody>
      </p:sp>
      <p:sp>
        <p:nvSpPr>
          <p:cNvPr id="80900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495800" y="1811338"/>
            <a:ext cx="3810000" cy="4448175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zh-CN" sz="2400" smtClean="0">
                <a:ea typeface="ＭＳ Ｐゴシック" pitchFamily="34" charset="-128"/>
              </a:rPr>
              <a:t>new national networks: Csnet, BITnet, NSFnet, Minitel</a:t>
            </a:r>
          </a:p>
          <a:p>
            <a:pPr eaLnBrk="1" hangingPunct="1">
              <a:buSzPct val="75000"/>
            </a:pPr>
            <a:r>
              <a:rPr lang="en-US" altLang="zh-CN" sz="2400" smtClean="0">
                <a:ea typeface="ＭＳ Ｐゴシック" pitchFamily="34" charset="-128"/>
              </a:rPr>
              <a:t>100,000 hosts connected to confederation of networks</a:t>
            </a:r>
          </a:p>
          <a:p>
            <a:pPr eaLnBrk="1" hangingPunct="1">
              <a:buSzPct val="75000"/>
            </a:pPr>
            <a:endParaRPr lang="en-US" altLang="zh-CN" sz="2400" smtClean="0">
              <a:ea typeface="ＭＳ Ｐゴシック" pitchFamily="34" charset="-128"/>
            </a:endParaRPr>
          </a:p>
        </p:txBody>
      </p:sp>
      <p:sp>
        <p:nvSpPr>
          <p:cNvPr id="80901" name="Rectangle 5"/>
          <p:cNvSpPr>
            <a:spLocks noChangeArrowheads="1"/>
          </p:cNvSpPr>
          <p:nvPr/>
        </p:nvSpPr>
        <p:spPr bwMode="auto">
          <a:xfrm>
            <a:off x="523875" y="1028700"/>
            <a:ext cx="79629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i="1">
                <a:solidFill>
                  <a:srgbClr val="CC0000"/>
                </a:solidFill>
                <a:latin typeface="Comic Sans MS" pitchFamily="66" charset="0"/>
              </a:rPr>
              <a:t>1980-1990: new protocols, a proliferation of networks</a:t>
            </a:r>
            <a:endParaRPr lang="en-US" altLang="zh-CN" sz="4000" u="sng">
              <a:solidFill>
                <a:srgbClr val="CC0000"/>
              </a:solidFill>
              <a:latin typeface="Comic Sans MS" pitchFamily="66" charset="0"/>
            </a:endParaRPr>
          </a:p>
        </p:txBody>
      </p:sp>
      <p:sp>
        <p:nvSpPr>
          <p:cNvPr id="80902" name="Rectangle 2"/>
          <p:cNvSpPr>
            <a:spLocks noChangeArrowheads="1"/>
          </p:cNvSpPr>
          <p:nvPr/>
        </p:nvSpPr>
        <p:spPr bwMode="auto">
          <a:xfrm>
            <a:off x="377825" y="252413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000">
                <a:solidFill>
                  <a:srgbClr val="000099"/>
                </a:solidFill>
              </a:rPr>
              <a:t>Internet history</a:t>
            </a:r>
            <a:endParaRPr lang="en-US" altLang="zh-CN" sz="4400">
              <a:solidFill>
                <a:srgbClr val="000099"/>
              </a:solidFill>
            </a:endParaRPr>
          </a:p>
        </p:txBody>
      </p:sp>
      <p:sp>
        <p:nvSpPr>
          <p:cNvPr id="8090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Tahoma" pitchFamily="34" charset="0"/>
              </a:rPr>
              <a:t>1-</a:t>
            </a:r>
            <a:fld id="{452D2073-7D5C-437D-A4D9-3E222901189E}" type="slidenum">
              <a:rPr lang="en-US" altLang="zh-CN" sz="1200">
                <a:latin typeface="Tahoma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127</a:t>
            </a:fld>
            <a:endParaRPr lang="en-US" altLang="zh-CN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82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 smtClean="0">
                <a:latin typeface="Tahoma" pitchFamily="34" charset="0"/>
              </a:rPr>
              <a:t>Introduction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77825" y="1854200"/>
            <a:ext cx="4470400" cy="4457700"/>
          </a:xfrm>
        </p:spPr>
        <p:txBody>
          <a:bodyPr/>
          <a:lstStyle/>
          <a:p>
            <a:pPr marL="225425" indent="-225425" eaLnBrk="1" hangingPunct="1">
              <a:buSzPct val="75000"/>
            </a:pPr>
            <a:r>
              <a:rPr lang="en-US" altLang="zh-CN" sz="2000" dirty="0" smtClean="0">
                <a:solidFill>
                  <a:srgbClr val="000099"/>
                </a:solidFill>
                <a:ea typeface="ＭＳ Ｐゴシック" pitchFamily="34" charset="-128"/>
              </a:rPr>
              <a:t>early 1990</a:t>
            </a:r>
            <a:r>
              <a:rPr lang="ja-JP" altLang="en-US" sz="2000" dirty="0" smtClean="0">
                <a:solidFill>
                  <a:srgbClr val="000099"/>
                </a:solidFill>
                <a:ea typeface="ＭＳ Ｐゴシック" pitchFamily="34" charset="-128"/>
              </a:rPr>
              <a:t>’</a:t>
            </a:r>
            <a:r>
              <a:rPr lang="en-US" altLang="ja-JP" sz="2000" dirty="0" smtClean="0">
                <a:solidFill>
                  <a:srgbClr val="000099"/>
                </a:solidFill>
                <a:ea typeface="ＭＳ Ｐゴシック" pitchFamily="34" charset="-128"/>
              </a:rPr>
              <a:t>s:</a:t>
            </a:r>
            <a:r>
              <a:rPr lang="en-US" altLang="ja-JP" sz="2000" dirty="0" smtClean="0">
                <a:solidFill>
                  <a:schemeClr val="accent2"/>
                </a:solidFill>
                <a:ea typeface="ＭＳ Ｐゴシック" pitchFamily="34" charset="-128"/>
              </a:rPr>
              <a:t> </a:t>
            </a:r>
            <a:r>
              <a:rPr lang="en-US" altLang="ja-JP" sz="2000" dirty="0" err="1" smtClean="0">
                <a:ea typeface="ＭＳ Ｐゴシック" pitchFamily="34" charset="-128"/>
              </a:rPr>
              <a:t>ARPAnet</a:t>
            </a:r>
            <a:r>
              <a:rPr lang="en-US" altLang="ja-JP" sz="2000" dirty="0" smtClean="0">
                <a:ea typeface="ＭＳ Ｐゴシック" pitchFamily="34" charset="-128"/>
              </a:rPr>
              <a:t> decommissioned</a:t>
            </a:r>
          </a:p>
          <a:p>
            <a:pPr marL="225425" indent="-225425" eaLnBrk="1" hangingPunct="1">
              <a:buSzPct val="75000"/>
            </a:pPr>
            <a:r>
              <a:rPr lang="en-US" altLang="zh-CN" sz="2000" dirty="0" smtClean="0">
                <a:solidFill>
                  <a:srgbClr val="000099"/>
                </a:solidFill>
                <a:ea typeface="ＭＳ Ｐゴシック" pitchFamily="34" charset="-128"/>
              </a:rPr>
              <a:t>1991:</a:t>
            </a:r>
            <a:r>
              <a:rPr lang="en-US" altLang="zh-CN" sz="2000" dirty="0" smtClean="0">
                <a:solidFill>
                  <a:schemeClr val="accent2"/>
                </a:solidFill>
                <a:ea typeface="ＭＳ Ｐゴシック" pitchFamily="34" charset="-128"/>
              </a:rPr>
              <a:t> </a:t>
            </a:r>
            <a:r>
              <a:rPr lang="en-US" altLang="zh-CN" sz="2000" dirty="0" smtClean="0">
                <a:ea typeface="ＭＳ Ｐゴシック" pitchFamily="34" charset="-128"/>
              </a:rPr>
              <a:t>NSF lifts restrictions on commercial use of </a:t>
            </a:r>
            <a:r>
              <a:rPr lang="en-US" altLang="zh-CN" sz="2000" dirty="0" err="1" smtClean="0">
                <a:ea typeface="ＭＳ Ｐゴシック" pitchFamily="34" charset="-128"/>
              </a:rPr>
              <a:t>NSFnet</a:t>
            </a:r>
            <a:r>
              <a:rPr lang="en-US" altLang="zh-CN" sz="2000" dirty="0" smtClean="0">
                <a:ea typeface="ＭＳ Ｐゴシック" pitchFamily="34" charset="-128"/>
              </a:rPr>
              <a:t> (decommissioned, 1995)</a:t>
            </a:r>
          </a:p>
          <a:p>
            <a:pPr marL="225425" indent="-225425" eaLnBrk="1" hangingPunct="1">
              <a:buSzPct val="75000"/>
            </a:pPr>
            <a:r>
              <a:rPr lang="en-US" altLang="zh-CN" sz="2000" dirty="0" smtClean="0">
                <a:solidFill>
                  <a:srgbClr val="000099"/>
                </a:solidFill>
                <a:ea typeface="ＭＳ Ｐゴシック" pitchFamily="34" charset="-128"/>
              </a:rPr>
              <a:t>early 1990s:</a:t>
            </a:r>
            <a:r>
              <a:rPr lang="en-US" altLang="zh-CN" sz="2000" dirty="0" smtClean="0">
                <a:ea typeface="ＭＳ Ｐゴシック" pitchFamily="34" charset="-128"/>
              </a:rPr>
              <a:t> Web</a:t>
            </a:r>
          </a:p>
          <a:p>
            <a:pPr marL="569913" lvl="1" indent="-225425" eaLnBrk="1" hangingPunct="1"/>
            <a:r>
              <a:rPr lang="en-US" altLang="zh-CN" sz="2000" dirty="0" smtClean="0">
                <a:ea typeface="宋体" pitchFamily="2" charset="-122"/>
              </a:rPr>
              <a:t>hypertext [Bush 1945, Nelson 1960</a:t>
            </a:r>
            <a:r>
              <a:rPr lang="ja-JP" altLang="en-US" sz="2000" dirty="0" smtClean="0">
                <a:ea typeface="ＭＳ Ｐゴシック" pitchFamily="34" charset="-128"/>
              </a:rPr>
              <a:t>’</a:t>
            </a:r>
            <a:r>
              <a:rPr lang="en-US" altLang="ja-JP" sz="2000" dirty="0" smtClean="0">
                <a:ea typeface="ＭＳ Ｐゴシック" pitchFamily="34" charset="-128"/>
              </a:rPr>
              <a:t>s]</a:t>
            </a:r>
          </a:p>
          <a:p>
            <a:pPr marL="569913" lvl="1" indent="-225425" eaLnBrk="1" hangingPunct="1"/>
            <a:r>
              <a:rPr lang="en-US" altLang="zh-CN" sz="2000" dirty="0" smtClean="0">
                <a:ea typeface="宋体" pitchFamily="2" charset="-122"/>
              </a:rPr>
              <a:t>HTML, HTTP: Berners-Lee</a:t>
            </a:r>
          </a:p>
          <a:p>
            <a:pPr marL="569913" lvl="1" indent="-225425" eaLnBrk="1" hangingPunct="1"/>
            <a:r>
              <a:rPr lang="en-US" altLang="zh-CN" sz="2000" dirty="0" smtClean="0">
                <a:ea typeface="宋体" pitchFamily="2" charset="-122"/>
              </a:rPr>
              <a:t>1994: Mosaic, later Netscape</a:t>
            </a:r>
          </a:p>
          <a:p>
            <a:pPr marL="569913" lvl="1" indent="-225425" eaLnBrk="1" hangingPunct="1"/>
            <a:r>
              <a:rPr lang="en-US" altLang="zh-CN" sz="2000" dirty="0" smtClean="0">
                <a:ea typeface="宋体" pitchFamily="2" charset="-122"/>
              </a:rPr>
              <a:t>late 1990</a:t>
            </a:r>
            <a:r>
              <a:rPr lang="ja-JP" altLang="en-US" sz="2000" dirty="0" smtClean="0">
                <a:ea typeface="ＭＳ Ｐゴシック" pitchFamily="34" charset="-128"/>
              </a:rPr>
              <a:t>’</a:t>
            </a:r>
            <a:r>
              <a:rPr lang="en-US" altLang="ja-JP" sz="2000" dirty="0" smtClean="0">
                <a:ea typeface="ＭＳ Ｐゴシック" pitchFamily="34" charset="-128"/>
              </a:rPr>
              <a:t>s: commercialization</a:t>
            </a:r>
            <a:r>
              <a:rPr lang="en-US" altLang="ja-JP" sz="1800" dirty="0" smtClean="0">
                <a:ea typeface="ＭＳ Ｐゴシック" pitchFamily="34" charset="-128"/>
              </a:rPr>
              <a:t> of the Web</a:t>
            </a:r>
          </a:p>
          <a:p>
            <a:pPr marL="225425" indent="-225425" eaLnBrk="1" hangingPunct="1"/>
            <a:endParaRPr lang="en-US" altLang="zh-CN" sz="2000" dirty="0" smtClean="0">
              <a:ea typeface="ＭＳ Ｐゴシック" pitchFamily="34" charset="-128"/>
            </a:endParaRPr>
          </a:p>
          <a:p>
            <a:pPr marL="225425" indent="-225425" eaLnBrk="1" hangingPunct="1"/>
            <a:endParaRPr lang="en-US" altLang="zh-CN" sz="2000" dirty="0" smtClean="0">
              <a:ea typeface="ＭＳ Ｐゴシック" pitchFamily="34" charset="-128"/>
            </a:endParaRPr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889500" y="1800225"/>
            <a:ext cx="3965575" cy="444817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 sz="2400" smtClean="0">
                <a:solidFill>
                  <a:srgbClr val="000099"/>
                </a:solidFill>
                <a:ea typeface="ＭＳ Ｐゴシック" pitchFamily="34" charset="-128"/>
              </a:rPr>
              <a:t>late 1990</a:t>
            </a:r>
            <a:r>
              <a:rPr lang="ja-JP" altLang="en-US" sz="2400" smtClean="0">
                <a:solidFill>
                  <a:srgbClr val="000099"/>
                </a:solidFill>
                <a:ea typeface="ＭＳ Ｐゴシック" pitchFamily="34" charset="-128"/>
              </a:rPr>
              <a:t>’</a:t>
            </a:r>
            <a:r>
              <a:rPr lang="en-US" altLang="ja-JP" sz="2400" smtClean="0">
                <a:solidFill>
                  <a:srgbClr val="000099"/>
                </a:solidFill>
                <a:ea typeface="ＭＳ Ｐゴシック" pitchFamily="34" charset="-128"/>
              </a:rPr>
              <a:t>s – 2000</a:t>
            </a:r>
            <a:r>
              <a:rPr lang="ja-JP" altLang="en-US" sz="2400" smtClean="0">
                <a:solidFill>
                  <a:srgbClr val="000099"/>
                </a:solidFill>
                <a:ea typeface="ＭＳ Ｐゴシック" pitchFamily="34" charset="-128"/>
              </a:rPr>
              <a:t>’</a:t>
            </a:r>
            <a:r>
              <a:rPr lang="en-US" altLang="ja-JP" sz="2400" smtClean="0">
                <a:solidFill>
                  <a:srgbClr val="000099"/>
                </a:solidFill>
                <a:ea typeface="ＭＳ Ｐゴシック" pitchFamily="34" charset="-128"/>
              </a:rPr>
              <a:t>s:</a:t>
            </a:r>
          </a:p>
          <a:p>
            <a:pPr eaLnBrk="1" hangingPunct="1">
              <a:buSzPct val="75000"/>
            </a:pPr>
            <a:r>
              <a:rPr lang="en-US" altLang="zh-CN" sz="2400" smtClean="0">
                <a:ea typeface="ＭＳ Ｐゴシック" pitchFamily="34" charset="-128"/>
              </a:rPr>
              <a:t>more killer apps: instant messaging, P2P file sharing</a:t>
            </a:r>
          </a:p>
          <a:p>
            <a:pPr eaLnBrk="1" hangingPunct="1">
              <a:buSzPct val="75000"/>
            </a:pPr>
            <a:r>
              <a:rPr lang="en-US" altLang="zh-CN" sz="2400" smtClean="0">
                <a:ea typeface="ＭＳ Ｐゴシック" pitchFamily="34" charset="-128"/>
              </a:rPr>
              <a:t>network security to forefront</a:t>
            </a:r>
          </a:p>
          <a:p>
            <a:pPr eaLnBrk="1" hangingPunct="1">
              <a:buSzPct val="75000"/>
            </a:pPr>
            <a:r>
              <a:rPr lang="en-US" altLang="zh-CN" sz="2400" smtClean="0">
                <a:ea typeface="ＭＳ Ｐゴシック" pitchFamily="34" charset="-128"/>
              </a:rPr>
              <a:t>est. 50 million host, 100 million+ users</a:t>
            </a:r>
          </a:p>
          <a:p>
            <a:pPr eaLnBrk="1" hangingPunct="1">
              <a:buSzPct val="75000"/>
            </a:pPr>
            <a:r>
              <a:rPr lang="en-US" altLang="zh-CN" sz="2400" smtClean="0">
                <a:ea typeface="ＭＳ Ｐゴシック" pitchFamily="34" charset="-128"/>
              </a:rPr>
              <a:t>backbone links running at Gbps</a:t>
            </a:r>
          </a:p>
          <a:p>
            <a:pPr eaLnBrk="1" hangingPunct="1"/>
            <a:endParaRPr lang="en-US" altLang="zh-CN" sz="2000" smtClean="0">
              <a:ea typeface="ＭＳ Ｐゴシック" pitchFamily="34" charset="-128"/>
            </a:endParaRPr>
          </a:p>
        </p:txBody>
      </p:sp>
      <p:sp>
        <p:nvSpPr>
          <p:cNvPr id="81925" name="Rectangle 5"/>
          <p:cNvSpPr>
            <a:spLocks noChangeArrowheads="1"/>
          </p:cNvSpPr>
          <p:nvPr/>
        </p:nvSpPr>
        <p:spPr bwMode="auto">
          <a:xfrm>
            <a:off x="523875" y="1028700"/>
            <a:ext cx="79629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solidFill>
                  <a:srgbClr val="CC0000"/>
                </a:solidFill>
              </a:rPr>
              <a:t>1990, 2000</a:t>
            </a:r>
            <a:r>
              <a:rPr lang="ja-JP" altLang="en-US" i="1">
                <a:solidFill>
                  <a:srgbClr val="CC0000"/>
                </a:solidFill>
              </a:rPr>
              <a:t>’</a:t>
            </a:r>
            <a:r>
              <a:rPr lang="en-US" altLang="ja-JP" i="1">
                <a:solidFill>
                  <a:srgbClr val="CC0000"/>
                </a:solidFill>
              </a:rPr>
              <a:t>s: commercialization, the Web, new apps</a:t>
            </a:r>
            <a:endParaRPr lang="en-US" altLang="zh-CN" u="sng">
              <a:solidFill>
                <a:srgbClr val="CC0000"/>
              </a:solidFill>
            </a:endParaRPr>
          </a:p>
        </p:txBody>
      </p:sp>
      <p:sp>
        <p:nvSpPr>
          <p:cNvPr id="81926" name="Rectangle 2"/>
          <p:cNvSpPr>
            <a:spLocks noChangeArrowheads="1"/>
          </p:cNvSpPr>
          <p:nvPr/>
        </p:nvSpPr>
        <p:spPr bwMode="auto">
          <a:xfrm>
            <a:off x="377825" y="252413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000">
                <a:solidFill>
                  <a:srgbClr val="000099"/>
                </a:solidFill>
              </a:rPr>
              <a:t>Internet history</a:t>
            </a:r>
            <a:endParaRPr lang="en-US" altLang="zh-CN" sz="4400">
              <a:solidFill>
                <a:srgbClr val="000099"/>
              </a:solidFill>
            </a:endParaRPr>
          </a:p>
        </p:txBody>
      </p:sp>
      <p:sp>
        <p:nvSpPr>
          <p:cNvPr id="8192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Tahoma" pitchFamily="34" charset="0"/>
              </a:rPr>
              <a:t>1-</a:t>
            </a:r>
            <a:fld id="{F5BD2C88-227F-45A1-B0D1-D0EEA06405E3}" type="slidenum">
              <a:rPr lang="en-US" altLang="zh-CN" sz="1200">
                <a:latin typeface="Tahoma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128</a:t>
            </a:fld>
            <a:endParaRPr lang="en-US" altLang="zh-CN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24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 smtClean="0">
                <a:latin typeface="Tahoma" pitchFamily="34" charset="0"/>
              </a:rPr>
              <a:t>Introduction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12762" y="900113"/>
            <a:ext cx="7502525" cy="44577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 i="1" smtClean="0">
                <a:solidFill>
                  <a:srgbClr val="C00000"/>
                </a:solidFill>
                <a:ea typeface="ＭＳ Ｐゴシック" pitchFamily="34" charset="-128"/>
              </a:rPr>
              <a:t>2005-present</a:t>
            </a:r>
          </a:p>
          <a:p>
            <a:pPr eaLnBrk="1" hangingPunct="1">
              <a:buSzPct val="75000"/>
            </a:pPr>
            <a:r>
              <a:rPr lang="en-US" altLang="zh-CN" sz="2400" smtClean="0">
                <a:ea typeface="ＭＳ Ｐゴシック" pitchFamily="34" charset="-128"/>
              </a:rPr>
              <a:t>~750 million hosts</a:t>
            </a:r>
          </a:p>
          <a:p>
            <a:pPr lvl="1" eaLnBrk="1" hangingPunct="1">
              <a:buSzPct val="75000"/>
            </a:pPr>
            <a:r>
              <a:rPr lang="en-US" altLang="zh-CN" sz="2000" smtClean="0">
                <a:ea typeface="ＭＳ Ｐゴシック" pitchFamily="34" charset="-128"/>
              </a:rPr>
              <a:t>Smartphones and tablets</a:t>
            </a:r>
          </a:p>
          <a:p>
            <a:pPr eaLnBrk="1" hangingPunct="1"/>
            <a:r>
              <a:rPr lang="en-US" altLang="zh-CN" sz="2400" smtClean="0">
                <a:ea typeface="ＭＳ Ｐゴシック" pitchFamily="34" charset="-128"/>
              </a:rPr>
              <a:t>Aggressive deployment of broadband access</a:t>
            </a:r>
          </a:p>
          <a:p>
            <a:pPr eaLnBrk="1" hangingPunct="1"/>
            <a:r>
              <a:rPr lang="en-US" altLang="zh-CN" sz="2400" smtClean="0">
                <a:ea typeface="ＭＳ Ｐゴシック" pitchFamily="34" charset="-128"/>
              </a:rPr>
              <a:t>Increasing ubiquity of high-speed wireless access</a:t>
            </a:r>
          </a:p>
          <a:p>
            <a:pPr eaLnBrk="1" hangingPunct="1"/>
            <a:r>
              <a:rPr lang="en-US" altLang="zh-CN" sz="2400" smtClean="0">
                <a:ea typeface="ＭＳ Ｐゴシック" pitchFamily="34" charset="-128"/>
              </a:rPr>
              <a:t>Emergence of online social networks: </a:t>
            </a:r>
          </a:p>
          <a:p>
            <a:pPr lvl="1" eaLnBrk="1" hangingPunct="1"/>
            <a:r>
              <a:rPr lang="en-US" altLang="zh-CN" sz="2000" smtClean="0">
                <a:ea typeface="ＭＳ Ｐゴシック" pitchFamily="34" charset="-128"/>
              </a:rPr>
              <a:t>Facebook: soon one billion users</a:t>
            </a:r>
            <a:endParaRPr lang="en-US" altLang="zh-CN" smtClean="0">
              <a:ea typeface="ＭＳ Ｐゴシック" pitchFamily="34" charset="-128"/>
            </a:endParaRPr>
          </a:p>
          <a:p>
            <a:pPr eaLnBrk="1" hangingPunct="1"/>
            <a:r>
              <a:rPr lang="en-US" altLang="zh-CN" sz="2400" smtClean="0">
                <a:ea typeface="ＭＳ Ｐゴシック" pitchFamily="34" charset="-128"/>
              </a:rPr>
              <a:t>Service providers (Google, Microsoft) create their own networks</a:t>
            </a:r>
          </a:p>
          <a:p>
            <a:pPr lvl="1" eaLnBrk="1" hangingPunct="1"/>
            <a:r>
              <a:rPr lang="en-US" altLang="zh-CN" smtClean="0">
                <a:ea typeface="ＭＳ Ｐゴシック" pitchFamily="34" charset="-128"/>
              </a:rPr>
              <a:t>Bypass  Internet, providing </a:t>
            </a:r>
            <a:r>
              <a:rPr lang="ja-JP" altLang="en-US" smtClean="0">
                <a:ea typeface="ＭＳ Ｐゴシック" pitchFamily="34" charset="-128"/>
              </a:rPr>
              <a:t>“</a:t>
            </a:r>
            <a:r>
              <a:rPr lang="en-US" altLang="ja-JP" smtClean="0">
                <a:ea typeface="ＭＳ Ｐゴシック" pitchFamily="34" charset="-128"/>
              </a:rPr>
              <a:t>instantaneous</a:t>
            </a:r>
            <a:r>
              <a:rPr lang="ja-JP" altLang="en-US" smtClean="0">
                <a:ea typeface="ＭＳ Ｐゴシック" pitchFamily="34" charset="-128"/>
              </a:rPr>
              <a:t>”</a:t>
            </a:r>
            <a:r>
              <a:rPr lang="en-US" altLang="ja-JP" smtClean="0">
                <a:ea typeface="ＭＳ Ｐゴシック" pitchFamily="34" charset="-128"/>
              </a:rPr>
              <a:t> access to search, emai, etc.</a:t>
            </a:r>
          </a:p>
          <a:p>
            <a:pPr eaLnBrk="1" hangingPunct="1"/>
            <a:r>
              <a:rPr lang="en-US" altLang="zh-CN" sz="2400" smtClean="0">
                <a:ea typeface="ＭＳ Ｐゴシック" pitchFamily="34" charset="-128"/>
              </a:rPr>
              <a:t>E-commerce, universities, enterprises running their services in </a:t>
            </a:r>
            <a:r>
              <a:rPr lang="ja-JP" altLang="en-US" sz="2400" smtClean="0">
                <a:ea typeface="ＭＳ Ｐゴシック" pitchFamily="34" charset="-128"/>
              </a:rPr>
              <a:t>“</a:t>
            </a:r>
            <a:r>
              <a:rPr lang="en-US" altLang="ja-JP" sz="2400" smtClean="0">
                <a:ea typeface="ＭＳ Ｐゴシック" pitchFamily="34" charset="-128"/>
              </a:rPr>
              <a:t>cloud</a:t>
            </a:r>
            <a:r>
              <a:rPr lang="ja-JP" altLang="en-US" sz="2400" smtClean="0">
                <a:ea typeface="ＭＳ Ｐゴシック" pitchFamily="34" charset="-128"/>
              </a:rPr>
              <a:t>”</a:t>
            </a:r>
            <a:r>
              <a:rPr lang="en-US" altLang="ja-JP" sz="2400" smtClean="0">
                <a:ea typeface="ＭＳ Ｐゴシック" pitchFamily="34" charset="-128"/>
              </a:rPr>
              <a:t> (eg, Amazon EC2)</a:t>
            </a:r>
            <a:endParaRPr lang="en-US" altLang="zh-CN" sz="2400" smtClean="0">
              <a:ea typeface="ＭＳ Ｐゴシック" pitchFamily="34" charset="-128"/>
            </a:endParaRPr>
          </a:p>
        </p:txBody>
      </p:sp>
      <p:sp>
        <p:nvSpPr>
          <p:cNvPr id="82948" name="Rectangle 2"/>
          <p:cNvSpPr>
            <a:spLocks noChangeArrowheads="1"/>
          </p:cNvSpPr>
          <p:nvPr/>
        </p:nvSpPr>
        <p:spPr bwMode="auto">
          <a:xfrm>
            <a:off x="377825" y="252413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000">
                <a:solidFill>
                  <a:srgbClr val="000099"/>
                </a:solidFill>
              </a:rPr>
              <a:t>Internet history</a:t>
            </a:r>
            <a:endParaRPr lang="en-US" altLang="zh-CN" sz="4400">
              <a:solidFill>
                <a:srgbClr val="000099"/>
              </a:solidFill>
            </a:endParaRPr>
          </a:p>
        </p:txBody>
      </p:sp>
      <p:sp>
        <p:nvSpPr>
          <p:cNvPr id="8295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Tahoma" pitchFamily="34" charset="0"/>
              </a:rPr>
              <a:t>1-</a:t>
            </a:r>
            <a:fld id="{14A06DE2-D66D-466C-AE60-36165AAAC6A0}" type="slidenum">
              <a:rPr lang="en-US" altLang="zh-CN" sz="1200">
                <a:latin typeface="Tahoma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129</a:t>
            </a:fld>
            <a:endParaRPr lang="en-US" altLang="zh-CN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63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1282" name="灯片编号占位符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D7B09BA-5448-4126-9783-AA925976DC4C}" type="slidenum">
              <a:rPr lang="zh-CN" altLang="en-US" sz="1400" smtClean="0"/>
              <a:pPr/>
              <a:t>13</a:t>
            </a:fld>
            <a:endParaRPr lang="en-US" altLang="zh-CN" sz="1400" smtClean="0"/>
          </a:p>
        </p:txBody>
      </p:sp>
      <p:sp>
        <p:nvSpPr>
          <p:cNvPr id="11283" name="Rectangle 2"/>
          <p:cNvSpPr>
            <a:spLocks noGrp="1" noChangeArrowheads="1"/>
          </p:cNvSpPr>
          <p:nvPr>
            <p:ph type="title"/>
          </p:nvPr>
        </p:nvSpPr>
        <p:spPr>
          <a:xfrm>
            <a:off x="1108075" y="0"/>
            <a:ext cx="7772400" cy="1143000"/>
          </a:xfrm>
        </p:spPr>
        <p:txBody>
          <a:bodyPr/>
          <a:lstStyle/>
          <a:p>
            <a:r>
              <a:rPr lang="zh-CN" altLang="en-US" sz="3600" dirty="0" smtClean="0">
                <a:ea typeface="宋体" pitchFamily="2" charset="-122"/>
              </a:rPr>
              <a:t>电路交换</a:t>
            </a:r>
            <a:r>
              <a:rPr lang="en-US" altLang="zh-CN" sz="3600" dirty="0" smtClean="0">
                <a:ea typeface="宋体" pitchFamily="2" charset="-122"/>
              </a:rPr>
              <a:t>: Circuit Switching</a:t>
            </a:r>
            <a:endParaRPr lang="en-US" altLang="zh-CN" dirty="0" smtClean="0">
              <a:ea typeface="宋体" pitchFamily="2" charset="-122"/>
            </a:endParaRPr>
          </a:p>
        </p:txBody>
      </p:sp>
      <p:sp>
        <p:nvSpPr>
          <p:cNvPr id="1128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71474" y="1077759"/>
            <a:ext cx="4752975" cy="54991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zh-CN" sz="2400" dirty="0" smtClean="0">
                <a:solidFill>
                  <a:srgbClr val="FF0000"/>
                </a:solidFill>
                <a:ea typeface="宋体" pitchFamily="2" charset="-122"/>
              </a:rPr>
              <a:t>End-end resources reserved for “call”</a:t>
            </a:r>
          </a:p>
          <a:p>
            <a:r>
              <a:rPr lang="en-US" altLang="zh-CN" sz="2400" dirty="0" smtClean="0">
                <a:ea typeface="宋体" pitchFamily="2" charset="-122"/>
              </a:rPr>
              <a:t>link bandwidth,  switch capacity</a:t>
            </a:r>
          </a:p>
          <a:p>
            <a:r>
              <a:rPr lang="en-US" altLang="zh-CN" sz="2400" dirty="0" smtClean="0">
                <a:ea typeface="宋体" pitchFamily="2" charset="-122"/>
              </a:rPr>
              <a:t>dedicated resources: no sharing</a:t>
            </a:r>
          </a:p>
          <a:p>
            <a:r>
              <a:rPr lang="en-US" altLang="zh-CN" sz="2400" dirty="0" smtClean="0">
                <a:ea typeface="宋体" pitchFamily="2" charset="-122"/>
              </a:rPr>
              <a:t>circuit-like (guaranteed) performance</a:t>
            </a:r>
          </a:p>
          <a:p>
            <a:r>
              <a:rPr lang="en-US" altLang="zh-CN" sz="2400" dirty="0" smtClean="0">
                <a:ea typeface="宋体" pitchFamily="2" charset="-122"/>
              </a:rPr>
              <a:t>call </a:t>
            </a:r>
            <a:r>
              <a:rPr lang="en-US" altLang="zh-CN" sz="2400" dirty="0" smtClean="0">
                <a:solidFill>
                  <a:srgbClr val="FF0000"/>
                </a:solidFill>
                <a:ea typeface="宋体" pitchFamily="2" charset="-122"/>
              </a:rPr>
              <a:t>setup</a:t>
            </a:r>
            <a:r>
              <a:rPr lang="en-US" altLang="zh-CN" sz="2400" dirty="0" smtClean="0">
                <a:ea typeface="宋体" pitchFamily="2" charset="-122"/>
              </a:rPr>
              <a:t> required</a:t>
            </a:r>
          </a:p>
          <a:p>
            <a:r>
              <a:rPr lang="en-US" altLang="zh-CN" sz="2400" dirty="0" smtClean="0">
                <a:ea typeface="宋体" pitchFamily="2" charset="-122"/>
              </a:rPr>
              <a:t>resource piece </a:t>
            </a:r>
            <a:r>
              <a:rPr lang="en-US" altLang="zh-CN" sz="2400" i="1" dirty="0" smtClean="0">
                <a:solidFill>
                  <a:srgbClr val="FF0000"/>
                </a:solidFill>
                <a:ea typeface="宋体" pitchFamily="2" charset="-122"/>
              </a:rPr>
              <a:t>idle</a:t>
            </a:r>
            <a:r>
              <a:rPr lang="en-US" altLang="zh-CN" sz="2400" dirty="0" smtClean="0">
                <a:ea typeface="宋体" pitchFamily="2" charset="-122"/>
              </a:rPr>
              <a:t> if not used by owning call </a:t>
            </a:r>
            <a:r>
              <a:rPr lang="en-US" altLang="zh-CN" sz="2400" i="1" dirty="0" smtClean="0">
                <a:ea typeface="宋体" pitchFamily="2" charset="-122"/>
              </a:rPr>
              <a:t>(no sharing)</a:t>
            </a:r>
          </a:p>
          <a:p>
            <a:r>
              <a:rPr lang="zh-CN" altLang="en-US" sz="2400" dirty="0" smtClean="0">
                <a:ea typeface="宋体" pitchFamily="2" charset="-122"/>
              </a:rPr>
              <a:t>交换：多个节点之间通过线路进行转接，实现信号的联通</a:t>
            </a:r>
            <a:endParaRPr lang="en-US" altLang="zh-CN" sz="2400" dirty="0" smtClean="0">
              <a:ea typeface="宋体" pitchFamily="2" charset="-122"/>
            </a:endParaRPr>
          </a:p>
          <a:p>
            <a:endParaRPr lang="zh-CN" altLang="en-US" sz="2000" dirty="0" smtClean="0">
              <a:ea typeface="宋体" pitchFamily="2" charset="-122"/>
            </a:endParaRPr>
          </a:p>
        </p:txBody>
      </p:sp>
      <p:sp>
        <p:nvSpPr>
          <p:cNvPr id="11285" name="Freeform 8"/>
          <p:cNvSpPr>
            <a:spLocks/>
          </p:cNvSpPr>
          <p:nvPr/>
        </p:nvSpPr>
        <p:spPr bwMode="auto">
          <a:xfrm>
            <a:off x="6711950" y="1717675"/>
            <a:ext cx="2046288" cy="2049463"/>
          </a:xfrm>
          <a:custGeom>
            <a:avLst/>
            <a:gdLst>
              <a:gd name="T0" fmla="*/ 599524344 w 1292"/>
              <a:gd name="T1" fmla="*/ 18667259 h 1255"/>
              <a:gd name="T2" fmla="*/ 87797150 w 1292"/>
              <a:gd name="T3" fmla="*/ 418689716 h 1255"/>
              <a:gd name="T4" fmla="*/ 72746169 w 1292"/>
              <a:gd name="T5" fmla="*/ 1394743539 h 1255"/>
              <a:gd name="T6" fmla="*/ 132948534 w 1292"/>
              <a:gd name="T7" fmla="*/ 2147483647 h 1255"/>
              <a:gd name="T8" fmla="*/ 614573741 w 1292"/>
              <a:gd name="T9" fmla="*/ 2147483647 h 1255"/>
              <a:gd name="T10" fmla="*/ 1622978583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1186732107 h 1255"/>
              <a:gd name="T18" fmla="*/ 2147483647 w 1292"/>
              <a:gd name="T19" fmla="*/ 562697607 h 1255"/>
              <a:gd name="T20" fmla="*/ 1878842489 w 1292"/>
              <a:gd name="T21" fmla="*/ 306682932 h 1255"/>
              <a:gd name="T22" fmla="*/ 599524344 w 1292"/>
              <a:gd name="T23" fmla="*/ 18667259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92"/>
              <a:gd name="T37" fmla="*/ 0 h 1255"/>
              <a:gd name="T38" fmla="*/ 1292 w 1292"/>
              <a:gd name="T39" fmla="*/ 1255 h 125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86" name="Freeform 9"/>
          <p:cNvSpPr>
            <a:spLocks/>
          </p:cNvSpPr>
          <p:nvPr/>
        </p:nvSpPr>
        <p:spPr bwMode="auto">
          <a:xfrm>
            <a:off x="4575175" y="1543050"/>
            <a:ext cx="2122488" cy="1943100"/>
          </a:xfrm>
          <a:custGeom>
            <a:avLst/>
            <a:gdLst>
              <a:gd name="T0" fmla="*/ 1379887948 w 1340"/>
              <a:gd name="T1" fmla="*/ 111792699 h 1191"/>
              <a:gd name="T2" fmla="*/ 205729252 w 1340"/>
              <a:gd name="T3" fmla="*/ 159704533 h 1191"/>
              <a:gd name="T4" fmla="*/ 145515556 w 1340"/>
              <a:gd name="T5" fmla="*/ 1070021579 h 1191"/>
              <a:gd name="T6" fmla="*/ 70248016 w 1340"/>
              <a:gd name="T7" fmla="*/ 1916457861 h 1191"/>
              <a:gd name="T8" fmla="*/ 280995233 w 1340"/>
              <a:gd name="T9" fmla="*/ 2147483647 h 1191"/>
              <a:gd name="T10" fmla="*/ 1349780308 w 1340"/>
              <a:gd name="T11" fmla="*/ 2147483647 h 1191"/>
              <a:gd name="T12" fmla="*/ 1605687326 w 1340"/>
              <a:gd name="T13" fmla="*/ 2147483647 h 1191"/>
              <a:gd name="T14" fmla="*/ 2147483647 w 1340"/>
              <a:gd name="T15" fmla="*/ 2147483647 h 1191"/>
              <a:gd name="T16" fmla="*/ 2147483647 w 1340"/>
              <a:gd name="T17" fmla="*/ 1517195433 h 1191"/>
              <a:gd name="T18" fmla="*/ 2147483647 w 1340"/>
              <a:gd name="T19" fmla="*/ 910317097 h 1191"/>
              <a:gd name="T20" fmla="*/ 1906753031 w 1340"/>
              <a:gd name="T21" fmla="*/ 766583022 h 1191"/>
              <a:gd name="T22" fmla="*/ 1379887948 w 1340"/>
              <a:gd name="T23" fmla="*/ 111792699 h 119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340"/>
              <a:gd name="T37" fmla="*/ 0 h 1191"/>
              <a:gd name="T38" fmla="*/ 1340 w 1340"/>
              <a:gd name="T39" fmla="*/ 1191 h 119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340" h="1191">
                <a:moveTo>
                  <a:pt x="550" y="42"/>
                </a:moveTo>
                <a:cubicBezTo>
                  <a:pt x="437" y="4"/>
                  <a:pt x="164" y="0"/>
                  <a:pt x="82" y="60"/>
                </a:cubicBezTo>
                <a:cubicBezTo>
                  <a:pt x="0" y="120"/>
                  <a:pt x="67" y="292"/>
                  <a:pt x="58" y="402"/>
                </a:cubicBezTo>
                <a:cubicBezTo>
                  <a:pt x="49" y="512"/>
                  <a:pt x="19" y="642"/>
                  <a:pt x="28" y="720"/>
                </a:cubicBezTo>
                <a:cubicBezTo>
                  <a:pt x="37" y="798"/>
                  <a:pt x="27" y="844"/>
                  <a:pt x="112" y="870"/>
                </a:cubicBezTo>
                <a:cubicBezTo>
                  <a:pt x="197" y="896"/>
                  <a:pt x="450" y="833"/>
                  <a:pt x="538" y="876"/>
                </a:cubicBezTo>
                <a:cubicBezTo>
                  <a:pt x="626" y="919"/>
                  <a:pt x="524" y="1091"/>
                  <a:pt x="640" y="1128"/>
                </a:cubicBezTo>
                <a:cubicBezTo>
                  <a:pt x="756" y="1165"/>
                  <a:pt x="1128" y="1191"/>
                  <a:pt x="1234" y="1098"/>
                </a:cubicBezTo>
                <a:cubicBezTo>
                  <a:pt x="1340" y="1005"/>
                  <a:pt x="1281" y="696"/>
                  <a:pt x="1276" y="570"/>
                </a:cubicBezTo>
                <a:cubicBezTo>
                  <a:pt x="1271" y="444"/>
                  <a:pt x="1290" y="389"/>
                  <a:pt x="1204" y="342"/>
                </a:cubicBezTo>
                <a:cubicBezTo>
                  <a:pt x="1118" y="295"/>
                  <a:pt x="868" y="338"/>
                  <a:pt x="760" y="288"/>
                </a:cubicBezTo>
                <a:cubicBezTo>
                  <a:pt x="652" y="238"/>
                  <a:pt x="663" y="80"/>
                  <a:pt x="550" y="42"/>
                </a:cubicBez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87" name="Freeform 10"/>
          <p:cNvSpPr>
            <a:spLocks/>
          </p:cNvSpPr>
          <p:nvPr/>
        </p:nvSpPr>
        <p:spPr bwMode="auto">
          <a:xfrm>
            <a:off x="4994275" y="3317875"/>
            <a:ext cx="3382963" cy="2714625"/>
          </a:xfrm>
          <a:custGeom>
            <a:avLst/>
            <a:gdLst>
              <a:gd name="T0" fmla="*/ 67789185 w 2135"/>
              <a:gd name="T1" fmla="*/ 1739423225 h 1662"/>
              <a:gd name="T2" fmla="*/ 263625491 w 2135"/>
              <a:gd name="T3" fmla="*/ 202754059 h 1662"/>
              <a:gd name="T4" fmla="*/ 1649543492 w 2135"/>
              <a:gd name="T5" fmla="*/ 522893666 h 1662"/>
              <a:gd name="T6" fmla="*/ 2147483647 w 2135"/>
              <a:gd name="T7" fmla="*/ 266782981 h 1662"/>
              <a:gd name="T8" fmla="*/ 2147483647 w 2135"/>
              <a:gd name="T9" fmla="*/ 1083137098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041216352 w 2135"/>
              <a:gd name="T15" fmla="*/ 2147483647 h 1662"/>
              <a:gd name="T16" fmla="*/ 1257871029 w 2135"/>
              <a:gd name="T17" fmla="*/ 2147483647 h 1662"/>
              <a:gd name="T18" fmla="*/ 459461822 w 2135"/>
              <a:gd name="T19" fmla="*/ 2147483647 h 1662"/>
              <a:gd name="T20" fmla="*/ 67789185 w 2135"/>
              <a:gd name="T21" fmla="*/ 1739423225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1288" name="Group 11"/>
          <p:cNvGrpSpPr>
            <a:grpSpLocks/>
          </p:cNvGrpSpPr>
          <p:nvPr/>
        </p:nvGrpSpPr>
        <p:grpSpPr bwMode="auto">
          <a:xfrm>
            <a:off x="4708525" y="1708150"/>
            <a:ext cx="835025" cy="390525"/>
            <a:chOff x="3552" y="246"/>
            <a:chExt cx="527" cy="248"/>
          </a:xfrm>
        </p:grpSpPr>
        <p:graphicFrame>
          <p:nvGraphicFramePr>
            <p:cNvPr id="11279" name="Object 12"/>
            <p:cNvGraphicFramePr>
              <a:graphicFrameLocks noChangeAspect="1"/>
            </p:cNvGraphicFramePr>
            <p:nvPr/>
          </p:nvGraphicFramePr>
          <p:xfrm>
            <a:off x="3552" y="246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199" name="Clip" r:id="rId4" imgW="1305000" imgH="1085760" progId="MS_ClipArt_Gallery.2">
                    <p:embed/>
                  </p:oleObj>
                </mc:Choice>
                <mc:Fallback>
                  <p:oleObj name="Clip" r:id="rId4" imgW="1305000" imgH="10857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46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80" name="Object 13"/>
            <p:cNvGraphicFramePr>
              <a:graphicFrameLocks noChangeAspect="1"/>
            </p:cNvGraphicFramePr>
            <p:nvPr/>
          </p:nvGraphicFramePr>
          <p:xfrm>
            <a:off x="3878" y="338"/>
            <a:ext cx="201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200" name="Clip" r:id="rId6" imgW="676440" imgH="485640" progId="MS_ClipArt_Gallery.2">
                    <p:embed/>
                  </p:oleObj>
                </mc:Choice>
                <mc:Fallback>
                  <p:oleObj name="Clip" r:id="rId6" imgW="676440" imgH="48564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338"/>
                          <a:ext cx="201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491" name="Line 14"/>
            <p:cNvSpPr>
              <a:spLocks noChangeShapeType="1"/>
            </p:cNvSpPr>
            <p:nvPr/>
          </p:nvSpPr>
          <p:spPr bwMode="auto">
            <a:xfrm flipV="1">
              <a:off x="3844" y="434"/>
              <a:ext cx="8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1289" name="Group 15"/>
          <p:cNvGrpSpPr>
            <a:grpSpLocks/>
          </p:cNvGrpSpPr>
          <p:nvPr/>
        </p:nvGrpSpPr>
        <p:grpSpPr bwMode="auto">
          <a:xfrm>
            <a:off x="4708525" y="2436813"/>
            <a:ext cx="835025" cy="390525"/>
            <a:chOff x="3552" y="246"/>
            <a:chExt cx="527" cy="248"/>
          </a:xfrm>
        </p:grpSpPr>
        <p:graphicFrame>
          <p:nvGraphicFramePr>
            <p:cNvPr id="11277" name="Object 16"/>
            <p:cNvGraphicFramePr>
              <a:graphicFrameLocks noChangeAspect="1"/>
            </p:cNvGraphicFramePr>
            <p:nvPr/>
          </p:nvGraphicFramePr>
          <p:xfrm>
            <a:off x="3552" y="246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201" name="Clip" r:id="rId8" imgW="1305000" imgH="1085760" progId="MS_ClipArt_Gallery.2">
                    <p:embed/>
                  </p:oleObj>
                </mc:Choice>
                <mc:Fallback>
                  <p:oleObj name="Clip" r:id="rId8" imgW="1305000" imgH="10857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46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78" name="Object 17"/>
            <p:cNvGraphicFramePr>
              <a:graphicFrameLocks noChangeAspect="1"/>
            </p:cNvGraphicFramePr>
            <p:nvPr/>
          </p:nvGraphicFramePr>
          <p:xfrm>
            <a:off x="3878" y="338"/>
            <a:ext cx="201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202" name="Clip" r:id="rId9" imgW="676440" imgH="485640" progId="MS_ClipArt_Gallery.2">
                    <p:embed/>
                  </p:oleObj>
                </mc:Choice>
                <mc:Fallback>
                  <p:oleObj name="Clip" r:id="rId9" imgW="676440" imgH="48564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338"/>
                          <a:ext cx="201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490" name="Line 18"/>
            <p:cNvSpPr>
              <a:spLocks noChangeShapeType="1"/>
            </p:cNvSpPr>
            <p:nvPr/>
          </p:nvSpPr>
          <p:spPr bwMode="auto">
            <a:xfrm flipV="1">
              <a:off x="3844" y="434"/>
              <a:ext cx="8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1290" name="Group 19"/>
          <p:cNvGrpSpPr>
            <a:grpSpLocks/>
          </p:cNvGrpSpPr>
          <p:nvPr/>
        </p:nvGrpSpPr>
        <p:grpSpPr bwMode="auto">
          <a:xfrm>
            <a:off x="5137150" y="2176463"/>
            <a:ext cx="79375" cy="261937"/>
            <a:chOff x="3842" y="406"/>
            <a:chExt cx="51" cy="167"/>
          </a:xfrm>
        </p:grpSpPr>
        <p:sp>
          <p:nvSpPr>
            <p:cNvPr id="11487" name="Oval 20"/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1488" name="Oval 21"/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1489" name="Oval 22"/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11291" name="Group 23"/>
          <p:cNvGrpSpPr>
            <a:grpSpLocks/>
          </p:cNvGrpSpPr>
          <p:nvPr/>
        </p:nvGrpSpPr>
        <p:grpSpPr bwMode="auto">
          <a:xfrm>
            <a:off x="5670550" y="2792413"/>
            <a:ext cx="238125" cy="482600"/>
            <a:chOff x="4180" y="783"/>
            <a:chExt cx="150" cy="307"/>
          </a:xfrm>
        </p:grpSpPr>
        <p:sp>
          <p:nvSpPr>
            <p:cNvPr id="11479" name="AutoShape 24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1480" name="Rectangle 25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1481" name="Rectangle 26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1482" name="AutoShape 27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1483" name="Line 28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84" name="Line 29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85" name="Rectangle 30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1486" name="Rectangle 31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11292" name="Group 32"/>
          <p:cNvGrpSpPr>
            <a:grpSpLocks/>
          </p:cNvGrpSpPr>
          <p:nvPr/>
        </p:nvGrpSpPr>
        <p:grpSpPr bwMode="auto">
          <a:xfrm rot="-5400000">
            <a:off x="6022976" y="2897187"/>
            <a:ext cx="100012" cy="265113"/>
            <a:chOff x="3842" y="406"/>
            <a:chExt cx="51" cy="167"/>
          </a:xfrm>
        </p:grpSpPr>
        <p:sp>
          <p:nvSpPr>
            <p:cNvPr id="11476" name="Oval 33"/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1477" name="Oval 34"/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1478" name="Oval 35"/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sp>
        <p:nvSpPr>
          <p:cNvPr id="11293" name="Line 36"/>
          <p:cNvSpPr>
            <a:spLocks noChangeShapeType="1"/>
          </p:cNvSpPr>
          <p:nvPr/>
        </p:nvSpPr>
        <p:spPr bwMode="auto">
          <a:xfrm>
            <a:off x="5826125" y="2679700"/>
            <a:ext cx="563563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94" name="Line 37"/>
          <p:cNvSpPr>
            <a:spLocks noChangeShapeType="1"/>
          </p:cNvSpPr>
          <p:nvPr/>
        </p:nvSpPr>
        <p:spPr bwMode="auto">
          <a:xfrm>
            <a:off x="5829300" y="2674938"/>
            <a:ext cx="3175" cy="117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95" name="Line 38"/>
          <p:cNvSpPr>
            <a:spLocks noChangeShapeType="1"/>
          </p:cNvSpPr>
          <p:nvPr/>
        </p:nvSpPr>
        <p:spPr bwMode="auto">
          <a:xfrm>
            <a:off x="6392863" y="2673350"/>
            <a:ext cx="1587" cy="1000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96" name="Line 39"/>
          <p:cNvSpPr>
            <a:spLocks noChangeShapeType="1"/>
          </p:cNvSpPr>
          <p:nvPr/>
        </p:nvSpPr>
        <p:spPr bwMode="auto">
          <a:xfrm>
            <a:off x="5484813" y="2019300"/>
            <a:ext cx="328612" cy="323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97" name="Line 40"/>
          <p:cNvSpPr>
            <a:spLocks noChangeShapeType="1"/>
          </p:cNvSpPr>
          <p:nvPr/>
        </p:nvSpPr>
        <p:spPr bwMode="auto">
          <a:xfrm flipV="1">
            <a:off x="5499100" y="2368550"/>
            <a:ext cx="314325" cy="4032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98" name="Line 41"/>
          <p:cNvSpPr>
            <a:spLocks noChangeShapeType="1"/>
          </p:cNvSpPr>
          <p:nvPr/>
        </p:nvSpPr>
        <p:spPr bwMode="auto">
          <a:xfrm flipV="1">
            <a:off x="6099175" y="2473325"/>
            <a:ext cx="1588" cy="2000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1299" name="Group 42"/>
          <p:cNvGrpSpPr>
            <a:grpSpLocks/>
          </p:cNvGrpSpPr>
          <p:nvPr/>
        </p:nvGrpSpPr>
        <p:grpSpPr bwMode="auto">
          <a:xfrm>
            <a:off x="6234113" y="2763838"/>
            <a:ext cx="238125" cy="484187"/>
            <a:chOff x="4180" y="783"/>
            <a:chExt cx="150" cy="307"/>
          </a:xfrm>
        </p:grpSpPr>
        <p:sp>
          <p:nvSpPr>
            <p:cNvPr id="11468" name="AutoShape 43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1469" name="Rectangle 44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1470" name="Rectangle 45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1471" name="AutoShape 46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1472" name="Line 47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3" name="Line 48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4" name="Rectangle 49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1475" name="Rectangle 50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11300" name="Group 51"/>
          <p:cNvGrpSpPr>
            <a:grpSpLocks/>
          </p:cNvGrpSpPr>
          <p:nvPr/>
        </p:nvGrpSpPr>
        <p:grpSpPr bwMode="auto">
          <a:xfrm>
            <a:off x="5145088" y="3521075"/>
            <a:ext cx="546100" cy="1133475"/>
            <a:chOff x="3314" y="1248"/>
            <a:chExt cx="344" cy="694"/>
          </a:xfrm>
        </p:grpSpPr>
        <p:graphicFrame>
          <p:nvGraphicFramePr>
            <p:cNvPr id="11275" name="Object 52"/>
            <p:cNvGraphicFramePr>
              <a:graphicFrameLocks noChangeAspect="1"/>
            </p:cNvGraphicFramePr>
            <p:nvPr/>
          </p:nvGraphicFramePr>
          <p:xfrm>
            <a:off x="3314" y="1248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203" name="Clip" r:id="rId10" imgW="1305000" imgH="1085760" progId="MS_ClipArt_Gallery.2">
                    <p:embed/>
                  </p:oleObj>
                </mc:Choice>
                <mc:Fallback>
                  <p:oleObj name="Clip" r:id="rId10" imgW="1305000" imgH="10857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4" y="1248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461" name="Line 53"/>
            <p:cNvSpPr>
              <a:spLocks noChangeShapeType="1"/>
            </p:cNvSpPr>
            <p:nvPr/>
          </p:nvSpPr>
          <p:spPr bwMode="auto">
            <a:xfrm flipV="1">
              <a:off x="3606" y="1433"/>
              <a:ext cx="52" cy="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1276" name="Object 54"/>
            <p:cNvGraphicFramePr>
              <a:graphicFrameLocks noChangeAspect="1"/>
            </p:cNvGraphicFramePr>
            <p:nvPr/>
          </p:nvGraphicFramePr>
          <p:xfrm>
            <a:off x="3314" y="1694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204" name="Clip" r:id="rId11" imgW="1305000" imgH="1085760" progId="MS_ClipArt_Gallery.2">
                    <p:embed/>
                  </p:oleObj>
                </mc:Choice>
                <mc:Fallback>
                  <p:oleObj name="Clip" r:id="rId11" imgW="1305000" imgH="10857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4" y="1694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462" name="Line 55"/>
            <p:cNvSpPr>
              <a:spLocks noChangeShapeType="1"/>
            </p:cNvSpPr>
            <p:nvPr/>
          </p:nvSpPr>
          <p:spPr bwMode="auto">
            <a:xfrm flipV="1">
              <a:off x="3606" y="1882"/>
              <a:ext cx="5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1463" name="Group 56"/>
            <p:cNvGrpSpPr>
              <a:grpSpLocks/>
            </p:cNvGrpSpPr>
            <p:nvPr/>
          </p:nvGrpSpPr>
          <p:grpSpPr bwMode="auto">
            <a:xfrm>
              <a:off x="3404" y="1504"/>
              <a:ext cx="51" cy="167"/>
              <a:chOff x="3842" y="406"/>
              <a:chExt cx="51" cy="167"/>
            </a:xfrm>
          </p:grpSpPr>
          <p:sp>
            <p:nvSpPr>
              <p:cNvPr id="11465" name="Oval 57"/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1466" name="Oval 58"/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1467" name="Oval 59"/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11464" name="Line 60"/>
            <p:cNvSpPr>
              <a:spLocks noChangeShapeType="1"/>
            </p:cNvSpPr>
            <p:nvPr/>
          </p:nvSpPr>
          <p:spPr bwMode="auto">
            <a:xfrm>
              <a:off x="3654" y="1431"/>
              <a:ext cx="0" cy="4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11266" name="Object 61"/>
          <p:cNvGraphicFramePr>
            <a:graphicFrameLocks noChangeAspect="1"/>
          </p:cNvGraphicFramePr>
          <p:nvPr/>
        </p:nvGraphicFramePr>
        <p:xfrm>
          <a:off x="6132513" y="4756150"/>
          <a:ext cx="47625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05" name="Clip" r:id="rId12" imgW="1305000" imgH="1085760" progId="MS_ClipArt_Gallery.2">
                  <p:embed/>
                </p:oleObj>
              </mc:Choice>
              <mc:Fallback>
                <p:oleObj name="Clip" r:id="rId12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2513" y="4756150"/>
                        <a:ext cx="47625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" name="Object 62"/>
          <p:cNvGraphicFramePr>
            <a:graphicFrameLocks noChangeAspect="1"/>
          </p:cNvGraphicFramePr>
          <p:nvPr/>
        </p:nvGraphicFramePr>
        <p:xfrm>
          <a:off x="5434013" y="4743450"/>
          <a:ext cx="473075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06" name="Clip" r:id="rId13" imgW="1305000" imgH="1085760" progId="MS_ClipArt_Gallery.2">
                  <p:embed/>
                </p:oleObj>
              </mc:Choice>
              <mc:Fallback>
                <p:oleObj name="Clip" r:id="rId13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4013" y="4743450"/>
                        <a:ext cx="473075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01" name="Oval 63"/>
          <p:cNvSpPr>
            <a:spLocks noChangeArrowheads="1"/>
          </p:cNvSpPr>
          <p:nvPr/>
        </p:nvSpPr>
        <p:spPr bwMode="auto">
          <a:xfrm rot="-5400000">
            <a:off x="5906294" y="4872832"/>
            <a:ext cx="76200" cy="74612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1302" name="Oval 64"/>
          <p:cNvSpPr>
            <a:spLocks noChangeArrowheads="1"/>
          </p:cNvSpPr>
          <p:nvPr/>
        </p:nvSpPr>
        <p:spPr bwMode="auto">
          <a:xfrm rot="-5400000">
            <a:off x="6002338" y="4870450"/>
            <a:ext cx="77787" cy="74613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1303" name="Oval 65"/>
          <p:cNvSpPr>
            <a:spLocks noChangeArrowheads="1"/>
          </p:cNvSpPr>
          <p:nvPr/>
        </p:nvSpPr>
        <p:spPr bwMode="auto">
          <a:xfrm rot="-5400000">
            <a:off x="6090444" y="4876007"/>
            <a:ext cx="76200" cy="74612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1304" name="Line 66"/>
          <p:cNvSpPr>
            <a:spLocks noChangeShapeType="1"/>
          </p:cNvSpPr>
          <p:nvPr/>
        </p:nvSpPr>
        <p:spPr bwMode="auto">
          <a:xfrm rot="-5400000">
            <a:off x="6386513" y="4725988"/>
            <a:ext cx="73025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05" name="Line 67"/>
          <p:cNvSpPr>
            <a:spLocks noChangeShapeType="1"/>
          </p:cNvSpPr>
          <p:nvPr/>
        </p:nvSpPr>
        <p:spPr bwMode="auto">
          <a:xfrm rot="5400000" flipH="1">
            <a:off x="5672931" y="4715669"/>
            <a:ext cx="777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06" name="Line 68"/>
          <p:cNvSpPr>
            <a:spLocks noChangeShapeType="1"/>
          </p:cNvSpPr>
          <p:nvPr/>
        </p:nvSpPr>
        <p:spPr bwMode="auto">
          <a:xfrm rot="16200000" flipV="1">
            <a:off x="6071394" y="4328319"/>
            <a:ext cx="0" cy="7127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07" name="Line 69"/>
          <p:cNvSpPr>
            <a:spLocks noChangeShapeType="1"/>
          </p:cNvSpPr>
          <p:nvPr/>
        </p:nvSpPr>
        <p:spPr bwMode="auto">
          <a:xfrm flipV="1">
            <a:off x="5691188" y="4225925"/>
            <a:ext cx="106362" cy="47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08" name="Line 70"/>
          <p:cNvSpPr>
            <a:spLocks noChangeShapeType="1"/>
          </p:cNvSpPr>
          <p:nvPr/>
        </p:nvSpPr>
        <p:spPr bwMode="auto">
          <a:xfrm>
            <a:off x="6375400" y="4283075"/>
            <a:ext cx="344488" cy="4714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09" name="Line 71"/>
          <p:cNvSpPr>
            <a:spLocks noChangeShapeType="1"/>
          </p:cNvSpPr>
          <p:nvPr/>
        </p:nvSpPr>
        <p:spPr bwMode="auto">
          <a:xfrm flipH="1">
            <a:off x="7280275" y="4278313"/>
            <a:ext cx="317500" cy="481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1268" name="Object 72"/>
          <p:cNvGraphicFramePr>
            <a:graphicFrameLocks noChangeAspect="1"/>
          </p:cNvGraphicFramePr>
          <p:nvPr/>
        </p:nvGraphicFramePr>
        <p:xfrm>
          <a:off x="7481888" y="3732213"/>
          <a:ext cx="231775" cy="29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07" name="Clip" r:id="rId14" imgW="981000" imgH="1209600" progId="MS_ClipArt_Gallery.2">
                  <p:embed/>
                </p:oleObj>
              </mc:Choice>
              <mc:Fallback>
                <p:oleObj name="Clip" r:id="rId14" imgW="981000" imgH="120960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1888" y="3732213"/>
                        <a:ext cx="231775" cy="293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9" name="Object 73"/>
          <p:cNvGraphicFramePr>
            <a:graphicFrameLocks noChangeAspect="1"/>
          </p:cNvGraphicFramePr>
          <p:nvPr/>
        </p:nvGraphicFramePr>
        <p:xfrm>
          <a:off x="5961063" y="3830638"/>
          <a:ext cx="231775" cy="29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08" name="Clip" r:id="rId16" imgW="981000" imgH="1209600" progId="MS_ClipArt_Gallery.2">
                  <p:embed/>
                </p:oleObj>
              </mc:Choice>
              <mc:Fallback>
                <p:oleObj name="Clip" r:id="rId16" imgW="981000" imgH="120960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1063" y="3830638"/>
                        <a:ext cx="231775" cy="293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10" name="Freeform 74"/>
          <p:cNvSpPr>
            <a:spLocks/>
          </p:cNvSpPr>
          <p:nvPr/>
        </p:nvSpPr>
        <p:spPr bwMode="auto">
          <a:xfrm>
            <a:off x="6053138" y="3554413"/>
            <a:ext cx="1539875" cy="373062"/>
          </a:xfrm>
          <a:custGeom>
            <a:avLst/>
            <a:gdLst>
              <a:gd name="T0" fmla="*/ 0 w 972"/>
              <a:gd name="T1" fmla="*/ 610417830 h 228"/>
              <a:gd name="T2" fmla="*/ 1084232131 w 972"/>
              <a:gd name="T3" fmla="*/ 24095224 h 228"/>
              <a:gd name="T4" fmla="*/ 2147483647 w 972"/>
              <a:gd name="T5" fmla="*/ 457814242 h 228"/>
              <a:gd name="T6" fmla="*/ 0 60000 65536"/>
              <a:gd name="T7" fmla="*/ 0 60000 65536"/>
              <a:gd name="T8" fmla="*/ 0 60000 65536"/>
              <a:gd name="T9" fmla="*/ 0 w 972"/>
              <a:gd name="T10" fmla="*/ 0 h 228"/>
              <a:gd name="T11" fmla="*/ 972 w 972"/>
              <a:gd name="T12" fmla="*/ 228 h 2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72" h="228">
                <a:moveTo>
                  <a:pt x="0" y="228"/>
                </a:moveTo>
                <a:cubicBezTo>
                  <a:pt x="135" y="123"/>
                  <a:pt x="270" y="18"/>
                  <a:pt x="432" y="9"/>
                </a:cubicBezTo>
                <a:cubicBezTo>
                  <a:pt x="594" y="0"/>
                  <a:pt x="783" y="85"/>
                  <a:pt x="972" y="171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1311" name="Group 75"/>
          <p:cNvGrpSpPr>
            <a:grpSpLocks/>
          </p:cNvGrpSpPr>
          <p:nvPr/>
        </p:nvGrpSpPr>
        <p:grpSpPr bwMode="auto">
          <a:xfrm>
            <a:off x="6356350" y="5294313"/>
            <a:ext cx="463550" cy="522287"/>
            <a:chOff x="2870" y="1518"/>
            <a:chExt cx="292" cy="320"/>
          </a:xfrm>
        </p:grpSpPr>
        <p:graphicFrame>
          <p:nvGraphicFramePr>
            <p:cNvPr id="11273" name="Object 76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209" name="Clip" r:id="rId17" imgW="819000" imgH="847800" progId="MS_ClipArt_Gallery.2">
                    <p:embed/>
                  </p:oleObj>
                </mc:Choice>
                <mc:Fallback>
                  <p:oleObj name="Clip" r:id="rId17" imgW="819000" imgH="84780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74" name="Object 77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210" name="Clip" r:id="rId19" imgW="1266840" imgH="1200240" progId="MS_ClipArt_Gallery.2">
                    <p:embed/>
                  </p:oleObj>
                </mc:Choice>
                <mc:Fallback>
                  <p:oleObj name="Clip" r:id="rId19" imgW="1266840" imgH="120024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312" name="Group 78"/>
          <p:cNvGrpSpPr>
            <a:grpSpLocks/>
          </p:cNvGrpSpPr>
          <p:nvPr/>
        </p:nvGrpSpPr>
        <p:grpSpPr bwMode="auto">
          <a:xfrm>
            <a:off x="7242175" y="5334000"/>
            <a:ext cx="461963" cy="522288"/>
            <a:chOff x="2870" y="1518"/>
            <a:chExt cx="292" cy="320"/>
          </a:xfrm>
        </p:grpSpPr>
        <p:graphicFrame>
          <p:nvGraphicFramePr>
            <p:cNvPr id="11271" name="Object 79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211" name="Clip" r:id="rId21" imgW="819000" imgH="847800" progId="MS_ClipArt_Gallery.2">
                    <p:embed/>
                  </p:oleObj>
                </mc:Choice>
                <mc:Fallback>
                  <p:oleObj name="Clip" r:id="rId21" imgW="819000" imgH="84780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72" name="Object 80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212" name="Clip" r:id="rId22" imgW="1266840" imgH="1200240" progId="MS_ClipArt_Gallery.2">
                    <p:embed/>
                  </p:oleObj>
                </mc:Choice>
                <mc:Fallback>
                  <p:oleObj name="Clip" r:id="rId22" imgW="1266840" imgH="120024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313" name="Group 81"/>
          <p:cNvGrpSpPr>
            <a:grpSpLocks/>
          </p:cNvGrpSpPr>
          <p:nvPr/>
        </p:nvGrpSpPr>
        <p:grpSpPr bwMode="auto">
          <a:xfrm>
            <a:off x="6770688" y="4986338"/>
            <a:ext cx="431800" cy="460375"/>
            <a:chOff x="4733" y="2082"/>
            <a:chExt cx="272" cy="282"/>
          </a:xfrm>
        </p:grpSpPr>
        <p:graphicFrame>
          <p:nvGraphicFramePr>
            <p:cNvPr id="11270" name="Object 82"/>
            <p:cNvGraphicFramePr>
              <a:graphicFrameLocks noChangeAspect="1"/>
            </p:cNvGraphicFramePr>
            <p:nvPr/>
          </p:nvGraphicFramePr>
          <p:xfrm>
            <a:off x="4733" y="2082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213" name="Clip" r:id="rId23" imgW="819000" imgH="847800" progId="MS_ClipArt_Gallery.2">
                    <p:embed/>
                  </p:oleObj>
                </mc:Choice>
                <mc:Fallback>
                  <p:oleObj name="Clip" r:id="rId23" imgW="819000" imgH="84780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33" y="2082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460" name="Rectangle 83"/>
            <p:cNvSpPr>
              <a:spLocks noChangeArrowheads="1"/>
            </p:cNvSpPr>
            <p:nvPr/>
          </p:nvSpPr>
          <p:spPr bwMode="auto">
            <a:xfrm>
              <a:off x="4812" y="2181"/>
              <a:ext cx="192" cy="183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sp>
        <p:nvSpPr>
          <p:cNvPr id="11314" name="Line 84"/>
          <p:cNvSpPr>
            <a:spLocks noChangeShapeType="1"/>
          </p:cNvSpPr>
          <p:nvPr/>
        </p:nvSpPr>
        <p:spPr bwMode="auto">
          <a:xfrm>
            <a:off x="7118350" y="4867275"/>
            <a:ext cx="0" cy="279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1315" name="Group 85"/>
          <p:cNvGrpSpPr>
            <a:grpSpLocks/>
          </p:cNvGrpSpPr>
          <p:nvPr/>
        </p:nvGrpSpPr>
        <p:grpSpPr bwMode="auto">
          <a:xfrm>
            <a:off x="7939088" y="4162425"/>
            <a:ext cx="236537" cy="501650"/>
            <a:chOff x="4180" y="783"/>
            <a:chExt cx="150" cy="307"/>
          </a:xfrm>
        </p:grpSpPr>
        <p:sp>
          <p:nvSpPr>
            <p:cNvPr id="11452" name="AutoShape 86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1453" name="Rectangle 87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1454" name="Rectangle 88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1455" name="AutoShape 89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1456" name="Line 90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57" name="Line 91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58" name="Rectangle 92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1459" name="Rectangle 93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11316" name="Group 94"/>
          <p:cNvGrpSpPr>
            <a:grpSpLocks/>
          </p:cNvGrpSpPr>
          <p:nvPr/>
        </p:nvGrpSpPr>
        <p:grpSpPr bwMode="auto">
          <a:xfrm>
            <a:off x="7924800" y="4706938"/>
            <a:ext cx="236538" cy="500062"/>
            <a:chOff x="4180" y="783"/>
            <a:chExt cx="150" cy="307"/>
          </a:xfrm>
        </p:grpSpPr>
        <p:sp>
          <p:nvSpPr>
            <p:cNvPr id="11444" name="AutoShape 95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1445" name="Rectangle 96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1446" name="Rectangle 97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1447" name="AutoShape 98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1448" name="Line 99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49" name="Line 100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50" name="Rectangle 101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1451" name="Rectangle 102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sp>
        <p:nvSpPr>
          <p:cNvPr id="11317" name="Line 103"/>
          <p:cNvSpPr>
            <a:spLocks noChangeShapeType="1"/>
          </p:cNvSpPr>
          <p:nvPr/>
        </p:nvSpPr>
        <p:spPr bwMode="auto">
          <a:xfrm rot="5400000" flipH="1">
            <a:off x="7473157" y="4620419"/>
            <a:ext cx="7477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18" name="Line 104"/>
          <p:cNvSpPr>
            <a:spLocks noChangeShapeType="1"/>
          </p:cNvSpPr>
          <p:nvPr/>
        </p:nvSpPr>
        <p:spPr bwMode="auto">
          <a:xfrm rot="-5400000">
            <a:off x="7900988" y="4932362"/>
            <a:ext cx="0" cy="117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19" name="Line 105"/>
          <p:cNvSpPr>
            <a:spLocks noChangeShapeType="1"/>
          </p:cNvSpPr>
          <p:nvPr/>
        </p:nvSpPr>
        <p:spPr bwMode="auto">
          <a:xfrm rot="-5400000">
            <a:off x="7889875" y="4357688"/>
            <a:ext cx="0" cy="101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20" name="Line 106"/>
          <p:cNvSpPr>
            <a:spLocks noChangeShapeType="1"/>
          </p:cNvSpPr>
          <p:nvPr/>
        </p:nvSpPr>
        <p:spPr bwMode="auto">
          <a:xfrm flipV="1">
            <a:off x="6388100" y="2081213"/>
            <a:ext cx="520700" cy="254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21" name="Line 107"/>
          <p:cNvSpPr>
            <a:spLocks noChangeShapeType="1"/>
          </p:cNvSpPr>
          <p:nvPr/>
        </p:nvSpPr>
        <p:spPr bwMode="auto">
          <a:xfrm>
            <a:off x="7451725" y="2062163"/>
            <a:ext cx="552450" cy="254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22" name="Line 108"/>
          <p:cNvSpPr>
            <a:spLocks noChangeShapeType="1"/>
          </p:cNvSpPr>
          <p:nvPr/>
        </p:nvSpPr>
        <p:spPr bwMode="auto">
          <a:xfrm flipH="1">
            <a:off x="8042275" y="2473325"/>
            <a:ext cx="273050" cy="8334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23" name="Line 109"/>
          <p:cNvSpPr>
            <a:spLocks noChangeShapeType="1"/>
          </p:cNvSpPr>
          <p:nvPr/>
        </p:nvSpPr>
        <p:spPr bwMode="auto">
          <a:xfrm>
            <a:off x="7165975" y="2198688"/>
            <a:ext cx="0" cy="5286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24" name="Line 110"/>
          <p:cNvSpPr>
            <a:spLocks noChangeShapeType="1"/>
          </p:cNvSpPr>
          <p:nvPr/>
        </p:nvSpPr>
        <p:spPr bwMode="auto">
          <a:xfrm>
            <a:off x="7194550" y="2990850"/>
            <a:ext cx="608013" cy="450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25" name="Line 111"/>
          <p:cNvSpPr>
            <a:spLocks noChangeShapeType="1"/>
          </p:cNvSpPr>
          <p:nvPr/>
        </p:nvSpPr>
        <p:spPr bwMode="auto">
          <a:xfrm flipH="1">
            <a:off x="7718425" y="3560763"/>
            <a:ext cx="303213" cy="4413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26" name="Line 112"/>
          <p:cNvSpPr>
            <a:spLocks noChangeShapeType="1"/>
          </p:cNvSpPr>
          <p:nvPr/>
        </p:nvSpPr>
        <p:spPr bwMode="auto">
          <a:xfrm flipH="1">
            <a:off x="7459663" y="2433638"/>
            <a:ext cx="638175" cy="469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27" name="Line 113"/>
          <p:cNvSpPr>
            <a:spLocks noChangeShapeType="1"/>
          </p:cNvSpPr>
          <p:nvPr/>
        </p:nvSpPr>
        <p:spPr bwMode="auto">
          <a:xfrm flipH="1">
            <a:off x="7470775" y="1749425"/>
            <a:ext cx="398463" cy="312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28" name="Line 114"/>
          <p:cNvSpPr>
            <a:spLocks noChangeShapeType="1"/>
          </p:cNvSpPr>
          <p:nvPr/>
        </p:nvSpPr>
        <p:spPr bwMode="auto">
          <a:xfrm flipH="1">
            <a:off x="8286750" y="1963738"/>
            <a:ext cx="230188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1329" name="Group 115"/>
          <p:cNvGrpSpPr>
            <a:grpSpLocks/>
          </p:cNvGrpSpPr>
          <p:nvPr/>
        </p:nvGrpSpPr>
        <p:grpSpPr bwMode="auto">
          <a:xfrm>
            <a:off x="5797550" y="2198688"/>
            <a:ext cx="569913" cy="285750"/>
            <a:chOff x="3600" y="219"/>
            <a:chExt cx="360" cy="175"/>
          </a:xfrm>
        </p:grpSpPr>
        <p:sp>
          <p:nvSpPr>
            <p:cNvPr id="11431" name="Oval 116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1432" name="Line 117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33" name="Line 118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34" name="Rectangle 119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1435" name="Oval 120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grpSp>
          <p:nvGrpSpPr>
            <p:cNvPr id="11436" name="Group 121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1441" name="Line 12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42" name="Line 12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43" name="Line 12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437" name="Group 125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1438" name="Line 12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39" name="Line 12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40" name="Line 12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1330" name="Group 129"/>
          <p:cNvGrpSpPr>
            <a:grpSpLocks/>
          </p:cNvGrpSpPr>
          <p:nvPr/>
        </p:nvGrpSpPr>
        <p:grpSpPr bwMode="auto">
          <a:xfrm>
            <a:off x="6880225" y="1919288"/>
            <a:ext cx="571500" cy="285750"/>
            <a:chOff x="3600" y="219"/>
            <a:chExt cx="360" cy="175"/>
          </a:xfrm>
        </p:grpSpPr>
        <p:sp>
          <p:nvSpPr>
            <p:cNvPr id="11418" name="Oval 130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1419" name="Line 131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20" name="Line 132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21" name="Rectangle 133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1422" name="Oval 134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grpSp>
          <p:nvGrpSpPr>
            <p:cNvPr id="11423" name="Group 135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1428" name="Line 13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29" name="Line 13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30" name="Line 13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424" name="Group 139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1425" name="Line 14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26" name="Line 14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27" name="Line 14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1331" name="Group 143"/>
          <p:cNvGrpSpPr>
            <a:grpSpLocks/>
          </p:cNvGrpSpPr>
          <p:nvPr/>
        </p:nvGrpSpPr>
        <p:grpSpPr bwMode="auto">
          <a:xfrm>
            <a:off x="6900863" y="2724150"/>
            <a:ext cx="569912" cy="285750"/>
            <a:chOff x="3600" y="219"/>
            <a:chExt cx="360" cy="175"/>
          </a:xfrm>
        </p:grpSpPr>
        <p:sp>
          <p:nvSpPr>
            <p:cNvPr id="11405" name="Oval 144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1406" name="Line 145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07" name="Line 146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08" name="Rectangle 147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1409" name="Oval 148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grpSp>
          <p:nvGrpSpPr>
            <p:cNvPr id="11410" name="Group 149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1415" name="Line 15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16" name="Line 15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17" name="Line 15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411" name="Group 153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1412" name="Line 15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13" name="Line 15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14" name="Line 15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1332" name="Group 157"/>
          <p:cNvGrpSpPr>
            <a:grpSpLocks/>
          </p:cNvGrpSpPr>
          <p:nvPr/>
        </p:nvGrpSpPr>
        <p:grpSpPr bwMode="auto">
          <a:xfrm>
            <a:off x="8004175" y="2174875"/>
            <a:ext cx="568325" cy="284163"/>
            <a:chOff x="3600" y="219"/>
            <a:chExt cx="360" cy="175"/>
          </a:xfrm>
        </p:grpSpPr>
        <p:sp>
          <p:nvSpPr>
            <p:cNvPr id="11392" name="Oval 158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1393" name="Line 159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94" name="Line 160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95" name="Rectangle 161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1396" name="Oval 162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grpSp>
          <p:nvGrpSpPr>
            <p:cNvPr id="11397" name="Group 163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1402" name="Line 16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03" name="Line 16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04" name="Line 16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398" name="Group 167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1399" name="Line 16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00" name="Line 16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01" name="Line 17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1333" name="Group 171"/>
          <p:cNvGrpSpPr>
            <a:grpSpLocks/>
          </p:cNvGrpSpPr>
          <p:nvPr/>
        </p:nvGrpSpPr>
        <p:grpSpPr bwMode="auto">
          <a:xfrm>
            <a:off x="7783513" y="3271838"/>
            <a:ext cx="569912" cy="284162"/>
            <a:chOff x="3600" y="219"/>
            <a:chExt cx="360" cy="175"/>
          </a:xfrm>
        </p:grpSpPr>
        <p:sp>
          <p:nvSpPr>
            <p:cNvPr id="11379" name="Oval 172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1380" name="Line 173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81" name="Line 174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82" name="Rectangle 175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1383" name="Oval 176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grpSp>
          <p:nvGrpSpPr>
            <p:cNvPr id="11384" name="Group 177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1389" name="Line 17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90" name="Line 17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91" name="Line 18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385" name="Group 181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1386" name="Line 18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87" name="Line 18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88" name="Line 18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1334" name="Group 185"/>
          <p:cNvGrpSpPr>
            <a:grpSpLocks/>
          </p:cNvGrpSpPr>
          <p:nvPr/>
        </p:nvGrpSpPr>
        <p:grpSpPr bwMode="auto">
          <a:xfrm>
            <a:off x="7404100" y="3986213"/>
            <a:ext cx="569913" cy="287337"/>
            <a:chOff x="3600" y="219"/>
            <a:chExt cx="360" cy="175"/>
          </a:xfrm>
        </p:grpSpPr>
        <p:sp>
          <p:nvSpPr>
            <p:cNvPr id="11366" name="Oval 186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1367" name="Line 187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68" name="Line 188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69" name="Rectangle 189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1370" name="Oval 190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grpSp>
          <p:nvGrpSpPr>
            <p:cNvPr id="11371" name="Group 191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1376" name="Line 19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77" name="Line 19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78" name="Line 19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372" name="Group 195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1373" name="Line 19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74" name="Line 19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75" name="Line 19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1335" name="Group 199"/>
          <p:cNvGrpSpPr>
            <a:grpSpLocks/>
          </p:cNvGrpSpPr>
          <p:nvPr/>
        </p:nvGrpSpPr>
        <p:grpSpPr bwMode="auto">
          <a:xfrm>
            <a:off x="6710363" y="4584700"/>
            <a:ext cx="569912" cy="284163"/>
            <a:chOff x="3600" y="219"/>
            <a:chExt cx="360" cy="175"/>
          </a:xfrm>
        </p:grpSpPr>
        <p:sp>
          <p:nvSpPr>
            <p:cNvPr id="11353" name="Oval 200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1354" name="Line 201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55" name="Line 202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56" name="Rectangle 203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1357" name="Oval 204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grpSp>
          <p:nvGrpSpPr>
            <p:cNvPr id="11358" name="Group 205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1363" name="Line 20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64" name="Line 20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65" name="Line 20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359" name="Group 209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1360" name="Line 21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61" name="Line 21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62" name="Line 21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1336" name="Group 213"/>
          <p:cNvGrpSpPr>
            <a:grpSpLocks/>
          </p:cNvGrpSpPr>
          <p:nvPr/>
        </p:nvGrpSpPr>
        <p:grpSpPr bwMode="auto">
          <a:xfrm>
            <a:off x="5797550" y="4124325"/>
            <a:ext cx="569913" cy="284163"/>
            <a:chOff x="3600" y="219"/>
            <a:chExt cx="360" cy="175"/>
          </a:xfrm>
        </p:grpSpPr>
        <p:sp>
          <p:nvSpPr>
            <p:cNvPr id="11340" name="Oval 214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1341" name="Line 215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42" name="Line 216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43" name="Rectangle 217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1344" name="Oval 218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grpSp>
          <p:nvGrpSpPr>
            <p:cNvPr id="11345" name="Group 219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1350" name="Line 22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51" name="Line 22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52" name="Line 22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346" name="Group 223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1347" name="Line 22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48" name="Line 22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49" name="Line 22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1337" name="Freeform 227"/>
          <p:cNvSpPr>
            <a:spLocks/>
          </p:cNvSpPr>
          <p:nvPr/>
        </p:nvSpPr>
        <p:spPr bwMode="auto">
          <a:xfrm>
            <a:off x="5124450" y="1933575"/>
            <a:ext cx="3038475" cy="3114675"/>
          </a:xfrm>
          <a:custGeom>
            <a:avLst/>
            <a:gdLst>
              <a:gd name="T0" fmla="*/ 0 w 1914"/>
              <a:gd name="T1" fmla="*/ 0 h 1962"/>
              <a:gd name="T2" fmla="*/ 650200345 w 1914"/>
              <a:gd name="T3" fmla="*/ 30241880 h 1962"/>
              <a:gd name="T4" fmla="*/ 1073586685 w 1914"/>
              <a:gd name="T5" fmla="*/ 498991012 h 1962"/>
              <a:gd name="T6" fmla="*/ 1935480300 w 1914"/>
              <a:gd name="T7" fmla="*/ 514111945 h 1962"/>
              <a:gd name="T8" fmla="*/ 2147483647 w 1914"/>
              <a:gd name="T9" fmla="*/ 120967520 h 1962"/>
              <a:gd name="T10" fmla="*/ 2147483647 w 1914"/>
              <a:gd name="T11" fmla="*/ 120967520 h 1962"/>
              <a:gd name="T12" fmla="*/ 2147483647 w 1914"/>
              <a:gd name="T13" fmla="*/ 1481851903 h 1962"/>
              <a:gd name="T14" fmla="*/ 2147483647 w 1914"/>
              <a:gd name="T15" fmla="*/ 2147483647 h 1962"/>
              <a:gd name="T16" fmla="*/ 2147483647 w 1914"/>
              <a:gd name="T17" fmla="*/ 2147483647 h 1962"/>
              <a:gd name="T18" fmla="*/ 2147483647 w 1914"/>
              <a:gd name="T19" fmla="*/ 2147483647 h 1962"/>
              <a:gd name="T20" fmla="*/ 2147483647 w 1914"/>
              <a:gd name="T21" fmla="*/ 2147483647 h 19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914"/>
              <a:gd name="T34" fmla="*/ 0 h 1962"/>
              <a:gd name="T35" fmla="*/ 1914 w 1914"/>
              <a:gd name="T36" fmla="*/ 1962 h 19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914" h="1962">
                <a:moveTo>
                  <a:pt x="0" y="0"/>
                </a:moveTo>
                <a:lnTo>
                  <a:pt x="258" y="12"/>
                </a:lnTo>
                <a:lnTo>
                  <a:pt x="426" y="198"/>
                </a:lnTo>
                <a:lnTo>
                  <a:pt x="768" y="204"/>
                </a:lnTo>
                <a:lnTo>
                  <a:pt x="1086" y="48"/>
                </a:lnTo>
                <a:lnTo>
                  <a:pt x="1326" y="48"/>
                </a:lnTo>
                <a:lnTo>
                  <a:pt x="1326" y="588"/>
                </a:lnTo>
                <a:lnTo>
                  <a:pt x="1890" y="990"/>
                </a:lnTo>
                <a:lnTo>
                  <a:pt x="1662" y="1320"/>
                </a:lnTo>
                <a:lnTo>
                  <a:pt x="1662" y="1944"/>
                </a:lnTo>
                <a:lnTo>
                  <a:pt x="1914" y="1962"/>
                </a:lnTo>
              </a:path>
            </a:pathLst>
          </a:custGeom>
          <a:noFill/>
          <a:ln w="57150">
            <a:solidFill>
              <a:schemeClr val="accent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38" name="Freeform 230"/>
          <p:cNvSpPr>
            <a:spLocks/>
          </p:cNvSpPr>
          <p:nvPr/>
        </p:nvSpPr>
        <p:spPr bwMode="auto">
          <a:xfrm>
            <a:off x="5991225" y="2152650"/>
            <a:ext cx="1924050" cy="2990850"/>
          </a:xfrm>
          <a:custGeom>
            <a:avLst/>
            <a:gdLst>
              <a:gd name="T0" fmla="*/ 0 w 1212"/>
              <a:gd name="T1" fmla="*/ 1769150023 h 1884"/>
              <a:gd name="T2" fmla="*/ 0 w 1212"/>
              <a:gd name="T3" fmla="*/ 574595675 h 1884"/>
              <a:gd name="T4" fmla="*/ 393144316 w 1212"/>
              <a:gd name="T5" fmla="*/ 574595675 h 1884"/>
              <a:gd name="T6" fmla="*/ 1542335401 w 1212"/>
              <a:gd name="T7" fmla="*/ 0 h 1884"/>
              <a:gd name="T8" fmla="*/ 1799391631 w 1212"/>
              <a:gd name="T9" fmla="*/ 0 h 1884"/>
              <a:gd name="T10" fmla="*/ 1799391631 w 1212"/>
              <a:gd name="T11" fmla="*/ 1406247220 h 1884"/>
              <a:gd name="T12" fmla="*/ 2147483647 w 1212"/>
              <a:gd name="T13" fmla="*/ 2147483647 h 1884"/>
              <a:gd name="T14" fmla="*/ 1814512563 w 1212"/>
              <a:gd name="T15" fmla="*/ 2147483647 h 1884"/>
              <a:gd name="T16" fmla="*/ 1814512563 w 1212"/>
              <a:gd name="T17" fmla="*/ 2147483647 h 188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212"/>
              <a:gd name="T28" fmla="*/ 0 h 1884"/>
              <a:gd name="T29" fmla="*/ 1212 w 1212"/>
              <a:gd name="T30" fmla="*/ 1884 h 188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212" h="1884">
                <a:moveTo>
                  <a:pt x="0" y="702"/>
                </a:moveTo>
                <a:lnTo>
                  <a:pt x="0" y="228"/>
                </a:lnTo>
                <a:lnTo>
                  <a:pt x="156" y="228"/>
                </a:lnTo>
                <a:lnTo>
                  <a:pt x="612" y="0"/>
                </a:lnTo>
                <a:lnTo>
                  <a:pt x="714" y="0"/>
                </a:lnTo>
                <a:lnTo>
                  <a:pt x="714" y="558"/>
                </a:lnTo>
                <a:lnTo>
                  <a:pt x="1212" y="912"/>
                </a:lnTo>
                <a:lnTo>
                  <a:pt x="720" y="1668"/>
                </a:lnTo>
                <a:lnTo>
                  <a:pt x="720" y="1884"/>
                </a:lnTo>
              </a:path>
            </a:pathLst>
          </a:custGeom>
          <a:noFill/>
          <a:ln w="5715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39" name="Line 232"/>
          <p:cNvSpPr>
            <a:spLocks noChangeShapeType="1"/>
          </p:cNvSpPr>
          <p:nvPr/>
        </p:nvSpPr>
        <p:spPr bwMode="auto">
          <a:xfrm>
            <a:off x="6080125" y="4416425"/>
            <a:ext cx="1588" cy="2524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45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62819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1535CEC-AFE0-4452-A7D2-46E3480DC2B9}" type="slidenum">
              <a:rPr lang="zh-CN" altLang="en-US" sz="1400" smtClean="0"/>
              <a:pPr/>
              <a:t>130</a:t>
            </a:fld>
            <a:endParaRPr lang="en-US" altLang="zh-CN" sz="1400" smtClean="0"/>
          </a:p>
        </p:txBody>
      </p:sp>
      <p:sp>
        <p:nvSpPr>
          <p:cNvPr id="162820" name="Rectangle 2"/>
          <p:cNvSpPr>
            <a:spLocks noGrp="1" noChangeArrowheads="1"/>
          </p:cNvSpPr>
          <p:nvPr>
            <p:ph type="title"/>
          </p:nvPr>
        </p:nvSpPr>
        <p:spPr>
          <a:xfrm>
            <a:off x="482600" y="0"/>
            <a:ext cx="7772400" cy="1143000"/>
          </a:xfrm>
        </p:spPr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NFSnet</a:t>
            </a:r>
          </a:p>
        </p:txBody>
      </p:sp>
      <p:pic>
        <p:nvPicPr>
          <p:cNvPr id="162821" name="Picture 3" descr="nsf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5100" y="1079500"/>
            <a:ext cx="8839200" cy="56134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65891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59FA6B6-C54F-4D56-8EF1-0C8DFAE05B30}" type="slidenum">
              <a:rPr lang="zh-CN" altLang="en-US" sz="1400" smtClean="0"/>
              <a:pPr/>
              <a:t>131</a:t>
            </a:fld>
            <a:endParaRPr lang="en-US" altLang="zh-CN" sz="1400" smtClean="0"/>
          </a:p>
        </p:txBody>
      </p:sp>
      <p:sp>
        <p:nvSpPr>
          <p:cNvPr id="165892" name="Rectangle 2"/>
          <p:cNvSpPr>
            <a:spLocks noChangeArrowheads="1"/>
          </p:cNvSpPr>
          <p:nvPr/>
        </p:nvSpPr>
        <p:spPr bwMode="auto">
          <a:xfrm>
            <a:off x="427038" y="-330200"/>
            <a:ext cx="8504237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zh-CN" altLang="en-US"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rPr>
              <a:t> </a:t>
            </a:r>
            <a:r>
              <a:rPr lang="en-US" altLang="zh-CN" sz="3600" u="sng">
                <a:solidFill>
                  <a:schemeClr val="accent2"/>
                </a:solidFill>
                <a:latin typeface="Comic Sans MS" pitchFamily="66" charset="0"/>
                <a:ea typeface="宋体" pitchFamily="2" charset="-122"/>
              </a:rPr>
              <a:t>Internet Backbones in North America</a:t>
            </a:r>
            <a:endParaRPr kumimoji="1" lang="zh-CN" altLang="en-US" sz="3600" u="sng">
              <a:solidFill>
                <a:schemeClr val="accent2"/>
              </a:solidFill>
              <a:latin typeface="Comic Sans MS" pitchFamily="66" charset="0"/>
              <a:ea typeface="宋体" pitchFamily="2" charset="-122"/>
            </a:endParaRPr>
          </a:p>
        </p:txBody>
      </p:sp>
      <p:pic>
        <p:nvPicPr>
          <p:cNvPr id="165893" name="Picture 3" descr="nsf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066800"/>
            <a:ext cx="8636000" cy="529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6896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1931D47-E08C-46C3-970E-9BE8257E28BD}" type="slidenum">
              <a:rPr lang="zh-CN" altLang="en-US" sz="1400" smtClean="0"/>
              <a:pPr/>
              <a:t>132</a:t>
            </a:fld>
            <a:endParaRPr lang="en-US" altLang="zh-CN" sz="1400" smtClean="0"/>
          </a:p>
        </p:txBody>
      </p:sp>
      <p:sp>
        <p:nvSpPr>
          <p:cNvPr id="1689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>
              <a:ea typeface="宋体" pitchFamily="2" charset="-122"/>
            </a:endParaRPr>
          </a:p>
        </p:txBody>
      </p:sp>
      <p:pic>
        <p:nvPicPr>
          <p:cNvPr id="168965" name="Picture 3" descr="BBNplanet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3531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69987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81C25FAA-7A49-4A5E-A939-64899204472E}" type="slidenum">
              <a:rPr lang="zh-CN" altLang="en-US" sz="1400" smtClean="0"/>
              <a:pPr/>
              <a:t>133</a:t>
            </a:fld>
            <a:endParaRPr lang="en-US" altLang="zh-CN" sz="1400" smtClean="0"/>
          </a:p>
        </p:txBody>
      </p:sp>
      <p:sp>
        <p:nvSpPr>
          <p:cNvPr id="169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>
              <a:ea typeface="宋体" pitchFamily="2" charset="-122"/>
            </a:endParaRPr>
          </a:p>
        </p:txBody>
      </p:sp>
      <p:pic>
        <p:nvPicPr>
          <p:cNvPr id="169989" name="Picture 3" descr="sprint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41032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73059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F5FC1AF-5BE7-4A6D-8797-1F568FAFBE2A}" type="slidenum">
              <a:rPr lang="zh-CN" altLang="en-US" sz="1400" smtClean="0"/>
              <a:pPr/>
              <a:t>134</a:t>
            </a:fld>
            <a:endParaRPr lang="en-US" altLang="zh-CN" sz="1400" smtClean="0"/>
          </a:p>
        </p:txBody>
      </p:sp>
      <p:sp>
        <p:nvSpPr>
          <p:cNvPr id="1730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>
              <a:ea typeface="宋体" pitchFamily="2" charset="-122"/>
            </a:endParaRPr>
          </a:p>
        </p:txBody>
      </p:sp>
      <p:pic>
        <p:nvPicPr>
          <p:cNvPr id="17306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77800"/>
            <a:ext cx="9144000" cy="62103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7408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84CBA52-AB9C-4DBE-83B1-CAAFF8FC17DA}" type="slidenum">
              <a:rPr lang="zh-CN" altLang="en-US" sz="1400" smtClean="0"/>
              <a:pPr/>
              <a:t>135</a:t>
            </a:fld>
            <a:endParaRPr lang="en-US" altLang="zh-CN" sz="1400" smtClean="0"/>
          </a:p>
        </p:txBody>
      </p:sp>
      <p:pic>
        <p:nvPicPr>
          <p:cNvPr id="174084" name="Picture 1027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" y="342900"/>
            <a:ext cx="8915400" cy="60579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75107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050AE6E-C0FF-446E-9993-8CD51B56361A}" type="slidenum">
              <a:rPr lang="zh-CN" altLang="en-US" sz="1400" smtClean="0"/>
              <a:pPr/>
              <a:t>136</a:t>
            </a:fld>
            <a:endParaRPr lang="en-US" altLang="zh-CN" sz="1400" smtClean="0"/>
          </a:p>
        </p:txBody>
      </p:sp>
      <p:sp>
        <p:nvSpPr>
          <p:cNvPr id="17510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/>
          <a:lstStyle/>
          <a:p>
            <a:r>
              <a:rPr lang="en-US" altLang="zh-CN" sz="1000" smtClean="0">
                <a:latin typeface="Courier New" pitchFamily="49" charset="0"/>
                <a:ea typeface="宋体" pitchFamily="2" charset="-122"/>
              </a:rPr>
              <a:t>http://moat.nlanr.net/Software/Cichlid/gallery/cheap_callouts.html</a:t>
            </a:r>
          </a:p>
        </p:txBody>
      </p:sp>
      <p:pic>
        <p:nvPicPr>
          <p:cNvPr id="175109" name="Picture 3" descr="cheap_callouts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460375"/>
            <a:ext cx="9144000" cy="594042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76131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0D15686-CC04-4011-ADB7-2745C3A5B22E}" type="slidenum">
              <a:rPr lang="zh-CN" altLang="en-US" sz="1400" smtClean="0"/>
              <a:pPr/>
              <a:t>137</a:t>
            </a:fld>
            <a:endParaRPr lang="en-US" altLang="zh-CN" sz="1400" smtClean="0"/>
          </a:p>
        </p:txBody>
      </p:sp>
      <p:sp>
        <p:nvSpPr>
          <p:cNvPr id="1761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>
              <a:ea typeface="宋体" pitchFamily="2" charset="-122"/>
            </a:endParaRPr>
          </a:p>
        </p:txBody>
      </p:sp>
      <p:pic>
        <p:nvPicPr>
          <p:cNvPr id="176133" name="Picture 3" descr="fakevbns-shot1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2625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77155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A8D4FE5-C471-4601-920A-2D024BA53EBF}" type="slidenum">
              <a:rPr lang="zh-CN" altLang="en-US" sz="1400" smtClean="0"/>
              <a:pPr/>
              <a:t>138</a:t>
            </a:fld>
            <a:endParaRPr lang="en-US" altLang="zh-CN" sz="1400" smtClean="0"/>
          </a:p>
        </p:txBody>
      </p:sp>
      <p:sp>
        <p:nvSpPr>
          <p:cNvPr id="1771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宋体" pitchFamily="2" charset="-122"/>
              </a:rPr>
              <a:t> </a:t>
            </a:r>
          </a:p>
        </p:txBody>
      </p:sp>
      <p:pic>
        <p:nvPicPr>
          <p:cNvPr id="177157" name="Picture 3" descr="isp-ss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75342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32780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7331CF0-33FD-4BA0-9303-812D6100B211}" type="slidenum">
              <a:rPr lang="zh-CN" altLang="en-US" sz="1400" smtClean="0"/>
              <a:pPr/>
              <a:t>139</a:t>
            </a:fld>
            <a:endParaRPr lang="en-US" altLang="zh-CN" sz="1400" smtClean="0"/>
          </a:p>
        </p:txBody>
      </p:sp>
      <p:graphicFrame>
        <p:nvGraphicFramePr>
          <p:cNvPr id="80898" name="Object 2"/>
          <p:cNvGraphicFramePr>
            <a:graphicFrameLocks noChangeAspect="1"/>
          </p:cNvGraphicFramePr>
          <p:nvPr/>
        </p:nvGraphicFramePr>
        <p:xfrm>
          <a:off x="990600" y="1600200"/>
          <a:ext cx="2894013" cy="168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34" name="VISIO" r:id="rId5" imgW="2893680" imgH="1689120" progId="Visio.Drawing.5">
                  <p:embed/>
                </p:oleObj>
              </mc:Choice>
              <mc:Fallback>
                <p:oleObj name="VISIO" r:id="rId5" imgW="2893680" imgH="1689120" progId="Visio.Drawing.5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600200"/>
                        <a:ext cx="2894013" cy="168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899" name="Object 3"/>
          <p:cNvGraphicFramePr>
            <a:graphicFrameLocks noChangeAspect="1"/>
          </p:cNvGraphicFramePr>
          <p:nvPr/>
        </p:nvGraphicFramePr>
        <p:xfrm>
          <a:off x="5562600" y="1600200"/>
          <a:ext cx="2133600" cy="152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35" name="VISIO" r:id="rId7" imgW="2133360" imgH="1521360" progId="Visio.Drawing.5">
                  <p:embed/>
                </p:oleObj>
              </mc:Choice>
              <mc:Fallback>
                <p:oleObj name="VISIO" r:id="rId7" imgW="2133360" imgH="1521360" progId="Visio.Drawing.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1600200"/>
                        <a:ext cx="2133600" cy="152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0" name="Oval 4"/>
          <p:cNvSpPr>
            <a:spLocks noChangeArrowheads="1"/>
          </p:cNvSpPr>
          <p:nvPr/>
        </p:nvSpPr>
        <p:spPr bwMode="auto">
          <a:xfrm>
            <a:off x="1676400" y="1828800"/>
            <a:ext cx="215900" cy="215900"/>
          </a:xfrm>
          <a:prstGeom prst="ellipse">
            <a:avLst/>
          </a:prstGeom>
          <a:gradFill rotWithShape="0">
            <a:gsLst>
              <a:gs pos="0">
                <a:schemeClr val="bg1">
                  <a:gamma/>
                  <a:tint val="20392"/>
                  <a:invGamma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80901" name="Oval 5"/>
          <p:cNvSpPr>
            <a:spLocks noChangeArrowheads="1"/>
          </p:cNvSpPr>
          <p:nvPr/>
        </p:nvSpPr>
        <p:spPr bwMode="auto">
          <a:xfrm>
            <a:off x="2438400" y="1828800"/>
            <a:ext cx="215900" cy="215900"/>
          </a:xfrm>
          <a:prstGeom prst="ellipse">
            <a:avLst/>
          </a:prstGeom>
          <a:gradFill rotWithShape="0">
            <a:gsLst>
              <a:gs pos="0">
                <a:schemeClr val="bg1">
                  <a:gamma/>
                  <a:tint val="20392"/>
                  <a:invGamma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80902" name="Oval 6"/>
          <p:cNvSpPr>
            <a:spLocks noChangeArrowheads="1"/>
          </p:cNvSpPr>
          <p:nvPr/>
        </p:nvSpPr>
        <p:spPr bwMode="auto">
          <a:xfrm>
            <a:off x="1219200" y="2209800"/>
            <a:ext cx="215900" cy="215900"/>
          </a:xfrm>
          <a:prstGeom prst="ellipse">
            <a:avLst/>
          </a:prstGeom>
          <a:gradFill rotWithShape="0">
            <a:gsLst>
              <a:gs pos="0">
                <a:schemeClr val="bg1">
                  <a:gamma/>
                  <a:tint val="20392"/>
                  <a:invGamma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80903" name="Oval 7"/>
          <p:cNvSpPr>
            <a:spLocks noChangeArrowheads="1"/>
          </p:cNvSpPr>
          <p:nvPr/>
        </p:nvSpPr>
        <p:spPr bwMode="auto">
          <a:xfrm>
            <a:off x="1752600" y="2514600"/>
            <a:ext cx="215900" cy="215900"/>
          </a:xfrm>
          <a:prstGeom prst="ellipse">
            <a:avLst/>
          </a:prstGeom>
          <a:gradFill rotWithShape="0">
            <a:gsLst>
              <a:gs pos="0">
                <a:schemeClr val="bg1">
                  <a:gamma/>
                  <a:tint val="20392"/>
                  <a:invGamma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80904" name="Oval 8"/>
          <p:cNvSpPr>
            <a:spLocks noChangeArrowheads="1"/>
          </p:cNvSpPr>
          <p:nvPr/>
        </p:nvSpPr>
        <p:spPr bwMode="auto">
          <a:xfrm>
            <a:off x="2514600" y="2590800"/>
            <a:ext cx="215900" cy="215900"/>
          </a:xfrm>
          <a:prstGeom prst="ellipse">
            <a:avLst/>
          </a:prstGeom>
          <a:gradFill rotWithShape="0">
            <a:gsLst>
              <a:gs pos="0">
                <a:schemeClr val="bg1">
                  <a:gamma/>
                  <a:tint val="20392"/>
                  <a:invGamma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80905" name="Oval 9"/>
          <p:cNvSpPr>
            <a:spLocks noChangeArrowheads="1"/>
          </p:cNvSpPr>
          <p:nvPr/>
        </p:nvSpPr>
        <p:spPr bwMode="auto">
          <a:xfrm>
            <a:off x="3048000" y="2209800"/>
            <a:ext cx="215900" cy="215900"/>
          </a:xfrm>
          <a:prstGeom prst="ellipse">
            <a:avLst/>
          </a:prstGeom>
          <a:gradFill rotWithShape="0">
            <a:gsLst>
              <a:gs pos="0">
                <a:schemeClr val="bg1">
                  <a:gamma/>
                  <a:tint val="20392"/>
                  <a:invGamma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80906" name="Oval 10"/>
          <p:cNvSpPr>
            <a:spLocks noChangeArrowheads="1"/>
          </p:cNvSpPr>
          <p:nvPr/>
        </p:nvSpPr>
        <p:spPr bwMode="auto">
          <a:xfrm>
            <a:off x="7010400" y="1752600"/>
            <a:ext cx="215900" cy="215900"/>
          </a:xfrm>
          <a:prstGeom prst="ellipse">
            <a:avLst/>
          </a:prstGeom>
          <a:gradFill rotWithShape="0">
            <a:gsLst>
              <a:gs pos="0">
                <a:schemeClr val="bg1">
                  <a:gamma/>
                  <a:tint val="20392"/>
                  <a:invGamma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80907" name="Oval 11"/>
          <p:cNvSpPr>
            <a:spLocks noChangeArrowheads="1"/>
          </p:cNvSpPr>
          <p:nvPr/>
        </p:nvSpPr>
        <p:spPr bwMode="auto">
          <a:xfrm>
            <a:off x="6553200" y="2438400"/>
            <a:ext cx="215900" cy="215900"/>
          </a:xfrm>
          <a:prstGeom prst="ellipse">
            <a:avLst/>
          </a:prstGeom>
          <a:gradFill rotWithShape="0">
            <a:gsLst>
              <a:gs pos="0">
                <a:schemeClr val="bg1">
                  <a:gamma/>
                  <a:tint val="20392"/>
                  <a:invGamma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80908" name="Oval 12"/>
          <p:cNvSpPr>
            <a:spLocks noChangeArrowheads="1"/>
          </p:cNvSpPr>
          <p:nvPr/>
        </p:nvSpPr>
        <p:spPr bwMode="auto">
          <a:xfrm>
            <a:off x="7315200" y="2286000"/>
            <a:ext cx="215900" cy="215900"/>
          </a:xfrm>
          <a:prstGeom prst="ellipse">
            <a:avLst/>
          </a:prstGeom>
          <a:gradFill rotWithShape="0">
            <a:gsLst>
              <a:gs pos="0">
                <a:schemeClr val="bg1">
                  <a:gamma/>
                  <a:tint val="20392"/>
                  <a:invGamma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1295400" y="1905000"/>
            <a:ext cx="533400" cy="685800"/>
            <a:chOff x="816" y="1200"/>
            <a:chExt cx="336" cy="432"/>
          </a:xfrm>
        </p:grpSpPr>
        <p:sp>
          <p:nvSpPr>
            <p:cNvPr id="32862" name="Line 14"/>
            <p:cNvSpPr>
              <a:spLocks noChangeShapeType="1"/>
            </p:cNvSpPr>
            <p:nvPr/>
          </p:nvSpPr>
          <p:spPr bwMode="auto">
            <a:xfrm flipV="1">
              <a:off x="816" y="1200"/>
              <a:ext cx="336" cy="240"/>
            </a:xfrm>
            <a:prstGeom prst="line">
              <a:avLst/>
            </a:prstGeom>
            <a:noFill/>
            <a:ln w="444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863" name="Line 15"/>
            <p:cNvSpPr>
              <a:spLocks noChangeShapeType="1"/>
            </p:cNvSpPr>
            <p:nvPr/>
          </p:nvSpPr>
          <p:spPr bwMode="auto">
            <a:xfrm>
              <a:off x="816" y="1440"/>
              <a:ext cx="336" cy="192"/>
            </a:xfrm>
            <a:prstGeom prst="line">
              <a:avLst/>
            </a:prstGeom>
            <a:noFill/>
            <a:ln w="444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1828800" y="1905000"/>
            <a:ext cx="762000" cy="762000"/>
            <a:chOff x="1152" y="1200"/>
            <a:chExt cx="480" cy="480"/>
          </a:xfrm>
        </p:grpSpPr>
        <p:sp>
          <p:nvSpPr>
            <p:cNvPr id="32860" name="Line 17"/>
            <p:cNvSpPr>
              <a:spLocks noChangeShapeType="1"/>
            </p:cNvSpPr>
            <p:nvPr/>
          </p:nvSpPr>
          <p:spPr bwMode="auto">
            <a:xfrm flipH="1" flipV="1">
              <a:off x="1152" y="1200"/>
              <a:ext cx="432" cy="0"/>
            </a:xfrm>
            <a:prstGeom prst="line">
              <a:avLst/>
            </a:prstGeom>
            <a:noFill/>
            <a:ln w="444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861" name="Line 18"/>
            <p:cNvSpPr>
              <a:spLocks noChangeShapeType="1"/>
            </p:cNvSpPr>
            <p:nvPr/>
          </p:nvSpPr>
          <p:spPr bwMode="auto">
            <a:xfrm>
              <a:off x="1152" y="1632"/>
              <a:ext cx="480" cy="48"/>
            </a:xfrm>
            <a:prstGeom prst="line">
              <a:avLst/>
            </a:prstGeom>
            <a:noFill/>
            <a:ln w="444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2514600" y="1905000"/>
            <a:ext cx="609600" cy="762000"/>
            <a:chOff x="1584" y="1200"/>
            <a:chExt cx="384" cy="480"/>
          </a:xfrm>
        </p:grpSpPr>
        <p:sp>
          <p:nvSpPr>
            <p:cNvPr id="32858" name="Line 20"/>
            <p:cNvSpPr>
              <a:spLocks noChangeShapeType="1"/>
            </p:cNvSpPr>
            <p:nvPr/>
          </p:nvSpPr>
          <p:spPr bwMode="auto">
            <a:xfrm flipH="1" flipV="1">
              <a:off x="1584" y="1200"/>
              <a:ext cx="384" cy="240"/>
            </a:xfrm>
            <a:prstGeom prst="line">
              <a:avLst/>
            </a:prstGeom>
            <a:noFill/>
            <a:ln w="571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859" name="Line 21"/>
            <p:cNvSpPr>
              <a:spLocks noChangeShapeType="1"/>
            </p:cNvSpPr>
            <p:nvPr/>
          </p:nvSpPr>
          <p:spPr bwMode="auto">
            <a:xfrm flipV="1">
              <a:off x="1632" y="1440"/>
              <a:ext cx="336" cy="240"/>
            </a:xfrm>
            <a:prstGeom prst="line">
              <a:avLst/>
            </a:prstGeom>
            <a:noFill/>
            <a:ln w="444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0918" name="Line 22"/>
          <p:cNvSpPr>
            <a:spLocks noChangeShapeType="1"/>
          </p:cNvSpPr>
          <p:nvPr/>
        </p:nvSpPr>
        <p:spPr bwMode="auto">
          <a:xfrm flipH="1" flipV="1">
            <a:off x="7086600" y="1828800"/>
            <a:ext cx="304800" cy="533400"/>
          </a:xfrm>
          <a:prstGeom prst="line">
            <a:avLst/>
          </a:prstGeom>
          <a:noFill/>
          <a:ln w="444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919" name="Line 23"/>
          <p:cNvSpPr>
            <a:spLocks noChangeShapeType="1"/>
          </p:cNvSpPr>
          <p:nvPr/>
        </p:nvSpPr>
        <p:spPr bwMode="auto">
          <a:xfrm flipV="1">
            <a:off x="6629400" y="2362200"/>
            <a:ext cx="762000" cy="152400"/>
          </a:xfrm>
          <a:prstGeom prst="line">
            <a:avLst/>
          </a:prstGeom>
          <a:noFill/>
          <a:ln w="444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920" name="Line 24"/>
          <p:cNvSpPr>
            <a:spLocks noChangeShapeType="1"/>
          </p:cNvSpPr>
          <p:nvPr/>
        </p:nvSpPr>
        <p:spPr bwMode="auto">
          <a:xfrm flipV="1">
            <a:off x="3124200" y="1828800"/>
            <a:ext cx="3962400" cy="457200"/>
          </a:xfrm>
          <a:prstGeom prst="line">
            <a:avLst/>
          </a:prstGeom>
          <a:noFill/>
          <a:ln w="444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921" name="Line 25"/>
          <p:cNvSpPr>
            <a:spLocks noChangeShapeType="1"/>
          </p:cNvSpPr>
          <p:nvPr/>
        </p:nvSpPr>
        <p:spPr bwMode="auto">
          <a:xfrm>
            <a:off x="3124200" y="2286000"/>
            <a:ext cx="3505200" cy="228600"/>
          </a:xfrm>
          <a:prstGeom prst="line">
            <a:avLst/>
          </a:prstGeom>
          <a:noFill/>
          <a:ln w="444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922" name="Line 26"/>
          <p:cNvSpPr>
            <a:spLocks noChangeShapeType="1"/>
          </p:cNvSpPr>
          <p:nvPr/>
        </p:nvSpPr>
        <p:spPr bwMode="auto">
          <a:xfrm flipH="1" flipV="1">
            <a:off x="609600" y="2057400"/>
            <a:ext cx="685800" cy="228600"/>
          </a:xfrm>
          <a:prstGeom prst="line">
            <a:avLst/>
          </a:prstGeom>
          <a:noFill/>
          <a:ln w="444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923" name="Line 27"/>
          <p:cNvSpPr>
            <a:spLocks noChangeShapeType="1"/>
          </p:cNvSpPr>
          <p:nvPr/>
        </p:nvSpPr>
        <p:spPr bwMode="auto">
          <a:xfrm flipH="1">
            <a:off x="609600" y="2286000"/>
            <a:ext cx="685800" cy="228600"/>
          </a:xfrm>
          <a:prstGeom prst="line">
            <a:avLst/>
          </a:prstGeom>
          <a:noFill/>
          <a:ln w="444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924" name="Line 28"/>
          <p:cNvSpPr>
            <a:spLocks noChangeShapeType="1"/>
          </p:cNvSpPr>
          <p:nvPr/>
        </p:nvSpPr>
        <p:spPr bwMode="auto">
          <a:xfrm flipV="1">
            <a:off x="7086600" y="1524000"/>
            <a:ext cx="228600" cy="304800"/>
          </a:xfrm>
          <a:prstGeom prst="line">
            <a:avLst/>
          </a:prstGeom>
          <a:noFill/>
          <a:ln w="444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925" name="Line 29"/>
          <p:cNvSpPr>
            <a:spLocks noChangeShapeType="1"/>
          </p:cNvSpPr>
          <p:nvPr/>
        </p:nvSpPr>
        <p:spPr bwMode="auto">
          <a:xfrm flipH="1" flipV="1">
            <a:off x="6934200" y="1447800"/>
            <a:ext cx="152400" cy="381000"/>
          </a:xfrm>
          <a:prstGeom prst="line">
            <a:avLst/>
          </a:prstGeom>
          <a:noFill/>
          <a:ln w="444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926" name="Line 30"/>
          <p:cNvSpPr>
            <a:spLocks noChangeShapeType="1"/>
          </p:cNvSpPr>
          <p:nvPr/>
        </p:nvSpPr>
        <p:spPr bwMode="auto">
          <a:xfrm flipV="1">
            <a:off x="7391400" y="2133600"/>
            <a:ext cx="533400" cy="228600"/>
          </a:xfrm>
          <a:prstGeom prst="line">
            <a:avLst/>
          </a:prstGeom>
          <a:noFill/>
          <a:ln w="444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927" name="Line 31"/>
          <p:cNvSpPr>
            <a:spLocks noChangeShapeType="1"/>
          </p:cNvSpPr>
          <p:nvPr/>
        </p:nvSpPr>
        <p:spPr bwMode="auto">
          <a:xfrm>
            <a:off x="7391400" y="2362200"/>
            <a:ext cx="609600" cy="152400"/>
          </a:xfrm>
          <a:prstGeom prst="line">
            <a:avLst/>
          </a:prstGeom>
          <a:noFill/>
          <a:ln w="444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928" name="Line 32"/>
          <p:cNvSpPr>
            <a:spLocks noChangeShapeType="1"/>
          </p:cNvSpPr>
          <p:nvPr/>
        </p:nvSpPr>
        <p:spPr bwMode="auto">
          <a:xfrm>
            <a:off x="6705600" y="2514600"/>
            <a:ext cx="457200" cy="609600"/>
          </a:xfrm>
          <a:prstGeom prst="line">
            <a:avLst/>
          </a:prstGeom>
          <a:noFill/>
          <a:ln w="444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929" name="Text Box 33"/>
          <p:cNvSpPr txBox="1">
            <a:spLocks noChangeArrowheads="1"/>
          </p:cNvSpPr>
          <p:nvPr/>
        </p:nvSpPr>
        <p:spPr bwMode="auto">
          <a:xfrm>
            <a:off x="1676400" y="1219200"/>
            <a:ext cx="1143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kumimoji="1" lang="zh-CN" altLang="en-US" sz="18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itchFamily="2" charset="-122"/>
              </a:rPr>
              <a:t>美国主干</a:t>
            </a:r>
            <a:endParaRPr kumimoji="1" lang="zh-CN" altLang="en-US" b="1">
              <a:ea typeface="宋体" pitchFamily="2" charset="-122"/>
            </a:endParaRPr>
          </a:p>
        </p:txBody>
      </p:sp>
      <p:sp>
        <p:nvSpPr>
          <p:cNvPr id="80930" name="Text Box 34"/>
          <p:cNvSpPr txBox="1">
            <a:spLocks noChangeArrowheads="1"/>
          </p:cNvSpPr>
          <p:nvPr/>
        </p:nvSpPr>
        <p:spPr bwMode="auto">
          <a:xfrm>
            <a:off x="6629400" y="1219200"/>
            <a:ext cx="1143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kumimoji="1" lang="zh-CN" altLang="en-US" sz="18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itchFamily="2" charset="-122"/>
              </a:rPr>
              <a:t>欧洲主干</a:t>
            </a:r>
            <a:endParaRPr kumimoji="1" lang="zh-CN" altLang="en-US" b="1">
              <a:ea typeface="宋体" pitchFamily="2" charset="-122"/>
            </a:endParaRPr>
          </a:p>
        </p:txBody>
      </p:sp>
      <p:sp>
        <p:nvSpPr>
          <p:cNvPr id="80931" name="Text Box 35"/>
          <p:cNvSpPr txBox="1">
            <a:spLocks noChangeArrowheads="1"/>
          </p:cNvSpPr>
          <p:nvPr/>
        </p:nvSpPr>
        <p:spPr bwMode="auto">
          <a:xfrm>
            <a:off x="3962400" y="1143000"/>
            <a:ext cx="15240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kumimoji="1"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itchFamily="2" charset="-122"/>
              </a:rPr>
              <a:t>租用横穿大西洋的线路</a:t>
            </a:r>
            <a:endParaRPr kumimoji="1" lang="zh-CN" altLang="en-US" b="1">
              <a:ea typeface="宋体" pitchFamily="2" charset="-122"/>
            </a:endParaRPr>
          </a:p>
        </p:txBody>
      </p:sp>
      <p:sp>
        <p:nvSpPr>
          <p:cNvPr id="80932" name="Text Box 36"/>
          <p:cNvSpPr txBox="1">
            <a:spLocks noChangeArrowheads="1"/>
          </p:cNvSpPr>
          <p:nvPr/>
        </p:nvSpPr>
        <p:spPr bwMode="auto">
          <a:xfrm>
            <a:off x="0" y="1143000"/>
            <a:ext cx="15240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kumimoji="1"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itchFamily="2" charset="-122"/>
              </a:rPr>
              <a:t>租用至亚洲的的线路</a:t>
            </a:r>
            <a:endParaRPr kumimoji="1" lang="zh-CN" altLang="en-US" b="1">
              <a:ea typeface="宋体" pitchFamily="2" charset="-122"/>
            </a:endParaRPr>
          </a:p>
        </p:txBody>
      </p:sp>
      <p:sp>
        <p:nvSpPr>
          <p:cNvPr id="80933" name="Line 37"/>
          <p:cNvSpPr>
            <a:spLocks noChangeShapeType="1"/>
          </p:cNvSpPr>
          <p:nvPr/>
        </p:nvSpPr>
        <p:spPr bwMode="auto">
          <a:xfrm>
            <a:off x="4724400" y="1676400"/>
            <a:ext cx="228600" cy="381000"/>
          </a:xfrm>
          <a:prstGeom prst="line">
            <a:avLst/>
          </a:prstGeom>
          <a:noFill/>
          <a:ln w="9525">
            <a:solidFill>
              <a:srgbClr val="FFCC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934" name="Line 38"/>
          <p:cNvSpPr>
            <a:spLocks noChangeShapeType="1"/>
          </p:cNvSpPr>
          <p:nvPr/>
        </p:nvSpPr>
        <p:spPr bwMode="auto">
          <a:xfrm>
            <a:off x="4724400" y="1676400"/>
            <a:ext cx="0" cy="685800"/>
          </a:xfrm>
          <a:prstGeom prst="line">
            <a:avLst/>
          </a:prstGeom>
          <a:noFill/>
          <a:ln w="9525">
            <a:solidFill>
              <a:srgbClr val="FFCC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935" name="Line 39"/>
          <p:cNvSpPr>
            <a:spLocks noChangeShapeType="1"/>
          </p:cNvSpPr>
          <p:nvPr/>
        </p:nvSpPr>
        <p:spPr bwMode="auto">
          <a:xfrm>
            <a:off x="762000" y="1676400"/>
            <a:ext cx="152400" cy="457200"/>
          </a:xfrm>
          <a:prstGeom prst="line">
            <a:avLst/>
          </a:prstGeom>
          <a:noFill/>
          <a:ln w="9525">
            <a:solidFill>
              <a:srgbClr val="FFCC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936" name="Line 40"/>
          <p:cNvSpPr>
            <a:spLocks noChangeShapeType="1"/>
          </p:cNvSpPr>
          <p:nvPr/>
        </p:nvSpPr>
        <p:spPr bwMode="auto">
          <a:xfrm flipH="1">
            <a:off x="685800" y="1676400"/>
            <a:ext cx="76200" cy="838200"/>
          </a:xfrm>
          <a:prstGeom prst="line">
            <a:avLst/>
          </a:prstGeom>
          <a:noFill/>
          <a:ln w="9525">
            <a:solidFill>
              <a:srgbClr val="FFCC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" name="Group 41"/>
          <p:cNvGrpSpPr>
            <a:grpSpLocks/>
          </p:cNvGrpSpPr>
          <p:nvPr/>
        </p:nvGrpSpPr>
        <p:grpSpPr bwMode="auto">
          <a:xfrm>
            <a:off x="1143000" y="3810000"/>
            <a:ext cx="830263" cy="722313"/>
            <a:chOff x="720" y="2400"/>
            <a:chExt cx="523" cy="455"/>
          </a:xfrm>
        </p:grpSpPr>
        <p:graphicFrame>
          <p:nvGraphicFramePr>
            <p:cNvPr id="32778" name="Object 42"/>
            <p:cNvGraphicFramePr>
              <a:graphicFrameLocks noChangeAspect="1"/>
            </p:cNvGraphicFramePr>
            <p:nvPr/>
          </p:nvGraphicFramePr>
          <p:xfrm>
            <a:off x="720" y="2400"/>
            <a:ext cx="523" cy="4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36" name="VISIO" r:id="rId9" imgW="831240" imgH="723240" progId="Visio.Drawing.5">
                    <p:embed/>
                  </p:oleObj>
                </mc:Choice>
                <mc:Fallback>
                  <p:oleObj name="VISIO" r:id="rId9" imgW="831240" imgH="723240" progId="Visio.Drawing.5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0" y="2400"/>
                          <a:ext cx="523" cy="4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0939" name="Oval 43"/>
            <p:cNvSpPr>
              <a:spLocks noChangeArrowheads="1"/>
            </p:cNvSpPr>
            <p:nvPr/>
          </p:nvSpPr>
          <p:spPr bwMode="auto">
            <a:xfrm>
              <a:off x="816" y="2544"/>
              <a:ext cx="68" cy="68"/>
            </a:xfrm>
            <a:prstGeom prst="ellipse">
              <a:avLst/>
            </a:prstGeom>
            <a:gradFill rotWithShape="0">
              <a:gsLst>
                <a:gs pos="0">
                  <a:schemeClr val="bg1">
                    <a:gamma/>
                    <a:tint val="20392"/>
                    <a:invGamma/>
                  </a:schemeClr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0940" name="Oval 44"/>
            <p:cNvSpPr>
              <a:spLocks noChangeArrowheads="1"/>
            </p:cNvSpPr>
            <p:nvPr/>
          </p:nvSpPr>
          <p:spPr bwMode="auto">
            <a:xfrm>
              <a:off x="960" y="2448"/>
              <a:ext cx="68" cy="68"/>
            </a:xfrm>
            <a:prstGeom prst="ellipse">
              <a:avLst/>
            </a:prstGeom>
            <a:gradFill rotWithShape="0">
              <a:gsLst>
                <a:gs pos="0">
                  <a:schemeClr val="bg1">
                    <a:gamma/>
                    <a:tint val="20392"/>
                    <a:invGamma/>
                  </a:schemeClr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0941" name="Oval 45"/>
            <p:cNvSpPr>
              <a:spLocks noChangeArrowheads="1"/>
            </p:cNvSpPr>
            <p:nvPr/>
          </p:nvSpPr>
          <p:spPr bwMode="auto">
            <a:xfrm>
              <a:off x="864" y="2688"/>
              <a:ext cx="68" cy="68"/>
            </a:xfrm>
            <a:prstGeom prst="ellipse">
              <a:avLst/>
            </a:prstGeom>
            <a:gradFill rotWithShape="0">
              <a:gsLst>
                <a:gs pos="0">
                  <a:schemeClr val="bg1">
                    <a:gamma/>
                    <a:tint val="20392"/>
                    <a:invGamma/>
                  </a:schemeClr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0942" name="Oval 46"/>
            <p:cNvSpPr>
              <a:spLocks noChangeArrowheads="1"/>
            </p:cNvSpPr>
            <p:nvPr/>
          </p:nvSpPr>
          <p:spPr bwMode="auto">
            <a:xfrm>
              <a:off x="1104" y="2688"/>
              <a:ext cx="68" cy="68"/>
            </a:xfrm>
            <a:prstGeom prst="ellipse">
              <a:avLst/>
            </a:prstGeom>
            <a:gradFill rotWithShape="0">
              <a:gsLst>
                <a:gs pos="0">
                  <a:schemeClr val="bg1">
                    <a:gamma/>
                    <a:tint val="20392"/>
                    <a:invGamma/>
                  </a:schemeClr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0943" name="Oval 47"/>
            <p:cNvSpPr>
              <a:spLocks noChangeArrowheads="1"/>
            </p:cNvSpPr>
            <p:nvPr/>
          </p:nvSpPr>
          <p:spPr bwMode="auto">
            <a:xfrm>
              <a:off x="1104" y="2544"/>
              <a:ext cx="68" cy="68"/>
            </a:xfrm>
            <a:prstGeom prst="ellipse">
              <a:avLst/>
            </a:prstGeom>
            <a:gradFill rotWithShape="0">
              <a:gsLst>
                <a:gs pos="0">
                  <a:schemeClr val="bg1">
                    <a:gamma/>
                    <a:tint val="20392"/>
                    <a:invGamma/>
                  </a:schemeClr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2852" name="Line 48"/>
            <p:cNvSpPr>
              <a:spLocks noChangeShapeType="1"/>
            </p:cNvSpPr>
            <p:nvPr/>
          </p:nvSpPr>
          <p:spPr bwMode="auto">
            <a:xfrm flipV="1">
              <a:off x="864" y="2496"/>
              <a:ext cx="96" cy="4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853" name="Line 49"/>
            <p:cNvSpPr>
              <a:spLocks noChangeShapeType="1"/>
            </p:cNvSpPr>
            <p:nvPr/>
          </p:nvSpPr>
          <p:spPr bwMode="auto">
            <a:xfrm>
              <a:off x="864" y="2592"/>
              <a:ext cx="48" cy="9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854" name="Line 50"/>
            <p:cNvSpPr>
              <a:spLocks noChangeShapeType="1"/>
            </p:cNvSpPr>
            <p:nvPr/>
          </p:nvSpPr>
          <p:spPr bwMode="auto">
            <a:xfrm>
              <a:off x="912" y="2688"/>
              <a:ext cx="192" cy="4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855" name="Line 51"/>
            <p:cNvSpPr>
              <a:spLocks noChangeShapeType="1"/>
            </p:cNvSpPr>
            <p:nvPr/>
          </p:nvSpPr>
          <p:spPr bwMode="auto">
            <a:xfrm flipH="1" flipV="1">
              <a:off x="1152" y="2592"/>
              <a:ext cx="0" cy="9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856" name="Line 52"/>
            <p:cNvSpPr>
              <a:spLocks noChangeShapeType="1"/>
            </p:cNvSpPr>
            <p:nvPr/>
          </p:nvSpPr>
          <p:spPr bwMode="auto">
            <a:xfrm flipH="1" flipV="1">
              <a:off x="1008" y="2496"/>
              <a:ext cx="144" cy="4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857" name="Line 53"/>
            <p:cNvSpPr>
              <a:spLocks noChangeShapeType="1"/>
            </p:cNvSpPr>
            <p:nvPr/>
          </p:nvSpPr>
          <p:spPr bwMode="auto">
            <a:xfrm flipV="1">
              <a:off x="912" y="2496"/>
              <a:ext cx="96" cy="19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" name="Group 54"/>
          <p:cNvGrpSpPr>
            <a:grpSpLocks/>
          </p:cNvGrpSpPr>
          <p:nvPr/>
        </p:nvGrpSpPr>
        <p:grpSpPr bwMode="auto">
          <a:xfrm>
            <a:off x="6553200" y="3657600"/>
            <a:ext cx="695325" cy="901700"/>
            <a:chOff x="4128" y="2304"/>
            <a:chExt cx="438" cy="568"/>
          </a:xfrm>
        </p:grpSpPr>
        <p:graphicFrame>
          <p:nvGraphicFramePr>
            <p:cNvPr id="32777" name="Object 55"/>
            <p:cNvGraphicFramePr>
              <a:graphicFrameLocks noChangeAspect="1"/>
            </p:cNvGraphicFramePr>
            <p:nvPr/>
          </p:nvGraphicFramePr>
          <p:xfrm>
            <a:off x="4128" y="2304"/>
            <a:ext cx="438" cy="5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37" name="VISIO" r:id="rId11" imgW="695520" imgH="902880" progId="Visio.Drawing.5">
                    <p:embed/>
                  </p:oleObj>
                </mc:Choice>
                <mc:Fallback>
                  <p:oleObj name="VISIO" r:id="rId11" imgW="695520" imgH="902880" progId="Visio.Drawing.5">
                    <p:embed/>
                    <p:pic>
                      <p:nvPicPr>
                        <p:cNvPr id="0" name="Object 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8" y="2304"/>
                          <a:ext cx="438" cy="5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0952" name="Oval 56"/>
            <p:cNvSpPr>
              <a:spLocks noChangeArrowheads="1"/>
            </p:cNvSpPr>
            <p:nvPr/>
          </p:nvSpPr>
          <p:spPr bwMode="auto">
            <a:xfrm>
              <a:off x="4272" y="2400"/>
              <a:ext cx="68" cy="68"/>
            </a:xfrm>
            <a:prstGeom prst="ellipse">
              <a:avLst/>
            </a:prstGeom>
            <a:gradFill rotWithShape="0">
              <a:gsLst>
                <a:gs pos="0">
                  <a:schemeClr val="bg1">
                    <a:gamma/>
                    <a:tint val="20392"/>
                    <a:invGamma/>
                  </a:schemeClr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0953" name="Oval 57"/>
            <p:cNvSpPr>
              <a:spLocks noChangeArrowheads="1"/>
            </p:cNvSpPr>
            <p:nvPr/>
          </p:nvSpPr>
          <p:spPr bwMode="auto">
            <a:xfrm>
              <a:off x="4176" y="2640"/>
              <a:ext cx="68" cy="68"/>
            </a:xfrm>
            <a:prstGeom prst="ellipse">
              <a:avLst/>
            </a:prstGeom>
            <a:gradFill rotWithShape="0">
              <a:gsLst>
                <a:gs pos="0">
                  <a:schemeClr val="bg1">
                    <a:gamma/>
                    <a:tint val="20392"/>
                    <a:invGamma/>
                  </a:schemeClr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0954" name="Oval 58"/>
            <p:cNvSpPr>
              <a:spLocks noChangeArrowheads="1"/>
            </p:cNvSpPr>
            <p:nvPr/>
          </p:nvSpPr>
          <p:spPr bwMode="auto">
            <a:xfrm>
              <a:off x="4320" y="2592"/>
              <a:ext cx="68" cy="68"/>
            </a:xfrm>
            <a:prstGeom prst="ellipse">
              <a:avLst/>
            </a:prstGeom>
            <a:gradFill rotWithShape="0">
              <a:gsLst>
                <a:gs pos="0">
                  <a:schemeClr val="bg1">
                    <a:gamma/>
                    <a:tint val="20392"/>
                    <a:invGamma/>
                  </a:schemeClr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0955" name="Oval 59"/>
            <p:cNvSpPr>
              <a:spLocks noChangeArrowheads="1"/>
            </p:cNvSpPr>
            <p:nvPr/>
          </p:nvSpPr>
          <p:spPr bwMode="auto">
            <a:xfrm>
              <a:off x="4464" y="2544"/>
              <a:ext cx="68" cy="68"/>
            </a:xfrm>
            <a:prstGeom prst="ellipse">
              <a:avLst/>
            </a:prstGeom>
            <a:gradFill rotWithShape="0">
              <a:gsLst>
                <a:gs pos="0">
                  <a:schemeClr val="bg1">
                    <a:gamma/>
                    <a:tint val="20392"/>
                    <a:invGamma/>
                  </a:schemeClr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0956" name="Oval 60"/>
            <p:cNvSpPr>
              <a:spLocks noChangeArrowheads="1"/>
            </p:cNvSpPr>
            <p:nvPr/>
          </p:nvSpPr>
          <p:spPr bwMode="auto">
            <a:xfrm>
              <a:off x="4320" y="2736"/>
              <a:ext cx="68" cy="68"/>
            </a:xfrm>
            <a:prstGeom prst="ellipse">
              <a:avLst/>
            </a:prstGeom>
            <a:gradFill rotWithShape="0">
              <a:gsLst>
                <a:gs pos="0">
                  <a:schemeClr val="bg1">
                    <a:gamma/>
                    <a:tint val="20392"/>
                    <a:invGamma/>
                  </a:schemeClr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2840" name="Line 61"/>
            <p:cNvSpPr>
              <a:spLocks noChangeShapeType="1"/>
            </p:cNvSpPr>
            <p:nvPr/>
          </p:nvSpPr>
          <p:spPr bwMode="auto">
            <a:xfrm flipH="1" flipV="1">
              <a:off x="4320" y="2448"/>
              <a:ext cx="48" cy="14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841" name="Line 62"/>
            <p:cNvSpPr>
              <a:spLocks noChangeShapeType="1"/>
            </p:cNvSpPr>
            <p:nvPr/>
          </p:nvSpPr>
          <p:spPr bwMode="auto">
            <a:xfrm flipH="1" flipV="1">
              <a:off x="4368" y="2640"/>
              <a:ext cx="0" cy="9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842" name="Line 63"/>
            <p:cNvSpPr>
              <a:spLocks noChangeShapeType="1"/>
            </p:cNvSpPr>
            <p:nvPr/>
          </p:nvSpPr>
          <p:spPr bwMode="auto">
            <a:xfrm flipH="1" flipV="1">
              <a:off x="4224" y="2688"/>
              <a:ext cx="96" cy="4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843" name="Line 64"/>
            <p:cNvSpPr>
              <a:spLocks noChangeShapeType="1"/>
            </p:cNvSpPr>
            <p:nvPr/>
          </p:nvSpPr>
          <p:spPr bwMode="auto">
            <a:xfrm flipV="1">
              <a:off x="4368" y="2592"/>
              <a:ext cx="144" cy="14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844" name="Line 65"/>
            <p:cNvSpPr>
              <a:spLocks noChangeShapeType="1"/>
            </p:cNvSpPr>
            <p:nvPr/>
          </p:nvSpPr>
          <p:spPr bwMode="auto">
            <a:xfrm flipH="1">
              <a:off x="4224" y="2640"/>
              <a:ext cx="96" cy="4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845" name="Line 66"/>
            <p:cNvSpPr>
              <a:spLocks noChangeShapeType="1"/>
            </p:cNvSpPr>
            <p:nvPr/>
          </p:nvSpPr>
          <p:spPr bwMode="auto">
            <a:xfrm flipH="1">
              <a:off x="4368" y="2592"/>
              <a:ext cx="96" cy="4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846" name="Line 67"/>
            <p:cNvSpPr>
              <a:spLocks noChangeShapeType="1"/>
            </p:cNvSpPr>
            <p:nvPr/>
          </p:nvSpPr>
          <p:spPr bwMode="auto">
            <a:xfrm flipV="1">
              <a:off x="4224" y="2448"/>
              <a:ext cx="96" cy="24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7" name="Group 68"/>
          <p:cNvGrpSpPr>
            <a:grpSpLocks/>
          </p:cNvGrpSpPr>
          <p:nvPr/>
        </p:nvGrpSpPr>
        <p:grpSpPr bwMode="auto">
          <a:xfrm>
            <a:off x="4114800" y="3733800"/>
            <a:ext cx="614363" cy="798513"/>
            <a:chOff x="2592" y="2352"/>
            <a:chExt cx="387" cy="503"/>
          </a:xfrm>
        </p:grpSpPr>
        <p:graphicFrame>
          <p:nvGraphicFramePr>
            <p:cNvPr id="32775" name="Object 69"/>
            <p:cNvGraphicFramePr>
              <a:graphicFrameLocks noChangeAspect="1"/>
            </p:cNvGraphicFramePr>
            <p:nvPr/>
          </p:nvGraphicFramePr>
          <p:xfrm>
            <a:off x="2592" y="2400"/>
            <a:ext cx="387" cy="4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38" name="VISIO" r:id="rId13" imgW="615240" imgH="723240" progId="Visio.Drawing.5">
                    <p:embed/>
                  </p:oleObj>
                </mc:Choice>
                <mc:Fallback>
                  <p:oleObj name="VISIO" r:id="rId13" imgW="615240" imgH="723240" progId="Visio.Drawing.5">
                    <p:embed/>
                    <p:pic>
                      <p:nvPicPr>
                        <p:cNvPr id="0" name="Object 6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2" y="2400"/>
                          <a:ext cx="387" cy="4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776" name="Object 70"/>
            <p:cNvGraphicFramePr>
              <a:graphicFrameLocks noChangeAspect="1"/>
            </p:cNvGraphicFramePr>
            <p:nvPr/>
          </p:nvGraphicFramePr>
          <p:xfrm>
            <a:off x="2592" y="2352"/>
            <a:ext cx="318" cy="4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39" name="VISIO" r:id="rId15" imgW="504720" imgH="756720" progId="Visio.Drawing.5">
                    <p:embed/>
                  </p:oleObj>
                </mc:Choice>
                <mc:Fallback>
                  <p:oleObj name="VISIO" r:id="rId15" imgW="504720" imgH="756720" progId="Visio.Drawing.5">
                    <p:embed/>
                    <p:pic>
                      <p:nvPicPr>
                        <p:cNvPr id="0" name="Object 7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2" y="2352"/>
                          <a:ext cx="318" cy="4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0967" name="Text Box 71"/>
          <p:cNvSpPr txBox="1">
            <a:spLocks noChangeArrowheads="1"/>
          </p:cNvSpPr>
          <p:nvPr/>
        </p:nvSpPr>
        <p:spPr bwMode="auto">
          <a:xfrm>
            <a:off x="0" y="3352800"/>
            <a:ext cx="1524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kumimoji="1" lang="zh-CN" altLang="en-US" sz="18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itchFamily="2" charset="-122"/>
              </a:rPr>
              <a:t>地区网</a:t>
            </a:r>
            <a:endParaRPr kumimoji="1" lang="zh-CN" altLang="en-US" b="1">
              <a:ea typeface="宋体" pitchFamily="2" charset="-122"/>
            </a:endParaRPr>
          </a:p>
        </p:txBody>
      </p:sp>
      <p:sp>
        <p:nvSpPr>
          <p:cNvPr id="80968" name="Text Box 72"/>
          <p:cNvSpPr txBox="1">
            <a:spLocks noChangeArrowheads="1"/>
          </p:cNvSpPr>
          <p:nvPr/>
        </p:nvSpPr>
        <p:spPr bwMode="auto">
          <a:xfrm>
            <a:off x="7162800" y="3352800"/>
            <a:ext cx="1524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kumimoji="1" lang="zh-CN" altLang="en-US" sz="18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itchFamily="2" charset="-122"/>
              </a:rPr>
              <a:t>国家网</a:t>
            </a:r>
            <a:endParaRPr kumimoji="1" lang="zh-CN" altLang="en-US" b="1">
              <a:ea typeface="宋体" pitchFamily="2" charset="-122"/>
            </a:endParaRPr>
          </a:p>
        </p:txBody>
      </p:sp>
      <p:sp>
        <p:nvSpPr>
          <p:cNvPr id="80969" name="Line 73"/>
          <p:cNvSpPr>
            <a:spLocks noChangeShapeType="1"/>
          </p:cNvSpPr>
          <p:nvPr/>
        </p:nvSpPr>
        <p:spPr bwMode="auto">
          <a:xfrm>
            <a:off x="762000" y="3657600"/>
            <a:ext cx="381000" cy="457200"/>
          </a:xfrm>
          <a:prstGeom prst="line">
            <a:avLst/>
          </a:prstGeom>
          <a:noFill/>
          <a:ln w="9525">
            <a:solidFill>
              <a:srgbClr val="FFCC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970" name="Line 74"/>
          <p:cNvSpPr>
            <a:spLocks noChangeShapeType="1"/>
          </p:cNvSpPr>
          <p:nvPr/>
        </p:nvSpPr>
        <p:spPr bwMode="auto">
          <a:xfrm flipH="1">
            <a:off x="7239000" y="3657600"/>
            <a:ext cx="381000" cy="381000"/>
          </a:xfrm>
          <a:prstGeom prst="line">
            <a:avLst/>
          </a:prstGeom>
          <a:noFill/>
          <a:ln w="9525">
            <a:solidFill>
              <a:srgbClr val="FFCC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971" name="Line 75"/>
          <p:cNvSpPr>
            <a:spLocks noChangeShapeType="1"/>
          </p:cNvSpPr>
          <p:nvPr/>
        </p:nvSpPr>
        <p:spPr bwMode="auto">
          <a:xfrm flipH="1">
            <a:off x="1600200" y="2590800"/>
            <a:ext cx="228600" cy="1295400"/>
          </a:xfrm>
          <a:prstGeom prst="line">
            <a:avLst/>
          </a:prstGeom>
          <a:noFill/>
          <a:ln w="317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972" name="Line 76"/>
          <p:cNvSpPr>
            <a:spLocks noChangeShapeType="1"/>
          </p:cNvSpPr>
          <p:nvPr/>
        </p:nvSpPr>
        <p:spPr bwMode="auto">
          <a:xfrm>
            <a:off x="2590800" y="2667000"/>
            <a:ext cx="1600200" cy="1143000"/>
          </a:xfrm>
          <a:prstGeom prst="line">
            <a:avLst/>
          </a:prstGeom>
          <a:noFill/>
          <a:ln w="317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973" name="Line 77"/>
          <p:cNvSpPr>
            <a:spLocks noChangeShapeType="1"/>
          </p:cNvSpPr>
          <p:nvPr/>
        </p:nvSpPr>
        <p:spPr bwMode="auto">
          <a:xfrm>
            <a:off x="6705600" y="2514600"/>
            <a:ext cx="76200" cy="1295400"/>
          </a:xfrm>
          <a:prstGeom prst="line">
            <a:avLst/>
          </a:prstGeom>
          <a:noFill/>
          <a:ln w="317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8" name="Group 78"/>
          <p:cNvGrpSpPr>
            <a:grpSpLocks/>
          </p:cNvGrpSpPr>
          <p:nvPr/>
        </p:nvGrpSpPr>
        <p:grpSpPr bwMode="auto">
          <a:xfrm>
            <a:off x="838200" y="5105400"/>
            <a:ext cx="1476375" cy="384175"/>
            <a:chOff x="528" y="3216"/>
            <a:chExt cx="930" cy="242"/>
          </a:xfrm>
        </p:grpSpPr>
        <p:graphicFrame>
          <p:nvGraphicFramePr>
            <p:cNvPr id="32774" name="Object 79"/>
            <p:cNvGraphicFramePr>
              <a:graphicFrameLocks noChangeAspect="1"/>
            </p:cNvGraphicFramePr>
            <p:nvPr/>
          </p:nvGraphicFramePr>
          <p:xfrm>
            <a:off x="528" y="3216"/>
            <a:ext cx="930" cy="2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40" name="VISIO" r:id="rId17" imgW="1476720" imgH="384480" progId="Visio.Drawing.5">
                    <p:embed/>
                  </p:oleObj>
                </mc:Choice>
                <mc:Fallback>
                  <p:oleObj name="VISIO" r:id="rId17" imgW="1476720" imgH="384480" progId="Visio.Drawing.5">
                    <p:embed/>
                    <p:pic>
                      <p:nvPicPr>
                        <p:cNvPr id="0" name="Object 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" y="3216"/>
                          <a:ext cx="930" cy="2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0976" name="Oval 80"/>
            <p:cNvSpPr>
              <a:spLocks noChangeArrowheads="1"/>
            </p:cNvSpPr>
            <p:nvPr/>
          </p:nvSpPr>
          <p:spPr bwMode="auto">
            <a:xfrm>
              <a:off x="624" y="3216"/>
              <a:ext cx="68" cy="68"/>
            </a:xfrm>
            <a:prstGeom prst="ellipse">
              <a:avLst/>
            </a:prstGeom>
            <a:gradFill rotWithShape="0">
              <a:gsLst>
                <a:gs pos="0">
                  <a:schemeClr val="bg1">
                    <a:gamma/>
                    <a:tint val="20392"/>
                    <a:invGamma/>
                  </a:schemeClr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9" name="Group 81"/>
          <p:cNvGrpSpPr>
            <a:grpSpLocks/>
          </p:cNvGrpSpPr>
          <p:nvPr/>
        </p:nvGrpSpPr>
        <p:grpSpPr bwMode="auto">
          <a:xfrm>
            <a:off x="4038600" y="4495800"/>
            <a:ext cx="1095375" cy="1019175"/>
            <a:chOff x="2592" y="2880"/>
            <a:chExt cx="690" cy="642"/>
          </a:xfrm>
        </p:grpSpPr>
        <p:graphicFrame>
          <p:nvGraphicFramePr>
            <p:cNvPr id="32773" name="Object 82"/>
            <p:cNvGraphicFramePr>
              <a:graphicFrameLocks noChangeAspect="1"/>
            </p:cNvGraphicFramePr>
            <p:nvPr/>
          </p:nvGraphicFramePr>
          <p:xfrm>
            <a:off x="2592" y="2928"/>
            <a:ext cx="690" cy="5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41" name="VISIO" r:id="rId19" imgW="1096560" imgH="943920" progId="Visio.Drawing.5">
                    <p:embed/>
                  </p:oleObj>
                </mc:Choice>
                <mc:Fallback>
                  <p:oleObj name="VISIO" r:id="rId19" imgW="1096560" imgH="943920" progId="Visio.Drawing.5">
                    <p:embed/>
                    <p:pic>
                      <p:nvPicPr>
                        <p:cNvPr id="0" name="Object 8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2" y="2928"/>
                          <a:ext cx="690" cy="5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0979" name="Oval 83"/>
            <p:cNvSpPr>
              <a:spLocks noChangeArrowheads="1"/>
            </p:cNvSpPr>
            <p:nvPr/>
          </p:nvSpPr>
          <p:spPr bwMode="auto">
            <a:xfrm>
              <a:off x="2928" y="2880"/>
              <a:ext cx="68" cy="68"/>
            </a:xfrm>
            <a:prstGeom prst="ellipse">
              <a:avLst/>
            </a:prstGeom>
            <a:gradFill rotWithShape="0">
              <a:gsLst>
                <a:gs pos="0">
                  <a:schemeClr val="bg1">
                    <a:gamma/>
                    <a:tint val="20392"/>
                    <a:invGamma/>
                  </a:schemeClr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10" name="Group 84"/>
          <p:cNvGrpSpPr>
            <a:grpSpLocks/>
          </p:cNvGrpSpPr>
          <p:nvPr/>
        </p:nvGrpSpPr>
        <p:grpSpPr bwMode="auto">
          <a:xfrm>
            <a:off x="6172200" y="5105400"/>
            <a:ext cx="1908175" cy="384175"/>
            <a:chOff x="3888" y="3216"/>
            <a:chExt cx="1202" cy="242"/>
          </a:xfrm>
        </p:grpSpPr>
        <p:graphicFrame>
          <p:nvGraphicFramePr>
            <p:cNvPr id="32772" name="Object 85"/>
            <p:cNvGraphicFramePr>
              <a:graphicFrameLocks noChangeAspect="1"/>
            </p:cNvGraphicFramePr>
            <p:nvPr/>
          </p:nvGraphicFramePr>
          <p:xfrm>
            <a:off x="3888" y="3216"/>
            <a:ext cx="1202" cy="2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42" name="VISIO" r:id="rId21" imgW="1908720" imgH="384480" progId="Visio.Drawing.5">
                    <p:embed/>
                  </p:oleObj>
                </mc:Choice>
                <mc:Fallback>
                  <p:oleObj name="VISIO" r:id="rId21" imgW="1908720" imgH="384480" progId="Visio.Drawing.5">
                    <p:embed/>
                    <p:pic>
                      <p:nvPicPr>
                        <p:cNvPr id="0" name="Object 8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3216"/>
                          <a:ext cx="1202" cy="2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0982" name="Oval 86"/>
            <p:cNvSpPr>
              <a:spLocks noChangeArrowheads="1"/>
            </p:cNvSpPr>
            <p:nvPr/>
          </p:nvSpPr>
          <p:spPr bwMode="auto">
            <a:xfrm>
              <a:off x="4416" y="3216"/>
              <a:ext cx="68" cy="68"/>
            </a:xfrm>
            <a:prstGeom prst="ellipse">
              <a:avLst/>
            </a:prstGeom>
            <a:gradFill rotWithShape="0">
              <a:gsLst>
                <a:gs pos="0">
                  <a:schemeClr val="bg1">
                    <a:gamma/>
                    <a:tint val="20392"/>
                    <a:invGamma/>
                  </a:schemeClr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</p:grpSp>
      <p:sp>
        <p:nvSpPr>
          <p:cNvPr id="80983" name="Text Box 87"/>
          <p:cNvSpPr txBox="1">
            <a:spLocks noChangeArrowheads="1"/>
          </p:cNvSpPr>
          <p:nvPr/>
        </p:nvSpPr>
        <p:spPr bwMode="auto">
          <a:xfrm>
            <a:off x="4267200" y="3429000"/>
            <a:ext cx="1524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kumimoji="1" lang="zh-CN" altLang="en-US" sz="18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itchFamily="2" charset="-122"/>
              </a:rPr>
              <a:t>隧 道</a:t>
            </a:r>
            <a:endParaRPr kumimoji="1" lang="zh-CN" altLang="en-US" b="1">
              <a:ea typeface="宋体" pitchFamily="2" charset="-122"/>
            </a:endParaRPr>
          </a:p>
        </p:txBody>
      </p:sp>
      <p:sp>
        <p:nvSpPr>
          <p:cNvPr id="80984" name="Line 88"/>
          <p:cNvSpPr>
            <a:spLocks noChangeShapeType="1"/>
          </p:cNvSpPr>
          <p:nvPr/>
        </p:nvSpPr>
        <p:spPr bwMode="auto">
          <a:xfrm flipH="1">
            <a:off x="4572000" y="3733800"/>
            <a:ext cx="304800" cy="228600"/>
          </a:xfrm>
          <a:prstGeom prst="line">
            <a:avLst/>
          </a:prstGeom>
          <a:noFill/>
          <a:ln w="9525">
            <a:solidFill>
              <a:srgbClr val="FFCC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985" name="Line 89"/>
          <p:cNvSpPr>
            <a:spLocks noChangeShapeType="1"/>
          </p:cNvSpPr>
          <p:nvPr/>
        </p:nvSpPr>
        <p:spPr bwMode="auto">
          <a:xfrm flipV="1">
            <a:off x="1066800" y="4343400"/>
            <a:ext cx="304800" cy="762000"/>
          </a:xfrm>
          <a:prstGeom prst="line">
            <a:avLst/>
          </a:prstGeom>
          <a:noFill/>
          <a:ln w="1905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986" name="Line 90"/>
          <p:cNvSpPr>
            <a:spLocks noChangeShapeType="1"/>
          </p:cNvSpPr>
          <p:nvPr/>
        </p:nvSpPr>
        <p:spPr bwMode="auto">
          <a:xfrm flipH="1" flipV="1">
            <a:off x="6934200" y="4419600"/>
            <a:ext cx="76200" cy="685800"/>
          </a:xfrm>
          <a:prstGeom prst="line">
            <a:avLst/>
          </a:prstGeom>
          <a:noFill/>
          <a:ln w="1905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987" name="Text Box 91"/>
          <p:cNvSpPr txBox="1">
            <a:spLocks noChangeArrowheads="1"/>
          </p:cNvSpPr>
          <p:nvPr/>
        </p:nvSpPr>
        <p:spPr bwMode="auto">
          <a:xfrm>
            <a:off x="533400" y="5638800"/>
            <a:ext cx="2057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kumimoji="1" lang="en-US" altLang="zh-CN" sz="16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itchFamily="2" charset="-122"/>
              </a:rPr>
              <a:t>IP</a:t>
            </a:r>
            <a:r>
              <a:rPr kumimoji="1" lang="zh-CN" altLang="en-US" sz="16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itchFamily="2" charset="-122"/>
              </a:rPr>
              <a:t>令牌总线局域网</a:t>
            </a:r>
            <a:endParaRPr kumimoji="1" lang="zh-CN" altLang="en-US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ea typeface="宋体" pitchFamily="2" charset="-122"/>
            </a:endParaRPr>
          </a:p>
        </p:txBody>
      </p:sp>
      <p:sp>
        <p:nvSpPr>
          <p:cNvPr id="80988" name="Text Box 92"/>
          <p:cNvSpPr txBox="1">
            <a:spLocks noChangeArrowheads="1"/>
          </p:cNvSpPr>
          <p:nvPr/>
        </p:nvSpPr>
        <p:spPr bwMode="auto">
          <a:xfrm>
            <a:off x="3581400" y="5638800"/>
            <a:ext cx="2057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kumimoji="1" lang="en-US" altLang="zh-CN" sz="16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itchFamily="2" charset="-122"/>
              </a:rPr>
              <a:t>IP</a:t>
            </a:r>
            <a:r>
              <a:rPr kumimoji="1" lang="zh-CN" altLang="en-US" sz="16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itchFamily="2" charset="-122"/>
              </a:rPr>
              <a:t>令牌环局域网</a:t>
            </a:r>
            <a:endParaRPr kumimoji="1" lang="zh-CN" altLang="en-US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ea typeface="宋体" pitchFamily="2" charset="-122"/>
            </a:endParaRPr>
          </a:p>
        </p:txBody>
      </p:sp>
      <p:sp>
        <p:nvSpPr>
          <p:cNvPr id="80989" name="Text Box 93"/>
          <p:cNvSpPr txBox="1">
            <a:spLocks noChangeArrowheads="1"/>
          </p:cNvSpPr>
          <p:nvPr/>
        </p:nvSpPr>
        <p:spPr bwMode="auto">
          <a:xfrm>
            <a:off x="6096000" y="5638800"/>
            <a:ext cx="2057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kumimoji="1" lang="en-US" altLang="zh-CN" sz="16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itchFamily="2" charset="-122"/>
              </a:rPr>
              <a:t>IP</a:t>
            </a:r>
            <a:r>
              <a:rPr kumimoji="1" lang="zh-CN" altLang="en-US" sz="16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itchFamily="2" charset="-122"/>
              </a:rPr>
              <a:t>以太局域网</a:t>
            </a:r>
            <a:endParaRPr kumimoji="1" lang="zh-CN" altLang="en-US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ea typeface="宋体" pitchFamily="2" charset="-122"/>
            </a:endParaRP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08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08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08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08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09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09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09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09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09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09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09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09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09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09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09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09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09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09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80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09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09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7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80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7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09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09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8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809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809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8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809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809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809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809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7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809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809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809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809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07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809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809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2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809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809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17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809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809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22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809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809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27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809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809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2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809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809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13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80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80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809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809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44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80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80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809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809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15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809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809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56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809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809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809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809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16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809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809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809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809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17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809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809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3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0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809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809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809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809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0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809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809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0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809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809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809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809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1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809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809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21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809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809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809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809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2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809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809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5" dur="500"/>
                                        <p:tgtEl>
                                          <p:spTgt spid="80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9" dur="500"/>
                                        <p:tgtEl>
                                          <p:spTgt spid="80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2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3" dur="500"/>
                                        <p:tgtEl>
                                          <p:spTgt spid="80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 nodeType="clickPar">
                      <p:stCondLst>
                        <p:cond delay="indefinite"/>
                      </p:stCondLst>
                      <p:childTnLst>
                        <p:par>
                          <p:cTn id="2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6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3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80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500" fill="hold"/>
                                        <p:tgtEl>
                                          <p:spTgt spid="80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500" fill="hold"/>
                                        <p:tgtEl>
                                          <p:spTgt spid="809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809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0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7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9" dur="500" fill="hold"/>
                                        <p:tgtEl>
                                          <p:spTgt spid="80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500" fill="hold"/>
                                        <p:tgtEl>
                                          <p:spTgt spid="80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809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809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74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81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500" fill="hold"/>
                                        <p:tgtEl>
                                          <p:spTgt spid="80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80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809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500" fill="hold"/>
                                        <p:tgtEl>
                                          <p:spTgt spid="809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8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0" dur="500"/>
                                        <p:tgtEl>
                                          <p:spTgt spid="80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9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4" dur="500"/>
                                        <p:tgtEl>
                                          <p:spTgt spid="80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00" grpId="0" animBg="1"/>
      <p:bldP spid="80901" grpId="0" animBg="1"/>
      <p:bldP spid="80902" grpId="0" animBg="1"/>
      <p:bldP spid="80903" grpId="0" animBg="1"/>
      <p:bldP spid="80904" grpId="0" animBg="1"/>
      <p:bldP spid="80905" grpId="0" animBg="1"/>
      <p:bldP spid="80906" grpId="0" animBg="1"/>
      <p:bldP spid="80907" grpId="0" animBg="1"/>
      <p:bldP spid="80908" grpId="0" animBg="1"/>
      <p:bldP spid="80918" grpId="0" animBg="1"/>
      <p:bldP spid="80919" grpId="0" animBg="1"/>
      <p:bldP spid="80920" grpId="0" animBg="1"/>
      <p:bldP spid="80921" grpId="0" animBg="1"/>
      <p:bldP spid="80922" grpId="0" animBg="1"/>
      <p:bldP spid="80923" grpId="0" animBg="1"/>
      <p:bldP spid="80924" grpId="0" animBg="1"/>
      <p:bldP spid="80925" grpId="0" animBg="1"/>
      <p:bldP spid="80926" grpId="0" animBg="1"/>
      <p:bldP spid="80927" grpId="0" animBg="1"/>
      <p:bldP spid="80928" grpId="0" animBg="1"/>
      <p:bldP spid="80929" grpId="0" autoUpdateAnimBg="0"/>
      <p:bldP spid="80930" grpId="0" autoUpdateAnimBg="0"/>
      <p:bldP spid="80931" grpId="0" autoUpdateAnimBg="0"/>
      <p:bldP spid="80932" grpId="0" autoUpdateAnimBg="0"/>
      <p:bldP spid="80933" grpId="0" animBg="1"/>
      <p:bldP spid="80934" grpId="0" animBg="1"/>
      <p:bldP spid="80935" grpId="0" animBg="1"/>
      <p:bldP spid="80936" grpId="0" animBg="1"/>
      <p:bldP spid="80967" grpId="0" autoUpdateAnimBg="0"/>
      <p:bldP spid="80968" grpId="0" autoUpdateAnimBg="0"/>
      <p:bldP spid="80969" grpId="0" animBg="1"/>
      <p:bldP spid="80970" grpId="0" animBg="1"/>
      <p:bldP spid="80971" grpId="0" animBg="1"/>
      <p:bldP spid="80972" grpId="0" animBg="1"/>
      <p:bldP spid="80973" grpId="0" animBg="1"/>
      <p:bldP spid="80983" grpId="0" autoUpdateAnimBg="0"/>
      <p:bldP spid="80984" grpId="0" animBg="1"/>
      <p:bldP spid="80985" grpId="0" animBg="1"/>
      <p:bldP spid="80986" grpId="0" animBg="1"/>
      <p:bldP spid="80987" grpId="0" autoUpdateAnimBg="0"/>
      <p:bldP spid="80988" grpId="0" autoUpdateAnimBg="0"/>
      <p:bldP spid="80989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72707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AC8AC00-CBFE-495C-AC90-0A038E3932A6}" type="slidenum">
              <a:rPr lang="zh-CN" altLang="en-US" sz="1400" smtClean="0"/>
              <a:pPr/>
              <a:t>14</a:t>
            </a:fld>
            <a:endParaRPr lang="en-US" altLang="zh-CN" sz="1400" smtClean="0"/>
          </a:p>
        </p:txBody>
      </p:sp>
      <p:grpSp>
        <p:nvGrpSpPr>
          <p:cNvPr id="72708" name="Group 2"/>
          <p:cNvGrpSpPr>
            <a:grpSpLocks/>
          </p:cNvGrpSpPr>
          <p:nvPr/>
        </p:nvGrpSpPr>
        <p:grpSpPr bwMode="auto">
          <a:xfrm>
            <a:off x="5554663" y="4867275"/>
            <a:ext cx="1751012" cy="304800"/>
            <a:chOff x="1056" y="1872"/>
            <a:chExt cx="1104" cy="192"/>
          </a:xfrm>
        </p:grpSpPr>
        <p:sp>
          <p:nvSpPr>
            <p:cNvPr id="63491" name="Oval 3"/>
            <p:cNvSpPr>
              <a:spLocks noChangeArrowheads="1"/>
            </p:cNvSpPr>
            <p:nvPr/>
          </p:nvSpPr>
          <p:spPr bwMode="auto">
            <a:xfrm>
              <a:off x="2064" y="1872"/>
              <a:ext cx="96" cy="192"/>
            </a:xfrm>
            <a:prstGeom prst="ellipse">
              <a:avLst/>
            </a:prstGeom>
            <a:gradFill rotWithShape="0">
              <a:gsLst>
                <a:gs pos="0">
                  <a:schemeClr val="bg2">
                    <a:gamma/>
                    <a:shade val="45882"/>
                    <a:invGamma/>
                  </a:schemeClr>
                </a:gs>
                <a:gs pos="50000">
                  <a:schemeClr val="bg2"/>
                </a:gs>
                <a:gs pos="100000">
                  <a:schemeClr val="bg2">
                    <a:gamma/>
                    <a:shade val="45882"/>
                    <a:invGamma/>
                  </a:schemeClr>
                </a:gs>
              </a:gsLst>
              <a:lin ang="5400000" scaled="1"/>
            </a:gradFill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72740" name="Rectangle 4"/>
            <p:cNvSpPr>
              <a:spLocks noChangeArrowheads="1"/>
            </p:cNvSpPr>
            <p:nvPr/>
          </p:nvSpPr>
          <p:spPr bwMode="auto">
            <a:xfrm>
              <a:off x="1104" y="1872"/>
              <a:ext cx="1008" cy="192"/>
            </a:xfrm>
            <a:prstGeom prst="rect">
              <a:avLst/>
            </a:prstGeom>
            <a:gradFill rotWithShape="0">
              <a:gsLst>
                <a:gs pos="0">
                  <a:srgbClr val="7A7A7A"/>
                </a:gs>
                <a:gs pos="50000">
                  <a:srgbClr val="C0C0C0"/>
                </a:gs>
                <a:gs pos="100000">
                  <a:srgbClr val="7A7A7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72741" name="Oval 5"/>
            <p:cNvSpPr>
              <a:spLocks noChangeArrowheads="1"/>
            </p:cNvSpPr>
            <p:nvPr/>
          </p:nvSpPr>
          <p:spPr bwMode="auto">
            <a:xfrm>
              <a:off x="1056" y="1872"/>
              <a:ext cx="96" cy="192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488" tIns="44450" rIns="90488" bIns="44450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72709" name="Group 6"/>
          <p:cNvGrpSpPr>
            <a:grpSpLocks/>
          </p:cNvGrpSpPr>
          <p:nvPr/>
        </p:nvGrpSpPr>
        <p:grpSpPr bwMode="auto">
          <a:xfrm>
            <a:off x="5554663" y="3954463"/>
            <a:ext cx="1751012" cy="304800"/>
            <a:chOff x="1056" y="1872"/>
            <a:chExt cx="1104" cy="192"/>
          </a:xfrm>
        </p:grpSpPr>
        <p:sp>
          <p:nvSpPr>
            <p:cNvPr id="63495" name="Oval 7"/>
            <p:cNvSpPr>
              <a:spLocks noChangeArrowheads="1"/>
            </p:cNvSpPr>
            <p:nvPr/>
          </p:nvSpPr>
          <p:spPr bwMode="auto">
            <a:xfrm>
              <a:off x="2064" y="1872"/>
              <a:ext cx="96" cy="192"/>
            </a:xfrm>
            <a:prstGeom prst="ellipse">
              <a:avLst/>
            </a:prstGeom>
            <a:gradFill rotWithShape="0">
              <a:gsLst>
                <a:gs pos="0">
                  <a:schemeClr val="bg2">
                    <a:gamma/>
                    <a:shade val="45882"/>
                    <a:invGamma/>
                  </a:schemeClr>
                </a:gs>
                <a:gs pos="50000">
                  <a:schemeClr val="bg2"/>
                </a:gs>
                <a:gs pos="100000">
                  <a:schemeClr val="bg2">
                    <a:gamma/>
                    <a:shade val="45882"/>
                    <a:invGamma/>
                  </a:schemeClr>
                </a:gs>
              </a:gsLst>
              <a:lin ang="5400000" scaled="1"/>
            </a:gradFill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72737" name="Rectangle 8"/>
            <p:cNvSpPr>
              <a:spLocks noChangeArrowheads="1"/>
            </p:cNvSpPr>
            <p:nvPr/>
          </p:nvSpPr>
          <p:spPr bwMode="auto">
            <a:xfrm>
              <a:off x="1104" y="1872"/>
              <a:ext cx="1008" cy="192"/>
            </a:xfrm>
            <a:prstGeom prst="rect">
              <a:avLst/>
            </a:prstGeom>
            <a:gradFill rotWithShape="0">
              <a:gsLst>
                <a:gs pos="0">
                  <a:srgbClr val="7A7A7A"/>
                </a:gs>
                <a:gs pos="50000">
                  <a:srgbClr val="C0C0C0"/>
                </a:gs>
                <a:gs pos="100000">
                  <a:srgbClr val="7A7A7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72738" name="Oval 9"/>
            <p:cNvSpPr>
              <a:spLocks noChangeArrowheads="1"/>
            </p:cNvSpPr>
            <p:nvPr/>
          </p:nvSpPr>
          <p:spPr bwMode="auto">
            <a:xfrm>
              <a:off x="1056" y="1872"/>
              <a:ext cx="96" cy="192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488" tIns="44450" rIns="90488" bIns="44450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72710" name="Group 10"/>
          <p:cNvGrpSpPr>
            <a:grpSpLocks/>
          </p:cNvGrpSpPr>
          <p:nvPr/>
        </p:nvGrpSpPr>
        <p:grpSpPr bwMode="auto">
          <a:xfrm>
            <a:off x="5554663" y="2967038"/>
            <a:ext cx="1751012" cy="303212"/>
            <a:chOff x="1056" y="1872"/>
            <a:chExt cx="1104" cy="192"/>
          </a:xfrm>
        </p:grpSpPr>
        <p:sp>
          <p:nvSpPr>
            <p:cNvPr id="63499" name="Oval 11"/>
            <p:cNvSpPr>
              <a:spLocks noChangeArrowheads="1"/>
            </p:cNvSpPr>
            <p:nvPr/>
          </p:nvSpPr>
          <p:spPr bwMode="auto">
            <a:xfrm>
              <a:off x="2064" y="1872"/>
              <a:ext cx="96" cy="192"/>
            </a:xfrm>
            <a:prstGeom prst="ellipse">
              <a:avLst/>
            </a:prstGeom>
            <a:gradFill rotWithShape="0">
              <a:gsLst>
                <a:gs pos="0">
                  <a:schemeClr val="bg2">
                    <a:gamma/>
                    <a:shade val="45882"/>
                    <a:invGamma/>
                  </a:schemeClr>
                </a:gs>
                <a:gs pos="50000">
                  <a:schemeClr val="bg2"/>
                </a:gs>
                <a:gs pos="100000">
                  <a:schemeClr val="bg2">
                    <a:gamma/>
                    <a:shade val="45882"/>
                    <a:invGamma/>
                  </a:schemeClr>
                </a:gs>
              </a:gsLst>
              <a:lin ang="5400000" scaled="1"/>
            </a:gradFill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72734" name="Rectangle 12"/>
            <p:cNvSpPr>
              <a:spLocks noChangeArrowheads="1"/>
            </p:cNvSpPr>
            <p:nvPr/>
          </p:nvSpPr>
          <p:spPr bwMode="auto">
            <a:xfrm>
              <a:off x="1104" y="1872"/>
              <a:ext cx="1008" cy="192"/>
            </a:xfrm>
            <a:prstGeom prst="rect">
              <a:avLst/>
            </a:prstGeom>
            <a:gradFill rotWithShape="0">
              <a:gsLst>
                <a:gs pos="0">
                  <a:srgbClr val="7A7A7A"/>
                </a:gs>
                <a:gs pos="50000">
                  <a:srgbClr val="C0C0C0"/>
                </a:gs>
                <a:gs pos="100000">
                  <a:srgbClr val="7A7A7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72735" name="Oval 13"/>
            <p:cNvSpPr>
              <a:spLocks noChangeArrowheads="1"/>
            </p:cNvSpPr>
            <p:nvPr/>
          </p:nvSpPr>
          <p:spPr bwMode="auto">
            <a:xfrm>
              <a:off x="1056" y="1872"/>
              <a:ext cx="96" cy="192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488" tIns="44450" rIns="90488" bIns="44450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sp>
        <p:nvSpPr>
          <p:cNvPr id="72711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Circuit Switching</a:t>
            </a:r>
          </a:p>
        </p:txBody>
      </p:sp>
      <p:sp>
        <p:nvSpPr>
          <p:cNvPr id="72712" name="Rectangle 15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7772400" cy="493713"/>
          </a:xfrm>
        </p:spPr>
        <p:txBody>
          <a:bodyPr/>
          <a:lstStyle/>
          <a:p>
            <a:r>
              <a:rPr lang="en-US" altLang="zh-CN" sz="2400" smtClean="0">
                <a:ea typeface="宋体" pitchFamily="2" charset="-122"/>
              </a:rPr>
              <a:t>A node (switch) in a circuit switching network</a:t>
            </a:r>
          </a:p>
        </p:txBody>
      </p:sp>
      <p:sp>
        <p:nvSpPr>
          <p:cNvPr id="72713" name="Rectangle 16"/>
          <p:cNvSpPr>
            <a:spLocks noChangeArrowheads="1"/>
          </p:cNvSpPr>
          <p:nvPr/>
        </p:nvSpPr>
        <p:spPr bwMode="auto">
          <a:xfrm>
            <a:off x="3579813" y="2889250"/>
            <a:ext cx="2127250" cy="2663825"/>
          </a:xfrm>
          <a:prstGeom prst="rect">
            <a:avLst/>
          </a:prstGeom>
          <a:solidFill>
            <a:schemeClr val="bg1"/>
          </a:solidFill>
          <a:ln w="9525">
            <a:miter lim="800000"/>
            <a:headEnd/>
            <a:tailEnd/>
          </a:ln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chemeClr val="bg1"/>
            </a:extrusionClr>
          </a:sp3d>
        </p:spPr>
        <p:txBody>
          <a:bodyPr wrap="none" lIns="90488" tIns="44450" rIns="90488" bIns="44450" anchor="ctr">
            <a:flatTx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grpSp>
        <p:nvGrpSpPr>
          <p:cNvPr id="72714" name="Group 17"/>
          <p:cNvGrpSpPr>
            <a:grpSpLocks/>
          </p:cNvGrpSpPr>
          <p:nvPr/>
        </p:nvGrpSpPr>
        <p:grpSpPr bwMode="auto">
          <a:xfrm>
            <a:off x="1825625" y="2967038"/>
            <a:ext cx="1751013" cy="303212"/>
            <a:chOff x="1056" y="1872"/>
            <a:chExt cx="1104" cy="192"/>
          </a:xfrm>
        </p:grpSpPr>
        <p:sp>
          <p:nvSpPr>
            <p:cNvPr id="63506" name="Oval 18"/>
            <p:cNvSpPr>
              <a:spLocks noChangeArrowheads="1"/>
            </p:cNvSpPr>
            <p:nvPr/>
          </p:nvSpPr>
          <p:spPr bwMode="auto">
            <a:xfrm>
              <a:off x="2064" y="1872"/>
              <a:ext cx="96" cy="192"/>
            </a:xfrm>
            <a:prstGeom prst="ellipse">
              <a:avLst/>
            </a:prstGeom>
            <a:gradFill rotWithShape="0">
              <a:gsLst>
                <a:gs pos="0">
                  <a:schemeClr val="bg2">
                    <a:gamma/>
                    <a:shade val="45882"/>
                    <a:invGamma/>
                  </a:schemeClr>
                </a:gs>
                <a:gs pos="50000">
                  <a:schemeClr val="bg2"/>
                </a:gs>
                <a:gs pos="100000">
                  <a:schemeClr val="bg2">
                    <a:gamma/>
                    <a:shade val="45882"/>
                    <a:invGamma/>
                  </a:schemeClr>
                </a:gs>
              </a:gsLst>
              <a:lin ang="5400000" scaled="1"/>
            </a:gradFill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72731" name="Rectangle 19"/>
            <p:cNvSpPr>
              <a:spLocks noChangeArrowheads="1"/>
            </p:cNvSpPr>
            <p:nvPr/>
          </p:nvSpPr>
          <p:spPr bwMode="auto">
            <a:xfrm>
              <a:off x="1104" y="1872"/>
              <a:ext cx="1008" cy="192"/>
            </a:xfrm>
            <a:prstGeom prst="rect">
              <a:avLst/>
            </a:prstGeom>
            <a:gradFill rotWithShape="0">
              <a:gsLst>
                <a:gs pos="0">
                  <a:srgbClr val="7A7A7A"/>
                </a:gs>
                <a:gs pos="50000">
                  <a:srgbClr val="C0C0C0"/>
                </a:gs>
                <a:gs pos="100000">
                  <a:srgbClr val="7A7A7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72732" name="Oval 20"/>
            <p:cNvSpPr>
              <a:spLocks noChangeArrowheads="1"/>
            </p:cNvSpPr>
            <p:nvPr/>
          </p:nvSpPr>
          <p:spPr bwMode="auto">
            <a:xfrm>
              <a:off x="1056" y="1872"/>
              <a:ext cx="96" cy="192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488" tIns="44450" rIns="90488" bIns="44450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72715" name="Group 21"/>
          <p:cNvGrpSpPr>
            <a:grpSpLocks/>
          </p:cNvGrpSpPr>
          <p:nvPr/>
        </p:nvGrpSpPr>
        <p:grpSpPr bwMode="auto">
          <a:xfrm>
            <a:off x="1825625" y="3954463"/>
            <a:ext cx="1751013" cy="304800"/>
            <a:chOff x="1056" y="1872"/>
            <a:chExt cx="1104" cy="192"/>
          </a:xfrm>
        </p:grpSpPr>
        <p:sp>
          <p:nvSpPr>
            <p:cNvPr id="63510" name="Oval 22"/>
            <p:cNvSpPr>
              <a:spLocks noChangeArrowheads="1"/>
            </p:cNvSpPr>
            <p:nvPr/>
          </p:nvSpPr>
          <p:spPr bwMode="auto">
            <a:xfrm>
              <a:off x="2064" y="1872"/>
              <a:ext cx="96" cy="192"/>
            </a:xfrm>
            <a:prstGeom prst="ellipse">
              <a:avLst/>
            </a:prstGeom>
            <a:gradFill rotWithShape="0">
              <a:gsLst>
                <a:gs pos="0">
                  <a:schemeClr val="bg2">
                    <a:gamma/>
                    <a:shade val="45882"/>
                    <a:invGamma/>
                  </a:schemeClr>
                </a:gs>
                <a:gs pos="50000">
                  <a:schemeClr val="bg2"/>
                </a:gs>
                <a:gs pos="100000">
                  <a:schemeClr val="bg2">
                    <a:gamma/>
                    <a:shade val="45882"/>
                    <a:invGamma/>
                  </a:schemeClr>
                </a:gs>
              </a:gsLst>
              <a:lin ang="5400000" scaled="1"/>
            </a:gradFill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72728" name="Rectangle 23"/>
            <p:cNvSpPr>
              <a:spLocks noChangeArrowheads="1"/>
            </p:cNvSpPr>
            <p:nvPr/>
          </p:nvSpPr>
          <p:spPr bwMode="auto">
            <a:xfrm>
              <a:off x="1104" y="1872"/>
              <a:ext cx="1008" cy="192"/>
            </a:xfrm>
            <a:prstGeom prst="rect">
              <a:avLst/>
            </a:prstGeom>
            <a:gradFill rotWithShape="0">
              <a:gsLst>
                <a:gs pos="0">
                  <a:srgbClr val="7A7A7A"/>
                </a:gs>
                <a:gs pos="50000">
                  <a:srgbClr val="C0C0C0"/>
                </a:gs>
                <a:gs pos="100000">
                  <a:srgbClr val="7A7A7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72729" name="Oval 24"/>
            <p:cNvSpPr>
              <a:spLocks noChangeArrowheads="1"/>
            </p:cNvSpPr>
            <p:nvPr/>
          </p:nvSpPr>
          <p:spPr bwMode="auto">
            <a:xfrm>
              <a:off x="1056" y="1872"/>
              <a:ext cx="96" cy="192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488" tIns="44450" rIns="90488" bIns="44450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72716" name="Group 25"/>
          <p:cNvGrpSpPr>
            <a:grpSpLocks/>
          </p:cNvGrpSpPr>
          <p:nvPr/>
        </p:nvGrpSpPr>
        <p:grpSpPr bwMode="auto">
          <a:xfrm>
            <a:off x="1825625" y="4867275"/>
            <a:ext cx="1751013" cy="304800"/>
            <a:chOff x="1056" y="1872"/>
            <a:chExt cx="1104" cy="192"/>
          </a:xfrm>
        </p:grpSpPr>
        <p:sp>
          <p:nvSpPr>
            <p:cNvPr id="63514" name="Oval 26"/>
            <p:cNvSpPr>
              <a:spLocks noChangeArrowheads="1"/>
            </p:cNvSpPr>
            <p:nvPr/>
          </p:nvSpPr>
          <p:spPr bwMode="auto">
            <a:xfrm>
              <a:off x="2064" y="1872"/>
              <a:ext cx="96" cy="192"/>
            </a:xfrm>
            <a:prstGeom prst="ellipse">
              <a:avLst/>
            </a:prstGeom>
            <a:gradFill rotWithShape="0">
              <a:gsLst>
                <a:gs pos="0">
                  <a:schemeClr val="bg2">
                    <a:gamma/>
                    <a:shade val="45882"/>
                    <a:invGamma/>
                  </a:schemeClr>
                </a:gs>
                <a:gs pos="50000">
                  <a:schemeClr val="bg2"/>
                </a:gs>
                <a:gs pos="100000">
                  <a:schemeClr val="bg2">
                    <a:gamma/>
                    <a:shade val="45882"/>
                    <a:invGamma/>
                  </a:schemeClr>
                </a:gs>
              </a:gsLst>
              <a:lin ang="5400000" scaled="1"/>
            </a:gradFill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72725" name="Rectangle 27"/>
            <p:cNvSpPr>
              <a:spLocks noChangeArrowheads="1"/>
            </p:cNvSpPr>
            <p:nvPr/>
          </p:nvSpPr>
          <p:spPr bwMode="auto">
            <a:xfrm>
              <a:off x="1104" y="1872"/>
              <a:ext cx="1008" cy="192"/>
            </a:xfrm>
            <a:prstGeom prst="rect">
              <a:avLst/>
            </a:prstGeom>
            <a:gradFill rotWithShape="0">
              <a:gsLst>
                <a:gs pos="0">
                  <a:srgbClr val="7A7A7A"/>
                </a:gs>
                <a:gs pos="50000">
                  <a:srgbClr val="C0C0C0"/>
                </a:gs>
                <a:gs pos="100000">
                  <a:srgbClr val="7A7A7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72726" name="Oval 28"/>
            <p:cNvSpPr>
              <a:spLocks noChangeArrowheads="1"/>
            </p:cNvSpPr>
            <p:nvPr/>
          </p:nvSpPr>
          <p:spPr bwMode="auto">
            <a:xfrm>
              <a:off x="1056" y="1872"/>
              <a:ext cx="96" cy="192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488" tIns="44450" rIns="90488" bIns="44450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sp>
        <p:nvSpPr>
          <p:cNvPr id="72717" name="Rectangle 29"/>
          <p:cNvSpPr>
            <a:spLocks noChangeArrowheads="1"/>
          </p:cNvSpPr>
          <p:nvPr/>
        </p:nvSpPr>
        <p:spPr bwMode="auto">
          <a:xfrm>
            <a:off x="1901825" y="2387600"/>
            <a:ext cx="14335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 sz="180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incoming links</a:t>
            </a:r>
            <a:endParaRPr lang="en-US" altLang="zh-CN" sz="18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72718" name="Rectangle 30"/>
          <p:cNvSpPr>
            <a:spLocks noChangeArrowheads="1"/>
          </p:cNvSpPr>
          <p:nvPr/>
        </p:nvSpPr>
        <p:spPr bwMode="auto">
          <a:xfrm>
            <a:off x="5662613" y="2387600"/>
            <a:ext cx="139541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 sz="180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outgoing links</a:t>
            </a:r>
            <a:endParaRPr lang="en-US" altLang="zh-CN" sz="18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72719" name="Line 31"/>
          <p:cNvSpPr>
            <a:spLocks noChangeShapeType="1"/>
          </p:cNvSpPr>
          <p:nvPr/>
        </p:nvSpPr>
        <p:spPr bwMode="auto">
          <a:xfrm flipV="1">
            <a:off x="1749425" y="5083175"/>
            <a:ext cx="5783263" cy="12700"/>
          </a:xfrm>
          <a:prstGeom prst="line">
            <a:avLst/>
          </a:prstGeom>
          <a:noFill/>
          <a:ln w="508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zh-CN" altLang="en-US"/>
          </a:p>
        </p:txBody>
      </p:sp>
      <p:sp>
        <p:nvSpPr>
          <p:cNvPr id="72720" name="Freeform 32"/>
          <p:cNvSpPr>
            <a:spLocks/>
          </p:cNvSpPr>
          <p:nvPr/>
        </p:nvSpPr>
        <p:spPr bwMode="auto">
          <a:xfrm flipV="1">
            <a:off x="1749425" y="3117850"/>
            <a:ext cx="5783263" cy="1825625"/>
          </a:xfrm>
          <a:custGeom>
            <a:avLst/>
            <a:gdLst>
              <a:gd name="T0" fmla="*/ 0 w 3648"/>
              <a:gd name="T1" fmla="*/ 0 h 528"/>
              <a:gd name="T2" fmla="*/ 2147483647 w 3648"/>
              <a:gd name="T3" fmla="*/ 0 h 528"/>
              <a:gd name="T4" fmla="*/ 2147483647 w 3648"/>
              <a:gd name="T5" fmla="*/ 2147483647 h 528"/>
              <a:gd name="T6" fmla="*/ 2147483647 w 3648"/>
              <a:gd name="T7" fmla="*/ 2147483647 h 528"/>
              <a:gd name="T8" fmla="*/ 0 60000 65536"/>
              <a:gd name="T9" fmla="*/ 0 60000 65536"/>
              <a:gd name="T10" fmla="*/ 0 60000 65536"/>
              <a:gd name="T11" fmla="*/ 0 60000 65536"/>
              <a:gd name="T12" fmla="*/ 0 w 3648"/>
              <a:gd name="T13" fmla="*/ 0 h 528"/>
              <a:gd name="T14" fmla="*/ 3648 w 3648"/>
              <a:gd name="T15" fmla="*/ 528 h 5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48" h="528">
                <a:moveTo>
                  <a:pt x="0" y="0"/>
                </a:moveTo>
                <a:lnTo>
                  <a:pt x="1296" y="0"/>
                </a:lnTo>
                <a:lnTo>
                  <a:pt x="2400" y="528"/>
                </a:lnTo>
                <a:lnTo>
                  <a:pt x="3648" y="528"/>
                </a:lnTo>
              </a:path>
            </a:pathLst>
          </a:custGeom>
          <a:noFill/>
          <a:ln w="50800">
            <a:solidFill>
              <a:srgbClr val="00CC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8" tIns="44450" rIns="90488" bIns="44450"/>
          <a:lstStyle/>
          <a:p>
            <a:endParaRPr lang="zh-CN" altLang="en-US"/>
          </a:p>
        </p:txBody>
      </p:sp>
      <p:sp>
        <p:nvSpPr>
          <p:cNvPr id="72721" name="Freeform 33"/>
          <p:cNvSpPr>
            <a:spLocks/>
          </p:cNvSpPr>
          <p:nvPr/>
        </p:nvSpPr>
        <p:spPr bwMode="auto">
          <a:xfrm>
            <a:off x="1749425" y="3117850"/>
            <a:ext cx="5783263" cy="989013"/>
          </a:xfrm>
          <a:custGeom>
            <a:avLst/>
            <a:gdLst>
              <a:gd name="T0" fmla="*/ 0 w 3600"/>
              <a:gd name="T1" fmla="*/ 0 h 576"/>
              <a:gd name="T2" fmla="*/ 2147483647 w 3600"/>
              <a:gd name="T3" fmla="*/ 0 h 576"/>
              <a:gd name="T4" fmla="*/ 2147483647 w 3600"/>
              <a:gd name="T5" fmla="*/ 1698171088 h 576"/>
              <a:gd name="T6" fmla="*/ 2147483647 w 3600"/>
              <a:gd name="T7" fmla="*/ 1698171088 h 576"/>
              <a:gd name="T8" fmla="*/ 0 60000 65536"/>
              <a:gd name="T9" fmla="*/ 0 60000 65536"/>
              <a:gd name="T10" fmla="*/ 0 60000 65536"/>
              <a:gd name="T11" fmla="*/ 0 60000 65536"/>
              <a:gd name="T12" fmla="*/ 0 w 3600"/>
              <a:gd name="T13" fmla="*/ 0 h 576"/>
              <a:gd name="T14" fmla="*/ 3600 w 3600"/>
              <a:gd name="T15" fmla="*/ 576 h 5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00" h="576">
                <a:moveTo>
                  <a:pt x="0" y="0"/>
                </a:moveTo>
                <a:lnTo>
                  <a:pt x="1248" y="0"/>
                </a:lnTo>
                <a:lnTo>
                  <a:pt x="2400" y="576"/>
                </a:lnTo>
                <a:lnTo>
                  <a:pt x="3600" y="576"/>
                </a:lnTo>
              </a:path>
            </a:pathLst>
          </a:custGeom>
          <a:noFill/>
          <a:ln w="508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8" tIns="44450" rIns="90488" bIns="44450"/>
          <a:lstStyle/>
          <a:p>
            <a:endParaRPr lang="zh-CN" altLang="en-US"/>
          </a:p>
        </p:txBody>
      </p:sp>
      <p:sp>
        <p:nvSpPr>
          <p:cNvPr id="72722" name="Freeform 34"/>
          <p:cNvSpPr>
            <a:spLocks/>
          </p:cNvSpPr>
          <p:nvPr/>
        </p:nvSpPr>
        <p:spPr bwMode="auto">
          <a:xfrm>
            <a:off x="1749425" y="4106863"/>
            <a:ext cx="5783263" cy="836612"/>
          </a:xfrm>
          <a:custGeom>
            <a:avLst/>
            <a:gdLst>
              <a:gd name="T0" fmla="*/ 0 w 3648"/>
              <a:gd name="T1" fmla="*/ 0 h 528"/>
              <a:gd name="T2" fmla="*/ 2147483647 w 3648"/>
              <a:gd name="T3" fmla="*/ 0 h 528"/>
              <a:gd name="T4" fmla="*/ 2147483647 w 3648"/>
              <a:gd name="T5" fmla="*/ 1325605159 h 528"/>
              <a:gd name="T6" fmla="*/ 2147483647 w 3648"/>
              <a:gd name="T7" fmla="*/ 1325605159 h 528"/>
              <a:gd name="T8" fmla="*/ 0 60000 65536"/>
              <a:gd name="T9" fmla="*/ 0 60000 65536"/>
              <a:gd name="T10" fmla="*/ 0 60000 65536"/>
              <a:gd name="T11" fmla="*/ 0 60000 65536"/>
              <a:gd name="T12" fmla="*/ 0 w 3648"/>
              <a:gd name="T13" fmla="*/ 0 h 528"/>
              <a:gd name="T14" fmla="*/ 3648 w 3648"/>
              <a:gd name="T15" fmla="*/ 528 h 5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48" h="528">
                <a:moveTo>
                  <a:pt x="0" y="0"/>
                </a:moveTo>
                <a:lnTo>
                  <a:pt x="1248" y="0"/>
                </a:lnTo>
                <a:lnTo>
                  <a:pt x="2448" y="528"/>
                </a:lnTo>
                <a:lnTo>
                  <a:pt x="3648" y="528"/>
                </a:lnTo>
              </a:path>
            </a:pathLst>
          </a:cu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8" tIns="44450" rIns="90488" bIns="44450"/>
          <a:lstStyle/>
          <a:p>
            <a:endParaRPr lang="zh-CN" altLang="en-US"/>
          </a:p>
        </p:txBody>
      </p:sp>
      <p:sp>
        <p:nvSpPr>
          <p:cNvPr id="72723" name="Rectangle 35"/>
          <p:cNvSpPr>
            <a:spLocks noChangeArrowheads="1"/>
          </p:cNvSpPr>
          <p:nvPr/>
        </p:nvSpPr>
        <p:spPr bwMode="auto">
          <a:xfrm>
            <a:off x="4108450" y="2357438"/>
            <a:ext cx="5461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 sz="180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Node</a:t>
            </a:r>
            <a:endParaRPr lang="en-US" altLang="zh-CN" sz="1800"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72743" name="Picture 39" descr="_DSC02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1325"/>
            <a:ext cx="8826500" cy="592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51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7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>
              <a:ea typeface="宋体" pitchFamily="2" charset="-122"/>
            </a:endParaRPr>
          </a:p>
        </p:txBody>
      </p:sp>
      <p:pic>
        <p:nvPicPr>
          <p:cNvPr id="178179" name="Picture 3" descr="GTRNmap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096000"/>
          </a:xfrm>
          <a:noFill/>
        </p:spPr>
      </p:pic>
      <p:sp>
        <p:nvSpPr>
          <p:cNvPr id="178180" name="Rectangle 4"/>
          <p:cNvSpPr>
            <a:spLocks noChangeArrowheads="1"/>
          </p:cNvSpPr>
          <p:nvPr/>
        </p:nvSpPr>
        <p:spPr bwMode="auto">
          <a:xfrm>
            <a:off x="1231900" y="6142038"/>
            <a:ext cx="64023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800">
                <a:solidFill>
                  <a:srgbClr val="000000"/>
                </a:solidFill>
                <a:ea typeface="宋体" pitchFamily="2" charset="-122"/>
              </a:rPr>
              <a:t>Global Terrabit Research Network (GTRN)</a:t>
            </a:r>
            <a:endParaRPr lang="zh-CN" altLang="en-US" sz="2800">
              <a:solidFill>
                <a:srgbClr val="000000"/>
              </a:solidFill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79203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ED7896C-806F-4758-8448-5EEC9432B6D1}" type="slidenum">
              <a:rPr lang="zh-CN" altLang="en-US" sz="1400" smtClean="0"/>
              <a:pPr/>
              <a:t>141</a:t>
            </a:fld>
            <a:endParaRPr lang="en-US" altLang="zh-CN" sz="1400" smtClean="0"/>
          </a:p>
        </p:txBody>
      </p:sp>
      <p:pic>
        <p:nvPicPr>
          <p:cNvPr id="179204" name="Picture 2" descr="map"/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597650"/>
          </a:xfrm>
          <a:noFill/>
        </p:spPr>
      </p:pic>
      <p:sp>
        <p:nvSpPr>
          <p:cNvPr id="179205" name="Freeform 3"/>
          <p:cNvSpPr>
            <a:spLocks/>
          </p:cNvSpPr>
          <p:nvPr/>
        </p:nvSpPr>
        <p:spPr bwMode="auto">
          <a:xfrm>
            <a:off x="3348038" y="1773238"/>
            <a:ext cx="1295400" cy="600075"/>
          </a:xfrm>
          <a:custGeom>
            <a:avLst/>
            <a:gdLst>
              <a:gd name="T0" fmla="*/ 0 w 816"/>
              <a:gd name="T1" fmla="*/ 952619152 h 378"/>
              <a:gd name="T2" fmla="*/ 456149137 w 816"/>
              <a:gd name="T3" fmla="*/ 264615626 h 378"/>
              <a:gd name="T4" fmla="*/ 1028223839 w 816"/>
              <a:gd name="T5" fmla="*/ 37801550 h 378"/>
              <a:gd name="T6" fmla="*/ 2056447678 w 816"/>
              <a:gd name="T7" fmla="*/ 37801550 h 378"/>
              <a:gd name="T8" fmla="*/ 0 60000 65536"/>
              <a:gd name="T9" fmla="*/ 0 60000 65536"/>
              <a:gd name="T10" fmla="*/ 0 60000 65536"/>
              <a:gd name="T11" fmla="*/ 0 60000 65536"/>
              <a:gd name="T12" fmla="*/ 0 w 816"/>
              <a:gd name="T13" fmla="*/ 0 h 378"/>
              <a:gd name="T14" fmla="*/ 816 w 816"/>
              <a:gd name="T15" fmla="*/ 378 h 37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6" h="378">
                <a:moveTo>
                  <a:pt x="0" y="378"/>
                </a:moveTo>
                <a:cubicBezTo>
                  <a:pt x="56" y="272"/>
                  <a:pt x="113" y="166"/>
                  <a:pt x="181" y="105"/>
                </a:cubicBezTo>
                <a:cubicBezTo>
                  <a:pt x="249" y="44"/>
                  <a:pt x="302" y="30"/>
                  <a:pt x="408" y="15"/>
                </a:cubicBezTo>
                <a:cubicBezTo>
                  <a:pt x="514" y="0"/>
                  <a:pt x="665" y="7"/>
                  <a:pt x="816" y="15"/>
                </a:cubicBezTo>
              </a:path>
            </a:pathLst>
          </a:custGeom>
          <a:noFill/>
          <a:ln w="28575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9206" name="Freeform 4"/>
          <p:cNvSpPr>
            <a:spLocks/>
          </p:cNvSpPr>
          <p:nvPr/>
        </p:nvSpPr>
        <p:spPr bwMode="auto">
          <a:xfrm>
            <a:off x="3348038" y="2205038"/>
            <a:ext cx="3529012" cy="311150"/>
          </a:xfrm>
          <a:custGeom>
            <a:avLst/>
            <a:gdLst>
              <a:gd name="T0" fmla="*/ 0 w 2223"/>
              <a:gd name="T1" fmla="*/ 229335040 h 196"/>
              <a:gd name="T2" fmla="*/ 2147483647 w 2223"/>
              <a:gd name="T3" fmla="*/ 456149131 h 196"/>
              <a:gd name="T4" fmla="*/ 2147483647 w 2223"/>
              <a:gd name="T5" fmla="*/ 0 h 196"/>
              <a:gd name="T6" fmla="*/ 0 60000 65536"/>
              <a:gd name="T7" fmla="*/ 0 60000 65536"/>
              <a:gd name="T8" fmla="*/ 0 60000 65536"/>
              <a:gd name="T9" fmla="*/ 0 w 2223"/>
              <a:gd name="T10" fmla="*/ 0 h 196"/>
              <a:gd name="T11" fmla="*/ 2223 w 2223"/>
              <a:gd name="T12" fmla="*/ 196 h 1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23" h="196">
                <a:moveTo>
                  <a:pt x="0" y="91"/>
                </a:moveTo>
                <a:cubicBezTo>
                  <a:pt x="336" y="143"/>
                  <a:pt x="673" y="196"/>
                  <a:pt x="1043" y="181"/>
                </a:cubicBezTo>
                <a:cubicBezTo>
                  <a:pt x="1413" y="166"/>
                  <a:pt x="1818" y="83"/>
                  <a:pt x="2223" y="0"/>
                </a:cubicBezTo>
              </a:path>
            </a:pathLst>
          </a:custGeom>
          <a:noFill/>
          <a:ln w="28575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33799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CC2E4AC-7A4F-4691-94B5-EAF6A1C88051}" type="slidenum">
              <a:rPr lang="zh-CN" altLang="en-US" sz="1400" smtClean="0"/>
              <a:pPr/>
              <a:t>142</a:t>
            </a:fld>
            <a:endParaRPr lang="en-US" altLang="zh-CN" sz="1400" smtClean="0"/>
          </a:p>
        </p:txBody>
      </p:sp>
      <p:sp>
        <p:nvSpPr>
          <p:cNvPr id="33800" name="Line 2"/>
          <p:cNvSpPr>
            <a:spLocks noChangeShapeType="1"/>
          </p:cNvSpPr>
          <p:nvPr/>
        </p:nvSpPr>
        <p:spPr bwMode="auto">
          <a:xfrm>
            <a:off x="2051050" y="4865688"/>
            <a:ext cx="0" cy="628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01" name="Line 3"/>
          <p:cNvSpPr>
            <a:spLocks noChangeShapeType="1"/>
          </p:cNvSpPr>
          <p:nvPr/>
        </p:nvSpPr>
        <p:spPr bwMode="auto">
          <a:xfrm>
            <a:off x="1174750" y="3460750"/>
            <a:ext cx="8413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02" name="Line 4"/>
          <p:cNvSpPr>
            <a:spLocks noChangeShapeType="1"/>
          </p:cNvSpPr>
          <p:nvPr/>
        </p:nvSpPr>
        <p:spPr bwMode="auto">
          <a:xfrm flipV="1">
            <a:off x="4025900" y="3489325"/>
            <a:ext cx="1184275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03" name="Line 5"/>
          <p:cNvSpPr>
            <a:spLocks noChangeShapeType="1"/>
          </p:cNvSpPr>
          <p:nvPr/>
        </p:nvSpPr>
        <p:spPr bwMode="auto">
          <a:xfrm flipH="1">
            <a:off x="3930650" y="2371725"/>
            <a:ext cx="7938" cy="10763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04" name="Line 6"/>
          <p:cNvSpPr>
            <a:spLocks noChangeShapeType="1"/>
          </p:cNvSpPr>
          <p:nvPr/>
        </p:nvSpPr>
        <p:spPr bwMode="auto">
          <a:xfrm flipV="1">
            <a:off x="5162550" y="2386013"/>
            <a:ext cx="1047750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05" name="Line 7"/>
          <p:cNvSpPr>
            <a:spLocks noChangeShapeType="1"/>
          </p:cNvSpPr>
          <p:nvPr/>
        </p:nvSpPr>
        <p:spPr bwMode="auto">
          <a:xfrm>
            <a:off x="3951288" y="1301750"/>
            <a:ext cx="614362" cy="4587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06" name="Line 8"/>
          <p:cNvSpPr>
            <a:spLocks noChangeShapeType="1"/>
          </p:cNvSpPr>
          <p:nvPr/>
        </p:nvSpPr>
        <p:spPr bwMode="auto">
          <a:xfrm>
            <a:off x="3944938" y="1328738"/>
            <a:ext cx="1219200" cy="4254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07" name="Line 9"/>
          <p:cNvSpPr>
            <a:spLocks noChangeShapeType="1"/>
          </p:cNvSpPr>
          <p:nvPr/>
        </p:nvSpPr>
        <p:spPr bwMode="auto">
          <a:xfrm flipH="1">
            <a:off x="5159375" y="1795463"/>
            <a:ext cx="6350" cy="16478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08" name="Line 10"/>
          <p:cNvSpPr>
            <a:spLocks noChangeShapeType="1"/>
          </p:cNvSpPr>
          <p:nvPr/>
        </p:nvSpPr>
        <p:spPr bwMode="auto">
          <a:xfrm>
            <a:off x="5670550" y="1350963"/>
            <a:ext cx="1331913" cy="5270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09" name="Line 11"/>
          <p:cNvSpPr>
            <a:spLocks noChangeShapeType="1"/>
          </p:cNvSpPr>
          <p:nvPr/>
        </p:nvSpPr>
        <p:spPr bwMode="auto">
          <a:xfrm>
            <a:off x="3952875" y="3543300"/>
            <a:ext cx="0" cy="19050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10" name="Line 12"/>
          <p:cNvSpPr>
            <a:spLocks noChangeShapeType="1"/>
          </p:cNvSpPr>
          <p:nvPr/>
        </p:nvSpPr>
        <p:spPr bwMode="auto">
          <a:xfrm>
            <a:off x="1708150" y="3465513"/>
            <a:ext cx="21717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11" name="Line 13"/>
          <p:cNvSpPr>
            <a:spLocks noChangeShapeType="1"/>
          </p:cNvSpPr>
          <p:nvPr/>
        </p:nvSpPr>
        <p:spPr bwMode="auto">
          <a:xfrm flipV="1">
            <a:off x="3973513" y="3443288"/>
            <a:ext cx="1189037" cy="4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12" name="Line 14"/>
          <p:cNvSpPr>
            <a:spLocks noChangeShapeType="1"/>
          </p:cNvSpPr>
          <p:nvPr/>
        </p:nvSpPr>
        <p:spPr bwMode="auto">
          <a:xfrm>
            <a:off x="4051300" y="5513388"/>
            <a:ext cx="30099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13" name="Line 15"/>
          <p:cNvSpPr>
            <a:spLocks noChangeShapeType="1"/>
          </p:cNvSpPr>
          <p:nvPr/>
        </p:nvSpPr>
        <p:spPr bwMode="auto">
          <a:xfrm>
            <a:off x="5233988" y="3497263"/>
            <a:ext cx="17526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14" name="Text Box 16"/>
          <p:cNvSpPr txBox="1">
            <a:spLocks noChangeArrowheads="1"/>
          </p:cNvSpPr>
          <p:nvPr/>
        </p:nvSpPr>
        <p:spPr bwMode="auto">
          <a:xfrm>
            <a:off x="6084888" y="3506788"/>
            <a:ext cx="6699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GB" sz="1000" b="1">
                <a:latin typeface="黑体" pitchFamily="49" charset="-122"/>
                <a:ea typeface="黑体" pitchFamily="49" charset="-122"/>
              </a:rPr>
              <a:t>南京</a:t>
            </a:r>
            <a:endParaRPr lang="en-GB" altLang="zh-CN" sz="1000" b="1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3815" name="Text Box 17"/>
          <p:cNvSpPr txBox="1">
            <a:spLocks noChangeArrowheads="1"/>
          </p:cNvSpPr>
          <p:nvPr/>
        </p:nvSpPr>
        <p:spPr bwMode="auto">
          <a:xfrm>
            <a:off x="4951413" y="3462338"/>
            <a:ext cx="6143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GB" sz="1000" b="1">
                <a:latin typeface="黑体" pitchFamily="49" charset="-122"/>
                <a:ea typeface="黑体" pitchFamily="49" charset="-122"/>
              </a:rPr>
              <a:t>合肥</a:t>
            </a:r>
            <a:endParaRPr lang="en-GB" altLang="zh-CN" sz="1000" b="1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3816" name="Text Box 18"/>
          <p:cNvSpPr txBox="1">
            <a:spLocks noChangeArrowheads="1"/>
          </p:cNvSpPr>
          <p:nvPr/>
        </p:nvSpPr>
        <p:spPr bwMode="auto">
          <a:xfrm>
            <a:off x="1651000" y="3481388"/>
            <a:ext cx="8699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GB" sz="1000" b="1">
                <a:latin typeface="黑体" pitchFamily="49" charset="-122"/>
                <a:ea typeface="黑体" pitchFamily="49" charset="-122"/>
              </a:rPr>
              <a:t>   重庆</a:t>
            </a:r>
            <a:endParaRPr lang="en-GB" altLang="zh-CN" sz="1000" b="1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3817" name="Text Box 19"/>
          <p:cNvSpPr txBox="1">
            <a:spLocks noChangeArrowheads="1"/>
          </p:cNvSpPr>
          <p:nvPr/>
        </p:nvSpPr>
        <p:spPr bwMode="auto">
          <a:xfrm>
            <a:off x="7115175" y="3309938"/>
            <a:ext cx="787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GB" sz="1000" b="1">
                <a:solidFill>
                  <a:schemeClr val="tx2"/>
                </a:solidFill>
                <a:latin typeface="黑体" pitchFamily="49" charset="-122"/>
                <a:ea typeface="黑体" pitchFamily="49" charset="-122"/>
              </a:rPr>
              <a:t>上海</a:t>
            </a:r>
            <a:endParaRPr lang="en-GB" altLang="zh-CN" sz="1000" b="1">
              <a:solidFill>
                <a:schemeClr val="tx2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3818" name="Text Box 20"/>
          <p:cNvSpPr txBox="1">
            <a:spLocks noChangeArrowheads="1"/>
          </p:cNvSpPr>
          <p:nvPr/>
        </p:nvSpPr>
        <p:spPr bwMode="auto">
          <a:xfrm>
            <a:off x="7070725" y="5367338"/>
            <a:ext cx="10064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GB" sz="1000" b="1">
                <a:solidFill>
                  <a:schemeClr val="tx2"/>
                </a:solidFill>
                <a:latin typeface="黑体" pitchFamily="49" charset="-122"/>
                <a:ea typeface="黑体" pitchFamily="49" charset="-122"/>
              </a:rPr>
              <a:t>福州</a:t>
            </a:r>
            <a:endParaRPr lang="en-GB" altLang="zh-CN" sz="1200" b="1">
              <a:solidFill>
                <a:schemeClr val="tx2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3819" name="Text Box 21"/>
          <p:cNvSpPr txBox="1">
            <a:spLocks noChangeArrowheads="1"/>
          </p:cNvSpPr>
          <p:nvPr/>
        </p:nvSpPr>
        <p:spPr bwMode="auto">
          <a:xfrm>
            <a:off x="3436938" y="5514975"/>
            <a:ext cx="9937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GB" sz="1000" b="1">
                <a:solidFill>
                  <a:schemeClr val="tx2"/>
                </a:solidFill>
                <a:latin typeface="黑体" pitchFamily="49" charset="-122"/>
                <a:ea typeface="黑体" pitchFamily="49" charset="-122"/>
              </a:rPr>
              <a:t>广州</a:t>
            </a:r>
            <a:endParaRPr lang="en-GB" altLang="zh-CN" sz="1000" b="1">
              <a:solidFill>
                <a:schemeClr val="tx2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3820" name="Text Box 22"/>
          <p:cNvSpPr txBox="1">
            <a:spLocks noChangeArrowheads="1"/>
          </p:cNvSpPr>
          <p:nvPr/>
        </p:nvSpPr>
        <p:spPr bwMode="auto">
          <a:xfrm>
            <a:off x="604838" y="4664075"/>
            <a:ext cx="8064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GB" sz="1000" b="1">
                <a:solidFill>
                  <a:schemeClr val="tx2"/>
                </a:solidFill>
                <a:latin typeface="黑体" pitchFamily="49" charset="-122"/>
                <a:ea typeface="黑体" pitchFamily="49" charset="-122"/>
              </a:rPr>
              <a:t>昆明</a:t>
            </a:r>
            <a:endParaRPr lang="en-GB" altLang="zh-CN" sz="1000" b="1">
              <a:solidFill>
                <a:schemeClr val="tx2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3821" name="Text Box 23"/>
          <p:cNvSpPr txBox="1">
            <a:spLocks noChangeArrowheads="1"/>
          </p:cNvSpPr>
          <p:nvPr/>
        </p:nvSpPr>
        <p:spPr bwMode="auto">
          <a:xfrm>
            <a:off x="3189288" y="2116138"/>
            <a:ext cx="12271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GB" sz="1200" b="1">
                <a:solidFill>
                  <a:schemeClr val="tx2"/>
                </a:solidFill>
                <a:latin typeface="黑体" pitchFamily="49" charset="-122"/>
                <a:ea typeface="黑体" pitchFamily="49" charset="-122"/>
              </a:rPr>
              <a:t>   </a:t>
            </a:r>
            <a:r>
              <a:rPr lang="zh-CN" altLang="en-GB" sz="1000" b="1">
                <a:solidFill>
                  <a:schemeClr val="tx2"/>
                </a:solidFill>
                <a:latin typeface="黑体" pitchFamily="49" charset="-122"/>
                <a:ea typeface="黑体" pitchFamily="49" charset="-122"/>
              </a:rPr>
              <a:t>郑州</a:t>
            </a:r>
            <a:endParaRPr lang="en-GB" altLang="zh-CN" sz="1000" b="1">
              <a:solidFill>
                <a:schemeClr val="tx2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3822" name="Line 24"/>
          <p:cNvSpPr>
            <a:spLocks noChangeShapeType="1"/>
          </p:cNvSpPr>
          <p:nvPr/>
        </p:nvSpPr>
        <p:spPr bwMode="auto">
          <a:xfrm>
            <a:off x="3959225" y="1355725"/>
            <a:ext cx="1588" cy="213995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23" name="Line 25"/>
          <p:cNvSpPr>
            <a:spLocks noChangeShapeType="1"/>
          </p:cNvSpPr>
          <p:nvPr/>
        </p:nvSpPr>
        <p:spPr bwMode="auto">
          <a:xfrm>
            <a:off x="3983038" y="1333500"/>
            <a:ext cx="30241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24" name="Line 26"/>
          <p:cNvSpPr>
            <a:spLocks noChangeShapeType="1"/>
          </p:cNvSpPr>
          <p:nvPr/>
        </p:nvSpPr>
        <p:spPr bwMode="auto">
          <a:xfrm>
            <a:off x="7070725" y="3462338"/>
            <a:ext cx="0" cy="20764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25" name="Line 27"/>
          <p:cNvSpPr>
            <a:spLocks noChangeShapeType="1"/>
          </p:cNvSpPr>
          <p:nvPr/>
        </p:nvSpPr>
        <p:spPr bwMode="auto">
          <a:xfrm>
            <a:off x="2043113" y="5519738"/>
            <a:ext cx="19034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26" name="Oval 28"/>
          <p:cNvSpPr>
            <a:spLocks noChangeArrowheads="1"/>
          </p:cNvSpPr>
          <p:nvPr/>
        </p:nvSpPr>
        <p:spPr bwMode="auto">
          <a:xfrm>
            <a:off x="3910013" y="2338388"/>
            <a:ext cx="93662" cy="9366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3827" name="Oval 29"/>
          <p:cNvSpPr>
            <a:spLocks noChangeArrowheads="1"/>
          </p:cNvSpPr>
          <p:nvPr/>
        </p:nvSpPr>
        <p:spPr bwMode="auto">
          <a:xfrm>
            <a:off x="3910013" y="3424238"/>
            <a:ext cx="93662" cy="93662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3828" name="Oval 30"/>
          <p:cNvSpPr>
            <a:spLocks noChangeArrowheads="1"/>
          </p:cNvSpPr>
          <p:nvPr/>
        </p:nvSpPr>
        <p:spPr bwMode="auto">
          <a:xfrm>
            <a:off x="5129213" y="3424238"/>
            <a:ext cx="93662" cy="9366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3829" name="Oval 31"/>
          <p:cNvSpPr>
            <a:spLocks noChangeArrowheads="1"/>
          </p:cNvSpPr>
          <p:nvPr/>
        </p:nvSpPr>
        <p:spPr bwMode="auto">
          <a:xfrm>
            <a:off x="7032625" y="3424238"/>
            <a:ext cx="93663" cy="93662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3830" name="Oval 32"/>
          <p:cNvSpPr>
            <a:spLocks noChangeArrowheads="1"/>
          </p:cNvSpPr>
          <p:nvPr/>
        </p:nvSpPr>
        <p:spPr bwMode="auto">
          <a:xfrm>
            <a:off x="3910013" y="4471988"/>
            <a:ext cx="93662" cy="9366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3831" name="Oval 33"/>
          <p:cNvSpPr>
            <a:spLocks noChangeArrowheads="1"/>
          </p:cNvSpPr>
          <p:nvPr/>
        </p:nvSpPr>
        <p:spPr bwMode="auto">
          <a:xfrm>
            <a:off x="3910013" y="5462588"/>
            <a:ext cx="93662" cy="93662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3832" name="Oval 34"/>
          <p:cNvSpPr>
            <a:spLocks noChangeArrowheads="1"/>
          </p:cNvSpPr>
          <p:nvPr/>
        </p:nvSpPr>
        <p:spPr bwMode="auto">
          <a:xfrm>
            <a:off x="7032625" y="5462588"/>
            <a:ext cx="93663" cy="9366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3833" name="Oval 35"/>
          <p:cNvSpPr>
            <a:spLocks noChangeArrowheads="1"/>
          </p:cNvSpPr>
          <p:nvPr/>
        </p:nvSpPr>
        <p:spPr bwMode="auto">
          <a:xfrm>
            <a:off x="2957513" y="5462588"/>
            <a:ext cx="93662" cy="9366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3834" name="Oval 36"/>
          <p:cNvSpPr>
            <a:spLocks noChangeArrowheads="1"/>
          </p:cNvSpPr>
          <p:nvPr/>
        </p:nvSpPr>
        <p:spPr bwMode="auto">
          <a:xfrm>
            <a:off x="2005013" y="5462588"/>
            <a:ext cx="93662" cy="9366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3835" name="Oval 37"/>
          <p:cNvSpPr>
            <a:spLocks noChangeArrowheads="1"/>
          </p:cNvSpPr>
          <p:nvPr/>
        </p:nvSpPr>
        <p:spPr bwMode="auto">
          <a:xfrm>
            <a:off x="5113338" y="1731963"/>
            <a:ext cx="93662" cy="9366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3836" name="Oval 38"/>
          <p:cNvSpPr>
            <a:spLocks noChangeArrowheads="1"/>
          </p:cNvSpPr>
          <p:nvPr/>
        </p:nvSpPr>
        <p:spPr bwMode="auto">
          <a:xfrm>
            <a:off x="5472113" y="4471988"/>
            <a:ext cx="93662" cy="9366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3837" name="Text Box 39"/>
          <p:cNvSpPr txBox="1">
            <a:spLocks noChangeArrowheads="1"/>
          </p:cNvSpPr>
          <p:nvPr/>
        </p:nvSpPr>
        <p:spPr bwMode="auto">
          <a:xfrm>
            <a:off x="3419475" y="1176338"/>
            <a:ext cx="7604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GB" sz="1000" b="1">
                <a:solidFill>
                  <a:schemeClr val="tx2"/>
                </a:solidFill>
                <a:latin typeface="黑体" pitchFamily="49" charset="-122"/>
                <a:ea typeface="黑体" pitchFamily="49" charset="-122"/>
              </a:rPr>
              <a:t>北京</a:t>
            </a:r>
            <a:endParaRPr lang="en-GB" altLang="zh-CN" sz="1200" b="1">
              <a:solidFill>
                <a:schemeClr val="tx2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3838" name="Text Box 40"/>
          <p:cNvSpPr txBox="1">
            <a:spLocks noChangeArrowheads="1"/>
          </p:cNvSpPr>
          <p:nvPr/>
        </p:nvSpPr>
        <p:spPr bwMode="auto">
          <a:xfrm>
            <a:off x="1397000" y="2116138"/>
            <a:ext cx="7254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GB" sz="1200" b="1">
                <a:solidFill>
                  <a:schemeClr val="tx2"/>
                </a:solidFill>
                <a:latin typeface="黑体" pitchFamily="49" charset="-122"/>
                <a:ea typeface="黑体" pitchFamily="49" charset="-122"/>
              </a:rPr>
              <a:t>  </a:t>
            </a:r>
            <a:r>
              <a:rPr lang="zh-CN" altLang="en-GB" sz="1000" b="1">
                <a:solidFill>
                  <a:schemeClr val="tx2"/>
                </a:solidFill>
                <a:latin typeface="黑体" pitchFamily="49" charset="-122"/>
                <a:ea typeface="黑体" pitchFamily="49" charset="-122"/>
              </a:rPr>
              <a:t>西安</a:t>
            </a:r>
            <a:endParaRPr lang="en-GB" altLang="zh-CN" sz="1000" b="1">
              <a:solidFill>
                <a:schemeClr val="tx2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3839" name="Text Box 41"/>
          <p:cNvSpPr txBox="1">
            <a:spLocks noChangeArrowheads="1"/>
          </p:cNvSpPr>
          <p:nvPr/>
        </p:nvSpPr>
        <p:spPr bwMode="auto">
          <a:xfrm>
            <a:off x="3432175" y="3436938"/>
            <a:ext cx="8715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GB" sz="1000" b="1">
                <a:solidFill>
                  <a:schemeClr val="tx2"/>
                </a:solidFill>
                <a:latin typeface="黑体" pitchFamily="49" charset="-122"/>
                <a:ea typeface="黑体" pitchFamily="49" charset="-122"/>
              </a:rPr>
              <a:t>武汉</a:t>
            </a:r>
            <a:endParaRPr lang="en-GB" altLang="zh-CN" sz="1200" b="1">
              <a:solidFill>
                <a:schemeClr val="tx2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3840" name="Text Box 42"/>
          <p:cNvSpPr txBox="1">
            <a:spLocks noChangeArrowheads="1"/>
          </p:cNvSpPr>
          <p:nvPr/>
        </p:nvSpPr>
        <p:spPr bwMode="auto">
          <a:xfrm>
            <a:off x="3325813" y="4389438"/>
            <a:ext cx="939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GB" sz="1000" b="1">
                <a:latin typeface="黑体" pitchFamily="49" charset="-122"/>
                <a:ea typeface="黑体" pitchFamily="49" charset="-122"/>
              </a:rPr>
              <a:t>   长沙</a:t>
            </a:r>
            <a:endParaRPr lang="en-GB" altLang="zh-CN" sz="1000" b="1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3841" name="Text Box 43"/>
          <p:cNvSpPr txBox="1">
            <a:spLocks noChangeArrowheads="1"/>
          </p:cNvSpPr>
          <p:nvPr/>
        </p:nvSpPr>
        <p:spPr bwMode="auto">
          <a:xfrm>
            <a:off x="5294313" y="4503738"/>
            <a:ext cx="7588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GB" sz="1000" b="1">
                <a:latin typeface="黑体" pitchFamily="49" charset="-122"/>
                <a:ea typeface="黑体" pitchFamily="49" charset="-122"/>
              </a:rPr>
              <a:t>南昌</a:t>
            </a:r>
            <a:endParaRPr lang="en-GB" altLang="zh-CN" sz="1000" b="1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3842" name="Text Box 44"/>
          <p:cNvSpPr txBox="1">
            <a:spLocks noChangeArrowheads="1"/>
          </p:cNvSpPr>
          <p:nvPr/>
        </p:nvSpPr>
        <p:spPr bwMode="auto">
          <a:xfrm>
            <a:off x="1712913" y="5553075"/>
            <a:ext cx="8143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GB" sz="1000" b="1">
                <a:latin typeface="黑体" pitchFamily="49" charset="-122"/>
                <a:ea typeface="黑体" pitchFamily="49" charset="-122"/>
              </a:rPr>
              <a:t>  南宁</a:t>
            </a:r>
            <a:endParaRPr lang="en-GB" altLang="zh-CN" sz="1000" b="1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3843" name="Text Box 45"/>
          <p:cNvSpPr txBox="1">
            <a:spLocks noChangeArrowheads="1"/>
          </p:cNvSpPr>
          <p:nvPr/>
        </p:nvSpPr>
        <p:spPr bwMode="auto">
          <a:xfrm>
            <a:off x="2473325" y="5540375"/>
            <a:ext cx="8842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GB" sz="1000" b="1">
                <a:latin typeface="黑体" pitchFamily="49" charset="-122"/>
                <a:ea typeface="黑体" pitchFamily="49" charset="-122"/>
              </a:rPr>
              <a:t>  湛江</a:t>
            </a:r>
            <a:endParaRPr lang="en-GB" altLang="zh-CN" sz="1000" b="1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3844" name="Line 46"/>
          <p:cNvSpPr>
            <a:spLocks noChangeShapeType="1"/>
          </p:cNvSpPr>
          <p:nvPr/>
        </p:nvSpPr>
        <p:spPr bwMode="auto">
          <a:xfrm flipH="1">
            <a:off x="3001963" y="5553075"/>
            <a:ext cx="0" cy="4254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45" name="Line 47"/>
          <p:cNvSpPr>
            <a:spLocks noChangeShapeType="1"/>
          </p:cNvSpPr>
          <p:nvPr/>
        </p:nvSpPr>
        <p:spPr bwMode="auto">
          <a:xfrm>
            <a:off x="2017713" y="5976938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46" name="Text Box 48"/>
          <p:cNvSpPr txBox="1">
            <a:spLocks noChangeArrowheads="1"/>
          </p:cNvSpPr>
          <p:nvPr/>
        </p:nvSpPr>
        <p:spPr bwMode="auto">
          <a:xfrm>
            <a:off x="1816100" y="5951538"/>
            <a:ext cx="792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GB" sz="1000" b="1">
                <a:latin typeface="黑体" pitchFamily="49" charset="-122"/>
                <a:ea typeface="黑体" pitchFamily="49" charset="-122"/>
              </a:rPr>
              <a:t>海口</a:t>
            </a:r>
            <a:endParaRPr lang="en-GB" altLang="zh-CN" sz="1000" b="1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3847" name="Oval 49"/>
          <p:cNvSpPr>
            <a:spLocks noChangeArrowheads="1"/>
          </p:cNvSpPr>
          <p:nvPr/>
        </p:nvSpPr>
        <p:spPr bwMode="auto">
          <a:xfrm>
            <a:off x="1979613" y="5913438"/>
            <a:ext cx="93662" cy="9366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3848" name="Text Box 50"/>
          <p:cNvSpPr txBox="1">
            <a:spLocks noChangeArrowheads="1"/>
          </p:cNvSpPr>
          <p:nvPr/>
        </p:nvSpPr>
        <p:spPr bwMode="auto">
          <a:xfrm>
            <a:off x="519113" y="3382963"/>
            <a:ext cx="9953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GB" sz="1200" b="1">
                <a:solidFill>
                  <a:schemeClr val="tx2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GB" sz="1000" b="1">
                <a:solidFill>
                  <a:schemeClr val="tx2"/>
                </a:solidFill>
                <a:latin typeface="黑体" pitchFamily="49" charset="-122"/>
                <a:ea typeface="黑体" pitchFamily="49" charset="-122"/>
              </a:rPr>
              <a:t>成都</a:t>
            </a:r>
            <a:endParaRPr lang="en-GB" altLang="zh-CN" sz="1200" b="1">
              <a:solidFill>
                <a:schemeClr val="tx2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3849" name="Line 51"/>
          <p:cNvSpPr>
            <a:spLocks noChangeShapeType="1"/>
          </p:cNvSpPr>
          <p:nvPr/>
        </p:nvSpPr>
        <p:spPr bwMode="auto">
          <a:xfrm>
            <a:off x="3968750" y="5522913"/>
            <a:ext cx="0" cy="4302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50" name="Oval 52"/>
          <p:cNvSpPr>
            <a:spLocks noChangeArrowheads="1"/>
          </p:cNvSpPr>
          <p:nvPr/>
        </p:nvSpPr>
        <p:spPr bwMode="auto">
          <a:xfrm>
            <a:off x="3919538" y="5918200"/>
            <a:ext cx="93662" cy="952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3851" name="Oval 53"/>
          <p:cNvSpPr>
            <a:spLocks noChangeArrowheads="1"/>
          </p:cNvSpPr>
          <p:nvPr/>
        </p:nvSpPr>
        <p:spPr bwMode="auto">
          <a:xfrm>
            <a:off x="1960563" y="3419475"/>
            <a:ext cx="93662" cy="9366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3852" name="Text Box 54"/>
          <p:cNvSpPr txBox="1">
            <a:spLocks noChangeArrowheads="1"/>
          </p:cNvSpPr>
          <p:nvPr/>
        </p:nvSpPr>
        <p:spPr bwMode="auto">
          <a:xfrm>
            <a:off x="5888038" y="1368425"/>
            <a:ext cx="7715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zh-CN" altLang="en-GB" sz="1000" b="1">
                <a:latin typeface="黑体" pitchFamily="49" charset="-122"/>
                <a:ea typeface="黑体" pitchFamily="49" charset="-122"/>
              </a:rPr>
              <a:t>   长春</a:t>
            </a:r>
            <a:endParaRPr lang="en-GB" altLang="zh-CN" sz="1000" b="1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3853" name="Text Box 55"/>
          <p:cNvSpPr txBox="1">
            <a:spLocks noChangeArrowheads="1"/>
          </p:cNvSpPr>
          <p:nvPr/>
        </p:nvSpPr>
        <p:spPr bwMode="auto">
          <a:xfrm>
            <a:off x="3767138" y="5959475"/>
            <a:ext cx="7270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zh-CN" altLang="en-GB" sz="1000" b="1">
                <a:latin typeface="黑体" pitchFamily="49" charset="-122"/>
                <a:ea typeface="黑体" pitchFamily="49" charset="-122"/>
              </a:rPr>
              <a:t>深圳</a:t>
            </a:r>
            <a:endParaRPr lang="en-GB" altLang="zh-CN" sz="1000" b="1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3854" name="Line 56"/>
          <p:cNvSpPr>
            <a:spLocks noChangeShapeType="1"/>
          </p:cNvSpPr>
          <p:nvPr/>
        </p:nvSpPr>
        <p:spPr bwMode="auto">
          <a:xfrm flipV="1">
            <a:off x="1136650" y="2424113"/>
            <a:ext cx="874713" cy="9969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55" name="Oval 57"/>
          <p:cNvSpPr>
            <a:spLocks noChangeArrowheads="1"/>
          </p:cNvSpPr>
          <p:nvPr/>
        </p:nvSpPr>
        <p:spPr bwMode="auto">
          <a:xfrm>
            <a:off x="1084263" y="3419475"/>
            <a:ext cx="93662" cy="93663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3856" name="Oval 58"/>
          <p:cNvSpPr>
            <a:spLocks noChangeArrowheads="1"/>
          </p:cNvSpPr>
          <p:nvPr/>
        </p:nvSpPr>
        <p:spPr bwMode="auto">
          <a:xfrm>
            <a:off x="2005013" y="2357438"/>
            <a:ext cx="93662" cy="93662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3857" name="Line 59"/>
          <p:cNvSpPr>
            <a:spLocks noChangeShapeType="1"/>
          </p:cNvSpPr>
          <p:nvPr/>
        </p:nvSpPr>
        <p:spPr bwMode="auto">
          <a:xfrm>
            <a:off x="1111250" y="3516313"/>
            <a:ext cx="0" cy="1333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58" name="Oval 60"/>
          <p:cNvSpPr>
            <a:spLocks noChangeArrowheads="1"/>
          </p:cNvSpPr>
          <p:nvPr/>
        </p:nvSpPr>
        <p:spPr bwMode="auto">
          <a:xfrm>
            <a:off x="1060450" y="4784725"/>
            <a:ext cx="93663" cy="9366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3859" name="Rectangle 61"/>
          <p:cNvSpPr>
            <a:spLocks noChangeArrowheads="1"/>
          </p:cNvSpPr>
          <p:nvPr/>
        </p:nvSpPr>
        <p:spPr bwMode="auto">
          <a:xfrm>
            <a:off x="3821113" y="1258888"/>
            <a:ext cx="219075" cy="133350"/>
          </a:xfrm>
          <a:prstGeom prst="rect">
            <a:avLst/>
          </a:prstGeom>
          <a:solidFill>
            <a:srgbClr val="FF3300"/>
          </a:solidFill>
          <a:ln w="9525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3860" name="Rectangle 62"/>
          <p:cNvSpPr>
            <a:spLocks noChangeArrowheads="1"/>
          </p:cNvSpPr>
          <p:nvPr/>
        </p:nvSpPr>
        <p:spPr bwMode="auto">
          <a:xfrm>
            <a:off x="1930400" y="2322513"/>
            <a:ext cx="219075" cy="133350"/>
          </a:xfrm>
          <a:prstGeom prst="rect">
            <a:avLst/>
          </a:prstGeom>
          <a:solidFill>
            <a:srgbClr val="FF3300"/>
          </a:solidFill>
          <a:ln w="9525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3861" name="Rectangle 63"/>
          <p:cNvSpPr>
            <a:spLocks noChangeArrowheads="1"/>
          </p:cNvSpPr>
          <p:nvPr/>
        </p:nvSpPr>
        <p:spPr bwMode="auto">
          <a:xfrm>
            <a:off x="1025525" y="3398838"/>
            <a:ext cx="219075" cy="133350"/>
          </a:xfrm>
          <a:prstGeom prst="rect">
            <a:avLst/>
          </a:prstGeom>
          <a:solidFill>
            <a:srgbClr val="FF3300"/>
          </a:solidFill>
          <a:ln w="9525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3862" name="Rectangle 64"/>
          <p:cNvSpPr>
            <a:spLocks noChangeArrowheads="1"/>
          </p:cNvSpPr>
          <p:nvPr/>
        </p:nvSpPr>
        <p:spPr bwMode="auto">
          <a:xfrm>
            <a:off x="3848100" y="5446713"/>
            <a:ext cx="219075" cy="133350"/>
          </a:xfrm>
          <a:prstGeom prst="rect">
            <a:avLst/>
          </a:prstGeom>
          <a:solidFill>
            <a:srgbClr val="FF3300"/>
          </a:solidFill>
          <a:ln w="9525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3863" name="Rectangle 65"/>
          <p:cNvSpPr>
            <a:spLocks noChangeArrowheads="1"/>
          </p:cNvSpPr>
          <p:nvPr/>
        </p:nvSpPr>
        <p:spPr bwMode="auto">
          <a:xfrm>
            <a:off x="6946900" y="3417888"/>
            <a:ext cx="219075" cy="133350"/>
          </a:xfrm>
          <a:prstGeom prst="rect">
            <a:avLst/>
          </a:prstGeom>
          <a:solidFill>
            <a:srgbClr val="FF3300"/>
          </a:solidFill>
          <a:ln w="9525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3864" name="Rectangle 66"/>
          <p:cNvSpPr>
            <a:spLocks noChangeArrowheads="1"/>
          </p:cNvSpPr>
          <p:nvPr/>
        </p:nvSpPr>
        <p:spPr bwMode="auto">
          <a:xfrm>
            <a:off x="3854450" y="3417888"/>
            <a:ext cx="219075" cy="133350"/>
          </a:xfrm>
          <a:prstGeom prst="rect">
            <a:avLst/>
          </a:prstGeom>
          <a:solidFill>
            <a:srgbClr val="FF3300"/>
          </a:solidFill>
          <a:ln w="9525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3865" name="Rectangle 67"/>
          <p:cNvSpPr>
            <a:spLocks noChangeArrowheads="1"/>
          </p:cNvSpPr>
          <p:nvPr/>
        </p:nvSpPr>
        <p:spPr bwMode="auto">
          <a:xfrm>
            <a:off x="6186488" y="3400425"/>
            <a:ext cx="219075" cy="133350"/>
          </a:xfrm>
          <a:prstGeom prst="rect">
            <a:avLst/>
          </a:prstGeom>
          <a:solidFill>
            <a:srgbClr val="FF3300"/>
          </a:solidFill>
          <a:ln w="9525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3866" name="Rectangle 68"/>
          <p:cNvSpPr>
            <a:spLocks noChangeArrowheads="1"/>
          </p:cNvSpPr>
          <p:nvPr/>
        </p:nvSpPr>
        <p:spPr bwMode="auto">
          <a:xfrm>
            <a:off x="5549900" y="1281113"/>
            <a:ext cx="219075" cy="133350"/>
          </a:xfrm>
          <a:prstGeom prst="rect">
            <a:avLst/>
          </a:prstGeom>
          <a:solidFill>
            <a:srgbClr val="FF3300"/>
          </a:solidFill>
          <a:ln w="9525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3867" name="Text Box 69"/>
          <p:cNvSpPr txBox="1">
            <a:spLocks noChangeArrowheads="1"/>
          </p:cNvSpPr>
          <p:nvPr/>
        </p:nvSpPr>
        <p:spPr bwMode="auto">
          <a:xfrm>
            <a:off x="5468938" y="1392238"/>
            <a:ext cx="769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GB" sz="1000" b="1">
                <a:latin typeface="黑体" pitchFamily="49" charset="-122"/>
                <a:ea typeface="黑体" pitchFamily="49" charset="-122"/>
              </a:rPr>
              <a:t>沈阳</a:t>
            </a:r>
            <a:endParaRPr lang="en-GB" altLang="zh-CN" sz="1000" b="1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3868" name="Text Box 70"/>
          <p:cNvSpPr txBox="1">
            <a:spLocks noChangeArrowheads="1"/>
          </p:cNvSpPr>
          <p:nvPr/>
        </p:nvSpPr>
        <p:spPr bwMode="auto">
          <a:xfrm>
            <a:off x="5616575" y="6288088"/>
            <a:ext cx="1955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zh-CN" altLang="en-US" sz="900">
                <a:latin typeface="Arial" pitchFamily="34" charset="0"/>
                <a:ea typeface="宋体" pitchFamily="2" charset="-122"/>
              </a:rPr>
              <a:t>地区中心   地区主节点      网管系统</a:t>
            </a: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33869" name="Rectangle 72"/>
          <p:cNvSpPr>
            <a:spLocks noChangeArrowheads="1"/>
          </p:cNvSpPr>
          <p:nvPr/>
        </p:nvSpPr>
        <p:spPr bwMode="auto">
          <a:xfrm>
            <a:off x="5791200" y="6148388"/>
            <a:ext cx="219075" cy="133350"/>
          </a:xfrm>
          <a:prstGeom prst="rect">
            <a:avLst/>
          </a:prstGeom>
          <a:solidFill>
            <a:srgbClr val="FF3300"/>
          </a:solidFill>
          <a:ln w="9525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3870" name="Oval 73"/>
          <p:cNvSpPr>
            <a:spLocks noChangeArrowheads="1"/>
          </p:cNvSpPr>
          <p:nvPr/>
        </p:nvSpPr>
        <p:spPr bwMode="auto">
          <a:xfrm>
            <a:off x="6477000" y="6162675"/>
            <a:ext cx="93663" cy="9366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graphicFrame>
        <p:nvGraphicFramePr>
          <p:cNvPr id="33794" name="Object 74"/>
          <p:cNvGraphicFramePr>
            <a:graphicFrameLocks noChangeAspect="1"/>
          </p:cNvGraphicFramePr>
          <p:nvPr/>
        </p:nvGraphicFramePr>
        <p:xfrm>
          <a:off x="7086600" y="6022975"/>
          <a:ext cx="296863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64" name="剪辑" r:id="rId4" imgW="2501280" imgH="2615760" progId="MS_ClipArt_Gallery.2">
                  <p:embed/>
                </p:oleObj>
              </mc:Choice>
              <mc:Fallback>
                <p:oleObj name="剪辑" r:id="rId4" imgW="2501280" imgH="2615760" progId="MS_ClipArt_Gallery.2">
                  <p:embed/>
                  <p:pic>
                    <p:nvPicPr>
                      <p:cNvPr id="0" name="Object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600" y="6022975"/>
                        <a:ext cx="296863" cy="31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71" name="Line 75"/>
          <p:cNvSpPr>
            <a:spLocks noChangeShapeType="1"/>
          </p:cNvSpPr>
          <p:nvPr/>
        </p:nvSpPr>
        <p:spPr bwMode="auto">
          <a:xfrm>
            <a:off x="2155825" y="2370138"/>
            <a:ext cx="177006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72" name="Oval 76"/>
          <p:cNvSpPr>
            <a:spLocks noChangeArrowheads="1"/>
          </p:cNvSpPr>
          <p:nvPr/>
        </p:nvSpPr>
        <p:spPr bwMode="auto">
          <a:xfrm>
            <a:off x="2005013" y="4824413"/>
            <a:ext cx="93662" cy="9366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3873" name="Text Box 77"/>
          <p:cNvSpPr txBox="1">
            <a:spLocks noChangeArrowheads="1"/>
          </p:cNvSpPr>
          <p:nvPr/>
        </p:nvSpPr>
        <p:spPr bwMode="auto">
          <a:xfrm>
            <a:off x="2054225" y="4722813"/>
            <a:ext cx="8143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GB" sz="1000" b="1">
                <a:latin typeface="黑体" pitchFamily="49" charset="-122"/>
                <a:ea typeface="黑体" pitchFamily="49" charset="-122"/>
              </a:rPr>
              <a:t>桂林</a:t>
            </a:r>
            <a:endParaRPr lang="en-GB" altLang="zh-CN" sz="1000" b="1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3874" name="Line 78"/>
          <p:cNvSpPr>
            <a:spLocks noChangeShapeType="1"/>
          </p:cNvSpPr>
          <p:nvPr/>
        </p:nvSpPr>
        <p:spPr bwMode="auto">
          <a:xfrm>
            <a:off x="6648450" y="6578600"/>
            <a:ext cx="4191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75" name="Text Box 79"/>
          <p:cNvSpPr txBox="1">
            <a:spLocks noChangeArrowheads="1"/>
          </p:cNvSpPr>
          <p:nvPr/>
        </p:nvSpPr>
        <p:spPr bwMode="auto">
          <a:xfrm>
            <a:off x="5880100" y="6467475"/>
            <a:ext cx="7556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zh-CN" altLang="en-US" sz="900">
                <a:latin typeface="Arial" pitchFamily="34" charset="0"/>
                <a:ea typeface="宋体" pitchFamily="2" charset="-122"/>
              </a:rPr>
              <a:t>2.5</a:t>
            </a:r>
            <a:r>
              <a:rPr lang="en-US" altLang="zh-CN" sz="900">
                <a:latin typeface="Arial" pitchFamily="34" charset="0"/>
                <a:ea typeface="宋体" pitchFamily="2" charset="-122"/>
              </a:rPr>
              <a:t>G </a:t>
            </a:r>
            <a:r>
              <a:rPr lang="zh-CN" altLang="en-US" sz="900">
                <a:latin typeface="Arial" pitchFamily="34" charset="0"/>
                <a:ea typeface="宋体" pitchFamily="2" charset="-122"/>
              </a:rPr>
              <a:t>干  线</a:t>
            </a:r>
          </a:p>
        </p:txBody>
      </p:sp>
      <p:sp>
        <p:nvSpPr>
          <p:cNvPr id="33876" name="Line 80"/>
          <p:cNvSpPr>
            <a:spLocks noChangeShapeType="1"/>
          </p:cNvSpPr>
          <p:nvPr/>
        </p:nvSpPr>
        <p:spPr bwMode="auto">
          <a:xfrm>
            <a:off x="5575300" y="4522788"/>
            <a:ext cx="15049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77" name="Text Box 81"/>
          <p:cNvSpPr txBox="1">
            <a:spLocks noChangeArrowheads="1"/>
          </p:cNvSpPr>
          <p:nvPr/>
        </p:nvSpPr>
        <p:spPr bwMode="auto">
          <a:xfrm>
            <a:off x="6999288" y="4541838"/>
            <a:ext cx="7588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GB" sz="1000" b="1">
                <a:latin typeface="黑体" pitchFamily="49" charset="-122"/>
                <a:ea typeface="黑体" pitchFamily="49" charset="-122"/>
              </a:rPr>
              <a:t>杭州</a:t>
            </a:r>
            <a:endParaRPr lang="en-GB" altLang="zh-CN" sz="1000" b="1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3878" name="Oval 82"/>
          <p:cNvSpPr>
            <a:spLocks noChangeArrowheads="1"/>
          </p:cNvSpPr>
          <p:nvPr/>
        </p:nvSpPr>
        <p:spPr bwMode="auto">
          <a:xfrm>
            <a:off x="7024688" y="4471988"/>
            <a:ext cx="93662" cy="9366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3879" name="AutoShape 83"/>
          <p:cNvSpPr>
            <a:spLocks noChangeArrowheads="1"/>
          </p:cNvSpPr>
          <p:nvPr/>
        </p:nvSpPr>
        <p:spPr bwMode="auto">
          <a:xfrm rot="-10709960">
            <a:off x="2260600" y="2584450"/>
            <a:ext cx="871538" cy="704850"/>
          </a:xfrm>
          <a:custGeom>
            <a:avLst/>
            <a:gdLst>
              <a:gd name="T0" fmla="*/ 709384225 w 21600"/>
              <a:gd name="T1" fmla="*/ 0 h 21600"/>
              <a:gd name="T2" fmla="*/ 177361873 w 21600"/>
              <a:gd name="T3" fmla="*/ 375277537 h 21600"/>
              <a:gd name="T4" fmla="*/ 709384225 w 21600"/>
              <a:gd name="T5" fmla="*/ 187639291 h 21600"/>
              <a:gd name="T6" fmla="*/ 1596260005 w 21600"/>
              <a:gd name="T7" fmla="*/ 375277537 h 21600"/>
              <a:gd name="T8" fmla="*/ 1241536743 w 21600"/>
              <a:gd name="T9" fmla="*/ 562915718 h 21600"/>
              <a:gd name="T10" fmla="*/ 886811221 w 21600"/>
              <a:gd name="T11" fmla="*/ 37527753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7817" y="5400"/>
                  <a:pt x="5400" y="7817"/>
                  <a:pt x="5400" y="10800"/>
                </a:cubicBez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599" y="4835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80" name="AutoShape 84"/>
          <p:cNvSpPr>
            <a:spLocks noChangeArrowheads="1"/>
          </p:cNvSpPr>
          <p:nvPr/>
        </p:nvSpPr>
        <p:spPr bwMode="auto">
          <a:xfrm rot="-10709960">
            <a:off x="4189413" y="2468563"/>
            <a:ext cx="842962" cy="508000"/>
          </a:xfrm>
          <a:custGeom>
            <a:avLst/>
            <a:gdLst>
              <a:gd name="T0" fmla="*/ 641868656 w 21600"/>
              <a:gd name="T1" fmla="*/ 0 h 21600"/>
              <a:gd name="T2" fmla="*/ 160481604 w 21600"/>
              <a:gd name="T3" fmla="*/ 140492570 h 21600"/>
              <a:gd name="T4" fmla="*/ 641868656 w 21600"/>
              <a:gd name="T5" fmla="*/ 70246332 h 21600"/>
              <a:gd name="T6" fmla="*/ 1444337437 w 21600"/>
              <a:gd name="T7" fmla="*/ 140492570 h 21600"/>
              <a:gd name="T8" fmla="*/ 1123374152 w 21600"/>
              <a:gd name="T9" fmla="*/ 210738926 h 21600"/>
              <a:gd name="T10" fmla="*/ 802409930 w 21600"/>
              <a:gd name="T11" fmla="*/ 14049257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7817" y="5400"/>
                  <a:pt x="5400" y="7817"/>
                  <a:pt x="5400" y="10800"/>
                </a:cubicBez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599" y="4835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81" name="AutoShape 85"/>
          <p:cNvSpPr>
            <a:spLocks noChangeArrowheads="1"/>
          </p:cNvSpPr>
          <p:nvPr/>
        </p:nvSpPr>
        <p:spPr bwMode="auto">
          <a:xfrm rot="-10709960">
            <a:off x="4448175" y="4643438"/>
            <a:ext cx="1427163" cy="471487"/>
          </a:xfrm>
          <a:custGeom>
            <a:avLst/>
            <a:gdLst>
              <a:gd name="T0" fmla="*/ 2147483647 w 21600"/>
              <a:gd name="T1" fmla="*/ 0 h 21600"/>
              <a:gd name="T2" fmla="*/ 778793317 w 21600"/>
              <a:gd name="T3" fmla="*/ 112324010 h 21600"/>
              <a:gd name="T4" fmla="*/ 2147483647 w 21600"/>
              <a:gd name="T5" fmla="*/ 56162005 h 21600"/>
              <a:gd name="T6" fmla="*/ 2147483647 w 21600"/>
              <a:gd name="T7" fmla="*/ 112324010 h 21600"/>
              <a:gd name="T8" fmla="*/ 2147483647 w 21600"/>
              <a:gd name="T9" fmla="*/ 168485513 h 21600"/>
              <a:gd name="T10" fmla="*/ 2147483647 w 21600"/>
              <a:gd name="T11" fmla="*/ 11232401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7817" y="5400"/>
                  <a:pt x="5400" y="7817"/>
                  <a:pt x="5400" y="10800"/>
                </a:cubicBez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599" y="4835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82" name="Text Box 86"/>
          <p:cNvSpPr txBox="1">
            <a:spLocks noChangeArrowheads="1"/>
          </p:cNvSpPr>
          <p:nvPr/>
        </p:nvSpPr>
        <p:spPr bwMode="auto">
          <a:xfrm>
            <a:off x="3313113" y="1644650"/>
            <a:ext cx="7588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GB" sz="1000" b="1">
                <a:latin typeface="黑体" pitchFamily="49" charset="-122"/>
                <a:ea typeface="黑体" pitchFamily="49" charset="-122"/>
              </a:rPr>
              <a:t>石家庄</a:t>
            </a:r>
          </a:p>
        </p:txBody>
      </p:sp>
      <p:sp>
        <p:nvSpPr>
          <p:cNvPr id="33883" name="Oval 87"/>
          <p:cNvSpPr>
            <a:spLocks noChangeArrowheads="1"/>
          </p:cNvSpPr>
          <p:nvPr/>
        </p:nvSpPr>
        <p:spPr bwMode="auto">
          <a:xfrm>
            <a:off x="5130800" y="2339975"/>
            <a:ext cx="93663" cy="9366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3884" name="Oval 88"/>
          <p:cNvSpPr>
            <a:spLocks noChangeArrowheads="1"/>
          </p:cNvSpPr>
          <p:nvPr/>
        </p:nvSpPr>
        <p:spPr bwMode="auto">
          <a:xfrm>
            <a:off x="6970713" y="1263650"/>
            <a:ext cx="93662" cy="9366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3885" name="Oval 89"/>
          <p:cNvSpPr>
            <a:spLocks noChangeArrowheads="1"/>
          </p:cNvSpPr>
          <p:nvPr/>
        </p:nvSpPr>
        <p:spPr bwMode="auto">
          <a:xfrm>
            <a:off x="5459413" y="5468938"/>
            <a:ext cx="93662" cy="9366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3886" name="Text Box 90"/>
          <p:cNvSpPr txBox="1">
            <a:spLocks noChangeArrowheads="1"/>
          </p:cNvSpPr>
          <p:nvPr/>
        </p:nvSpPr>
        <p:spPr bwMode="auto">
          <a:xfrm>
            <a:off x="4173538" y="1820863"/>
            <a:ext cx="7715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zh-CN" altLang="en-GB" sz="1000" b="1">
                <a:latin typeface="黑体" pitchFamily="49" charset="-122"/>
                <a:ea typeface="黑体" pitchFamily="49" charset="-122"/>
              </a:rPr>
              <a:t>   太原</a:t>
            </a:r>
            <a:endParaRPr lang="en-GB" altLang="zh-CN" sz="1000" b="1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3887" name="Oval 91"/>
          <p:cNvSpPr>
            <a:spLocks noChangeArrowheads="1"/>
          </p:cNvSpPr>
          <p:nvPr/>
        </p:nvSpPr>
        <p:spPr bwMode="auto">
          <a:xfrm>
            <a:off x="6975475" y="1852613"/>
            <a:ext cx="93663" cy="9366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3888" name="Oval 92"/>
          <p:cNvSpPr>
            <a:spLocks noChangeArrowheads="1"/>
          </p:cNvSpPr>
          <p:nvPr/>
        </p:nvSpPr>
        <p:spPr bwMode="auto">
          <a:xfrm>
            <a:off x="3902075" y="1724025"/>
            <a:ext cx="93663" cy="9366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3889" name="Oval 93"/>
          <p:cNvSpPr>
            <a:spLocks noChangeArrowheads="1"/>
          </p:cNvSpPr>
          <p:nvPr/>
        </p:nvSpPr>
        <p:spPr bwMode="auto">
          <a:xfrm>
            <a:off x="4524375" y="1730375"/>
            <a:ext cx="93663" cy="9366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3890" name="Oval 94"/>
          <p:cNvSpPr>
            <a:spLocks noChangeArrowheads="1"/>
          </p:cNvSpPr>
          <p:nvPr/>
        </p:nvSpPr>
        <p:spPr bwMode="auto">
          <a:xfrm>
            <a:off x="6200775" y="2354263"/>
            <a:ext cx="93663" cy="9366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3891" name="Oval 95"/>
          <p:cNvSpPr>
            <a:spLocks noChangeArrowheads="1"/>
          </p:cNvSpPr>
          <p:nvPr/>
        </p:nvSpPr>
        <p:spPr bwMode="auto">
          <a:xfrm>
            <a:off x="6218238" y="1285875"/>
            <a:ext cx="93662" cy="9366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3892" name="Text Box 96"/>
          <p:cNvSpPr txBox="1">
            <a:spLocks noChangeArrowheads="1"/>
          </p:cNvSpPr>
          <p:nvPr/>
        </p:nvSpPr>
        <p:spPr bwMode="auto">
          <a:xfrm>
            <a:off x="5840413" y="2408238"/>
            <a:ext cx="7715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zh-CN" altLang="en-GB" sz="1000" b="1">
                <a:latin typeface="黑体" pitchFamily="49" charset="-122"/>
                <a:ea typeface="黑体" pitchFamily="49" charset="-122"/>
              </a:rPr>
              <a:t>   青岛</a:t>
            </a:r>
            <a:endParaRPr lang="en-GB" altLang="zh-CN" sz="1000" b="1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3893" name="Text Box 97"/>
          <p:cNvSpPr txBox="1">
            <a:spLocks noChangeArrowheads="1"/>
          </p:cNvSpPr>
          <p:nvPr/>
        </p:nvSpPr>
        <p:spPr bwMode="auto">
          <a:xfrm>
            <a:off x="6596063" y="1352550"/>
            <a:ext cx="7715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zh-CN" altLang="en-GB" sz="1000" b="1">
                <a:latin typeface="黑体" pitchFamily="49" charset="-122"/>
                <a:ea typeface="黑体" pitchFamily="49" charset="-122"/>
              </a:rPr>
              <a:t>   哈尔滨</a:t>
            </a:r>
            <a:endParaRPr lang="en-GB" altLang="zh-CN" sz="1000" b="1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3894" name="Text Box 98"/>
          <p:cNvSpPr txBox="1">
            <a:spLocks noChangeArrowheads="1"/>
          </p:cNvSpPr>
          <p:nvPr/>
        </p:nvSpPr>
        <p:spPr bwMode="auto">
          <a:xfrm>
            <a:off x="4997450" y="2365375"/>
            <a:ext cx="7715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zh-CN" altLang="en-GB" sz="1000" b="1">
                <a:latin typeface="黑体" pitchFamily="49" charset="-122"/>
                <a:ea typeface="黑体" pitchFamily="49" charset="-122"/>
              </a:rPr>
              <a:t>   济南</a:t>
            </a:r>
            <a:endParaRPr lang="en-GB" altLang="zh-CN" sz="1000" b="1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3895" name="Text Box 99"/>
          <p:cNvSpPr txBox="1">
            <a:spLocks noChangeArrowheads="1"/>
          </p:cNvSpPr>
          <p:nvPr/>
        </p:nvSpPr>
        <p:spPr bwMode="auto">
          <a:xfrm>
            <a:off x="5003800" y="1641475"/>
            <a:ext cx="7715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zh-CN" altLang="en-GB" sz="1000" b="1">
                <a:latin typeface="黑体" pitchFamily="49" charset="-122"/>
                <a:ea typeface="黑体" pitchFamily="49" charset="-122"/>
              </a:rPr>
              <a:t>   天津</a:t>
            </a:r>
            <a:endParaRPr lang="en-GB" altLang="zh-CN" sz="1000" b="1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3896" name="Text Box 100"/>
          <p:cNvSpPr txBox="1">
            <a:spLocks noChangeArrowheads="1"/>
          </p:cNvSpPr>
          <p:nvPr/>
        </p:nvSpPr>
        <p:spPr bwMode="auto">
          <a:xfrm>
            <a:off x="6659563" y="1965325"/>
            <a:ext cx="7715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zh-CN" altLang="en-GB" sz="1000" b="1">
                <a:latin typeface="黑体" pitchFamily="49" charset="-122"/>
                <a:ea typeface="黑体" pitchFamily="49" charset="-122"/>
              </a:rPr>
              <a:t>   大连</a:t>
            </a:r>
            <a:endParaRPr lang="en-GB" altLang="zh-CN" sz="1000" b="1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3897" name="Text Box 101"/>
          <p:cNvSpPr txBox="1">
            <a:spLocks noChangeArrowheads="1"/>
          </p:cNvSpPr>
          <p:nvPr/>
        </p:nvSpPr>
        <p:spPr bwMode="auto">
          <a:xfrm>
            <a:off x="5276850" y="5573713"/>
            <a:ext cx="7270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zh-CN" altLang="en-GB" sz="1000" b="1">
                <a:latin typeface="黑体" pitchFamily="49" charset="-122"/>
                <a:ea typeface="黑体" pitchFamily="49" charset="-122"/>
              </a:rPr>
              <a:t>厦门</a:t>
            </a:r>
          </a:p>
        </p:txBody>
      </p:sp>
      <p:sp>
        <p:nvSpPr>
          <p:cNvPr id="147558" name="Text Box 102"/>
          <p:cNvSpPr txBox="1">
            <a:spLocks noChangeArrowheads="1"/>
          </p:cNvSpPr>
          <p:nvPr/>
        </p:nvSpPr>
        <p:spPr bwMode="auto">
          <a:xfrm>
            <a:off x="381000" y="304800"/>
            <a:ext cx="8382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kumimoji="1" lang="en-US" altLang="zh-CN" sz="3200" b="1">
                <a:solidFill>
                  <a:srgbClr val="FF99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楷体_GB2312" pitchFamily="49" charset="-122"/>
              </a:rPr>
              <a:t>CERNET</a:t>
            </a:r>
            <a:r>
              <a:rPr kumimoji="1" lang="zh-CN" altLang="en-US" sz="3200" b="1">
                <a:solidFill>
                  <a:srgbClr val="FF99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楷体_GB2312" pitchFamily="49" charset="-122"/>
              </a:rPr>
              <a:t>  &amp; </a:t>
            </a:r>
            <a:r>
              <a:rPr kumimoji="1" lang="zh-CN" altLang="zh-CN" sz="3200" b="1">
                <a:solidFill>
                  <a:srgbClr val="FF99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楷体_GB2312" pitchFamily="49" charset="-122"/>
              </a:rPr>
              <a:t>CERNET2</a:t>
            </a:r>
            <a:endParaRPr kumimoji="1" lang="en-US" altLang="zh-CN" sz="3200" b="1">
              <a:solidFill>
                <a:srgbClr val="FF99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ea typeface="楷体_GB2312" pitchFamily="49" charset="-122"/>
            </a:endParaRPr>
          </a:p>
        </p:txBody>
      </p:sp>
      <p:graphicFrame>
        <p:nvGraphicFramePr>
          <p:cNvPr id="33795" name="Object 103"/>
          <p:cNvGraphicFramePr>
            <a:graphicFrameLocks noChangeAspect="1"/>
          </p:cNvGraphicFramePr>
          <p:nvPr/>
        </p:nvGraphicFramePr>
        <p:xfrm>
          <a:off x="3189288" y="1114425"/>
          <a:ext cx="346075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65" name="剪辑" r:id="rId6" imgW="2501280" imgH="2615760" progId="MS_ClipArt_Gallery.2">
                  <p:embed/>
                </p:oleObj>
              </mc:Choice>
              <mc:Fallback>
                <p:oleObj name="剪辑" r:id="rId6" imgW="2501280" imgH="2615760" progId="MS_ClipArt_Gallery.2">
                  <p:embed/>
                  <p:pic>
                    <p:nvPicPr>
                      <p:cNvPr id="0" name="Object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9288" y="1114425"/>
                        <a:ext cx="346075" cy="382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6" name="Object 104"/>
          <p:cNvGraphicFramePr>
            <a:graphicFrameLocks noChangeAspect="1"/>
          </p:cNvGraphicFramePr>
          <p:nvPr/>
        </p:nvGraphicFramePr>
        <p:xfrm>
          <a:off x="3532188" y="5095875"/>
          <a:ext cx="346075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66" name="剪辑" r:id="rId7" imgW="2501280" imgH="2615760" progId="MS_ClipArt_Gallery.2">
                  <p:embed/>
                </p:oleObj>
              </mc:Choice>
              <mc:Fallback>
                <p:oleObj name="剪辑" r:id="rId7" imgW="2501280" imgH="2615760" progId="MS_ClipArt_Gallery.2">
                  <p:embed/>
                  <p:pic>
                    <p:nvPicPr>
                      <p:cNvPr id="0" name="Object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2188" y="5095875"/>
                        <a:ext cx="346075" cy="382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7" name="Object 105"/>
          <p:cNvGraphicFramePr>
            <a:graphicFrameLocks noChangeAspect="1"/>
          </p:cNvGraphicFramePr>
          <p:nvPr/>
        </p:nvGraphicFramePr>
        <p:xfrm>
          <a:off x="3541713" y="3048000"/>
          <a:ext cx="346075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67" name="剪辑" r:id="rId8" imgW="2501280" imgH="2615760" progId="MS_ClipArt_Gallery.2">
                  <p:embed/>
                </p:oleObj>
              </mc:Choice>
              <mc:Fallback>
                <p:oleObj name="剪辑" r:id="rId8" imgW="2501280" imgH="2615760" progId="MS_ClipArt_Gallery.2">
                  <p:embed/>
                  <p:pic>
                    <p:nvPicPr>
                      <p:cNvPr id="0" name="Object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1713" y="3048000"/>
                        <a:ext cx="346075" cy="382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80227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D47B23E-450F-474F-B76C-0D57EF01F0B8}" type="slidenum">
              <a:rPr lang="zh-CN" altLang="en-US" sz="1400" smtClean="0"/>
              <a:pPr/>
              <a:t>143</a:t>
            </a:fld>
            <a:endParaRPr lang="en-US" altLang="zh-CN" sz="1400" smtClean="0"/>
          </a:p>
        </p:txBody>
      </p:sp>
      <p:sp>
        <p:nvSpPr>
          <p:cNvPr id="180228" name="Line 2"/>
          <p:cNvSpPr>
            <a:spLocks noChangeShapeType="1"/>
          </p:cNvSpPr>
          <p:nvPr/>
        </p:nvSpPr>
        <p:spPr bwMode="auto">
          <a:xfrm flipH="1" flipV="1">
            <a:off x="2352675" y="2344738"/>
            <a:ext cx="1762125" cy="17462"/>
          </a:xfrm>
          <a:prstGeom prst="line">
            <a:avLst/>
          </a:prstGeom>
          <a:noFill/>
          <a:ln w="38100">
            <a:solidFill>
              <a:srgbClr val="3399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0229" name="Rectangle 3"/>
          <p:cNvSpPr>
            <a:spLocks noChangeArrowheads="1"/>
          </p:cNvSpPr>
          <p:nvPr/>
        </p:nvSpPr>
        <p:spPr bwMode="auto">
          <a:xfrm>
            <a:off x="5365750" y="1587500"/>
            <a:ext cx="439738" cy="5461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80230" name="Oval 4"/>
          <p:cNvSpPr>
            <a:spLocks noChangeArrowheads="1"/>
          </p:cNvSpPr>
          <p:nvPr/>
        </p:nvSpPr>
        <p:spPr bwMode="auto">
          <a:xfrm rot="3224537">
            <a:off x="4078287" y="2925763"/>
            <a:ext cx="3679825" cy="1625600"/>
          </a:xfrm>
          <a:prstGeom prst="ellipse">
            <a:avLst/>
          </a:prstGeom>
          <a:solidFill>
            <a:srgbClr val="6699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80231" name="Oval 5"/>
          <p:cNvSpPr>
            <a:spLocks noChangeArrowheads="1"/>
          </p:cNvSpPr>
          <p:nvPr/>
        </p:nvSpPr>
        <p:spPr bwMode="auto">
          <a:xfrm rot="3224537">
            <a:off x="4126707" y="3005931"/>
            <a:ext cx="3560762" cy="14636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pic>
        <p:nvPicPr>
          <p:cNvPr id="180232" name="Picture 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225" y="1887538"/>
            <a:ext cx="838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33" name="Picture 7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8" y="2057400"/>
            <a:ext cx="609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0234" name="Text Box 8"/>
          <p:cNvSpPr txBox="1">
            <a:spLocks noChangeArrowheads="1"/>
          </p:cNvSpPr>
          <p:nvPr/>
        </p:nvSpPr>
        <p:spPr bwMode="auto">
          <a:xfrm>
            <a:off x="1114425" y="2573338"/>
            <a:ext cx="7778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zh-CN" altLang="en-GB" sz="1200" b="1">
                <a:solidFill>
                  <a:srgbClr val="FF5050"/>
                </a:solidFill>
                <a:latin typeface="Arial" pitchFamily="34" charset="0"/>
                <a:ea typeface="宋体" pitchFamily="2" charset="-122"/>
              </a:rPr>
              <a:t> 北 大</a:t>
            </a:r>
          </a:p>
        </p:txBody>
      </p:sp>
      <p:sp>
        <p:nvSpPr>
          <p:cNvPr id="180235" name="Text Box 9"/>
          <p:cNvSpPr txBox="1">
            <a:spLocks noChangeArrowheads="1"/>
          </p:cNvSpPr>
          <p:nvPr/>
        </p:nvSpPr>
        <p:spPr bwMode="auto">
          <a:xfrm>
            <a:off x="4146550" y="1619250"/>
            <a:ext cx="5778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zh-CN" altLang="en-GB" sz="1200" b="1">
                <a:solidFill>
                  <a:srgbClr val="FF5050"/>
                </a:solidFill>
                <a:latin typeface="Arial" pitchFamily="34" charset="0"/>
                <a:ea typeface="宋体" pitchFamily="2" charset="-122"/>
              </a:rPr>
              <a:t> 清 华</a:t>
            </a:r>
          </a:p>
        </p:txBody>
      </p:sp>
      <p:sp>
        <p:nvSpPr>
          <p:cNvPr id="180236" name="Text Box 10"/>
          <p:cNvSpPr txBox="1">
            <a:spLocks noChangeArrowheads="1"/>
          </p:cNvSpPr>
          <p:nvPr/>
        </p:nvSpPr>
        <p:spPr bwMode="auto">
          <a:xfrm>
            <a:off x="4772025" y="1735138"/>
            <a:ext cx="93503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GB" altLang="zh-CN" sz="1200" b="1">
                <a:latin typeface="Arial" pitchFamily="34" charset="0"/>
                <a:ea typeface="宋体" pitchFamily="2" charset="-122"/>
              </a:rPr>
              <a:t>GSR12012</a:t>
            </a:r>
          </a:p>
        </p:txBody>
      </p:sp>
      <p:sp>
        <p:nvSpPr>
          <p:cNvPr id="180237" name="Text Box 11"/>
          <p:cNvSpPr txBox="1">
            <a:spLocks noChangeArrowheads="1"/>
          </p:cNvSpPr>
          <p:nvPr/>
        </p:nvSpPr>
        <p:spPr bwMode="auto">
          <a:xfrm>
            <a:off x="1098550" y="1771650"/>
            <a:ext cx="9350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GB" altLang="zh-CN" sz="1200" b="1">
                <a:latin typeface="Arial" pitchFamily="34" charset="0"/>
                <a:ea typeface="宋体" pitchFamily="2" charset="-122"/>
              </a:rPr>
              <a:t>GSR12008</a:t>
            </a:r>
          </a:p>
        </p:txBody>
      </p:sp>
      <p:sp>
        <p:nvSpPr>
          <p:cNvPr id="180238" name="Oval 12"/>
          <p:cNvSpPr>
            <a:spLocks noChangeArrowheads="1"/>
          </p:cNvSpPr>
          <p:nvPr/>
        </p:nvSpPr>
        <p:spPr bwMode="auto">
          <a:xfrm rot="1245612">
            <a:off x="460375" y="1136650"/>
            <a:ext cx="8462963" cy="4883150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80239" name="Line 13"/>
          <p:cNvSpPr>
            <a:spLocks noChangeShapeType="1"/>
          </p:cNvSpPr>
          <p:nvPr/>
        </p:nvSpPr>
        <p:spPr bwMode="auto">
          <a:xfrm flipV="1">
            <a:off x="4772025" y="854075"/>
            <a:ext cx="635000" cy="1109663"/>
          </a:xfrm>
          <a:prstGeom prst="line">
            <a:avLst/>
          </a:prstGeom>
          <a:noFill/>
          <a:ln w="57150">
            <a:solidFill>
              <a:srgbClr val="CC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0240" name="Line 14"/>
          <p:cNvSpPr>
            <a:spLocks noChangeShapeType="1"/>
          </p:cNvSpPr>
          <p:nvPr/>
        </p:nvSpPr>
        <p:spPr bwMode="auto">
          <a:xfrm flipH="1">
            <a:off x="1430338" y="4256088"/>
            <a:ext cx="1444625" cy="363537"/>
          </a:xfrm>
          <a:prstGeom prst="line">
            <a:avLst/>
          </a:prstGeom>
          <a:noFill/>
          <a:ln w="57150">
            <a:solidFill>
              <a:srgbClr val="CC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0241" name="Line 15"/>
          <p:cNvSpPr>
            <a:spLocks noChangeShapeType="1"/>
          </p:cNvSpPr>
          <p:nvPr/>
        </p:nvSpPr>
        <p:spPr bwMode="auto">
          <a:xfrm>
            <a:off x="4848225" y="2063750"/>
            <a:ext cx="533400" cy="0"/>
          </a:xfrm>
          <a:prstGeom prst="line">
            <a:avLst/>
          </a:prstGeom>
          <a:noFill/>
          <a:ln w="57150">
            <a:solidFill>
              <a:srgbClr val="CC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0242" name="Line 16"/>
          <p:cNvSpPr>
            <a:spLocks noChangeShapeType="1"/>
          </p:cNvSpPr>
          <p:nvPr/>
        </p:nvSpPr>
        <p:spPr bwMode="auto">
          <a:xfrm>
            <a:off x="1274763" y="2420938"/>
            <a:ext cx="533400" cy="0"/>
          </a:xfrm>
          <a:prstGeom prst="line">
            <a:avLst/>
          </a:prstGeom>
          <a:noFill/>
          <a:ln w="57150">
            <a:solidFill>
              <a:srgbClr val="CC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0243" name="Line 17"/>
          <p:cNvSpPr>
            <a:spLocks noChangeShapeType="1"/>
          </p:cNvSpPr>
          <p:nvPr/>
        </p:nvSpPr>
        <p:spPr bwMode="auto">
          <a:xfrm>
            <a:off x="6865938" y="1201738"/>
            <a:ext cx="627062" cy="0"/>
          </a:xfrm>
          <a:prstGeom prst="line">
            <a:avLst/>
          </a:prstGeom>
          <a:noFill/>
          <a:ln w="57150">
            <a:solidFill>
              <a:srgbClr val="CC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0244" name="Text Box 18"/>
          <p:cNvSpPr txBox="1">
            <a:spLocks noChangeArrowheads="1"/>
          </p:cNvSpPr>
          <p:nvPr/>
        </p:nvSpPr>
        <p:spPr bwMode="auto">
          <a:xfrm>
            <a:off x="7575550" y="704850"/>
            <a:ext cx="99695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GB" altLang="zh-CN" sz="1200" b="1">
                <a:latin typeface="Arial" pitchFamily="34" charset="0"/>
                <a:ea typeface="宋体" pitchFamily="2" charset="-122"/>
              </a:rPr>
              <a:t>POS OC-48</a:t>
            </a:r>
          </a:p>
          <a:p>
            <a:pPr eaLnBrk="1" hangingPunct="1"/>
            <a:endParaRPr lang="en-GB" altLang="zh-CN" sz="1200" b="1">
              <a:latin typeface="Arial" pitchFamily="34" charset="0"/>
              <a:ea typeface="宋体" pitchFamily="2" charset="-122"/>
            </a:endParaRPr>
          </a:p>
          <a:p>
            <a:pPr eaLnBrk="1" hangingPunct="1"/>
            <a:r>
              <a:rPr lang="en-GB" altLang="zh-CN" sz="1200" b="1">
                <a:latin typeface="Arial" pitchFamily="34" charset="0"/>
                <a:ea typeface="宋体" pitchFamily="2" charset="-122"/>
              </a:rPr>
              <a:t>GE</a:t>
            </a:r>
          </a:p>
          <a:p>
            <a:pPr eaLnBrk="1" hangingPunct="1"/>
            <a:endParaRPr lang="en-GB" altLang="zh-CN" sz="1200" b="1">
              <a:latin typeface="Arial" pitchFamily="34" charset="0"/>
              <a:ea typeface="宋体" pitchFamily="2" charset="-122"/>
            </a:endParaRPr>
          </a:p>
          <a:p>
            <a:pPr eaLnBrk="1" hangingPunct="1"/>
            <a:r>
              <a:rPr lang="en-GB" altLang="zh-CN" sz="1200" b="1">
                <a:latin typeface="Arial" pitchFamily="34" charset="0"/>
                <a:ea typeface="宋体" pitchFamily="2" charset="-122"/>
              </a:rPr>
              <a:t>DPT Ring</a:t>
            </a:r>
          </a:p>
        </p:txBody>
      </p:sp>
      <p:sp>
        <p:nvSpPr>
          <p:cNvPr id="180245" name="Oval 19"/>
          <p:cNvSpPr>
            <a:spLocks noChangeArrowheads="1"/>
          </p:cNvSpPr>
          <p:nvPr/>
        </p:nvSpPr>
        <p:spPr bwMode="auto">
          <a:xfrm>
            <a:off x="6797675" y="1506538"/>
            <a:ext cx="838200" cy="228600"/>
          </a:xfrm>
          <a:prstGeom prst="ellipse">
            <a:avLst/>
          </a:prstGeom>
          <a:solidFill>
            <a:srgbClr val="6699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80246" name="Oval 20"/>
          <p:cNvSpPr>
            <a:spLocks noChangeArrowheads="1"/>
          </p:cNvSpPr>
          <p:nvPr/>
        </p:nvSpPr>
        <p:spPr bwMode="auto">
          <a:xfrm>
            <a:off x="6867525" y="1538288"/>
            <a:ext cx="6858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80247" name="Line 21"/>
          <p:cNvSpPr>
            <a:spLocks noChangeShapeType="1"/>
          </p:cNvSpPr>
          <p:nvPr/>
        </p:nvSpPr>
        <p:spPr bwMode="auto">
          <a:xfrm>
            <a:off x="1274763" y="2319338"/>
            <a:ext cx="533400" cy="0"/>
          </a:xfrm>
          <a:prstGeom prst="line">
            <a:avLst/>
          </a:prstGeom>
          <a:noFill/>
          <a:ln w="57150">
            <a:solidFill>
              <a:srgbClr val="CC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80248" name="Group 22"/>
          <p:cNvGrpSpPr>
            <a:grpSpLocks/>
          </p:cNvGrpSpPr>
          <p:nvPr/>
        </p:nvGrpSpPr>
        <p:grpSpPr bwMode="auto">
          <a:xfrm>
            <a:off x="4772025" y="3983038"/>
            <a:ext cx="1219200" cy="960437"/>
            <a:chOff x="3216" y="2232"/>
            <a:chExt cx="768" cy="605"/>
          </a:xfrm>
        </p:grpSpPr>
        <p:pic>
          <p:nvPicPr>
            <p:cNvPr id="180299" name="Picture 23"/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0" y="2376"/>
              <a:ext cx="38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0300" name="Text Box 24"/>
            <p:cNvSpPr txBox="1">
              <a:spLocks noChangeArrowheads="1"/>
            </p:cNvSpPr>
            <p:nvPr/>
          </p:nvSpPr>
          <p:spPr bwMode="auto">
            <a:xfrm>
              <a:off x="3600" y="2664"/>
              <a:ext cx="3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zh-CN" altLang="en-GB" sz="1200" b="1">
                  <a:solidFill>
                    <a:srgbClr val="FF5050"/>
                  </a:solidFill>
                  <a:latin typeface="Arial" pitchFamily="34" charset="0"/>
                  <a:ea typeface="宋体" pitchFamily="2" charset="-122"/>
                </a:rPr>
                <a:t> 北 航</a:t>
              </a:r>
            </a:p>
          </p:txBody>
        </p:sp>
        <p:sp>
          <p:nvSpPr>
            <p:cNvPr id="180301" name="Text Box 25"/>
            <p:cNvSpPr txBox="1">
              <a:spLocks noChangeArrowheads="1"/>
            </p:cNvSpPr>
            <p:nvPr/>
          </p:nvSpPr>
          <p:spPr bwMode="auto">
            <a:xfrm>
              <a:off x="3216" y="2232"/>
              <a:ext cx="58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GB" altLang="zh-CN" sz="1200" b="1">
                  <a:latin typeface="Arial" pitchFamily="34" charset="0"/>
                  <a:ea typeface="宋体" pitchFamily="2" charset="-122"/>
                </a:rPr>
                <a:t>GSR12008</a:t>
              </a:r>
            </a:p>
          </p:txBody>
        </p:sp>
        <p:sp>
          <p:nvSpPr>
            <p:cNvPr id="180302" name="Line 26"/>
            <p:cNvSpPr>
              <a:spLocks noChangeShapeType="1"/>
            </p:cNvSpPr>
            <p:nvPr/>
          </p:nvSpPr>
          <p:spPr bwMode="auto">
            <a:xfrm>
              <a:off x="3264" y="2568"/>
              <a:ext cx="336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303" name="Line 27"/>
            <p:cNvSpPr>
              <a:spLocks noChangeShapeType="1"/>
            </p:cNvSpPr>
            <p:nvPr/>
          </p:nvSpPr>
          <p:spPr bwMode="auto">
            <a:xfrm>
              <a:off x="3264" y="2648"/>
              <a:ext cx="336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80249" name="Group 28"/>
          <p:cNvGrpSpPr>
            <a:grpSpLocks/>
          </p:cNvGrpSpPr>
          <p:nvPr/>
        </p:nvGrpSpPr>
        <p:grpSpPr bwMode="auto">
          <a:xfrm>
            <a:off x="6686550" y="4775200"/>
            <a:ext cx="1163638" cy="996950"/>
            <a:chOff x="4422" y="2731"/>
            <a:chExt cx="733" cy="628"/>
          </a:xfrm>
        </p:grpSpPr>
        <p:pic>
          <p:nvPicPr>
            <p:cNvPr id="180294" name="Picture 29"/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2" y="2875"/>
              <a:ext cx="38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0295" name="Text Box 30"/>
            <p:cNvSpPr txBox="1">
              <a:spLocks noChangeArrowheads="1"/>
            </p:cNvSpPr>
            <p:nvPr/>
          </p:nvSpPr>
          <p:spPr bwMode="auto">
            <a:xfrm>
              <a:off x="4460" y="3186"/>
              <a:ext cx="3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zh-CN" altLang="en-GB" sz="1200" b="1">
                  <a:solidFill>
                    <a:srgbClr val="FF5050"/>
                  </a:solidFill>
                  <a:latin typeface="Arial" pitchFamily="34" charset="0"/>
                  <a:ea typeface="宋体" pitchFamily="2" charset="-122"/>
                </a:rPr>
                <a:t> 北 邮</a:t>
              </a:r>
            </a:p>
          </p:txBody>
        </p:sp>
        <p:sp>
          <p:nvSpPr>
            <p:cNvPr id="180296" name="Text Box 31"/>
            <p:cNvSpPr txBox="1">
              <a:spLocks noChangeArrowheads="1"/>
            </p:cNvSpPr>
            <p:nvPr/>
          </p:nvSpPr>
          <p:spPr bwMode="auto">
            <a:xfrm>
              <a:off x="4566" y="2731"/>
              <a:ext cx="58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GB" altLang="zh-CN" sz="1200" b="1">
                  <a:latin typeface="Arial" pitchFamily="34" charset="0"/>
                  <a:ea typeface="宋体" pitchFamily="2" charset="-122"/>
                </a:rPr>
                <a:t>GSR12008</a:t>
              </a:r>
            </a:p>
          </p:txBody>
        </p:sp>
        <p:sp>
          <p:nvSpPr>
            <p:cNvPr id="180297" name="Line 32"/>
            <p:cNvSpPr>
              <a:spLocks noChangeShapeType="1"/>
            </p:cNvSpPr>
            <p:nvPr/>
          </p:nvSpPr>
          <p:spPr bwMode="auto">
            <a:xfrm>
              <a:off x="4806" y="3005"/>
              <a:ext cx="336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98" name="Line 33"/>
            <p:cNvSpPr>
              <a:spLocks noChangeShapeType="1"/>
            </p:cNvSpPr>
            <p:nvPr/>
          </p:nvSpPr>
          <p:spPr bwMode="auto">
            <a:xfrm>
              <a:off x="4798" y="3083"/>
              <a:ext cx="336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80250" name="Group 34"/>
          <p:cNvGrpSpPr>
            <a:grpSpLocks/>
          </p:cNvGrpSpPr>
          <p:nvPr/>
        </p:nvGrpSpPr>
        <p:grpSpPr bwMode="auto">
          <a:xfrm>
            <a:off x="6086475" y="2457450"/>
            <a:ext cx="1155700" cy="996950"/>
            <a:chOff x="4044" y="1260"/>
            <a:chExt cx="728" cy="628"/>
          </a:xfrm>
        </p:grpSpPr>
        <p:pic>
          <p:nvPicPr>
            <p:cNvPr id="180289" name="Picture 35"/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2" y="1404"/>
              <a:ext cx="38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0290" name="Text Box 36"/>
            <p:cNvSpPr txBox="1">
              <a:spLocks noChangeArrowheads="1"/>
            </p:cNvSpPr>
            <p:nvPr/>
          </p:nvSpPr>
          <p:spPr bwMode="auto">
            <a:xfrm>
              <a:off x="4082" y="1715"/>
              <a:ext cx="461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zh-CN" altLang="en-GB" sz="1200" b="1">
                  <a:solidFill>
                    <a:srgbClr val="FF5050"/>
                  </a:solidFill>
                  <a:latin typeface="Arial" pitchFamily="34" charset="0"/>
                  <a:ea typeface="宋体" pitchFamily="2" charset="-122"/>
                </a:rPr>
                <a:t> 基 金</a:t>
              </a:r>
              <a:r>
                <a:rPr lang="zh-CN" altLang="zh-CN" sz="1200" b="1">
                  <a:solidFill>
                    <a:srgbClr val="FF5050"/>
                  </a:solidFill>
                  <a:latin typeface="Arial" pitchFamily="34" charset="0"/>
                  <a:ea typeface="宋体" pitchFamily="2" charset="-122"/>
                </a:rPr>
                <a:t>委</a:t>
              </a:r>
              <a:endParaRPr lang="en-GB" altLang="zh-CN" sz="1200" b="1">
                <a:solidFill>
                  <a:srgbClr val="FF505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80291" name="Text Box 37"/>
            <p:cNvSpPr txBox="1">
              <a:spLocks noChangeArrowheads="1"/>
            </p:cNvSpPr>
            <p:nvPr/>
          </p:nvSpPr>
          <p:spPr bwMode="auto">
            <a:xfrm>
              <a:off x="4044" y="1260"/>
              <a:ext cx="58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GB" altLang="zh-CN" sz="1200" b="1">
                  <a:latin typeface="Arial" pitchFamily="34" charset="0"/>
                  <a:ea typeface="宋体" pitchFamily="2" charset="-122"/>
                </a:rPr>
                <a:t>GSR12008</a:t>
              </a:r>
            </a:p>
          </p:txBody>
        </p:sp>
        <p:sp>
          <p:nvSpPr>
            <p:cNvPr id="180292" name="Line 38"/>
            <p:cNvSpPr>
              <a:spLocks noChangeShapeType="1"/>
            </p:cNvSpPr>
            <p:nvPr/>
          </p:nvSpPr>
          <p:spPr bwMode="auto">
            <a:xfrm>
              <a:off x="4428" y="1596"/>
              <a:ext cx="336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93" name="Line 39"/>
            <p:cNvSpPr>
              <a:spLocks noChangeShapeType="1"/>
            </p:cNvSpPr>
            <p:nvPr/>
          </p:nvSpPr>
          <p:spPr bwMode="auto">
            <a:xfrm>
              <a:off x="4436" y="1524"/>
              <a:ext cx="336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80251" name="Line 40"/>
          <p:cNvSpPr>
            <a:spLocks noChangeShapeType="1"/>
          </p:cNvSpPr>
          <p:nvPr/>
        </p:nvSpPr>
        <p:spPr bwMode="auto">
          <a:xfrm flipH="1">
            <a:off x="2374900" y="2260600"/>
            <a:ext cx="1692275" cy="0"/>
          </a:xfrm>
          <a:prstGeom prst="line">
            <a:avLst/>
          </a:prstGeom>
          <a:noFill/>
          <a:ln w="101600" cmpd="dbl">
            <a:solidFill>
              <a:srgbClr val="3399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0252" name="Line 41"/>
          <p:cNvSpPr>
            <a:spLocks noChangeShapeType="1"/>
          </p:cNvSpPr>
          <p:nvPr/>
        </p:nvSpPr>
        <p:spPr bwMode="auto">
          <a:xfrm flipH="1" flipV="1">
            <a:off x="2181225" y="2562225"/>
            <a:ext cx="773113" cy="1339850"/>
          </a:xfrm>
          <a:prstGeom prst="line">
            <a:avLst/>
          </a:prstGeom>
          <a:noFill/>
          <a:ln w="101600" cmpd="dbl">
            <a:solidFill>
              <a:srgbClr val="3399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0253" name="Line 42"/>
          <p:cNvSpPr>
            <a:spLocks noChangeShapeType="1"/>
          </p:cNvSpPr>
          <p:nvPr/>
        </p:nvSpPr>
        <p:spPr bwMode="auto">
          <a:xfrm flipV="1">
            <a:off x="3325813" y="2544763"/>
            <a:ext cx="1042987" cy="1411287"/>
          </a:xfrm>
          <a:prstGeom prst="line">
            <a:avLst/>
          </a:prstGeom>
          <a:noFill/>
          <a:ln w="101600" cmpd="dbl">
            <a:solidFill>
              <a:srgbClr val="3399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0254" name="Line 43"/>
          <p:cNvSpPr>
            <a:spLocks noChangeShapeType="1"/>
          </p:cNvSpPr>
          <p:nvPr/>
        </p:nvSpPr>
        <p:spPr bwMode="auto">
          <a:xfrm>
            <a:off x="4865688" y="1976438"/>
            <a:ext cx="533400" cy="0"/>
          </a:xfrm>
          <a:prstGeom prst="line">
            <a:avLst/>
          </a:prstGeom>
          <a:noFill/>
          <a:ln w="57150">
            <a:solidFill>
              <a:srgbClr val="CC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80255" name="Group 44"/>
          <p:cNvGrpSpPr>
            <a:grpSpLocks/>
          </p:cNvGrpSpPr>
          <p:nvPr/>
        </p:nvGrpSpPr>
        <p:grpSpPr bwMode="auto">
          <a:xfrm>
            <a:off x="2209800" y="3657600"/>
            <a:ext cx="1150938" cy="1000125"/>
            <a:chOff x="1632" y="2039"/>
            <a:chExt cx="725" cy="630"/>
          </a:xfrm>
        </p:grpSpPr>
        <p:pic>
          <p:nvPicPr>
            <p:cNvPr id="180284" name="Picture 45"/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5" y="2160"/>
              <a:ext cx="38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0285" name="Text Box 46"/>
            <p:cNvSpPr txBox="1">
              <a:spLocks noChangeArrowheads="1"/>
            </p:cNvSpPr>
            <p:nvPr/>
          </p:nvSpPr>
          <p:spPr bwMode="auto">
            <a:xfrm>
              <a:off x="1869" y="2496"/>
              <a:ext cx="48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zh-CN" altLang="en-GB" sz="1200" b="1">
                  <a:solidFill>
                    <a:srgbClr val="FF5050"/>
                  </a:solidFill>
                  <a:latin typeface="Arial" pitchFamily="34" charset="0"/>
                  <a:ea typeface="宋体" pitchFamily="2" charset="-122"/>
                </a:rPr>
                <a:t> 中 科 院</a:t>
              </a:r>
            </a:p>
          </p:txBody>
        </p:sp>
        <p:sp>
          <p:nvSpPr>
            <p:cNvPr id="180286" name="Text Box 47"/>
            <p:cNvSpPr txBox="1">
              <a:spLocks noChangeArrowheads="1"/>
            </p:cNvSpPr>
            <p:nvPr/>
          </p:nvSpPr>
          <p:spPr bwMode="auto">
            <a:xfrm>
              <a:off x="1715" y="2039"/>
              <a:ext cx="58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GB" altLang="zh-CN" sz="1200" b="1">
                  <a:latin typeface="Arial" pitchFamily="34" charset="0"/>
                  <a:ea typeface="宋体" pitchFamily="2" charset="-122"/>
                </a:rPr>
                <a:t>GSR12008</a:t>
              </a:r>
            </a:p>
          </p:txBody>
        </p:sp>
        <p:sp>
          <p:nvSpPr>
            <p:cNvPr id="180287" name="Line 48"/>
            <p:cNvSpPr>
              <a:spLocks noChangeShapeType="1"/>
            </p:cNvSpPr>
            <p:nvPr/>
          </p:nvSpPr>
          <p:spPr bwMode="auto">
            <a:xfrm>
              <a:off x="1632" y="2304"/>
              <a:ext cx="336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88" name="Line 49"/>
            <p:cNvSpPr>
              <a:spLocks noChangeShapeType="1"/>
            </p:cNvSpPr>
            <p:nvPr/>
          </p:nvSpPr>
          <p:spPr bwMode="auto">
            <a:xfrm>
              <a:off x="1644" y="2226"/>
              <a:ext cx="336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80256" name="Rectangle 50"/>
          <p:cNvSpPr>
            <a:spLocks noChangeArrowheads="1"/>
          </p:cNvSpPr>
          <p:nvPr/>
        </p:nvSpPr>
        <p:spPr bwMode="auto">
          <a:xfrm>
            <a:off x="849313" y="2098675"/>
            <a:ext cx="439737" cy="5461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80257" name="Rectangle 51"/>
          <p:cNvSpPr>
            <a:spLocks noChangeArrowheads="1"/>
          </p:cNvSpPr>
          <p:nvPr/>
        </p:nvSpPr>
        <p:spPr bwMode="auto">
          <a:xfrm>
            <a:off x="7218363" y="2786063"/>
            <a:ext cx="439737" cy="5461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80258" name="Rectangle 52"/>
          <p:cNvSpPr>
            <a:spLocks noChangeArrowheads="1"/>
          </p:cNvSpPr>
          <p:nvPr/>
        </p:nvSpPr>
        <p:spPr bwMode="auto">
          <a:xfrm>
            <a:off x="7800975" y="4954588"/>
            <a:ext cx="439738" cy="5461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80259" name="Rectangle 53"/>
          <p:cNvSpPr>
            <a:spLocks noChangeArrowheads="1"/>
          </p:cNvSpPr>
          <p:nvPr/>
        </p:nvSpPr>
        <p:spPr bwMode="auto">
          <a:xfrm>
            <a:off x="4413250" y="4302125"/>
            <a:ext cx="439738" cy="5461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80260" name="Rectangle 54"/>
          <p:cNvSpPr>
            <a:spLocks noChangeArrowheads="1"/>
          </p:cNvSpPr>
          <p:nvPr/>
        </p:nvSpPr>
        <p:spPr bwMode="auto">
          <a:xfrm>
            <a:off x="1836738" y="3756025"/>
            <a:ext cx="439737" cy="5461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80261" name="Line 55"/>
          <p:cNvSpPr>
            <a:spLocks noChangeShapeType="1"/>
          </p:cNvSpPr>
          <p:nvPr/>
        </p:nvSpPr>
        <p:spPr bwMode="auto">
          <a:xfrm flipH="1">
            <a:off x="6843713" y="814388"/>
            <a:ext cx="696912" cy="0"/>
          </a:xfrm>
          <a:prstGeom prst="line">
            <a:avLst/>
          </a:prstGeom>
          <a:noFill/>
          <a:ln w="101600" cmpd="dbl">
            <a:solidFill>
              <a:srgbClr val="3399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0262" name="Line 56"/>
          <p:cNvSpPr>
            <a:spLocks noChangeShapeType="1"/>
          </p:cNvSpPr>
          <p:nvPr/>
        </p:nvSpPr>
        <p:spPr bwMode="auto">
          <a:xfrm flipH="1" flipV="1">
            <a:off x="3962400" y="685800"/>
            <a:ext cx="228600" cy="1219200"/>
          </a:xfrm>
          <a:prstGeom prst="line">
            <a:avLst/>
          </a:prstGeom>
          <a:noFill/>
          <a:ln w="57150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0263" name="Oval 57"/>
          <p:cNvSpPr>
            <a:spLocks noChangeArrowheads="1"/>
          </p:cNvSpPr>
          <p:nvPr/>
        </p:nvSpPr>
        <p:spPr bwMode="auto">
          <a:xfrm>
            <a:off x="4953000" y="304800"/>
            <a:ext cx="1600200" cy="6096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CN" sz="2000">
                <a:latin typeface="Arial" pitchFamily="34" charset="0"/>
                <a:ea typeface="宋体" pitchFamily="2" charset="-122"/>
              </a:rPr>
              <a:t>CERNET</a:t>
            </a:r>
          </a:p>
        </p:txBody>
      </p:sp>
      <p:sp>
        <p:nvSpPr>
          <p:cNvPr id="180264" name="Oval 58"/>
          <p:cNvSpPr>
            <a:spLocks noChangeArrowheads="1"/>
          </p:cNvSpPr>
          <p:nvPr/>
        </p:nvSpPr>
        <p:spPr bwMode="auto">
          <a:xfrm>
            <a:off x="304800" y="4572000"/>
            <a:ext cx="1447800" cy="6096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CN" sz="2000">
                <a:latin typeface="Arial" pitchFamily="34" charset="0"/>
                <a:ea typeface="宋体" pitchFamily="2" charset="-122"/>
              </a:rPr>
              <a:t>CSTNET</a:t>
            </a:r>
          </a:p>
        </p:txBody>
      </p:sp>
      <p:sp>
        <p:nvSpPr>
          <p:cNvPr id="180265" name="Oval 59"/>
          <p:cNvSpPr>
            <a:spLocks noChangeArrowheads="1"/>
          </p:cNvSpPr>
          <p:nvPr/>
        </p:nvSpPr>
        <p:spPr bwMode="auto">
          <a:xfrm>
            <a:off x="3276600" y="76200"/>
            <a:ext cx="1447800" cy="6858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CN" sz="1800" b="1">
                <a:latin typeface="Arial" pitchFamily="34" charset="0"/>
                <a:ea typeface="宋体" pitchFamily="2" charset="-122"/>
              </a:rPr>
              <a:t>APAN/STARTAP</a:t>
            </a:r>
            <a:endParaRPr lang="en-US" altLang="zh-CN" b="1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80266" name="Line 60"/>
          <p:cNvSpPr>
            <a:spLocks noChangeShapeType="1"/>
          </p:cNvSpPr>
          <p:nvPr/>
        </p:nvSpPr>
        <p:spPr bwMode="auto">
          <a:xfrm>
            <a:off x="2819400" y="2209800"/>
            <a:ext cx="9144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0267" name="Line 61"/>
          <p:cNvSpPr>
            <a:spLocks noChangeShapeType="1"/>
          </p:cNvSpPr>
          <p:nvPr/>
        </p:nvSpPr>
        <p:spPr bwMode="auto">
          <a:xfrm flipH="1" flipV="1">
            <a:off x="2343150" y="2386013"/>
            <a:ext cx="1762125" cy="17462"/>
          </a:xfrm>
          <a:prstGeom prst="line">
            <a:avLst/>
          </a:prstGeom>
          <a:noFill/>
          <a:ln w="38100">
            <a:solidFill>
              <a:srgbClr val="3399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0268" name="Oval 62"/>
          <p:cNvSpPr>
            <a:spLocks noChangeArrowheads="1"/>
          </p:cNvSpPr>
          <p:nvPr/>
        </p:nvSpPr>
        <p:spPr bwMode="auto">
          <a:xfrm>
            <a:off x="2667000" y="1981200"/>
            <a:ext cx="1219200" cy="685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80269" name="Line 63"/>
          <p:cNvSpPr>
            <a:spLocks noChangeShapeType="1"/>
          </p:cNvSpPr>
          <p:nvPr/>
        </p:nvSpPr>
        <p:spPr bwMode="auto">
          <a:xfrm>
            <a:off x="2819400" y="2362200"/>
            <a:ext cx="914400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0270" name="Oval 64"/>
          <p:cNvSpPr>
            <a:spLocks noChangeArrowheads="1"/>
          </p:cNvSpPr>
          <p:nvPr/>
        </p:nvSpPr>
        <p:spPr bwMode="auto">
          <a:xfrm>
            <a:off x="3581400" y="2057400"/>
            <a:ext cx="381000" cy="6096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80271" name="Oval 65"/>
          <p:cNvSpPr>
            <a:spLocks noChangeArrowheads="1"/>
          </p:cNvSpPr>
          <p:nvPr/>
        </p:nvSpPr>
        <p:spPr bwMode="auto">
          <a:xfrm>
            <a:off x="2514600" y="2057400"/>
            <a:ext cx="381000" cy="6096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80272" name="Line 66"/>
          <p:cNvSpPr>
            <a:spLocks noChangeShapeType="1"/>
          </p:cNvSpPr>
          <p:nvPr/>
        </p:nvSpPr>
        <p:spPr bwMode="auto">
          <a:xfrm>
            <a:off x="2438400" y="2895600"/>
            <a:ext cx="304800" cy="53340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0273" name="Line 67"/>
          <p:cNvSpPr>
            <a:spLocks noChangeShapeType="1"/>
          </p:cNvSpPr>
          <p:nvPr/>
        </p:nvSpPr>
        <p:spPr bwMode="auto">
          <a:xfrm flipV="1">
            <a:off x="3657600" y="2971800"/>
            <a:ext cx="457200" cy="53340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0274" name="Oval 68"/>
          <p:cNvSpPr>
            <a:spLocks noChangeArrowheads="1"/>
          </p:cNvSpPr>
          <p:nvPr/>
        </p:nvSpPr>
        <p:spPr bwMode="auto">
          <a:xfrm>
            <a:off x="3429000" y="2971800"/>
            <a:ext cx="990600" cy="609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80275" name="Oval 69"/>
          <p:cNvSpPr>
            <a:spLocks noChangeArrowheads="1"/>
          </p:cNvSpPr>
          <p:nvPr/>
        </p:nvSpPr>
        <p:spPr bwMode="auto">
          <a:xfrm>
            <a:off x="3581400" y="3124200"/>
            <a:ext cx="990600" cy="609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80276" name="Oval 70"/>
          <p:cNvSpPr>
            <a:spLocks noChangeArrowheads="1"/>
          </p:cNvSpPr>
          <p:nvPr/>
        </p:nvSpPr>
        <p:spPr bwMode="auto">
          <a:xfrm>
            <a:off x="2057400" y="2819400"/>
            <a:ext cx="990600" cy="609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80277" name="Line 71"/>
          <p:cNvSpPr>
            <a:spLocks noChangeShapeType="1"/>
          </p:cNvSpPr>
          <p:nvPr/>
        </p:nvSpPr>
        <p:spPr bwMode="auto">
          <a:xfrm flipV="1">
            <a:off x="3657600" y="2971800"/>
            <a:ext cx="457200" cy="60960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0278" name="Oval 72"/>
          <p:cNvSpPr>
            <a:spLocks noChangeArrowheads="1"/>
          </p:cNvSpPr>
          <p:nvPr/>
        </p:nvSpPr>
        <p:spPr bwMode="auto">
          <a:xfrm>
            <a:off x="3886200" y="2667000"/>
            <a:ext cx="685800" cy="3810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80279" name="Oval 73"/>
          <p:cNvSpPr>
            <a:spLocks noChangeArrowheads="1"/>
          </p:cNvSpPr>
          <p:nvPr/>
        </p:nvSpPr>
        <p:spPr bwMode="auto">
          <a:xfrm>
            <a:off x="3124200" y="3505200"/>
            <a:ext cx="685800" cy="3048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80280" name="Line 74"/>
          <p:cNvSpPr>
            <a:spLocks noChangeShapeType="1"/>
          </p:cNvSpPr>
          <p:nvPr/>
        </p:nvSpPr>
        <p:spPr bwMode="auto">
          <a:xfrm flipH="1" flipV="1">
            <a:off x="2438400" y="2895600"/>
            <a:ext cx="304800" cy="53340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0281" name="Oval 75"/>
          <p:cNvSpPr>
            <a:spLocks noChangeArrowheads="1"/>
          </p:cNvSpPr>
          <p:nvPr/>
        </p:nvSpPr>
        <p:spPr bwMode="auto">
          <a:xfrm>
            <a:off x="2438400" y="3352800"/>
            <a:ext cx="685800" cy="3048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80282" name="Oval 76"/>
          <p:cNvSpPr>
            <a:spLocks noChangeArrowheads="1"/>
          </p:cNvSpPr>
          <p:nvPr/>
        </p:nvSpPr>
        <p:spPr bwMode="auto">
          <a:xfrm>
            <a:off x="2057400" y="2667000"/>
            <a:ext cx="609600" cy="3048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48557" name="Text Box 77"/>
          <p:cNvSpPr txBox="1">
            <a:spLocks noChangeArrowheads="1"/>
          </p:cNvSpPr>
          <p:nvPr/>
        </p:nvSpPr>
        <p:spPr bwMode="auto">
          <a:xfrm>
            <a:off x="136525" y="6116638"/>
            <a:ext cx="1262063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NSFCNET</a:t>
            </a:r>
          </a:p>
        </p:txBody>
      </p:sp>
    </p:spTree>
  </p:cSld>
  <p:clrMapOvr>
    <a:masterClrMapping/>
  </p:clrMapOvr>
  <p:transition advTm="63920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34821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CD57FEB-0EA2-4751-AAFF-7EFBAA707185}" type="slidenum">
              <a:rPr lang="zh-CN" altLang="en-US" sz="1400" smtClean="0"/>
              <a:pPr/>
              <a:t>144</a:t>
            </a:fld>
            <a:endParaRPr lang="en-US" altLang="zh-CN" sz="1400" smtClean="0"/>
          </a:p>
        </p:txBody>
      </p:sp>
      <p:sp>
        <p:nvSpPr>
          <p:cNvPr id="34822" name="Slide Number Placeholder 5"/>
          <p:cNvSpPr txBox="1">
            <a:spLocks noGrp="1"/>
          </p:cNvSpPr>
          <p:nvPr/>
        </p:nvSpPr>
        <p:spPr bwMode="auto">
          <a:xfrm>
            <a:off x="7013575" y="6402388"/>
            <a:ext cx="2130425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94" tIns="45647" rIns="91294" bIns="45647" anchor="b"/>
          <a:lstStyle>
            <a:lvl1pPr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383E9353-41CC-40AC-B561-105F9F230FCD}" type="slidenum">
              <a:rPr lang="zh-CN" altLang="en-US" sz="1200">
                <a:latin typeface="Tahoma" pitchFamily="34" charset="0"/>
                <a:ea typeface="宋体" pitchFamily="2" charset="-122"/>
              </a:rPr>
              <a:pPr algn="r" eaLnBrk="1" hangingPunct="1"/>
              <a:t>144</a:t>
            </a:fld>
            <a:endParaRPr lang="en-US" altLang="zh-CN" sz="1200">
              <a:latin typeface="Tahoma" pitchFamily="34" charset="0"/>
              <a:ea typeface="宋体" pitchFamily="2" charset="-122"/>
            </a:endParaRPr>
          </a:p>
        </p:txBody>
      </p:sp>
      <p:grpSp>
        <p:nvGrpSpPr>
          <p:cNvPr id="34823" name="Group 499"/>
          <p:cNvGrpSpPr>
            <a:grpSpLocks/>
          </p:cNvGrpSpPr>
          <p:nvPr/>
        </p:nvGrpSpPr>
        <p:grpSpPr bwMode="auto">
          <a:xfrm>
            <a:off x="434975" y="2136775"/>
            <a:ext cx="8709025" cy="3221038"/>
            <a:chOff x="0" y="830"/>
            <a:chExt cx="5494" cy="2033"/>
          </a:xfrm>
        </p:grpSpPr>
        <p:graphicFrame>
          <p:nvGraphicFramePr>
            <p:cNvPr id="34818" name="Object 497"/>
            <p:cNvGraphicFramePr>
              <a:graphicFrameLocks noChangeAspect="1"/>
            </p:cNvGraphicFramePr>
            <p:nvPr/>
          </p:nvGraphicFramePr>
          <p:xfrm>
            <a:off x="0" y="985"/>
            <a:ext cx="1137" cy="8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212" name="Photo Editor Photo" r:id="rId4" imgW="3761905" imgH="2790476" progId="MSPhotoEd.3">
                    <p:embed/>
                  </p:oleObj>
                </mc:Choice>
                <mc:Fallback>
                  <p:oleObj name="Photo Editor Photo" r:id="rId4" imgW="3761905" imgH="2790476" progId="MSPhotoEd.3">
                    <p:embed/>
                    <p:pic>
                      <p:nvPicPr>
                        <p:cNvPr id="0" name="Object 49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985"/>
                          <a:ext cx="1137" cy="8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4828" name="Group 3"/>
            <p:cNvGrpSpPr>
              <a:grpSpLocks/>
            </p:cNvGrpSpPr>
            <p:nvPr/>
          </p:nvGrpSpPr>
          <p:grpSpPr bwMode="auto">
            <a:xfrm>
              <a:off x="4750" y="980"/>
              <a:ext cx="744" cy="508"/>
              <a:chOff x="1372" y="240"/>
              <a:chExt cx="836" cy="549"/>
            </a:xfrm>
          </p:grpSpPr>
          <p:grpSp>
            <p:nvGrpSpPr>
              <p:cNvPr id="34952" name="Group 4"/>
              <p:cNvGrpSpPr>
                <a:grpSpLocks/>
              </p:cNvGrpSpPr>
              <p:nvPr/>
            </p:nvGrpSpPr>
            <p:grpSpPr bwMode="auto">
              <a:xfrm>
                <a:off x="1372" y="240"/>
                <a:ext cx="833" cy="499"/>
                <a:chOff x="628" y="1878"/>
                <a:chExt cx="833" cy="499"/>
              </a:xfrm>
            </p:grpSpPr>
            <p:sp>
              <p:nvSpPr>
                <p:cNvPr id="35118" name="Oval 5"/>
                <p:cNvSpPr>
                  <a:spLocks noChangeArrowheads="1"/>
                </p:cNvSpPr>
                <p:nvPr/>
              </p:nvSpPr>
              <p:spPr bwMode="auto">
                <a:xfrm>
                  <a:off x="912" y="1878"/>
                  <a:ext cx="363" cy="206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294" tIns="45647" rIns="91294" bIns="45647"/>
                <a:lstStyle>
                  <a:lvl1pPr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/>
                  <a:endParaRPr lang="zh-CN" altLang="en-US" sz="500">
                    <a:ea typeface="宋体" pitchFamily="2" charset="-122"/>
                  </a:endParaRPr>
                </a:p>
              </p:txBody>
            </p:sp>
            <p:sp>
              <p:nvSpPr>
                <p:cNvPr id="35119" name="Oval 6"/>
                <p:cNvSpPr>
                  <a:spLocks noChangeArrowheads="1"/>
                </p:cNvSpPr>
                <p:nvPr/>
              </p:nvSpPr>
              <p:spPr bwMode="auto">
                <a:xfrm>
                  <a:off x="713" y="1932"/>
                  <a:ext cx="278" cy="207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294" tIns="45647" rIns="91294" bIns="45647"/>
                <a:lstStyle>
                  <a:lvl1pPr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/>
                  <a:endParaRPr lang="zh-CN" altLang="en-US" sz="500">
                    <a:ea typeface="宋体" pitchFamily="2" charset="-122"/>
                  </a:endParaRPr>
                </a:p>
              </p:txBody>
            </p:sp>
            <p:sp>
              <p:nvSpPr>
                <p:cNvPr id="35120" name="Oval 7"/>
                <p:cNvSpPr>
                  <a:spLocks noChangeArrowheads="1"/>
                </p:cNvSpPr>
                <p:nvPr/>
              </p:nvSpPr>
              <p:spPr bwMode="auto">
                <a:xfrm>
                  <a:off x="628" y="2056"/>
                  <a:ext cx="188" cy="169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294" tIns="45647" rIns="91294" bIns="45647"/>
                <a:lstStyle>
                  <a:lvl1pPr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/>
                  <a:endParaRPr lang="zh-CN" altLang="en-US" sz="500">
                    <a:ea typeface="宋体" pitchFamily="2" charset="-122"/>
                  </a:endParaRPr>
                </a:p>
              </p:txBody>
            </p:sp>
            <p:sp>
              <p:nvSpPr>
                <p:cNvPr id="35121" name="Oval 8"/>
                <p:cNvSpPr>
                  <a:spLocks noChangeArrowheads="1"/>
                </p:cNvSpPr>
                <p:nvPr/>
              </p:nvSpPr>
              <p:spPr bwMode="auto">
                <a:xfrm>
                  <a:off x="685" y="2131"/>
                  <a:ext cx="282" cy="182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294" tIns="45647" rIns="91294" bIns="45647"/>
                <a:lstStyle>
                  <a:lvl1pPr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/>
                  <a:endParaRPr lang="zh-CN" altLang="en-US" sz="500">
                    <a:ea typeface="宋体" pitchFamily="2" charset="-122"/>
                  </a:endParaRPr>
                </a:p>
              </p:txBody>
            </p:sp>
            <p:sp>
              <p:nvSpPr>
                <p:cNvPr id="35122" name="Oval 9"/>
                <p:cNvSpPr>
                  <a:spLocks noChangeArrowheads="1"/>
                </p:cNvSpPr>
                <p:nvPr/>
              </p:nvSpPr>
              <p:spPr bwMode="auto">
                <a:xfrm>
                  <a:off x="884" y="2161"/>
                  <a:ext cx="422" cy="216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294" tIns="45647" rIns="91294" bIns="45647"/>
                <a:lstStyle>
                  <a:lvl1pPr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/>
                  <a:endParaRPr lang="zh-CN" altLang="en-US" sz="500">
                    <a:ea typeface="宋体" pitchFamily="2" charset="-122"/>
                  </a:endParaRPr>
                </a:p>
              </p:txBody>
            </p:sp>
            <p:sp>
              <p:nvSpPr>
                <p:cNvPr id="35123" name="Oval 10"/>
                <p:cNvSpPr>
                  <a:spLocks noChangeArrowheads="1"/>
                </p:cNvSpPr>
                <p:nvPr/>
              </p:nvSpPr>
              <p:spPr bwMode="auto">
                <a:xfrm>
                  <a:off x="1152" y="1938"/>
                  <a:ext cx="271" cy="162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294" tIns="45647" rIns="91294" bIns="45647"/>
                <a:lstStyle>
                  <a:lvl1pPr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/>
                  <a:endParaRPr lang="zh-CN" altLang="en-US" sz="500">
                    <a:ea typeface="宋体" pitchFamily="2" charset="-122"/>
                  </a:endParaRPr>
                </a:p>
              </p:txBody>
            </p:sp>
            <p:sp>
              <p:nvSpPr>
                <p:cNvPr id="35124" name="Oval 11"/>
                <p:cNvSpPr>
                  <a:spLocks noChangeArrowheads="1"/>
                </p:cNvSpPr>
                <p:nvPr/>
              </p:nvSpPr>
              <p:spPr bwMode="auto">
                <a:xfrm>
                  <a:off x="1193" y="2042"/>
                  <a:ext cx="268" cy="163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294" tIns="45647" rIns="91294" bIns="45647"/>
                <a:lstStyle>
                  <a:lvl1pPr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/>
                  <a:endParaRPr lang="zh-CN" altLang="en-US" sz="500">
                    <a:ea typeface="宋体" pitchFamily="2" charset="-122"/>
                  </a:endParaRPr>
                </a:p>
              </p:txBody>
            </p:sp>
            <p:sp>
              <p:nvSpPr>
                <p:cNvPr id="35125" name="Oval 12"/>
                <p:cNvSpPr>
                  <a:spLocks noChangeArrowheads="1"/>
                </p:cNvSpPr>
                <p:nvPr/>
              </p:nvSpPr>
              <p:spPr bwMode="auto">
                <a:xfrm>
                  <a:off x="1169" y="2076"/>
                  <a:ext cx="266" cy="267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294" tIns="45647" rIns="91294" bIns="45647"/>
                <a:lstStyle>
                  <a:lvl1pPr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/>
                  <a:endParaRPr lang="zh-CN" altLang="en-US" sz="500">
                    <a:ea typeface="宋体" pitchFamily="2" charset="-122"/>
                  </a:endParaRPr>
                </a:p>
              </p:txBody>
            </p:sp>
            <p:sp>
              <p:nvSpPr>
                <p:cNvPr id="35126" name="Oval 13"/>
                <p:cNvSpPr>
                  <a:spLocks noChangeArrowheads="1"/>
                </p:cNvSpPr>
                <p:nvPr/>
              </p:nvSpPr>
              <p:spPr bwMode="auto">
                <a:xfrm>
                  <a:off x="779" y="1996"/>
                  <a:ext cx="541" cy="267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294" tIns="45647" rIns="91294" bIns="45647"/>
                <a:lstStyle>
                  <a:lvl1pPr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/>
                  <a:endParaRPr lang="zh-CN" altLang="en-US" sz="500">
                    <a:ea typeface="宋体" pitchFamily="2" charset="-122"/>
                  </a:endParaRPr>
                </a:p>
              </p:txBody>
            </p:sp>
          </p:grpSp>
          <p:grpSp>
            <p:nvGrpSpPr>
              <p:cNvPr id="34953" name="Group 14"/>
              <p:cNvGrpSpPr>
                <a:grpSpLocks/>
              </p:cNvGrpSpPr>
              <p:nvPr/>
            </p:nvGrpSpPr>
            <p:grpSpPr bwMode="auto">
              <a:xfrm>
                <a:off x="1372" y="286"/>
                <a:ext cx="836" cy="503"/>
                <a:chOff x="628" y="1876"/>
                <a:chExt cx="836" cy="503"/>
              </a:xfrm>
            </p:grpSpPr>
            <p:sp>
              <p:nvSpPr>
                <p:cNvPr id="35102" name="Arc 15"/>
                <p:cNvSpPr>
                  <a:spLocks/>
                </p:cNvSpPr>
                <p:nvPr/>
              </p:nvSpPr>
              <p:spPr bwMode="auto">
                <a:xfrm>
                  <a:off x="921" y="1876"/>
                  <a:ext cx="346" cy="104"/>
                </a:xfrm>
                <a:custGeom>
                  <a:avLst/>
                  <a:gdLst>
                    <a:gd name="T0" fmla="*/ 0 w 40736"/>
                    <a:gd name="T1" fmla="*/ 0 h 21600"/>
                    <a:gd name="T2" fmla="*/ 0 w 40736"/>
                    <a:gd name="T3" fmla="*/ 0 h 21600"/>
                    <a:gd name="T4" fmla="*/ 0 w 40736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0736"/>
                    <a:gd name="T10" fmla="*/ 0 h 21600"/>
                    <a:gd name="T11" fmla="*/ 40736 w 40736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0736" h="21600" fill="none" extrusionOk="0">
                      <a:moveTo>
                        <a:pt x="0" y="14968"/>
                      </a:moveTo>
                      <a:cubicBezTo>
                        <a:pt x="2878" y="6046"/>
                        <a:pt x="11182" y="-1"/>
                        <a:pt x="20557" y="0"/>
                      </a:cubicBezTo>
                      <a:cubicBezTo>
                        <a:pt x="29513" y="0"/>
                        <a:pt x="37541" y="5528"/>
                        <a:pt x="40736" y="13895"/>
                      </a:cubicBezTo>
                    </a:path>
                    <a:path w="40736" h="21600" stroke="0" extrusionOk="0">
                      <a:moveTo>
                        <a:pt x="0" y="14968"/>
                      </a:moveTo>
                      <a:cubicBezTo>
                        <a:pt x="2878" y="6046"/>
                        <a:pt x="11182" y="-1"/>
                        <a:pt x="20557" y="0"/>
                      </a:cubicBezTo>
                      <a:cubicBezTo>
                        <a:pt x="29513" y="0"/>
                        <a:pt x="37541" y="5528"/>
                        <a:pt x="40736" y="13895"/>
                      </a:cubicBezTo>
                      <a:lnTo>
                        <a:pt x="20557" y="2160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103" name="Arc 16"/>
                <p:cNvSpPr>
                  <a:spLocks/>
                </p:cNvSpPr>
                <p:nvPr/>
              </p:nvSpPr>
              <p:spPr bwMode="auto">
                <a:xfrm>
                  <a:off x="923" y="1878"/>
                  <a:ext cx="342" cy="102"/>
                </a:xfrm>
                <a:custGeom>
                  <a:avLst/>
                  <a:gdLst>
                    <a:gd name="T0" fmla="*/ 0 w 40698"/>
                    <a:gd name="T1" fmla="*/ 0 h 21600"/>
                    <a:gd name="T2" fmla="*/ 0 w 40698"/>
                    <a:gd name="T3" fmla="*/ 0 h 21600"/>
                    <a:gd name="T4" fmla="*/ 0 w 40698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0698"/>
                    <a:gd name="T10" fmla="*/ 0 h 21600"/>
                    <a:gd name="T11" fmla="*/ 40698 w 40698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0698" h="21600" fill="none" extrusionOk="0">
                      <a:moveTo>
                        <a:pt x="-1" y="14916"/>
                      </a:moveTo>
                      <a:cubicBezTo>
                        <a:pt x="2894" y="6021"/>
                        <a:pt x="11185" y="-1"/>
                        <a:pt x="20540" y="0"/>
                      </a:cubicBezTo>
                      <a:cubicBezTo>
                        <a:pt x="29474" y="0"/>
                        <a:pt x="37487" y="5501"/>
                        <a:pt x="40697" y="13839"/>
                      </a:cubicBezTo>
                    </a:path>
                    <a:path w="40698" h="21600" stroke="0" extrusionOk="0">
                      <a:moveTo>
                        <a:pt x="-1" y="14916"/>
                      </a:moveTo>
                      <a:cubicBezTo>
                        <a:pt x="2894" y="6021"/>
                        <a:pt x="11185" y="-1"/>
                        <a:pt x="20540" y="0"/>
                      </a:cubicBezTo>
                      <a:cubicBezTo>
                        <a:pt x="29474" y="0"/>
                        <a:pt x="37487" y="5501"/>
                        <a:pt x="40697" y="13839"/>
                      </a:cubicBezTo>
                      <a:lnTo>
                        <a:pt x="20540" y="2160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6350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104" name="Arc 17"/>
                <p:cNvSpPr>
                  <a:spLocks/>
                </p:cNvSpPr>
                <p:nvPr/>
              </p:nvSpPr>
              <p:spPr bwMode="auto">
                <a:xfrm>
                  <a:off x="713" y="1930"/>
                  <a:ext cx="214" cy="126"/>
                </a:xfrm>
                <a:custGeom>
                  <a:avLst/>
                  <a:gdLst>
                    <a:gd name="T0" fmla="*/ 0 w 32990"/>
                    <a:gd name="T1" fmla="*/ 0 h 25945"/>
                    <a:gd name="T2" fmla="*/ 0 w 32990"/>
                    <a:gd name="T3" fmla="*/ 0 h 25945"/>
                    <a:gd name="T4" fmla="*/ 0 w 32990"/>
                    <a:gd name="T5" fmla="*/ 0 h 25945"/>
                    <a:gd name="T6" fmla="*/ 0 60000 65536"/>
                    <a:gd name="T7" fmla="*/ 0 60000 65536"/>
                    <a:gd name="T8" fmla="*/ 0 60000 65536"/>
                    <a:gd name="T9" fmla="*/ 0 w 32990"/>
                    <a:gd name="T10" fmla="*/ 0 h 25945"/>
                    <a:gd name="T11" fmla="*/ 32990 w 32990"/>
                    <a:gd name="T12" fmla="*/ 25945 h 2594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2990" h="25945" fill="none" extrusionOk="0">
                      <a:moveTo>
                        <a:pt x="441" y="25945"/>
                      </a:moveTo>
                      <a:cubicBezTo>
                        <a:pt x="147" y="24515"/>
                        <a:pt x="0" y="2305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625" y="-1"/>
                        <a:pt x="29569" y="1124"/>
                        <a:pt x="32989" y="3247"/>
                      </a:cubicBezTo>
                    </a:path>
                    <a:path w="32990" h="25945" stroke="0" extrusionOk="0">
                      <a:moveTo>
                        <a:pt x="441" y="25945"/>
                      </a:moveTo>
                      <a:cubicBezTo>
                        <a:pt x="147" y="24515"/>
                        <a:pt x="0" y="2305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625" y="-1"/>
                        <a:pt x="29569" y="1124"/>
                        <a:pt x="32989" y="3247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105" name="Arc 18"/>
                <p:cNvSpPr>
                  <a:spLocks/>
                </p:cNvSpPr>
                <p:nvPr/>
              </p:nvSpPr>
              <p:spPr bwMode="auto">
                <a:xfrm>
                  <a:off x="715" y="1932"/>
                  <a:ext cx="211" cy="123"/>
                </a:xfrm>
                <a:custGeom>
                  <a:avLst/>
                  <a:gdLst>
                    <a:gd name="T0" fmla="*/ 0 w 32950"/>
                    <a:gd name="T1" fmla="*/ 0 h 25966"/>
                    <a:gd name="T2" fmla="*/ 0 w 32950"/>
                    <a:gd name="T3" fmla="*/ 0 h 25966"/>
                    <a:gd name="T4" fmla="*/ 0 w 32950"/>
                    <a:gd name="T5" fmla="*/ 0 h 25966"/>
                    <a:gd name="T6" fmla="*/ 0 60000 65536"/>
                    <a:gd name="T7" fmla="*/ 0 60000 65536"/>
                    <a:gd name="T8" fmla="*/ 0 60000 65536"/>
                    <a:gd name="T9" fmla="*/ 0 w 32950"/>
                    <a:gd name="T10" fmla="*/ 0 h 25966"/>
                    <a:gd name="T11" fmla="*/ 32950 w 32950"/>
                    <a:gd name="T12" fmla="*/ 25966 h 2596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2950" h="25966" fill="none" extrusionOk="0">
                      <a:moveTo>
                        <a:pt x="445" y="25966"/>
                      </a:moveTo>
                      <a:cubicBezTo>
                        <a:pt x="149" y="24529"/>
                        <a:pt x="0" y="23066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608" y="-1"/>
                        <a:pt x="29538" y="1115"/>
                        <a:pt x="32949" y="3222"/>
                      </a:cubicBezTo>
                    </a:path>
                    <a:path w="32950" h="25966" stroke="0" extrusionOk="0">
                      <a:moveTo>
                        <a:pt x="445" y="25966"/>
                      </a:moveTo>
                      <a:cubicBezTo>
                        <a:pt x="149" y="24529"/>
                        <a:pt x="0" y="23066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608" y="-1"/>
                        <a:pt x="29538" y="1115"/>
                        <a:pt x="32949" y="3222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6350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106" name="Arc 19"/>
                <p:cNvSpPr>
                  <a:spLocks/>
                </p:cNvSpPr>
                <p:nvPr/>
              </p:nvSpPr>
              <p:spPr bwMode="auto">
                <a:xfrm>
                  <a:off x="682" y="2217"/>
                  <a:ext cx="216" cy="99"/>
                </a:xfrm>
                <a:custGeom>
                  <a:avLst/>
                  <a:gdLst>
                    <a:gd name="T0" fmla="*/ 0 w 32074"/>
                    <a:gd name="T1" fmla="*/ 0 h 22517"/>
                    <a:gd name="T2" fmla="*/ 0 w 32074"/>
                    <a:gd name="T3" fmla="*/ 0 h 22517"/>
                    <a:gd name="T4" fmla="*/ 0 w 32074"/>
                    <a:gd name="T5" fmla="*/ 0 h 22517"/>
                    <a:gd name="T6" fmla="*/ 0 60000 65536"/>
                    <a:gd name="T7" fmla="*/ 0 60000 65536"/>
                    <a:gd name="T8" fmla="*/ 0 60000 65536"/>
                    <a:gd name="T9" fmla="*/ 0 w 32074"/>
                    <a:gd name="T10" fmla="*/ 0 h 22517"/>
                    <a:gd name="T11" fmla="*/ 32074 w 32074"/>
                    <a:gd name="T12" fmla="*/ 22517 h 2251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2074" h="22517" fill="none" extrusionOk="0">
                      <a:moveTo>
                        <a:pt x="32073" y="19807"/>
                      </a:moveTo>
                      <a:cubicBezTo>
                        <a:pt x="28868" y="21584"/>
                        <a:pt x="25264" y="22516"/>
                        <a:pt x="21600" y="22517"/>
                      </a:cubicBezTo>
                      <a:cubicBezTo>
                        <a:pt x="9670" y="22517"/>
                        <a:pt x="0" y="12846"/>
                        <a:pt x="0" y="917"/>
                      </a:cubicBezTo>
                      <a:cubicBezTo>
                        <a:pt x="-1" y="611"/>
                        <a:pt x="6" y="305"/>
                        <a:pt x="19" y="0"/>
                      </a:cubicBezTo>
                    </a:path>
                    <a:path w="32074" h="22517" stroke="0" extrusionOk="0">
                      <a:moveTo>
                        <a:pt x="32073" y="19807"/>
                      </a:moveTo>
                      <a:cubicBezTo>
                        <a:pt x="28868" y="21584"/>
                        <a:pt x="25264" y="22516"/>
                        <a:pt x="21600" y="22517"/>
                      </a:cubicBezTo>
                      <a:cubicBezTo>
                        <a:pt x="9670" y="22517"/>
                        <a:pt x="0" y="12846"/>
                        <a:pt x="0" y="917"/>
                      </a:cubicBezTo>
                      <a:cubicBezTo>
                        <a:pt x="-1" y="611"/>
                        <a:pt x="6" y="305"/>
                        <a:pt x="19" y="0"/>
                      </a:cubicBezTo>
                      <a:lnTo>
                        <a:pt x="21600" y="917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107" name="Arc 20"/>
                <p:cNvSpPr>
                  <a:spLocks/>
                </p:cNvSpPr>
                <p:nvPr/>
              </p:nvSpPr>
              <p:spPr bwMode="auto">
                <a:xfrm>
                  <a:off x="684" y="2217"/>
                  <a:ext cx="213" cy="96"/>
                </a:xfrm>
                <a:custGeom>
                  <a:avLst/>
                  <a:gdLst>
                    <a:gd name="T0" fmla="*/ 0 w 32013"/>
                    <a:gd name="T1" fmla="*/ 0 h 22524"/>
                    <a:gd name="T2" fmla="*/ 0 w 32013"/>
                    <a:gd name="T3" fmla="*/ 0 h 22524"/>
                    <a:gd name="T4" fmla="*/ 0 w 32013"/>
                    <a:gd name="T5" fmla="*/ 0 h 22524"/>
                    <a:gd name="T6" fmla="*/ 0 60000 65536"/>
                    <a:gd name="T7" fmla="*/ 0 60000 65536"/>
                    <a:gd name="T8" fmla="*/ 0 60000 65536"/>
                    <a:gd name="T9" fmla="*/ 0 w 32013"/>
                    <a:gd name="T10" fmla="*/ 0 h 22524"/>
                    <a:gd name="T11" fmla="*/ 32013 w 32013"/>
                    <a:gd name="T12" fmla="*/ 22524 h 2252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2013" h="22524" fill="none" extrusionOk="0">
                      <a:moveTo>
                        <a:pt x="32013" y="19848"/>
                      </a:moveTo>
                      <a:cubicBezTo>
                        <a:pt x="28823" y="21603"/>
                        <a:pt x="25241" y="22523"/>
                        <a:pt x="21600" y="22524"/>
                      </a:cubicBezTo>
                      <a:cubicBezTo>
                        <a:pt x="9670" y="22524"/>
                        <a:pt x="0" y="12853"/>
                        <a:pt x="0" y="924"/>
                      </a:cubicBezTo>
                      <a:cubicBezTo>
                        <a:pt x="-1" y="615"/>
                        <a:pt x="6" y="307"/>
                        <a:pt x="19" y="-1"/>
                      </a:cubicBezTo>
                    </a:path>
                    <a:path w="32013" h="22524" stroke="0" extrusionOk="0">
                      <a:moveTo>
                        <a:pt x="32013" y="19848"/>
                      </a:moveTo>
                      <a:cubicBezTo>
                        <a:pt x="28823" y="21603"/>
                        <a:pt x="25241" y="22523"/>
                        <a:pt x="21600" y="22524"/>
                      </a:cubicBezTo>
                      <a:cubicBezTo>
                        <a:pt x="9670" y="22524"/>
                        <a:pt x="0" y="12853"/>
                        <a:pt x="0" y="924"/>
                      </a:cubicBezTo>
                      <a:cubicBezTo>
                        <a:pt x="-1" y="615"/>
                        <a:pt x="6" y="307"/>
                        <a:pt x="19" y="-1"/>
                      </a:cubicBezTo>
                      <a:lnTo>
                        <a:pt x="21600" y="924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6350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108" name="Arc 21"/>
                <p:cNvSpPr>
                  <a:spLocks/>
                </p:cNvSpPr>
                <p:nvPr/>
              </p:nvSpPr>
              <p:spPr bwMode="auto">
                <a:xfrm>
                  <a:off x="1262" y="1936"/>
                  <a:ext cx="164" cy="120"/>
                </a:xfrm>
                <a:custGeom>
                  <a:avLst/>
                  <a:gdLst>
                    <a:gd name="T0" fmla="*/ 0 w 26077"/>
                    <a:gd name="T1" fmla="*/ 0 h 32051"/>
                    <a:gd name="T2" fmla="*/ 0 w 26077"/>
                    <a:gd name="T3" fmla="*/ 0 h 32051"/>
                    <a:gd name="T4" fmla="*/ 0 w 26077"/>
                    <a:gd name="T5" fmla="*/ 0 h 32051"/>
                    <a:gd name="T6" fmla="*/ 0 60000 65536"/>
                    <a:gd name="T7" fmla="*/ 0 60000 65536"/>
                    <a:gd name="T8" fmla="*/ 0 60000 65536"/>
                    <a:gd name="T9" fmla="*/ 0 w 26077"/>
                    <a:gd name="T10" fmla="*/ 0 h 32051"/>
                    <a:gd name="T11" fmla="*/ 26077 w 26077"/>
                    <a:gd name="T12" fmla="*/ 32051 h 3205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6077" h="32051" fill="none" extrusionOk="0">
                      <a:moveTo>
                        <a:pt x="0" y="469"/>
                      </a:moveTo>
                      <a:cubicBezTo>
                        <a:pt x="1471" y="157"/>
                        <a:pt x="2972" y="-1"/>
                        <a:pt x="4477" y="0"/>
                      </a:cubicBezTo>
                      <a:cubicBezTo>
                        <a:pt x="16406" y="0"/>
                        <a:pt x="26077" y="9670"/>
                        <a:pt x="26077" y="21600"/>
                      </a:cubicBezTo>
                      <a:cubicBezTo>
                        <a:pt x="26077" y="25255"/>
                        <a:pt x="25149" y="28851"/>
                        <a:pt x="23380" y="32051"/>
                      </a:cubicBezTo>
                    </a:path>
                    <a:path w="26077" h="32051" stroke="0" extrusionOk="0">
                      <a:moveTo>
                        <a:pt x="0" y="469"/>
                      </a:moveTo>
                      <a:cubicBezTo>
                        <a:pt x="1471" y="157"/>
                        <a:pt x="2972" y="-1"/>
                        <a:pt x="4477" y="0"/>
                      </a:cubicBezTo>
                      <a:cubicBezTo>
                        <a:pt x="16406" y="0"/>
                        <a:pt x="26077" y="9670"/>
                        <a:pt x="26077" y="21600"/>
                      </a:cubicBezTo>
                      <a:cubicBezTo>
                        <a:pt x="26077" y="25255"/>
                        <a:pt x="25149" y="28851"/>
                        <a:pt x="23380" y="32051"/>
                      </a:cubicBezTo>
                      <a:lnTo>
                        <a:pt x="4477" y="2160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109" name="Arc 22"/>
                <p:cNvSpPr>
                  <a:spLocks/>
                </p:cNvSpPr>
                <p:nvPr/>
              </p:nvSpPr>
              <p:spPr bwMode="auto">
                <a:xfrm>
                  <a:off x="1263" y="1938"/>
                  <a:ext cx="161" cy="118"/>
                </a:xfrm>
                <a:custGeom>
                  <a:avLst/>
                  <a:gdLst>
                    <a:gd name="T0" fmla="*/ 0 w 26034"/>
                    <a:gd name="T1" fmla="*/ 0 h 32133"/>
                    <a:gd name="T2" fmla="*/ 0 w 26034"/>
                    <a:gd name="T3" fmla="*/ 0 h 32133"/>
                    <a:gd name="T4" fmla="*/ 0 w 26034"/>
                    <a:gd name="T5" fmla="*/ 0 h 32133"/>
                    <a:gd name="T6" fmla="*/ 0 60000 65536"/>
                    <a:gd name="T7" fmla="*/ 0 60000 65536"/>
                    <a:gd name="T8" fmla="*/ 0 60000 65536"/>
                    <a:gd name="T9" fmla="*/ 0 w 26034"/>
                    <a:gd name="T10" fmla="*/ 0 h 32133"/>
                    <a:gd name="T11" fmla="*/ 26034 w 26034"/>
                    <a:gd name="T12" fmla="*/ 32133 h 3213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6034" h="32133" fill="none" extrusionOk="0">
                      <a:moveTo>
                        <a:pt x="-1" y="459"/>
                      </a:moveTo>
                      <a:cubicBezTo>
                        <a:pt x="1458" y="154"/>
                        <a:pt x="2944" y="-1"/>
                        <a:pt x="4434" y="0"/>
                      </a:cubicBezTo>
                      <a:cubicBezTo>
                        <a:pt x="16363" y="0"/>
                        <a:pt x="26034" y="9670"/>
                        <a:pt x="26034" y="21600"/>
                      </a:cubicBezTo>
                      <a:cubicBezTo>
                        <a:pt x="26034" y="25287"/>
                        <a:pt x="25089" y="28913"/>
                        <a:pt x="23291" y="32132"/>
                      </a:cubicBezTo>
                    </a:path>
                    <a:path w="26034" h="32133" stroke="0" extrusionOk="0">
                      <a:moveTo>
                        <a:pt x="-1" y="459"/>
                      </a:moveTo>
                      <a:cubicBezTo>
                        <a:pt x="1458" y="154"/>
                        <a:pt x="2944" y="-1"/>
                        <a:pt x="4434" y="0"/>
                      </a:cubicBezTo>
                      <a:cubicBezTo>
                        <a:pt x="16363" y="0"/>
                        <a:pt x="26034" y="9670"/>
                        <a:pt x="26034" y="21600"/>
                      </a:cubicBezTo>
                      <a:cubicBezTo>
                        <a:pt x="26034" y="25287"/>
                        <a:pt x="25089" y="28913"/>
                        <a:pt x="23291" y="32132"/>
                      </a:cubicBezTo>
                      <a:lnTo>
                        <a:pt x="4434" y="2160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6350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110" name="Arc 23"/>
                <p:cNvSpPr>
                  <a:spLocks/>
                </p:cNvSpPr>
                <p:nvPr/>
              </p:nvSpPr>
              <p:spPr bwMode="auto">
                <a:xfrm>
                  <a:off x="1308" y="2056"/>
                  <a:ext cx="156" cy="119"/>
                </a:xfrm>
                <a:custGeom>
                  <a:avLst/>
                  <a:gdLst>
                    <a:gd name="T0" fmla="*/ 0 w 21600"/>
                    <a:gd name="T1" fmla="*/ 0 h 29154"/>
                    <a:gd name="T2" fmla="*/ 0 w 21600"/>
                    <a:gd name="T3" fmla="*/ 0 h 29154"/>
                    <a:gd name="T4" fmla="*/ 0 w 21600"/>
                    <a:gd name="T5" fmla="*/ 0 h 29154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9154"/>
                    <a:gd name="T11" fmla="*/ 21600 w 21600"/>
                    <a:gd name="T12" fmla="*/ 29154 h 2915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9154" fill="none" extrusionOk="0">
                      <a:moveTo>
                        <a:pt x="13494" y="-1"/>
                      </a:moveTo>
                      <a:cubicBezTo>
                        <a:pt x="18617" y="4098"/>
                        <a:pt x="21600" y="10304"/>
                        <a:pt x="21600" y="16866"/>
                      </a:cubicBezTo>
                      <a:cubicBezTo>
                        <a:pt x="21600" y="21256"/>
                        <a:pt x="20261" y="25543"/>
                        <a:pt x="17764" y="29154"/>
                      </a:cubicBezTo>
                    </a:path>
                    <a:path w="21600" h="29154" stroke="0" extrusionOk="0">
                      <a:moveTo>
                        <a:pt x="13494" y="-1"/>
                      </a:moveTo>
                      <a:cubicBezTo>
                        <a:pt x="18617" y="4098"/>
                        <a:pt x="21600" y="10304"/>
                        <a:pt x="21600" y="16866"/>
                      </a:cubicBezTo>
                      <a:cubicBezTo>
                        <a:pt x="21600" y="21256"/>
                        <a:pt x="20261" y="25543"/>
                        <a:pt x="17764" y="29154"/>
                      </a:cubicBezTo>
                      <a:lnTo>
                        <a:pt x="0" y="16866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111" name="Arc 24"/>
                <p:cNvSpPr>
                  <a:spLocks/>
                </p:cNvSpPr>
                <p:nvPr/>
              </p:nvSpPr>
              <p:spPr bwMode="auto">
                <a:xfrm>
                  <a:off x="1308" y="2057"/>
                  <a:ext cx="154" cy="117"/>
                </a:xfrm>
                <a:custGeom>
                  <a:avLst/>
                  <a:gdLst>
                    <a:gd name="T0" fmla="*/ 0 w 21600"/>
                    <a:gd name="T1" fmla="*/ 0 h 29302"/>
                    <a:gd name="T2" fmla="*/ 0 w 21600"/>
                    <a:gd name="T3" fmla="*/ 0 h 29302"/>
                    <a:gd name="T4" fmla="*/ 0 w 21600"/>
                    <a:gd name="T5" fmla="*/ 0 h 29302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9302"/>
                    <a:gd name="T11" fmla="*/ 21600 w 21600"/>
                    <a:gd name="T12" fmla="*/ 29302 h 2930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9302" fill="none" extrusionOk="0">
                      <a:moveTo>
                        <a:pt x="13412" y="0"/>
                      </a:moveTo>
                      <a:cubicBezTo>
                        <a:pt x="18584" y="4097"/>
                        <a:pt x="21600" y="10333"/>
                        <a:pt x="21600" y="16931"/>
                      </a:cubicBezTo>
                      <a:cubicBezTo>
                        <a:pt x="21600" y="21356"/>
                        <a:pt x="20240" y="25674"/>
                        <a:pt x="17706" y="29301"/>
                      </a:cubicBezTo>
                    </a:path>
                    <a:path w="21600" h="29302" stroke="0" extrusionOk="0">
                      <a:moveTo>
                        <a:pt x="13412" y="0"/>
                      </a:moveTo>
                      <a:cubicBezTo>
                        <a:pt x="18584" y="4097"/>
                        <a:pt x="21600" y="10333"/>
                        <a:pt x="21600" y="16931"/>
                      </a:cubicBezTo>
                      <a:cubicBezTo>
                        <a:pt x="21600" y="21356"/>
                        <a:pt x="20240" y="25674"/>
                        <a:pt x="17706" y="29301"/>
                      </a:cubicBezTo>
                      <a:lnTo>
                        <a:pt x="0" y="1693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6350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112" name="Arc 25"/>
                <p:cNvSpPr>
                  <a:spLocks/>
                </p:cNvSpPr>
                <p:nvPr/>
              </p:nvSpPr>
              <p:spPr bwMode="auto">
                <a:xfrm>
                  <a:off x="1257" y="2176"/>
                  <a:ext cx="183" cy="172"/>
                </a:xfrm>
                <a:custGeom>
                  <a:avLst/>
                  <a:gdLst>
                    <a:gd name="T0" fmla="*/ 0 w 28724"/>
                    <a:gd name="T1" fmla="*/ 0 h 27592"/>
                    <a:gd name="T2" fmla="*/ 0 w 28724"/>
                    <a:gd name="T3" fmla="*/ 0 h 27592"/>
                    <a:gd name="T4" fmla="*/ 0 w 28724"/>
                    <a:gd name="T5" fmla="*/ 0 h 27592"/>
                    <a:gd name="T6" fmla="*/ 0 60000 65536"/>
                    <a:gd name="T7" fmla="*/ 0 60000 65536"/>
                    <a:gd name="T8" fmla="*/ 0 60000 65536"/>
                    <a:gd name="T9" fmla="*/ 0 w 28724"/>
                    <a:gd name="T10" fmla="*/ 0 h 27592"/>
                    <a:gd name="T11" fmla="*/ 28724 w 28724"/>
                    <a:gd name="T12" fmla="*/ 27592 h 2759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724" h="27592" fill="none" extrusionOk="0">
                      <a:moveTo>
                        <a:pt x="27876" y="-1"/>
                      </a:moveTo>
                      <a:cubicBezTo>
                        <a:pt x="28438" y="1947"/>
                        <a:pt x="28724" y="3964"/>
                        <a:pt x="28724" y="5992"/>
                      </a:cubicBezTo>
                      <a:cubicBezTo>
                        <a:pt x="28724" y="17921"/>
                        <a:pt x="19053" y="27592"/>
                        <a:pt x="7124" y="27592"/>
                      </a:cubicBezTo>
                      <a:cubicBezTo>
                        <a:pt x="4698" y="27592"/>
                        <a:pt x="2289" y="27183"/>
                        <a:pt x="-1" y="26383"/>
                      </a:cubicBezTo>
                    </a:path>
                    <a:path w="28724" h="27592" stroke="0" extrusionOk="0">
                      <a:moveTo>
                        <a:pt x="27876" y="-1"/>
                      </a:moveTo>
                      <a:cubicBezTo>
                        <a:pt x="28438" y="1947"/>
                        <a:pt x="28724" y="3964"/>
                        <a:pt x="28724" y="5992"/>
                      </a:cubicBezTo>
                      <a:cubicBezTo>
                        <a:pt x="28724" y="17921"/>
                        <a:pt x="19053" y="27592"/>
                        <a:pt x="7124" y="27592"/>
                      </a:cubicBezTo>
                      <a:cubicBezTo>
                        <a:pt x="4698" y="27592"/>
                        <a:pt x="2289" y="27183"/>
                        <a:pt x="-1" y="26383"/>
                      </a:cubicBezTo>
                      <a:lnTo>
                        <a:pt x="7124" y="5992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113" name="Arc 26"/>
                <p:cNvSpPr>
                  <a:spLocks/>
                </p:cNvSpPr>
                <p:nvPr/>
              </p:nvSpPr>
              <p:spPr bwMode="auto">
                <a:xfrm>
                  <a:off x="1257" y="2176"/>
                  <a:ext cx="180" cy="169"/>
                </a:xfrm>
                <a:custGeom>
                  <a:avLst/>
                  <a:gdLst>
                    <a:gd name="T0" fmla="*/ 0 w 28722"/>
                    <a:gd name="T1" fmla="*/ 0 h 27594"/>
                    <a:gd name="T2" fmla="*/ 0 w 28722"/>
                    <a:gd name="T3" fmla="*/ 0 h 27594"/>
                    <a:gd name="T4" fmla="*/ 0 w 28722"/>
                    <a:gd name="T5" fmla="*/ 0 h 27594"/>
                    <a:gd name="T6" fmla="*/ 0 60000 65536"/>
                    <a:gd name="T7" fmla="*/ 0 60000 65536"/>
                    <a:gd name="T8" fmla="*/ 0 60000 65536"/>
                    <a:gd name="T9" fmla="*/ 0 w 28722"/>
                    <a:gd name="T10" fmla="*/ 0 h 27594"/>
                    <a:gd name="T11" fmla="*/ 28722 w 28722"/>
                    <a:gd name="T12" fmla="*/ 27594 h 2759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722" h="27594" fill="none" extrusionOk="0">
                      <a:moveTo>
                        <a:pt x="27873" y="0"/>
                      </a:moveTo>
                      <a:cubicBezTo>
                        <a:pt x="28436" y="1948"/>
                        <a:pt x="28722" y="3966"/>
                        <a:pt x="28722" y="5994"/>
                      </a:cubicBezTo>
                      <a:cubicBezTo>
                        <a:pt x="28722" y="17923"/>
                        <a:pt x="19051" y="27594"/>
                        <a:pt x="7122" y="27594"/>
                      </a:cubicBezTo>
                      <a:cubicBezTo>
                        <a:pt x="4697" y="27594"/>
                        <a:pt x="2289" y="27185"/>
                        <a:pt x="-1" y="26386"/>
                      </a:cubicBezTo>
                    </a:path>
                    <a:path w="28722" h="27594" stroke="0" extrusionOk="0">
                      <a:moveTo>
                        <a:pt x="27873" y="0"/>
                      </a:moveTo>
                      <a:cubicBezTo>
                        <a:pt x="28436" y="1948"/>
                        <a:pt x="28722" y="3966"/>
                        <a:pt x="28722" y="5994"/>
                      </a:cubicBezTo>
                      <a:cubicBezTo>
                        <a:pt x="28722" y="17923"/>
                        <a:pt x="19051" y="27594"/>
                        <a:pt x="7122" y="27594"/>
                      </a:cubicBezTo>
                      <a:cubicBezTo>
                        <a:pt x="4697" y="27594"/>
                        <a:pt x="2289" y="27185"/>
                        <a:pt x="-1" y="26386"/>
                      </a:cubicBezTo>
                      <a:lnTo>
                        <a:pt x="7122" y="5994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6350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114" name="Arc 27"/>
                <p:cNvSpPr>
                  <a:spLocks/>
                </p:cNvSpPr>
                <p:nvPr/>
              </p:nvSpPr>
              <p:spPr bwMode="auto">
                <a:xfrm>
                  <a:off x="628" y="2055"/>
                  <a:ext cx="99" cy="165"/>
                </a:xfrm>
                <a:custGeom>
                  <a:avLst/>
                  <a:gdLst>
                    <a:gd name="T0" fmla="*/ 0 w 21600"/>
                    <a:gd name="T1" fmla="*/ 0 h 41258"/>
                    <a:gd name="T2" fmla="*/ 0 w 21600"/>
                    <a:gd name="T3" fmla="*/ 0 h 41258"/>
                    <a:gd name="T4" fmla="*/ 0 w 21600"/>
                    <a:gd name="T5" fmla="*/ 0 h 41258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258"/>
                    <a:gd name="T11" fmla="*/ 21600 w 21600"/>
                    <a:gd name="T12" fmla="*/ 41258 h 4125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258" fill="none" extrusionOk="0">
                      <a:moveTo>
                        <a:pt x="12768" y="41257"/>
                      </a:moveTo>
                      <a:cubicBezTo>
                        <a:pt x="4999" y="37777"/>
                        <a:pt x="0" y="30058"/>
                        <a:pt x="0" y="21546"/>
                      </a:cubicBezTo>
                      <a:cubicBezTo>
                        <a:pt x="-1" y="10211"/>
                        <a:pt x="8761" y="804"/>
                        <a:pt x="20068" y="0"/>
                      </a:cubicBezTo>
                    </a:path>
                    <a:path w="21600" h="41258" stroke="0" extrusionOk="0">
                      <a:moveTo>
                        <a:pt x="12768" y="41257"/>
                      </a:moveTo>
                      <a:cubicBezTo>
                        <a:pt x="4999" y="37777"/>
                        <a:pt x="0" y="30058"/>
                        <a:pt x="0" y="21546"/>
                      </a:cubicBezTo>
                      <a:cubicBezTo>
                        <a:pt x="-1" y="10211"/>
                        <a:pt x="8761" y="804"/>
                        <a:pt x="20068" y="0"/>
                      </a:cubicBezTo>
                      <a:lnTo>
                        <a:pt x="21600" y="21546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115" name="Arc 28"/>
                <p:cNvSpPr>
                  <a:spLocks/>
                </p:cNvSpPr>
                <p:nvPr/>
              </p:nvSpPr>
              <p:spPr bwMode="auto">
                <a:xfrm>
                  <a:off x="630" y="2057"/>
                  <a:ext cx="97" cy="161"/>
                </a:xfrm>
                <a:custGeom>
                  <a:avLst/>
                  <a:gdLst>
                    <a:gd name="T0" fmla="*/ 0 w 21600"/>
                    <a:gd name="T1" fmla="*/ 0 h 41268"/>
                    <a:gd name="T2" fmla="*/ 0 w 21600"/>
                    <a:gd name="T3" fmla="*/ 0 h 41268"/>
                    <a:gd name="T4" fmla="*/ 0 w 21600"/>
                    <a:gd name="T5" fmla="*/ 0 h 41268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268"/>
                    <a:gd name="T11" fmla="*/ 21600 w 21600"/>
                    <a:gd name="T12" fmla="*/ 41268 h 4126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268" fill="none" extrusionOk="0">
                      <a:moveTo>
                        <a:pt x="12790" y="41267"/>
                      </a:moveTo>
                      <a:cubicBezTo>
                        <a:pt x="5009" y="37792"/>
                        <a:pt x="0" y="30067"/>
                        <a:pt x="0" y="21546"/>
                      </a:cubicBezTo>
                      <a:cubicBezTo>
                        <a:pt x="-1" y="10209"/>
                        <a:pt x="8763" y="802"/>
                        <a:pt x="20072" y="0"/>
                      </a:cubicBezTo>
                    </a:path>
                    <a:path w="21600" h="41268" stroke="0" extrusionOk="0">
                      <a:moveTo>
                        <a:pt x="12790" y="41267"/>
                      </a:moveTo>
                      <a:cubicBezTo>
                        <a:pt x="5009" y="37792"/>
                        <a:pt x="0" y="30067"/>
                        <a:pt x="0" y="21546"/>
                      </a:cubicBezTo>
                      <a:cubicBezTo>
                        <a:pt x="-1" y="10209"/>
                        <a:pt x="8763" y="802"/>
                        <a:pt x="20072" y="0"/>
                      </a:cubicBezTo>
                      <a:lnTo>
                        <a:pt x="21600" y="21546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6350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116" name="Arc 29"/>
                <p:cNvSpPr>
                  <a:spLocks/>
                </p:cNvSpPr>
                <p:nvPr/>
              </p:nvSpPr>
              <p:spPr bwMode="auto">
                <a:xfrm>
                  <a:off x="890" y="2279"/>
                  <a:ext cx="375" cy="100"/>
                </a:xfrm>
                <a:custGeom>
                  <a:avLst/>
                  <a:gdLst>
                    <a:gd name="T0" fmla="*/ 0 w 39085"/>
                    <a:gd name="T1" fmla="*/ 0 h 21600"/>
                    <a:gd name="T2" fmla="*/ 0 w 39085"/>
                    <a:gd name="T3" fmla="*/ 0 h 21600"/>
                    <a:gd name="T4" fmla="*/ 0 w 39085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9085"/>
                    <a:gd name="T10" fmla="*/ 0 h 21600"/>
                    <a:gd name="T11" fmla="*/ 39085 w 39085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085" h="21600" fill="none" extrusionOk="0">
                      <a:moveTo>
                        <a:pt x="39085" y="12120"/>
                      </a:moveTo>
                      <a:cubicBezTo>
                        <a:pt x="35065" y="18049"/>
                        <a:pt x="28368" y="21599"/>
                        <a:pt x="21206" y="21600"/>
                      </a:cubicBezTo>
                      <a:cubicBezTo>
                        <a:pt x="10860" y="21600"/>
                        <a:pt x="1967" y="14264"/>
                        <a:pt x="0" y="4107"/>
                      </a:cubicBezTo>
                    </a:path>
                    <a:path w="39085" h="21600" stroke="0" extrusionOk="0">
                      <a:moveTo>
                        <a:pt x="39085" y="12120"/>
                      </a:moveTo>
                      <a:cubicBezTo>
                        <a:pt x="35065" y="18049"/>
                        <a:pt x="28368" y="21599"/>
                        <a:pt x="21206" y="21600"/>
                      </a:cubicBezTo>
                      <a:cubicBezTo>
                        <a:pt x="10860" y="21600"/>
                        <a:pt x="1967" y="14264"/>
                        <a:pt x="0" y="4107"/>
                      </a:cubicBezTo>
                      <a:lnTo>
                        <a:pt x="21206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117" name="Arc 30"/>
                <p:cNvSpPr>
                  <a:spLocks/>
                </p:cNvSpPr>
                <p:nvPr/>
              </p:nvSpPr>
              <p:spPr bwMode="auto">
                <a:xfrm>
                  <a:off x="892" y="2279"/>
                  <a:ext cx="370" cy="98"/>
                </a:xfrm>
                <a:custGeom>
                  <a:avLst/>
                  <a:gdLst>
                    <a:gd name="T0" fmla="*/ 0 w 39018"/>
                    <a:gd name="T1" fmla="*/ 0 h 21600"/>
                    <a:gd name="T2" fmla="*/ 0 w 39018"/>
                    <a:gd name="T3" fmla="*/ 0 h 21600"/>
                    <a:gd name="T4" fmla="*/ 0 w 39018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9018"/>
                    <a:gd name="T10" fmla="*/ 0 h 21600"/>
                    <a:gd name="T11" fmla="*/ 39018 w 39018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018" h="21600" fill="none" extrusionOk="0">
                      <a:moveTo>
                        <a:pt x="39017" y="12206"/>
                      </a:moveTo>
                      <a:cubicBezTo>
                        <a:pt x="34990" y="18085"/>
                        <a:pt x="28323" y="21599"/>
                        <a:pt x="21198" y="21600"/>
                      </a:cubicBezTo>
                      <a:cubicBezTo>
                        <a:pt x="10868" y="21600"/>
                        <a:pt x="1984" y="14286"/>
                        <a:pt x="0" y="4149"/>
                      </a:cubicBezTo>
                    </a:path>
                    <a:path w="39018" h="21600" stroke="0" extrusionOk="0">
                      <a:moveTo>
                        <a:pt x="39017" y="12206"/>
                      </a:moveTo>
                      <a:cubicBezTo>
                        <a:pt x="34990" y="18085"/>
                        <a:pt x="28323" y="21599"/>
                        <a:pt x="21198" y="21600"/>
                      </a:cubicBezTo>
                      <a:cubicBezTo>
                        <a:pt x="10868" y="21600"/>
                        <a:pt x="1984" y="14286"/>
                        <a:pt x="0" y="4149"/>
                      </a:cubicBezTo>
                      <a:lnTo>
                        <a:pt x="21198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6350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4954" name="Freeform 31"/>
              <p:cNvSpPr>
                <a:spLocks/>
              </p:cNvSpPr>
              <p:nvPr/>
            </p:nvSpPr>
            <p:spPr bwMode="auto">
              <a:xfrm>
                <a:off x="1628" y="398"/>
                <a:ext cx="365" cy="183"/>
              </a:xfrm>
              <a:custGeom>
                <a:avLst/>
                <a:gdLst>
                  <a:gd name="T0" fmla="*/ 0 w 1460"/>
                  <a:gd name="T1" fmla="*/ 0 h 730"/>
                  <a:gd name="T2" fmla="*/ 0 w 1460"/>
                  <a:gd name="T3" fmla="*/ 0 h 730"/>
                  <a:gd name="T4" fmla="*/ 0 w 1460"/>
                  <a:gd name="T5" fmla="*/ 0 h 730"/>
                  <a:gd name="T6" fmla="*/ 0 w 1460"/>
                  <a:gd name="T7" fmla="*/ 0 h 7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60"/>
                  <a:gd name="T13" fmla="*/ 0 h 730"/>
                  <a:gd name="T14" fmla="*/ 1460 w 1460"/>
                  <a:gd name="T15" fmla="*/ 730 h 7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60" h="730">
                    <a:moveTo>
                      <a:pt x="177" y="0"/>
                    </a:moveTo>
                    <a:lnTo>
                      <a:pt x="1460" y="0"/>
                    </a:lnTo>
                    <a:lnTo>
                      <a:pt x="726" y="730"/>
                    </a:lnTo>
                    <a:lnTo>
                      <a:pt x="0" y="8"/>
                    </a:lnTo>
                  </a:path>
                </a:pathLst>
              </a:custGeom>
              <a:noFill/>
              <a:ln w="9525">
                <a:solidFill>
                  <a:srgbClr val="CF0E3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4955" name="Group 32"/>
              <p:cNvGrpSpPr>
                <a:grpSpLocks/>
              </p:cNvGrpSpPr>
              <p:nvPr/>
            </p:nvGrpSpPr>
            <p:grpSpPr bwMode="auto">
              <a:xfrm>
                <a:off x="1927" y="332"/>
                <a:ext cx="171" cy="169"/>
                <a:chOff x="1179" y="1966"/>
                <a:chExt cx="171" cy="169"/>
              </a:xfrm>
            </p:grpSpPr>
            <p:sp>
              <p:nvSpPr>
                <p:cNvPr id="35082" name="Freeform 33"/>
                <p:cNvSpPr>
                  <a:spLocks/>
                </p:cNvSpPr>
                <p:nvPr/>
              </p:nvSpPr>
              <p:spPr bwMode="auto">
                <a:xfrm>
                  <a:off x="1203" y="2068"/>
                  <a:ext cx="145" cy="18"/>
                </a:xfrm>
                <a:custGeom>
                  <a:avLst/>
                  <a:gdLst>
                    <a:gd name="T0" fmla="*/ 0 w 581"/>
                    <a:gd name="T1" fmla="*/ 0 h 72"/>
                    <a:gd name="T2" fmla="*/ 0 w 581"/>
                    <a:gd name="T3" fmla="*/ 0 h 72"/>
                    <a:gd name="T4" fmla="*/ 0 w 581"/>
                    <a:gd name="T5" fmla="*/ 0 h 72"/>
                    <a:gd name="T6" fmla="*/ 0 w 581"/>
                    <a:gd name="T7" fmla="*/ 0 h 72"/>
                    <a:gd name="T8" fmla="*/ 0 w 581"/>
                    <a:gd name="T9" fmla="*/ 0 h 7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81"/>
                    <a:gd name="T16" fmla="*/ 0 h 72"/>
                    <a:gd name="T17" fmla="*/ 581 w 581"/>
                    <a:gd name="T18" fmla="*/ 72 h 7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81" h="72">
                      <a:moveTo>
                        <a:pt x="0" y="72"/>
                      </a:moveTo>
                      <a:lnTo>
                        <a:pt x="73" y="0"/>
                      </a:lnTo>
                      <a:lnTo>
                        <a:pt x="581" y="0"/>
                      </a:lnTo>
                      <a:lnTo>
                        <a:pt x="517" y="72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083" name="Freeform 34"/>
                <p:cNvSpPr>
                  <a:spLocks/>
                </p:cNvSpPr>
                <p:nvPr/>
              </p:nvSpPr>
              <p:spPr bwMode="auto">
                <a:xfrm>
                  <a:off x="1205" y="2070"/>
                  <a:ext cx="145" cy="18"/>
                </a:xfrm>
                <a:custGeom>
                  <a:avLst/>
                  <a:gdLst>
                    <a:gd name="T0" fmla="*/ 0 w 581"/>
                    <a:gd name="T1" fmla="*/ 0 h 72"/>
                    <a:gd name="T2" fmla="*/ 0 w 581"/>
                    <a:gd name="T3" fmla="*/ 0 h 72"/>
                    <a:gd name="T4" fmla="*/ 0 w 581"/>
                    <a:gd name="T5" fmla="*/ 0 h 72"/>
                    <a:gd name="T6" fmla="*/ 0 w 581"/>
                    <a:gd name="T7" fmla="*/ 0 h 72"/>
                    <a:gd name="T8" fmla="*/ 0 w 581"/>
                    <a:gd name="T9" fmla="*/ 0 h 7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81"/>
                    <a:gd name="T16" fmla="*/ 0 h 72"/>
                    <a:gd name="T17" fmla="*/ 581 w 581"/>
                    <a:gd name="T18" fmla="*/ 72 h 7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81" h="72">
                      <a:moveTo>
                        <a:pt x="0" y="72"/>
                      </a:moveTo>
                      <a:lnTo>
                        <a:pt x="73" y="0"/>
                      </a:lnTo>
                      <a:lnTo>
                        <a:pt x="581" y="0"/>
                      </a:lnTo>
                      <a:lnTo>
                        <a:pt x="517" y="72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084" name="Rectangle 35"/>
                <p:cNvSpPr>
                  <a:spLocks noChangeArrowheads="1"/>
                </p:cNvSpPr>
                <p:nvPr/>
              </p:nvSpPr>
              <p:spPr bwMode="auto">
                <a:xfrm>
                  <a:off x="1203" y="2086"/>
                  <a:ext cx="129" cy="22"/>
                </a:xfrm>
                <a:prstGeom prst="rect">
                  <a:avLst/>
                </a:prstGeom>
                <a:solidFill>
                  <a:srgbClr val="B7B7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1294" tIns="45647" rIns="91294" bIns="45647"/>
                <a:lstStyle>
                  <a:lvl1pPr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/>
                  <a:endParaRPr lang="zh-CN" altLang="en-US" sz="500">
                    <a:ea typeface="宋体" pitchFamily="2" charset="-122"/>
                  </a:endParaRPr>
                </a:p>
              </p:txBody>
            </p:sp>
            <p:sp>
              <p:nvSpPr>
                <p:cNvPr id="35085" name="Rectangle 36"/>
                <p:cNvSpPr>
                  <a:spLocks noChangeArrowheads="1"/>
                </p:cNvSpPr>
                <p:nvPr/>
              </p:nvSpPr>
              <p:spPr bwMode="auto">
                <a:xfrm>
                  <a:off x="1204" y="2087"/>
                  <a:ext cx="127" cy="20"/>
                </a:xfrm>
                <a:prstGeom prst="rect">
                  <a:avLst/>
                </a:prstGeom>
                <a:solidFill>
                  <a:srgbClr val="B7B79D"/>
                </a:solidFill>
                <a:ln w="3175">
                  <a:solidFill>
                    <a:srgbClr val="494936"/>
                  </a:solidFill>
                  <a:miter lim="800000"/>
                  <a:headEnd/>
                  <a:tailEnd/>
                </a:ln>
              </p:spPr>
              <p:txBody>
                <a:bodyPr lIns="91294" tIns="45647" rIns="91294" bIns="45647"/>
                <a:lstStyle>
                  <a:lvl1pPr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/>
                  <a:endParaRPr lang="zh-CN" altLang="en-US" sz="500">
                    <a:ea typeface="宋体" pitchFamily="2" charset="-122"/>
                  </a:endParaRPr>
                </a:p>
              </p:txBody>
            </p:sp>
            <p:sp>
              <p:nvSpPr>
                <p:cNvPr id="35086" name="Freeform 37"/>
                <p:cNvSpPr>
                  <a:spLocks/>
                </p:cNvSpPr>
                <p:nvPr/>
              </p:nvSpPr>
              <p:spPr bwMode="auto">
                <a:xfrm>
                  <a:off x="1332" y="2068"/>
                  <a:ext cx="16" cy="40"/>
                </a:xfrm>
                <a:custGeom>
                  <a:avLst/>
                  <a:gdLst>
                    <a:gd name="T0" fmla="*/ 0 w 64"/>
                    <a:gd name="T1" fmla="*/ 0 h 160"/>
                    <a:gd name="T2" fmla="*/ 0 w 64"/>
                    <a:gd name="T3" fmla="*/ 0 h 160"/>
                    <a:gd name="T4" fmla="*/ 0 w 64"/>
                    <a:gd name="T5" fmla="*/ 0 h 160"/>
                    <a:gd name="T6" fmla="*/ 0 w 64"/>
                    <a:gd name="T7" fmla="*/ 0 h 160"/>
                    <a:gd name="T8" fmla="*/ 0 w 64"/>
                    <a:gd name="T9" fmla="*/ 0 h 16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4"/>
                    <a:gd name="T16" fmla="*/ 0 h 160"/>
                    <a:gd name="T17" fmla="*/ 64 w 64"/>
                    <a:gd name="T18" fmla="*/ 160 h 16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4" h="160">
                      <a:moveTo>
                        <a:pt x="0" y="160"/>
                      </a:moveTo>
                      <a:lnTo>
                        <a:pt x="64" y="96"/>
                      </a:lnTo>
                      <a:lnTo>
                        <a:pt x="64" y="0"/>
                      </a:lnTo>
                      <a:lnTo>
                        <a:pt x="0" y="72"/>
                      </a:lnTo>
                      <a:lnTo>
                        <a:pt x="0" y="160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087" name="Freeform 38"/>
                <p:cNvSpPr>
                  <a:spLocks/>
                </p:cNvSpPr>
                <p:nvPr/>
              </p:nvSpPr>
              <p:spPr bwMode="auto">
                <a:xfrm>
                  <a:off x="1332" y="2068"/>
                  <a:ext cx="16" cy="40"/>
                </a:xfrm>
                <a:custGeom>
                  <a:avLst/>
                  <a:gdLst>
                    <a:gd name="T0" fmla="*/ 0 w 64"/>
                    <a:gd name="T1" fmla="*/ 0 h 160"/>
                    <a:gd name="T2" fmla="*/ 0 w 64"/>
                    <a:gd name="T3" fmla="*/ 0 h 160"/>
                    <a:gd name="T4" fmla="*/ 0 w 64"/>
                    <a:gd name="T5" fmla="*/ 0 h 160"/>
                    <a:gd name="T6" fmla="*/ 0 w 64"/>
                    <a:gd name="T7" fmla="*/ 0 h 160"/>
                    <a:gd name="T8" fmla="*/ 0 w 64"/>
                    <a:gd name="T9" fmla="*/ 0 h 16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4"/>
                    <a:gd name="T16" fmla="*/ 0 h 160"/>
                    <a:gd name="T17" fmla="*/ 64 w 64"/>
                    <a:gd name="T18" fmla="*/ 160 h 16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4" h="160">
                      <a:moveTo>
                        <a:pt x="0" y="160"/>
                      </a:moveTo>
                      <a:lnTo>
                        <a:pt x="64" y="96"/>
                      </a:lnTo>
                      <a:lnTo>
                        <a:pt x="64" y="0"/>
                      </a:lnTo>
                      <a:lnTo>
                        <a:pt x="0" y="72"/>
                      </a:lnTo>
                      <a:lnTo>
                        <a:pt x="0" y="160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088" name="Freeform 39"/>
                <p:cNvSpPr>
                  <a:spLocks/>
                </p:cNvSpPr>
                <p:nvPr/>
              </p:nvSpPr>
              <p:spPr bwMode="auto">
                <a:xfrm>
                  <a:off x="1207" y="2068"/>
                  <a:ext cx="139" cy="14"/>
                </a:xfrm>
                <a:custGeom>
                  <a:avLst/>
                  <a:gdLst>
                    <a:gd name="T0" fmla="*/ 0 w 557"/>
                    <a:gd name="T1" fmla="*/ 0 h 56"/>
                    <a:gd name="T2" fmla="*/ 0 w 557"/>
                    <a:gd name="T3" fmla="*/ 0 h 56"/>
                    <a:gd name="T4" fmla="*/ 0 w 557"/>
                    <a:gd name="T5" fmla="*/ 0 h 56"/>
                    <a:gd name="T6" fmla="*/ 0 w 557"/>
                    <a:gd name="T7" fmla="*/ 0 h 56"/>
                    <a:gd name="T8" fmla="*/ 0 w 557"/>
                    <a:gd name="T9" fmla="*/ 0 h 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57"/>
                    <a:gd name="T16" fmla="*/ 0 h 56"/>
                    <a:gd name="T17" fmla="*/ 557 w 557"/>
                    <a:gd name="T18" fmla="*/ 56 h 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57" h="56">
                      <a:moveTo>
                        <a:pt x="0" y="56"/>
                      </a:moveTo>
                      <a:lnTo>
                        <a:pt x="57" y="0"/>
                      </a:lnTo>
                      <a:lnTo>
                        <a:pt x="557" y="0"/>
                      </a:lnTo>
                      <a:lnTo>
                        <a:pt x="509" y="56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089" name="Freeform 40"/>
                <p:cNvSpPr>
                  <a:spLocks/>
                </p:cNvSpPr>
                <p:nvPr/>
              </p:nvSpPr>
              <p:spPr bwMode="auto">
                <a:xfrm>
                  <a:off x="1207" y="2068"/>
                  <a:ext cx="139" cy="14"/>
                </a:xfrm>
                <a:custGeom>
                  <a:avLst/>
                  <a:gdLst>
                    <a:gd name="T0" fmla="*/ 0 w 557"/>
                    <a:gd name="T1" fmla="*/ 0 h 56"/>
                    <a:gd name="T2" fmla="*/ 0 w 557"/>
                    <a:gd name="T3" fmla="*/ 0 h 56"/>
                    <a:gd name="T4" fmla="*/ 0 w 557"/>
                    <a:gd name="T5" fmla="*/ 0 h 56"/>
                    <a:gd name="T6" fmla="*/ 0 w 557"/>
                    <a:gd name="T7" fmla="*/ 0 h 56"/>
                    <a:gd name="T8" fmla="*/ 0 w 557"/>
                    <a:gd name="T9" fmla="*/ 0 h 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57"/>
                    <a:gd name="T16" fmla="*/ 0 h 56"/>
                    <a:gd name="T17" fmla="*/ 557 w 557"/>
                    <a:gd name="T18" fmla="*/ 56 h 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57" h="56">
                      <a:moveTo>
                        <a:pt x="0" y="56"/>
                      </a:moveTo>
                      <a:lnTo>
                        <a:pt x="57" y="0"/>
                      </a:lnTo>
                      <a:lnTo>
                        <a:pt x="557" y="0"/>
                      </a:lnTo>
                      <a:lnTo>
                        <a:pt x="509" y="56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090" name="Freeform 41"/>
                <p:cNvSpPr>
                  <a:spLocks/>
                </p:cNvSpPr>
                <p:nvPr/>
              </p:nvSpPr>
              <p:spPr bwMode="auto">
                <a:xfrm>
                  <a:off x="1205" y="1966"/>
                  <a:ext cx="141" cy="14"/>
                </a:xfrm>
                <a:custGeom>
                  <a:avLst/>
                  <a:gdLst>
                    <a:gd name="T0" fmla="*/ 0 w 565"/>
                    <a:gd name="T1" fmla="*/ 0 h 56"/>
                    <a:gd name="T2" fmla="*/ 0 w 565"/>
                    <a:gd name="T3" fmla="*/ 0 h 56"/>
                    <a:gd name="T4" fmla="*/ 0 w 565"/>
                    <a:gd name="T5" fmla="*/ 0 h 56"/>
                    <a:gd name="T6" fmla="*/ 0 w 565"/>
                    <a:gd name="T7" fmla="*/ 0 h 56"/>
                    <a:gd name="T8" fmla="*/ 0 w 565"/>
                    <a:gd name="T9" fmla="*/ 0 h 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65"/>
                    <a:gd name="T16" fmla="*/ 0 h 56"/>
                    <a:gd name="T17" fmla="*/ 565 w 565"/>
                    <a:gd name="T18" fmla="*/ 56 h 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65" h="56">
                      <a:moveTo>
                        <a:pt x="0" y="56"/>
                      </a:moveTo>
                      <a:lnTo>
                        <a:pt x="49" y="0"/>
                      </a:lnTo>
                      <a:lnTo>
                        <a:pt x="565" y="0"/>
                      </a:lnTo>
                      <a:lnTo>
                        <a:pt x="509" y="56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091" name="Freeform 42"/>
                <p:cNvSpPr>
                  <a:spLocks/>
                </p:cNvSpPr>
                <p:nvPr/>
              </p:nvSpPr>
              <p:spPr bwMode="auto">
                <a:xfrm>
                  <a:off x="1205" y="1966"/>
                  <a:ext cx="141" cy="14"/>
                </a:xfrm>
                <a:custGeom>
                  <a:avLst/>
                  <a:gdLst>
                    <a:gd name="T0" fmla="*/ 0 w 565"/>
                    <a:gd name="T1" fmla="*/ 0 h 56"/>
                    <a:gd name="T2" fmla="*/ 0 w 565"/>
                    <a:gd name="T3" fmla="*/ 0 h 56"/>
                    <a:gd name="T4" fmla="*/ 0 w 565"/>
                    <a:gd name="T5" fmla="*/ 0 h 56"/>
                    <a:gd name="T6" fmla="*/ 0 w 565"/>
                    <a:gd name="T7" fmla="*/ 0 h 56"/>
                    <a:gd name="T8" fmla="*/ 0 w 565"/>
                    <a:gd name="T9" fmla="*/ 0 h 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65"/>
                    <a:gd name="T16" fmla="*/ 0 h 56"/>
                    <a:gd name="T17" fmla="*/ 565 w 565"/>
                    <a:gd name="T18" fmla="*/ 56 h 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65" h="56">
                      <a:moveTo>
                        <a:pt x="0" y="56"/>
                      </a:moveTo>
                      <a:lnTo>
                        <a:pt x="49" y="0"/>
                      </a:lnTo>
                      <a:lnTo>
                        <a:pt x="565" y="0"/>
                      </a:lnTo>
                      <a:lnTo>
                        <a:pt x="509" y="56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092" name="Rectangle 43"/>
                <p:cNvSpPr>
                  <a:spLocks noChangeArrowheads="1"/>
                </p:cNvSpPr>
                <p:nvPr/>
              </p:nvSpPr>
              <p:spPr bwMode="auto">
                <a:xfrm>
                  <a:off x="1206" y="1981"/>
                  <a:ext cx="127" cy="98"/>
                </a:xfrm>
                <a:prstGeom prst="rect">
                  <a:avLst/>
                </a:prstGeom>
                <a:solidFill>
                  <a:srgbClr val="B7B79D"/>
                </a:solidFill>
                <a:ln w="3175">
                  <a:solidFill>
                    <a:srgbClr val="494936"/>
                  </a:solidFill>
                  <a:miter lim="800000"/>
                  <a:headEnd/>
                  <a:tailEnd/>
                </a:ln>
              </p:spPr>
              <p:txBody>
                <a:bodyPr lIns="91294" tIns="45647" rIns="91294" bIns="45647"/>
                <a:lstStyle>
                  <a:lvl1pPr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/>
                  <a:endParaRPr lang="zh-CN" altLang="en-US" sz="500">
                    <a:ea typeface="宋体" pitchFamily="2" charset="-122"/>
                  </a:endParaRPr>
                </a:p>
              </p:txBody>
            </p:sp>
            <p:sp>
              <p:nvSpPr>
                <p:cNvPr id="35093" name="Rectangle 44"/>
                <p:cNvSpPr>
                  <a:spLocks noChangeArrowheads="1"/>
                </p:cNvSpPr>
                <p:nvPr/>
              </p:nvSpPr>
              <p:spPr bwMode="auto">
                <a:xfrm>
                  <a:off x="1216" y="1993"/>
                  <a:ext cx="105" cy="76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494936"/>
                  </a:solidFill>
                  <a:miter lim="800000"/>
                  <a:headEnd/>
                  <a:tailEnd/>
                </a:ln>
              </p:spPr>
              <p:txBody>
                <a:bodyPr lIns="91294" tIns="45647" rIns="91294" bIns="45647"/>
                <a:lstStyle>
                  <a:lvl1pPr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/>
                  <a:endParaRPr lang="zh-CN" altLang="en-US" sz="500">
                    <a:ea typeface="宋体" pitchFamily="2" charset="-122"/>
                  </a:endParaRPr>
                </a:p>
              </p:txBody>
            </p:sp>
            <p:sp>
              <p:nvSpPr>
                <p:cNvPr id="35094" name="Freeform 45"/>
                <p:cNvSpPr>
                  <a:spLocks/>
                </p:cNvSpPr>
                <p:nvPr/>
              </p:nvSpPr>
              <p:spPr bwMode="auto">
                <a:xfrm>
                  <a:off x="1332" y="1966"/>
                  <a:ext cx="14" cy="112"/>
                </a:xfrm>
                <a:custGeom>
                  <a:avLst/>
                  <a:gdLst>
                    <a:gd name="T0" fmla="*/ 0 w 56"/>
                    <a:gd name="T1" fmla="*/ 0 h 449"/>
                    <a:gd name="T2" fmla="*/ 0 w 56"/>
                    <a:gd name="T3" fmla="*/ 0 h 449"/>
                    <a:gd name="T4" fmla="*/ 0 w 56"/>
                    <a:gd name="T5" fmla="*/ 0 h 449"/>
                    <a:gd name="T6" fmla="*/ 0 w 56"/>
                    <a:gd name="T7" fmla="*/ 0 h 449"/>
                    <a:gd name="T8" fmla="*/ 0 w 56"/>
                    <a:gd name="T9" fmla="*/ 0 h 44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6"/>
                    <a:gd name="T16" fmla="*/ 0 h 449"/>
                    <a:gd name="T17" fmla="*/ 56 w 56"/>
                    <a:gd name="T18" fmla="*/ 449 h 44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6" h="449">
                      <a:moveTo>
                        <a:pt x="0" y="449"/>
                      </a:moveTo>
                      <a:lnTo>
                        <a:pt x="56" y="401"/>
                      </a:lnTo>
                      <a:lnTo>
                        <a:pt x="56" y="0"/>
                      </a:lnTo>
                      <a:lnTo>
                        <a:pt x="0" y="56"/>
                      </a:lnTo>
                      <a:lnTo>
                        <a:pt x="0" y="449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095" name="Freeform 46"/>
                <p:cNvSpPr>
                  <a:spLocks/>
                </p:cNvSpPr>
                <p:nvPr/>
              </p:nvSpPr>
              <p:spPr bwMode="auto">
                <a:xfrm>
                  <a:off x="1332" y="1966"/>
                  <a:ext cx="14" cy="112"/>
                </a:xfrm>
                <a:custGeom>
                  <a:avLst/>
                  <a:gdLst>
                    <a:gd name="T0" fmla="*/ 0 w 56"/>
                    <a:gd name="T1" fmla="*/ 0 h 449"/>
                    <a:gd name="T2" fmla="*/ 0 w 56"/>
                    <a:gd name="T3" fmla="*/ 0 h 449"/>
                    <a:gd name="T4" fmla="*/ 0 w 56"/>
                    <a:gd name="T5" fmla="*/ 0 h 449"/>
                    <a:gd name="T6" fmla="*/ 0 w 56"/>
                    <a:gd name="T7" fmla="*/ 0 h 449"/>
                    <a:gd name="T8" fmla="*/ 0 w 56"/>
                    <a:gd name="T9" fmla="*/ 0 h 44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6"/>
                    <a:gd name="T16" fmla="*/ 0 h 449"/>
                    <a:gd name="T17" fmla="*/ 56 w 56"/>
                    <a:gd name="T18" fmla="*/ 449 h 44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6" h="449">
                      <a:moveTo>
                        <a:pt x="0" y="449"/>
                      </a:moveTo>
                      <a:lnTo>
                        <a:pt x="56" y="401"/>
                      </a:lnTo>
                      <a:lnTo>
                        <a:pt x="56" y="0"/>
                      </a:lnTo>
                      <a:lnTo>
                        <a:pt x="0" y="56"/>
                      </a:lnTo>
                      <a:lnTo>
                        <a:pt x="0" y="449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096" name="Freeform 47"/>
                <p:cNvSpPr>
                  <a:spLocks/>
                </p:cNvSpPr>
                <p:nvPr/>
              </p:nvSpPr>
              <p:spPr bwMode="auto">
                <a:xfrm>
                  <a:off x="1179" y="2104"/>
                  <a:ext cx="159" cy="25"/>
                </a:xfrm>
                <a:custGeom>
                  <a:avLst/>
                  <a:gdLst>
                    <a:gd name="T0" fmla="*/ 0 w 638"/>
                    <a:gd name="T1" fmla="*/ 0 h 96"/>
                    <a:gd name="T2" fmla="*/ 0 w 638"/>
                    <a:gd name="T3" fmla="*/ 0 h 96"/>
                    <a:gd name="T4" fmla="*/ 0 w 638"/>
                    <a:gd name="T5" fmla="*/ 0 h 96"/>
                    <a:gd name="T6" fmla="*/ 0 w 638"/>
                    <a:gd name="T7" fmla="*/ 0 h 96"/>
                    <a:gd name="T8" fmla="*/ 0 w 638"/>
                    <a:gd name="T9" fmla="*/ 0 h 9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8"/>
                    <a:gd name="T16" fmla="*/ 0 h 96"/>
                    <a:gd name="T17" fmla="*/ 638 w 638"/>
                    <a:gd name="T18" fmla="*/ 96 h 9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8" h="96">
                      <a:moveTo>
                        <a:pt x="0" y="96"/>
                      </a:moveTo>
                      <a:lnTo>
                        <a:pt x="81" y="0"/>
                      </a:lnTo>
                      <a:lnTo>
                        <a:pt x="638" y="0"/>
                      </a:lnTo>
                      <a:lnTo>
                        <a:pt x="557" y="96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097" name="Freeform 48"/>
                <p:cNvSpPr>
                  <a:spLocks/>
                </p:cNvSpPr>
                <p:nvPr/>
              </p:nvSpPr>
              <p:spPr bwMode="auto">
                <a:xfrm>
                  <a:off x="1179" y="2104"/>
                  <a:ext cx="159" cy="25"/>
                </a:xfrm>
                <a:custGeom>
                  <a:avLst/>
                  <a:gdLst>
                    <a:gd name="T0" fmla="*/ 0 w 638"/>
                    <a:gd name="T1" fmla="*/ 0 h 96"/>
                    <a:gd name="T2" fmla="*/ 0 w 638"/>
                    <a:gd name="T3" fmla="*/ 0 h 96"/>
                    <a:gd name="T4" fmla="*/ 0 w 638"/>
                    <a:gd name="T5" fmla="*/ 0 h 96"/>
                    <a:gd name="T6" fmla="*/ 0 w 638"/>
                    <a:gd name="T7" fmla="*/ 0 h 96"/>
                    <a:gd name="T8" fmla="*/ 0 w 638"/>
                    <a:gd name="T9" fmla="*/ 0 h 9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8"/>
                    <a:gd name="T16" fmla="*/ 0 h 96"/>
                    <a:gd name="T17" fmla="*/ 638 w 638"/>
                    <a:gd name="T18" fmla="*/ 96 h 9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8" h="96">
                      <a:moveTo>
                        <a:pt x="0" y="96"/>
                      </a:moveTo>
                      <a:lnTo>
                        <a:pt x="81" y="0"/>
                      </a:lnTo>
                      <a:lnTo>
                        <a:pt x="638" y="0"/>
                      </a:lnTo>
                      <a:lnTo>
                        <a:pt x="557" y="96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098" name="Freeform 49"/>
                <p:cNvSpPr>
                  <a:spLocks/>
                </p:cNvSpPr>
                <p:nvPr/>
              </p:nvSpPr>
              <p:spPr bwMode="auto">
                <a:xfrm>
                  <a:off x="1318" y="2104"/>
                  <a:ext cx="20" cy="31"/>
                </a:xfrm>
                <a:custGeom>
                  <a:avLst/>
                  <a:gdLst>
                    <a:gd name="T0" fmla="*/ 0 w 81"/>
                    <a:gd name="T1" fmla="*/ 0 h 120"/>
                    <a:gd name="T2" fmla="*/ 0 w 81"/>
                    <a:gd name="T3" fmla="*/ 0 h 120"/>
                    <a:gd name="T4" fmla="*/ 0 w 81"/>
                    <a:gd name="T5" fmla="*/ 0 h 120"/>
                    <a:gd name="T6" fmla="*/ 0 w 81"/>
                    <a:gd name="T7" fmla="*/ 0 h 120"/>
                    <a:gd name="T8" fmla="*/ 0 w 81"/>
                    <a:gd name="T9" fmla="*/ 0 h 1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1"/>
                    <a:gd name="T16" fmla="*/ 0 h 120"/>
                    <a:gd name="T17" fmla="*/ 81 w 81"/>
                    <a:gd name="T18" fmla="*/ 120 h 1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1" h="120">
                      <a:moveTo>
                        <a:pt x="0" y="120"/>
                      </a:moveTo>
                      <a:lnTo>
                        <a:pt x="81" y="40"/>
                      </a:lnTo>
                      <a:lnTo>
                        <a:pt x="81" y="0"/>
                      </a:lnTo>
                      <a:lnTo>
                        <a:pt x="0" y="104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099" name="Freeform 50"/>
                <p:cNvSpPr>
                  <a:spLocks/>
                </p:cNvSpPr>
                <p:nvPr/>
              </p:nvSpPr>
              <p:spPr bwMode="auto">
                <a:xfrm>
                  <a:off x="1318" y="2104"/>
                  <a:ext cx="20" cy="31"/>
                </a:xfrm>
                <a:custGeom>
                  <a:avLst/>
                  <a:gdLst>
                    <a:gd name="T0" fmla="*/ 0 w 81"/>
                    <a:gd name="T1" fmla="*/ 0 h 120"/>
                    <a:gd name="T2" fmla="*/ 0 w 81"/>
                    <a:gd name="T3" fmla="*/ 0 h 120"/>
                    <a:gd name="T4" fmla="*/ 0 w 81"/>
                    <a:gd name="T5" fmla="*/ 0 h 120"/>
                    <a:gd name="T6" fmla="*/ 0 w 81"/>
                    <a:gd name="T7" fmla="*/ 0 h 120"/>
                    <a:gd name="T8" fmla="*/ 0 w 81"/>
                    <a:gd name="T9" fmla="*/ 0 h 1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1"/>
                    <a:gd name="T16" fmla="*/ 0 h 120"/>
                    <a:gd name="T17" fmla="*/ 81 w 81"/>
                    <a:gd name="T18" fmla="*/ 120 h 1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1" h="120">
                      <a:moveTo>
                        <a:pt x="0" y="120"/>
                      </a:moveTo>
                      <a:lnTo>
                        <a:pt x="81" y="40"/>
                      </a:lnTo>
                      <a:lnTo>
                        <a:pt x="81" y="0"/>
                      </a:lnTo>
                      <a:lnTo>
                        <a:pt x="0" y="104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100" name="Rectangle 51"/>
                <p:cNvSpPr>
                  <a:spLocks noChangeArrowheads="1"/>
                </p:cNvSpPr>
                <p:nvPr/>
              </p:nvSpPr>
              <p:spPr bwMode="auto">
                <a:xfrm>
                  <a:off x="1179" y="2129"/>
                  <a:ext cx="139" cy="6"/>
                </a:xfrm>
                <a:prstGeom prst="rect">
                  <a:avLst/>
                </a:prstGeom>
                <a:solidFill>
                  <a:srgbClr val="B7B7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1294" tIns="45647" rIns="91294" bIns="45647"/>
                <a:lstStyle>
                  <a:lvl1pPr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/>
                  <a:endParaRPr lang="zh-CN" altLang="en-US" sz="500">
                    <a:ea typeface="宋体" pitchFamily="2" charset="-122"/>
                  </a:endParaRPr>
                </a:p>
              </p:txBody>
            </p:sp>
            <p:sp>
              <p:nvSpPr>
                <p:cNvPr id="35101" name="Rectangle 52"/>
                <p:cNvSpPr>
                  <a:spLocks noChangeArrowheads="1"/>
                </p:cNvSpPr>
                <p:nvPr/>
              </p:nvSpPr>
              <p:spPr bwMode="auto">
                <a:xfrm>
                  <a:off x="1180" y="2130"/>
                  <a:ext cx="137" cy="4"/>
                </a:xfrm>
                <a:prstGeom prst="rect">
                  <a:avLst/>
                </a:prstGeom>
                <a:solidFill>
                  <a:srgbClr val="B7B79D"/>
                </a:solidFill>
                <a:ln w="3175">
                  <a:solidFill>
                    <a:srgbClr val="494936"/>
                  </a:solidFill>
                  <a:miter lim="800000"/>
                  <a:headEnd/>
                  <a:tailEnd/>
                </a:ln>
              </p:spPr>
              <p:txBody>
                <a:bodyPr lIns="91294" tIns="45647" rIns="91294" bIns="45647"/>
                <a:lstStyle>
                  <a:lvl1pPr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/>
                  <a:endParaRPr lang="zh-CN" altLang="en-US" sz="500">
                    <a:ea typeface="宋体" pitchFamily="2" charset="-122"/>
                  </a:endParaRPr>
                </a:p>
              </p:txBody>
            </p:sp>
          </p:grpSp>
          <p:grpSp>
            <p:nvGrpSpPr>
              <p:cNvPr id="34956" name="Group 53"/>
              <p:cNvGrpSpPr>
                <a:grpSpLocks/>
              </p:cNvGrpSpPr>
              <p:nvPr/>
            </p:nvGrpSpPr>
            <p:grpSpPr bwMode="auto">
              <a:xfrm>
                <a:off x="1971" y="370"/>
                <a:ext cx="94" cy="56"/>
                <a:chOff x="1223" y="2004"/>
                <a:chExt cx="94" cy="56"/>
              </a:xfrm>
            </p:grpSpPr>
            <p:grpSp>
              <p:nvGrpSpPr>
                <p:cNvPr id="35055" name="Group 54"/>
                <p:cNvGrpSpPr>
                  <a:grpSpLocks/>
                </p:cNvGrpSpPr>
                <p:nvPr/>
              </p:nvGrpSpPr>
              <p:grpSpPr bwMode="auto">
                <a:xfrm>
                  <a:off x="1223" y="2004"/>
                  <a:ext cx="93" cy="56"/>
                  <a:chOff x="1223" y="2004"/>
                  <a:chExt cx="93" cy="56"/>
                </a:xfrm>
              </p:grpSpPr>
              <p:sp>
                <p:nvSpPr>
                  <p:cNvPr id="35073" name="Oval 55"/>
                  <p:cNvSpPr>
                    <a:spLocks noChangeArrowheads="1"/>
                  </p:cNvSpPr>
                  <p:nvPr/>
                </p:nvSpPr>
                <p:spPr bwMode="auto">
                  <a:xfrm>
                    <a:off x="1255" y="2004"/>
                    <a:ext cx="41" cy="24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294" tIns="45647" rIns="91294" bIns="45647"/>
                  <a:lstStyle>
                    <a:lvl1pPr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/>
                    <a:endParaRPr lang="zh-CN" altLang="en-US" sz="500">
                      <a:ea typeface="宋体" pitchFamily="2" charset="-122"/>
                    </a:endParaRPr>
                  </a:p>
                </p:txBody>
              </p:sp>
              <p:sp>
                <p:nvSpPr>
                  <p:cNvPr id="35074" name="Oval 56"/>
                  <p:cNvSpPr>
                    <a:spLocks noChangeArrowheads="1"/>
                  </p:cNvSpPr>
                  <p:nvPr/>
                </p:nvSpPr>
                <p:spPr bwMode="auto">
                  <a:xfrm>
                    <a:off x="1233" y="2010"/>
                    <a:ext cx="30" cy="24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294" tIns="45647" rIns="91294" bIns="45647"/>
                  <a:lstStyle>
                    <a:lvl1pPr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/>
                    <a:endParaRPr lang="zh-CN" altLang="en-US" sz="500">
                      <a:ea typeface="宋体" pitchFamily="2" charset="-122"/>
                    </a:endParaRPr>
                  </a:p>
                </p:txBody>
              </p:sp>
              <p:sp>
                <p:nvSpPr>
                  <p:cNvPr id="35075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223" y="2024"/>
                    <a:ext cx="20" cy="18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294" tIns="45647" rIns="91294" bIns="45647"/>
                  <a:lstStyle>
                    <a:lvl1pPr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/>
                    <a:endParaRPr lang="zh-CN" altLang="en-US" sz="500">
                      <a:ea typeface="宋体" pitchFamily="2" charset="-122"/>
                    </a:endParaRPr>
                  </a:p>
                </p:txBody>
              </p:sp>
              <p:sp>
                <p:nvSpPr>
                  <p:cNvPr id="35076" name="Oval 58"/>
                  <p:cNvSpPr>
                    <a:spLocks noChangeArrowheads="1"/>
                  </p:cNvSpPr>
                  <p:nvPr/>
                </p:nvSpPr>
                <p:spPr bwMode="auto">
                  <a:xfrm>
                    <a:off x="1229" y="2032"/>
                    <a:ext cx="32" cy="20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294" tIns="45647" rIns="91294" bIns="45647"/>
                  <a:lstStyle>
                    <a:lvl1pPr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/>
                    <a:endParaRPr lang="zh-CN" altLang="en-US" sz="500">
                      <a:ea typeface="宋体" pitchFamily="2" charset="-122"/>
                    </a:endParaRPr>
                  </a:p>
                </p:txBody>
              </p:sp>
              <p:sp>
                <p:nvSpPr>
                  <p:cNvPr id="35077" name="Oval 59"/>
                  <p:cNvSpPr>
                    <a:spLocks noChangeArrowheads="1"/>
                  </p:cNvSpPr>
                  <p:nvPr/>
                </p:nvSpPr>
                <p:spPr bwMode="auto">
                  <a:xfrm>
                    <a:off x="1251" y="2036"/>
                    <a:ext cx="49" cy="24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294" tIns="45647" rIns="91294" bIns="45647"/>
                  <a:lstStyle>
                    <a:lvl1pPr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/>
                    <a:endParaRPr lang="zh-CN" altLang="en-US" sz="500">
                      <a:ea typeface="宋体" pitchFamily="2" charset="-122"/>
                    </a:endParaRPr>
                  </a:p>
                </p:txBody>
              </p:sp>
              <p:sp>
                <p:nvSpPr>
                  <p:cNvPr id="35078" name="Oval 60"/>
                  <p:cNvSpPr>
                    <a:spLocks noChangeArrowheads="1"/>
                  </p:cNvSpPr>
                  <p:nvPr/>
                </p:nvSpPr>
                <p:spPr bwMode="auto">
                  <a:xfrm>
                    <a:off x="1281" y="2010"/>
                    <a:ext cx="31" cy="18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294" tIns="45647" rIns="91294" bIns="45647"/>
                  <a:lstStyle>
                    <a:lvl1pPr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/>
                    <a:endParaRPr lang="zh-CN" altLang="en-US" sz="500">
                      <a:ea typeface="宋体" pitchFamily="2" charset="-122"/>
                    </a:endParaRPr>
                  </a:p>
                </p:txBody>
              </p:sp>
              <p:sp>
                <p:nvSpPr>
                  <p:cNvPr id="35079" name="Oval 61"/>
                  <p:cNvSpPr>
                    <a:spLocks noChangeArrowheads="1"/>
                  </p:cNvSpPr>
                  <p:nvPr/>
                </p:nvSpPr>
                <p:spPr bwMode="auto">
                  <a:xfrm>
                    <a:off x="1285" y="2022"/>
                    <a:ext cx="31" cy="18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294" tIns="45647" rIns="91294" bIns="45647"/>
                  <a:lstStyle>
                    <a:lvl1pPr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/>
                    <a:endParaRPr lang="zh-CN" altLang="en-US" sz="500">
                      <a:ea typeface="宋体" pitchFamily="2" charset="-122"/>
                    </a:endParaRPr>
                  </a:p>
                </p:txBody>
              </p:sp>
              <p:sp>
                <p:nvSpPr>
                  <p:cNvPr id="35080" name="Oval 62"/>
                  <p:cNvSpPr>
                    <a:spLocks noChangeArrowheads="1"/>
                  </p:cNvSpPr>
                  <p:nvPr/>
                </p:nvSpPr>
                <p:spPr bwMode="auto">
                  <a:xfrm>
                    <a:off x="1283" y="2026"/>
                    <a:ext cx="31" cy="30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294" tIns="45647" rIns="91294" bIns="45647"/>
                  <a:lstStyle>
                    <a:lvl1pPr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/>
                    <a:endParaRPr lang="zh-CN" altLang="en-US" sz="500">
                      <a:ea typeface="宋体" pitchFamily="2" charset="-122"/>
                    </a:endParaRPr>
                  </a:p>
                </p:txBody>
              </p:sp>
              <p:sp>
                <p:nvSpPr>
                  <p:cNvPr id="35081" name="Oval 63"/>
                  <p:cNvSpPr>
                    <a:spLocks noChangeArrowheads="1"/>
                  </p:cNvSpPr>
                  <p:nvPr/>
                </p:nvSpPr>
                <p:spPr bwMode="auto">
                  <a:xfrm>
                    <a:off x="1239" y="2018"/>
                    <a:ext cx="61" cy="30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294" tIns="45647" rIns="91294" bIns="45647"/>
                  <a:lstStyle>
                    <a:lvl1pPr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/>
                    <a:endParaRPr lang="zh-CN" altLang="en-US" sz="500">
                      <a:ea typeface="宋体" pitchFamily="2" charset="-122"/>
                    </a:endParaRPr>
                  </a:p>
                </p:txBody>
              </p:sp>
            </p:grpSp>
            <p:grpSp>
              <p:nvGrpSpPr>
                <p:cNvPr id="35056" name="Group 64"/>
                <p:cNvGrpSpPr>
                  <a:grpSpLocks/>
                </p:cNvGrpSpPr>
                <p:nvPr/>
              </p:nvGrpSpPr>
              <p:grpSpPr bwMode="auto">
                <a:xfrm>
                  <a:off x="1223" y="2004"/>
                  <a:ext cx="94" cy="56"/>
                  <a:chOff x="1223" y="2004"/>
                  <a:chExt cx="94" cy="56"/>
                </a:xfrm>
              </p:grpSpPr>
              <p:sp>
                <p:nvSpPr>
                  <p:cNvPr id="35057" name="Arc 65"/>
                  <p:cNvSpPr>
                    <a:spLocks/>
                  </p:cNvSpPr>
                  <p:nvPr/>
                </p:nvSpPr>
                <p:spPr bwMode="auto">
                  <a:xfrm>
                    <a:off x="1256" y="2004"/>
                    <a:ext cx="39" cy="12"/>
                  </a:xfrm>
                  <a:custGeom>
                    <a:avLst/>
                    <a:gdLst>
                      <a:gd name="T0" fmla="*/ 0 w 41085"/>
                      <a:gd name="T1" fmla="*/ 0 h 21600"/>
                      <a:gd name="T2" fmla="*/ 0 w 41085"/>
                      <a:gd name="T3" fmla="*/ 0 h 21600"/>
                      <a:gd name="T4" fmla="*/ 0 w 41085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41085"/>
                      <a:gd name="T10" fmla="*/ 0 h 21600"/>
                      <a:gd name="T11" fmla="*/ 41085 w 41085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1085" h="21600" fill="none" extrusionOk="0">
                        <a:moveTo>
                          <a:pt x="0" y="15905"/>
                        </a:moveTo>
                        <a:cubicBezTo>
                          <a:pt x="2567" y="6513"/>
                          <a:pt x="11099" y="-1"/>
                          <a:pt x="20836" y="0"/>
                        </a:cubicBezTo>
                        <a:cubicBezTo>
                          <a:pt x="29864" y="0"/>
                          <a:pt x="37941" y="5615"/>
                          <a:pt x="41084" y="14080"/>
                        </a:cubicBezTo>
                      </a:path>
                      <a:path w="41085" h="21600" stroke="0" extrusionOk="0">
                        <a:moveTo>
                          <a:pt x="0" y="15905"/>
                        </a:moveTo>
                        <a:cubicBezTo>
                          <a:pt x="2567" y="6513"/>
                          <a:pt x="11099" y="-1"/>
                          <a:pt x="20836" y="0"/>
                        </a:cubicBezTo>
                        <a:cubicBezTo>
                          <a:pt x="29864" y="0"/>
                          <a:pt x="37941" y="5615"/>
                          <a:pt x="41084" y="14080"/>
                        </a:cubicBezTo>
                        <a:lnTo>
                          <a:pt x="20836" y="21600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058" name="Arc 66"/>
                  <p:cNvSpPr>
                    <a:spLocks/>
                  </p:cNvSpPr>
                  <p:nvPr/>
                </p:nvSpPr>
                <p:spPr bwMode="auto">
                  <a:xfrm>
                    <a:off x="1257" y="2005"/>
                    <a:ext cx="37" cy="11"/>
                  </a:xfrm>
                  <a:custGeom>
                    <a:avLst/>
                    <a:gdLst>
                      <a:gd name="T0" fmla="*/ 0 w 40935"/>
                      <a:gd name="T1" fmla="*/ 0 h 21600"/>
                      <a:gd name="T2" fmla="*/ 0 w 40935"/>
                      <a:gd name="T3" fmla="*/ 0 h 21600"/>
                      <a:gd name="T4" fmla="*/ 0 w 40935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40935"/>
                      <a:gd name="T10" fmla="*/ 0 h 21600"/>
                      <a:gd name="T11" fmla="*/ 40935 w 40935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0935" h="21600" fill="none" extrusionOk="0">
                        <a:moveTo>
                          <a:pt x="-1" y="15705"/>
                        </a:moveTo>
                        <a:cubicBezTo>
                          <a:pt x="2635" y="6413"/>
                          <a:pt x="11120" y="-1"/>
                          <a:pt x="20780" y="0"/>
                        </a:cubicBezTo>
                        <a:cubicBezTo>
                          <a:pt x="29712" y="0"/>
                          <a:pt x="37723" y="5498"/>
                          <a:pt x="40935" y="13832"/>
                        </a:cubicBezTo>
                      </a:path>
                      <a:path w="40935" h="21600" stroke="0" extrusionOk="0">
                        <a:moveTo>
                          <a:pt x="-1" y="15705"/>
                        </a:moveTo>
                        <a:cubicBezTo>
                          <a:pt x="2635" y="6413"/>
                          <a:pt x="11120" y="-1"/>
                          <a:pt x="20780" y="0"/>
                        </a:cubicBezTo>
                        <a:cubicBezTo>
                          <a:pt x="29712" y="0"/>
                          <a:pt x="37723" y="5498"/>
                          <a:pt x="40935" y="13832"/>
                        </a:cubicBezTo>
                        <a:lnTo>
                          <a:pt x="20780" y="21600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059" name="Arc 67"/>
                  <p:cNvSpPr>
                    <a:spLocks/>
                  </p:cNvSpPr>
                  <p:nvPr/>
                </p:nvSpPr>
                <p:spPr bwMode="auto">
                  <a:xfrm>
                    <a:off x="1233" y="2010"/>
                    <a:ext cx="23" cy="14"/>
                  </a:xfrm>
                  <a:custGeom>
                    <a:avLst/>
                    <a:gdLst>
                      <a:gd name="T0" fmla="*/ 0 w 33372"/>
                      <a:gd name="T1" fmla="*/ 0 h 26005"/>
                      <a:gd name="T2" fmla="*/ 0 w 33372"/>
                      <a:gd name="T3" fmla="*/ 0 h 26005"/>
                      <a:gd name="T4" fmla="*/ 0 w 33372"/>
                      <a:gd name="T5" fmla="*/ 0 h 26005"/>
                      <a:gd name="T6" fmla="*/ 0 60000 65536"/>
                      <a:gd name="T7" fmla="*/ 0 60000 65536"/>
                      <a:gd name="T8" fmla="*/ 0 60000 65536"/>
                      <a:gd name="T9" fmla="*/ 0 w 33372"/>
                      <a:gd name="T10" fmla="*/ 0 h 26005"/>
                      <a:gd name="T11" fmla="*/ 33372 w 33372"/>
                      <a:gd name="T12" fmla="*/ 26005 h 2600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3372" h="26005" fill="none" extrusionOk="0">
                        <a:moveTo>
                          <a:pt x="453" y="26005"/>
                        </a:moveTo>
                        <a:cubicBezTo>
                          <a:pt x="152" y="24556"/>
                          <a:pt x="0" y="23080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5779" y="-1"/>
                          <a:pt x="29868" y="1212"/>
                          <a:pt x="33372" y="3489"/>
                        </a:cubicBezTo>
                      </a:path>
                      <a:path w="33372" h="26005" stroke="0" extrusionOk="0">
                        <a:moveTo>
                          <a:pt x="453" y="26005"/>
                        </a:moveTo>
                        <a:cubicBezTo>
                          <a:pt x="152" y="24556"/>
                          <a:pt x="0" y="23080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5779" y="-1"/>
                          <a:pt x="29868" y="1212"/>
                          <a:pt x="33372" y="348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060" name="Arc 68"/>
                  <p:cNvSpPr>
                    <a:spLocks/>
                  </p:cNvSpPr>
                  <p:nvPr/>
                </p:nvSpPr>
                <p:spPr bwMode="auto">
                  <a:xfrm>
                    <a:off x="1234" y="2011"/>
                    <a:ext cx="22" cy="13"/>
                  </a:xfrm>
                  <a:custGeom>
                    <a:avLst/>
                    <a:gdLst>
                      <a:gd name="T0" fmla="*/ 0 w 33223"/>
                      <a:gd name="T1" fmla="*/ 0 h 26082"/>
                      <a:gd name="T2" fmla="*/ 0 w 33223"/>
                      <a:gd name="T3" fmla="*/ 0 h 26082"/>
                      <a:gd name="T4" fmla="*/ 0 w 33223"/>
                      <a:gd name="T5" fmla="*/ 0 h 26082"/>
                      <a:gd name="T6" fmla="*/ 0 60000 65536"/>
                      <a:gd name="T7" fmla="*/ 0 60000 65536"/>
                      <a:gd name="T8" fmla="*/ 0 60000 65536"/>
                      <a:gd name="T9" fmla="*/ 0 w 33223"/>
                      <a:gd name="T10" fmla="*/ 0 h 26082"/>
                      <a:gd name="T11" fmla="*/ 33223 w 33223"/>
                      <a:gd name="T12" fmla="*/ 26082 h 2608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3223" h="26082" fill="none" extrusionOk="0">
                        <a:moveTo>
                          <a:pt x="470" y="26081"/>
                        </a:moveTo>
                        <a:cubicBezTo>
                          <a:pt x="157" y="24608"/>
                          <a:pt x="0" y="23106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5718" y="-1"/>
                          <a:pt x="29751" y="1177"/>
                          <a:pt x="33223" y="3393"/>
                        </a:cubicBezTo>
                      </a:path>
                      <a:path w="33223" h="26082" stroke="0" extrusionOk="0">
                        <a:moveTo>
                          <a:pt x="470" y="26081"/>
                        </a:moveTo>
                        <a:cubicBezTo>
                          <a:pt x="157" y="24608"/>
                          <a:pt x="0" y="23106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5718" y="-1"/>
                          <a:pt x="29751" y="1177"/>
                          <a:pt x="33223" y="3393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061" name="Arc 69"/>
                  <p:cNvSpPr>
                    <a:spLocks/>
                  </p:cNvSpPr>
                  <p:nvPr/>
                </p:nvSpPr>
                <p:spPr bwMode="auto">
                  <a:xfrm>
                    <a:off x="1229" y="2042"/>
                    <a:ext cx="24" cy="10"/>
                  </a:xfrm>
                  <a:custGeom>
                    <a:avLst/>
                    <a:gdLst>
                      <a:gd name="T0" fmla="*/ 0 w 31800"/>
                      <a:gd name="T1" fmla="*/ 0 h 21600"/>
                      <a:gd name="T2" fmla="*/ 0 w 31800"/>
                      <a:gd name="T3" fmla="*/ 0 h 21600"/>
                      <a:gd name="T4" fmla="*/ 0 w 318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31800"/>
                      <a:gd name="T10" fmla="*/ 0 h 21600"/>
                      <a:gd name="T11" fmla="*/ 31800 w 318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1800" h="21600" fill="none" extrusionOk="0">
                        <a:moveTo>
                          <a:pt x="31799" y="19039"/>
                        </a:moveTo>
                        <a:cubicBezTo>
                          <a:pt x="28662" y="20720"/>
                          <a:pt x="25158" y="21599"/>
                          <a:pt x="21600" y="21600"/>
                        </a:cubicBez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31800" h="21600" stroke="0" extrusionOk="0">
                        <a:moveTo>
                          <a:pt x="31799" y="19039"/>
                        </a:moveTo>
                        <a:cubicBezTo>
                          <a:pt x="28662" y="20720"/>
                          <a:pt x="25158" y="21599"/>
                          <a:pt x="21600" y="21600"/>
                        </a:cubicBez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062" name="Arc 70"/>
                  <p:cNvSpPr>
                    <a:spLocks/>
                  </p:cNvSpPr>
                  <p:nvPr/>
                </p:nvSpPr>
                <p:spPr bwMode="auto">
                  <a:xfrm>
                    <a:off x="1230" y="2042"/>
                    <a:ext cx="22" cy="9"/>
                  </a:xfrm>
                  <a:custGeom>
                    <a:avLst/>
                    <a:gdLst>
                      <a:gd name="T0" fmla="*/ 0 w 31479"/>
                      <a:gd name="T1" fmla="*/ 0 h 21600"/>
                      <a:gd name="T2" fmla="*/ 0 w 31479"/>
                      <a:gd name="T3" fmla="*/ 0 h 21600"/>
                      <a:gd name="T4" fmla="*/ 0 w 31479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31479"/>
                      <a:gd name="T10" fmla="*/ 0 h 21600"/>
                      <a:gd name="T11" fmla="*/ 31479 w 31479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1479" h="21600" fill="none" extrusionOk="0">
                        <a:moveTo>
                          <a:pt x="31478" y="19208"/>
                        </a:moveTo>
                        <a:cubicBezTo>
                          <a:pt x="28422" y="20780"/>
                          <a:pt x="25036" y="21599"/>
                          <a:pt x="21600" y="21600"/>
                        </a:cubicBez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31479" h="21600" stroke="0" extrusionOk="0">
                        <a:moveTo>
                          <a:pt x="31478" y="19208"/>
                        </a:moveTo>
                        <a:cubicBezTo>
                          <a:pt x="28422" y="20780"/>
                          <a:pt x="25036" y="21599"/>
                          <a:pt x="21600" y="21600"/>
                        </a:cubicBez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063" name="Arc 71"/>
                  <p:cNvSpPr>
                    <a:spLocks/>
                  </p:cNvSpPr>
                  <p:nvPr/>
                </p:nvSpPr>
                <p:spPr bwMode="auto">
                  <a:xfrm>
                    <a:off x="1294" y="2010"/>
                    <a:ext cx="19" cy="14"/>
                  </a:xfrm>
                  <a:custGeom>
                    <a:avLst/>
                    <a:gdLst>
                      <a:gd name="T0" fmla="*/ 0 w 25986"/>
                      <a:gd name="T1" fmla="*/ 0 h 33449"/>
                      <a:gd name="T2" fmla="*/ 0 w 25986"/>
                      <a:gd name="T3" fmla="*/ 0 h 33449"/>
                      <a:gd name="T4" fmla="*/ 0 w 25986"/>
                      <a:gd name="T5" fmla="*/ 0 h 33449"/>
                      <a:gd name="T6" fmla="*/ 0 60000 65536"/>
                      <a:gd name="T7" fmla="*/ 0 60000 65536"/>
                      <a:gd name="T8" fmla="*/ 0 60000 65536"/>
                      <a:gd name="T9" fmla="*/ 0 w 25986"/>
                      <a:gd name="T10" fmla="*/ 0 h 33449"/>
                      <a:gd name="T11" fmla="*/ 25986 w 25986"/>
                      <a:gd name="T12" fmla="*/ 33449 h 33449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5986" h="33449" fill="none" extrusionOk="0">
                        <a:moveTo>
                          <a:pt x="-1" y="449"/>
                        </a:moveTo>
                        <a:cubicBezTo>
                          <a:pt x="1442" y="150"/>
                          <a:pt x="2912" y="-1"/>
                          <a:pt x="4386" y="0"/>
                        </a:cubicBezTo>
                        <a:cubicBezTo>
                          <a:pt x="16315" y="0"/>
                          <a:pt x="25986" y="9670"/>
                          <a:pt x="25986" y="21600"/>
                        </a:cubicBezTo>
                        <a:cubicBezTo>
                          <a:pt x="25986" y="25810"/>
                          <a:pt x="24755" y="29928"/>
                          <a:pt x="22445" y="33448"/>
                        </a:cubicBezTo>
                      </a:path>
                      <a:path w="25986" h="33449" stroke="0" extrusionOk="0">
                        <a:moveTo>
                          <a:pt x="-1" y="449"/>
                        </a:moveTo>
                        <a:cubicBezTo>
                          <a:pt x="1442" y="150"/>
                          <a:pt x="2912" y="-1"/>
                          <a:pt x="4386" y="0"/>
                        </a:cubicBezTo>
                        <a:cubicBezTo>
                          <a:pt x="16315" y="0"/>
                          <a:pt x="25986" y="9670"/>
                          <a:pt x="25986" y="21600"/>
                        </a:cubicBezTo>
                        <a:cubicBezTo>
                          <a:pt x="25986" y="25810"/>
                          <a:pt x="24755" y="29928"/>
                          <a:pt x="22445" y="33448"/>
                        </a:cubicBezTo>
                        <a:lnTo>
                          <a:pt x="4386" y="21600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064" name="Arc 72"/>
                  <p:cNvSpPr>
                    <a:spLocks/>
                  </p:cNvSpPr>
                  <p:nvPr/>
                </p:nvSpPr>
                <p:spPr bwMode="auto">
                  <a:xfrm>
                    <a:off x="1294" y="2011"/>
                    <a:ext cx="17" cy="13"/>
                  </a:xfrm>
                  <a:custGeom>
                    <a:avLst/>
                    <a:gdLst>
                      <a:gd name="T0" fmla="*/ 0 w 25776"/>
                      <a:gd name="T1" fmla="*/ 0 h 33873"/>
                      <a:gd name="T2" fmla="*/ 0 w 25776"/>
                      <a:gd name="T3" fmla="*/ 0 h 33873"/>
                      <a:gd name="T4" fmla="*/ 0 w 25776"/>
                      <a:gd name="T5" fmla="*/ 0 h 33873"/>
                      <a:gd name="T6" fmla="*/ 0 60000 65536"/>
                      <a:gd name="T7" fmla="*/ 0 60000 65536"/>
                      <a:gd name="T8" fmla="*/ 0 60000 65536"/>
                      <a:gd name="T9" fmla="*/ 0 w 25776"/>
                      <a:gd name="T10" fmla="*/ 0 h 33873"/>
                      <a:gd name="T11" fmla="*/ 25776 w 25776"/>
                      <a:gd name="T12" fmla="*/ 33873 h 33873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5776" h="33873" fill="none" extrusionOk="0">
                        <a:moveTo>
                          <a:pt x="0" y="407"/>
                        </a:moveTo>
                        <a:cubicBezTo>
                          <a:pt x="1375" y="136"/>
                          <a:pt x="2774" y="-1"/>
                          <a:pt x="4176" y="0"/>
                        </a:cubicBezTo>
                        <a:cubicBezTo>
                          <a:pt x="16105" y="0"/>
                          <a:pt x="25776" y="9670"/>
                          <a:pt x="25776" y="21600"/>
                        </a:cubicBezTo>
                        <a:cubicBezTo>
                          <a:pt x="25776" y="25984"/>
                          <a:pt x="24441" y="30264"/>
                          <a:pt x="21950" y="33872"/>
                        </a:cubicBezTo>
                      </a:path>
                      <a:path w="25776" h="33873" stroke="0" extrusionOk="0">
                        <a:moveTo>
                          <a:pt x="0" y="407"/>
                        </a:moveTo>
                        <a:cubicBezTo>
                          <a:pt x="1375" y="136"/>
                          <a:pt x="2774" y="-1"/>
                          <a:pt x="4176" y="0"/>
                        </a:cubicBezTo>
                        <a:cubicBezTo>
                          <a:pt x="16105" y="0"/>
                          <a:pt x="25776" y="9670"/>
                          <a:pt x="25776" y="21600"/>
                        </a:cubicBezTo>
                        <a:cubicBezTo>
                          <a:pt x="25776" y="25984"/>
                          <a:pt x="24441" y="30264"/>
                          <a:pt x="21950" y="33872"/>
                        </a:cubicBezTo>
                        <a:lnTo>
                          <a:pt x="4176" y="21600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065" name="Arc 73"/>
                  <p:cNvSpPr>
                    <a:spLocks/>
                  </p:cNvSpPr>
                  <p:nvPr/>
                </p:nvSpPr>
                <p:spPr bwMode="auto">
                  <a:xfrm>
                    <a:off x="1300" y="2024"/>
                    <a:ext cx="17" cy="14"/>
                  </a:xfrm>
                  <a:custGeom>
                    <a:avLst/>
                    <a:gdLst>
                      <a:gd name="T0" fmla="*/ 0 w 21600"/>
                      <a:gd name="T1" fmla="*/ 0 h 30094"/>
                      <a:gd name="T2" fmla="*/ 0 w 21600"/>
                      <a:gd name="T3" fmla="*/ 0 h 30094"/>
                      <a:gd name="T4" fmla="*/ 0 w 21600"/>
                      <a:gd name="T5" fmla="*/ 0 h 30094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30094"/>
                      <a:gd name="T11" fmla="*/ 21600 w 21600"/>
                      <a:gd name="T12" fmla="*/ 30094 h 3009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30094" fill="none" extrusionOk="0">
                        <a:moveTo>
                          <a:pt x="13043" y="-1"/>
                        </a:moveTo>
                        <a:cubicBezTo>
                          <a:pt x="18433" y="4083"/>
                          <a:pt x="21600" y="10454"/>
                          <a:pt x="21600" y="17217"/>
                        </a:cubicBezTo>
                        <a:cubicBezTo>
                          <a:pt x="21600" y="21855"/>
                          <a:pt x="20107" y="26370"/>
                          <a:pt x="17341" y="30093"/>
                        </a:cubicBezTo>
                      </a:path>
                      <a:path w="21600" h="30094" stroke="0" extrusionOk="0">
                        <a:moveTo>
                          <a:pt x="13043" y="-1"/>
                        </a:moveTo>
                        <a:cubicBezTo>
                          <a:pt x="18433" y="4083"/>
                          <a:pt x="21600" y="10454"/>
                          <a:pt x="21600" y="17217"/>
                        </a:cubicBezTo>
                        <a:cubicBezTo>
                          <a:pt x="21600" y="21855"/>
                          <a:pt x="20107" y="26370"/>
                          <a:pt x="17341" y="30093"/>
                        </a:cubicBezTo>
                        <a:lnTo>
                          <a:pt x="0" y="17217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066" name="Arc 74"/>
                  <p:cNvSpPr>
                    <a:spLocks/>
                  </p:cNvSpPr>
                  <p:nvPr/>
                </p:nvSpPr>
                <p:spPr bwMode="auto">
                  <a:xfrm>
                    <a:off x="1300" y="2025"/>
                    <a:ext cx="16" cy="13"/>
                  </a:xfrm>
                  <a:custGeom>
                    <a:avLst/>
                    <a:gdLst>
                      <a:gd name="T0" fmla="*/ 0 w 21600"/>
                      <a:gd name="T1" fmla="*/ 0 h 30713"/>
                      <a:gd name="T2" fmla="*/ 0 w 21600"/>
                      <a:gd name="T3" fmla="*/ 0 h 30713"/>
                      <a:gd name="T4" fmla="*/ 0 w 21600"/>
                      <a:gd name="T5" fmla="*/ 0 h 30713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30713"/>
                      <a:gd name="T11" fmla="*/ 21600 w 21600"/>
                      <a:gd name="T12" fmla="*/ 30713 h 30713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30713" fill="none" extrusionOk="0">
                        <a:moveTo>
                          <a:pt x="12687" y="0"/>
                        </a:moveTo>
                        <a:cubicBezTo>
                          <a:pt x="18286" y="4063"/>
                          <a:pt x="21600" y="10563"/>
                          <a:pt x="21600" y="17481"/>
                        </a:cubicBezTo>
                        <a:cubicBezTo>
                          <a:pt x="21600" y="22271"/>
                          <a:pt x="20007" y="26926"/>
                          <a:pt x="17072" y="30712"/>
                        </a:cubicBezTo>
                      </a:path>
                      <a:path w="21600" h="30713" stroke="0" extrusionOk="0">
                        <a:moveTo>
                          <a:pt x="12687" y="0"/>
                        </a:moveTo>
                        <a:cubicBezTo>
                          <a:pt x="18286" y="4063"/>
                          <a:pt x="21600" y="10563"/>
                          <a:pt x="21600" y="17481"/>
                        </a:cubicBezTo>
                        <a:cubicBezTo>
                          <a:pt x="21600" y="22271"/>
                          <a:pt x="20007" y="26926"/>
                          <a:pt x="17072" y="30712"/>
                        </a:cubicBezTo>
                        <a:lnTo>
                          <a:pt x="0" y="17481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067" name="Arc 75"/>
                  <p:cNvSpPr>
                    <a:spLocks/>
                  </p:cNvSpPr>
                  <p:nvPr/>
                </p:nvSpPr>
                <p:spPr bwMode="auto">
                  <a:xfrm>
                    <a:off x="1294" y="2037"/>
                    <a:ext cx="20" cy="19"/>
                  </a:xfrm>
                  <a:custGeom>
                    <a:avLst/>
                    <a:gdLst>
                      <a:gd name="T0" fmla="*/ 0 w 28231"/>
                      <a:gd name="T1" fmla="*/ 0 h 27833"/>
                      <a:gd name="T2" fmla="*/ 0 w 28231"/>
                      <a:gd name="T3" fmla="*/ 0 h 27833"/>
                      <a:gd name="T4" fmla="*/ 0 w 28231"/>
                      <a:gd name="T5" fmla="*/ 0 h 27833"/>
                      <a:gd name="T6" fmla="*/ 0 60000 65536"/>
                      <a:gd name="T7" fmla="*/ 0 60000 65536"/>
                      <a:gd name="T8" fmla="*/ 0 60000 65536"/>
                      <a:gd name="T9" fmla="*/ 0 w 28231"/>
                      <a:gd name="T10" fmla="*/ 0 h 27833"/>
                      <a:gd name="T11" fmla="*/ 28231 w 28231"/>
                      <a:gd name="T12" fmla="*/ 27833 h 27833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8231" h="27833" fill="none" extrusionOk="0">
                        <a:moveTo>
                          <a:pt x="27312" y="-1"/>
                        </a:moveTo>
                        <a:cubicBezTo>
                          <a:pt x="27921" y="2021"/>
                          <a:pt x="28231" y="4121"/>
                          <a:pt x="28231" y="6233"/>
                        </a:cubicBezTo>
                        <a:cubicBezTo>
                          <a:pt x="28231" y="18162"/>
                          <a:pt x="18560" y="27833"/>
                          <a:pt x="6631" y="27833"/>
                        </a:cubicBezTo>
                        <a:cubicBezTo>
                          <a:pt x="4379" y="27833"/>
                          <a:pt x="2142" y="27481"/>
                          <a:pt x="0" y="26789"/>
                        </a:cubicBezTo>
                      </a:path>
                      <a:path w="28231" h="27833" stroke="0" extrusionOk="0">
                        <a:moveTo>
                          <a:pt x="27312" y="-1"/>
                        </a:moveTo>
                        <a:cubicBezTo>
                          <a:pt x="27921" y="2021"/>
                          <a:pt x="28231" y="4121"/>
                          <a:pt x="28231" y="6233"/>
                        </a:cubicBezTo>
                        <a:cubicBezTo>
                          <a:pt x="28231" y="18162"/>
                          <a:pt x="18560" y="27833"/>
                          <a:pt x="6631" y="27833"/>
                        </a:cubicBezTo>
                        <a:cubicBezTo>
                          <a:pt x="4379" y="27833"/>
                          <a:pt x="2142" y="27481"/>
                          <a:pt x="0" y="26789"/>
                        </a:cubicBezTo>
                        <a:lnTo>
                          <a:pt x="6631" y="6233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068" name="Arc 76"/>
                  <p:cNvSpPr>
                    <a:spLocks/>
                  </p:cNvSpPr>
                  <p:nvPr/>
                </p:nvSpPr>
                <p:spPr bwMode="auto">
                  <a:xfrm>
                    <a:off x="1295" y="2037"/>
                    <a:ext cx="19" cy="18"/>
                  </a:xfrm>
                  <a:custGeom>
                    <a:avLst/>
                    <a:gdLst>
                      <a:gd name="T0" fmla="*/ 0 w 28217"/>
                      <a:gd name="T1" fmla="*/ 0 h 27846"/>
                      <a:gd name="T2" fmla="*/ 0 w 28217"/>
                      <a:gd name="T3" fmla="*/ 0 h 27846"/>
                      <a:gd name="T4" fmla="*/ 0 w 28217"/>
                      <a:gd name="T5" fmla="*/ 0 h 27846"/>
                      <a:gd name="T6" fmla="*/ 0 60000 65536"/>
                      <a:gd name="T7" fmla="*/ 0 60000 65536"/>
                      <a:gd name="T8" fmla="*/ 0 60000 65536"/>
                      <a:gd name="T9" fmla="*/ 0 w 28217"/>
                      <a:gd name="T10" fmla="*/ 0 h 27846"/>
                      <a:gd name="T11" fmla="*/ 28217 w 28217"/>
                      <a:gd name="T12" fmla="*/ 27846 h 2784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8217" h="27846" fill="none" extrusionOk="0">
                        <a:moveTo>
                          <a:pt x="27294" y="-1"/>
                        </a:moveTo>
                        <a:cubicBezTo>
                          <a:pt x="27906" y="2025"/>
                          <a:pt x="28217" y="4130"/>
                          <a:pt x="28217" y="6246"/>
                        </a:cubicBezTo>
                        <a:cubicBezTo>
                          <a:pt x="28217" y="18175"/>
                          <a:pt x="18546" y="27846"/>
                          <a:pt x="6617" y="27846"/>
                        </a:cubicBezTo>
                        <a:cubicBezTo>
                          <a:pt x="4370" y="27846"/>
                          <a:pt x="2138" y="27495"/>
                          <a:pt x="-1" y="26807"/>
                        </a:cubicBezTo>
                      </a:path>
                      <a:path w="28217" h="27846" stroke="0" extrusionOk="0">
                        <a:moveTo>
                          <a:pt x="27294" y="-1"/>
                        </a:moveTo>
                        <a:cubicBezTo>
                          <a:pt x="27906" y="2025"/>
                          <a:pt x="28217" y="4130"/>
                          <a:pt x="28217" y="6246"/>
                        </a:cubicBezTo>
                        <a:cubicBezTo>
                          <a:pt x="28217" y="18175"/>
                          <a:pt x="18546" y="27846"/>
                          <a:pt x="6617" y="27846"/>
                        </a:cubicBezTo>
                        <a:cubicBezTo>
                          <a:pt x="4370" y="27846"/>
                          <a:pt x="2138" y="27495"/>
                          <a:pt x="-1" y="26807"/>
                        </a:cubicBezTo>
                        <a:lnTo>
                          <a:pt x="6617" y="6246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069" name="Arc 77"/>
                  <p:cNvSpPr>
                    <a:spLocks/>
                  </p:cNvSpPr>
                  <p:nvPr/>
                </p:nvSpPr>
                <p:spPr bwMode="auto">
                  <a:xfrm>
                    <a:off x="1223" y="2024"/>
                    <a:ext cx="10" cy="17"/>
                  </a:xfrm>
                  <a:custGeom>
                    <a:avLst/>
                    <a:gdLst>
                      <a:gd name="T0" fmla="*/ 0 w 21600"/>
                      <a:gd name="T1" fmla="*/ 0 h 41436"/>
                      <a:gd name="T2" fmla="*/ 0 w 21600"/>
                      <a:gd name="T3" fmla="*/ 0 h 41436"/>
                      <a:gd name="T4" fmla="*/ 0 w 21600"/>
                      <a:gd name="T5" fmla="*/ 0 h 41436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41436"/>
                      <a:gd name="T11" fmla="*/ 21600 w 21600"/>
                      <a:gd name="T12" fmla="*/ 41436 h 414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41436" fill="none" extrusionOk="0">
                        <a:moveTo>
                          <a:pt x="13091" y="41435"/>
                        </a:moveTo>
                        <a:cubicBezTo>
                          <a:pt x="5149" y="38031"/>
                          <a:pt x="0" y="30222"/>
                          <a:pt x="0" y="21582"/>
                        </a:cubicBezTo>
                        <a:cubicBezTo>
                          <a:pt x="-1" y="9996"/>
                          <a:pt x="9140" y="473"/>
                          <a:pt x="20717" y="0"/>
                        </a:cubicBezTo>
                      </a:path>
                      <a:path w="21600" h="41436" stroke="0" extrusionOk="0">
                        <a:moveTo>
                          <a:pt x="13091" y="41435"/>
                        </a:moveTo>
                        <a:cubicBezTo>
                          <a:pt x="5149" y="38031"/>
                          <a:pt x="0" y="30222"/>
                          <a:pt x="0" y="21582"/>
                        </a:cubicBezTo>
                        <a:cubicBezTo>
                          <a:pt x="-1" y="9996"/>
                          <a:pt x="9140" y="473"/>
                          <a:pt x="20717" y="0"/>
                        </a:cubicBezTo>
                        <a:lnTo>
                          <a:pt x="21600" y="21582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070" name="Arc 78"/>
                  <p:cNvSpPr>
                    <a:spLocks/>
                  </p:cNvSpPr>
                  <p:nvPr/>
                </p:nvSpPr>
                <p:spPr bwMode="auto">
                  <a:xfrm>
                    <a:off x="1224" y="2025"/>
                    <a:ext cx="9" cy="15"/>
                  </a:xfrm>
                  <a:custGeom>
                    <a:avLst/>
                    <a:gdLst>
                      <a:gd name="T0" fmla="*/ 0 w 21600"/>
                      <a:gd name="T1" fmla="*/ 0 h 41473"/>
                      <a:gd name="T2" fmla="*/ 0 w 21600"/>
                      <a:gd name="T3" fmla="*/ 0 h 41473"/>
                      <a:gd name="T4" fmla="*/ 0 w 21600"/>
                      <a:gd name="T5" fmla="*/ 0 h 41473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41473"/>
                      <a:gd name="T11" fmla="*/ 21600 w 21600"/>
                      <a:gd name="T12" fmla="*/ 41473 h 41473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41473" fill="none" extrusionOk="0">
                        <a:moveTo>
                          <a:pt x="13179" y="41473"/>
                        </a:moveTo>
                        <a:cubicBezTo>
                          <a:pt x="5190" y="38091"/>
                          <a:pt x="0" y="30257"/>
                          <a:pt x="0" y="21582"/>
                        </a:cubicBezTo>
                        <a:cubicBezTo>
                          <a:pt x="-1" y="9991"/>
                          <a:pt x="9147" y="467"/>
                          <a:pt x="20727" y="-1"/>
                        </a:cubicBezTo>
                      </a:path>
                      <a:path w="21600" h="41473" stroke="0" extrusionOk="0">
                        <a:moveTo>
                          <a:pt x="13179" y="41473"/>
                        </a:moveTo>
                        <a:cubicBezTo>
                          <a:pt x="5190" y="38091"/>
                          <a:pt x="0" y="30257"/>
                          <a:pt x="0" y="21582"/>
                        </a:cubicBezTo>
                        <a:cubicBezTo>
                          <a:pt x="-1" y="9991"/>
                          <a:pt x="9147" y="467"/>
                          <a:pt x="20727" y="-1"/>
                        </a:cubicBezTo>
                        <a:lnTo>
                          <a:pt x="21600" y="21582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071" name="Arc 79"/>
                  <p:cNvSpPr>
                    <a:spLocks/>
                  </p:cNvSpPr>
                  <p:nvPr/>
                </p:nvSpPr>
                <p:spPr bwMode="auto">
                  <a:xfrm>
                    <a:off x="1252" y="2048"/>
                    <a:ext cx="42" cy="12"/>
                  </a:xfrm>
                  <a:custGeom>
                    <a:avLst/>
                    <a:gdLst>
                      <a:gd name="T0" fmla="*/ 0 w 38844"/>
                      <a:gd name="T1" fmla="*/ 0 h 21600"/>
                      <a:gd name="T2" fmla="*/ 0 w 38844"/>
                      <a:gd name="T3" fmla="*/ 0 h 21600"/>
                      <a:gd name="T4" fmla="*/ 0 w 38844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38844"/>
                      <a:gd name="T10" fmla="*/ 0 h 21600"/>
                      <a:gd name="T11" fmla="*/ 38844 w 38844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844" h="21600" fill="none" extrusionOk="0">
                        <a:moveTo>
                          <a:pt x="38843" y="12211"/>
                        </a:moveTo>
                        <a:cubicBezTo>
                          <a:pt x="34816" y="18087"/>
                          <a:pt x="28150" y="21599"/>
                          <a:pt x="21027" y="21600"/>
                        </a:cubicBezTo>
                        <a:cubicBezTo>
                          <a:pt x="11001" y="21600"/>
                          <a:pt x="2293" y="14701"/>
                          <a:pt x="-1" y="4941"/>
                        </a:cubicBezTo>
                      </a:path>
                      <a:path w="38844" h="21600" stroke="0" extrusionOk="0">
                        <a:moveTo>
                          <a:pt x="38843" y="12211"/>
                        </a:moveTo>
                        <a:cubicBezTo>
                          <a:pt x="34816" y="18087"/>
                          <a:pt x="28150" y="21599"/>
                          <a:pt x="21027" y="21600"/>
                        </a:cubicBezTo>
                        <a:cubicBezTo>
                          <a:pt x="11001" y="21600"/>
                          <a:pt x="2293" y="14701"/>
                          <a:pt x="-1" y="4941"/>
                        </a:cubicBezTo>
                        <a:lnTo>
                          <a:pt x="21027" y="0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072" name="Arc 80"/>
                  <p:cNvSpPr>
                    <a:spLocks/>
                  </p:cNvSpPr>
                  <p:nvPr/>
                </p:nvSpPr>
                <p:spPr bwMode="auto">
                  <a:xfrm>
                    <a:off x="1253" y="2048"/>
                    <a:ext cx="40" cy="11"/>
                  </a:xfrm>
                  <a:custGeom>
                    <a:avLst/>
                    <a:gdLst>
                      <a:gd name="T0" fmla="*/ 0 w 38540"/>
                      <a:gd name="T1" fmla="*/ 0 h 21600"/>
                      <a:gd name="T2" fmla="*/ 0 w 38540"/>
                      <a:gd name="T3" fmla="*/ 0 h 21600"/>
                      <a:gd name="T4" fmla="*/ 0 w 3854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38540"/>
                      <a:gd name="T10" fmla="*/ 0 h 21600"/>
                      <a:gd name="T11" fmla="*/ 38540 w 3854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540" h="21600" fill="none" extrusionOk="0">
                        <a:moveTo>
                          <a:pt x="38539" y="12573"/>
                        </a:moveTo>
                        <a:cubicBezTo>
                          <a:pt x="34483" y="18239"/>
                          <a:pt x="27944" y="21599"/>
                          <a:pt x="20977" y="21600"/>
                        </a:cubicBezTo>
                        <a:cubicBezTo>
                          <a:pt x="11030" y="21600"/>
                          <a:pt x="2370" y="14808"/>
                          <a:pt x="-1" y="5149"/>
                        </a:cubicBezTo>
                      </a:path>
                      <a:path w="38540" h="21600" stroke="0" extrusionOk="0">
                        <a:moveTo>
                          <a:pt x="38539" y="12573"/>
                        </a:moveTo>
                        <a:cubicBezTo>
                          <a:pt x="34483" y="18239"/>
                          <a:pt x="27944" y="21599"/>
                          <a:pt x="20977" y="21600"/>
                        </a:cubicBezTo>
                        <a:cubicBezTo>
                          <a:pt x="11030" y="21600"/>
                          <a:pt x="2370" y="14808"/>
                          <a:pt x="-1" y="5149"/>
                        </a:cubicBezTo>
                        <a:lnTo>
                          <a:pt x="20977" y="0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4957" name="Group 81"/>
              <p:cNvGrpSpPr>
                <a:grpSpLocks/>
              </p:cNvGrpSpPr>
              <p:nvPr/>
            </p:nvGrpSpPr>
            <p:grpSpPr bwMode="auto">
              <a:xfrm>
                <a:off x="1709" y="533"/>
                <a:ext cx="169" cy="168"/>
                <a:chOff x="961" y="2167"/>
                <a:chExt cx="169" cy="168"/>
              </a:xfrm>
            </p:grpSpPr>
            <p:sp>
              <p:nvSpPr>
                <p:cNvPr id="35035" name="Freeform 82"/>
                <p:cNvSpPr>
                  <a:spLocks/>
                </p:cNvSpPr>
                <p:nvPr/>
              </p:nvSpPr>
              <p:spPr bwMode="auto">
                <a:xfrm>
                  <a:off x="985" y="2269"/>
                  <a:ext cx="145" cy="18"/>
                </a:xfrm>
                <a:custGeom>
                  <a:avLst/>
                  <a:gdLst>
                    <a:gd name="T0" fmla="*/ 0 w 581"/>
                    <a:gd name="T1" fmla="*/ 0 h 72"/>
                    <a:gd name="T2" fmla="*/ 0 w 581"/>
                    <a:gd name="T3" fmla="*/ 0 h 72"/>
                    <a:gd name="T4" fmla="*/ 0 w 581"/>
                    <a:gd name="T5" fmla="*/ 0 h 72"/>
                    <a:gd name="T6" fmla="*/ 0 w 581"/>
                    <a:gd name="T7" fmla="*/ 0 h 72"/>
                    <a:gd name="T8" fmla="*/ 0 w 581"/>
                    <a:gd name="T9" fmla="*/ 0 h 7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81"/>
                    <a:gd name="T16" fmla="*/ 0 h 72"/>
                    <a:gd name="T17" fmla="*/ 581 w 581"/>
                    <a:gd name="T18" fmla="*/ 72 h 7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81" h="72">
                      <a:moveTo>
                        <a:pt x="0" y="72"/>
                      </a:moveTo>
                      <a:lnTo>
                        <a:pt x="73" y="0"/>
                      </a:lnTo>
                      <a:lnTo>
                        <a:pt x="581" y="0"/>
                      </a:lnTo>
                      <a:lnTo>
                        <a:pt x="516" y="72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036" name="Freeform 83"/>
                <p:cNvSpPr>
                  <a:spLocks/>
                </p:cNvSpPr>
                <p:nvPr/>
              </p:nvSpPr>
              <p:spPr bwMode="auto">
                <a:xfrm>
                  <a:off x="985" y="2269"/>
                  <a:ext cx="145" cy="18"/>
                </a:xfrm>
                <a:custGeom>
                  <a:avLst/>
                  <a:gdLst>
                    <a:gd name="T0" fmla="*/ 0 w 581"/>
                    <a:gd name="T1" fmla="*/ 0 h 72"/>
                    <a:gd name="T2" fmla="*/ 0 w 581"/>
                    <a:gd name="T3" fmla="*/ 0 h 72"/>
                    <a:gd name="T4" fmla="*/ 0 w 581"/>
                    <a:gd name="T5" fmla="*/ 0 h 72"/>
                    <a:gd name="T6" fmla="*/ 0 w 581"/>
                    <a:gd name="T7" fmla="*/ 0 h 72"/>
                    <a:gd name="T8" fmla="*/ 0 w 581"/>
                    <a:gd name="T9" fmla="*/ 0 h 7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81"/>
                    <a:gd name="T16" fmla="*/ 0 h 72"/>
                    <a:gd name="T17" fmla="*/ 581 w 581"/>
                    <a:gd name="T18" fmla="*/ 72 h 7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81" h="72">
                      <a:moveTo>
                        <a:pt x="0" y="72"/>
                      </a:moveTo>
                      <a:lnTo>
                        <a:pt x="73" y="0"/>
                      </a:lnTo>
                      <a:lnTo>
                        <a:pt x="581" y="0"/>
                      </a:lnTo>
                      <a:lnTo>
                        <a:pt x="516" y="72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037" name="Rectangle 84"/>
                <p:cNvSpPr>
                  <a:spLocks noChangeArrowheads="1"/>
                </p:cNvSpPr>
                <p:nvPr/>
              </p:nvSpPr>
              <p:spPr bwMode="auto">
                <a:xfrm>
                  <a:off x="985" y="2287"/>
                  <a:ext cx="129" cy="22"/>
                </a:xfrm>
                <a:prstGeom prst="rect">
                  <a:avLst/>
                </a:prstGeom>
                <a:solidFill>
                  <a:srgbClr val="B7B7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1294" tIns="45647" rIns="91294" bIns="45647"/>
                <a:lstStyle>
                  <a:lvl1pPr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/>
                  <a:endParaRPr lang="zh-CN" altLang="en-US" sz="500">
                    <a:ea typeface="宋体" pitchFamily="2" charset="-122"/>
                  </a:endParaRPr>
                </a:p>
              </p:txBody>
            </p:sp>
            <p:sp>
              <p:nvSpPr>
                <p:cNvPr id="35038" name="Rectangle 85"/>
                <p:cNvSpPr>
                  <a:spLocks noChangeArrowheads="1"/>
                </p:cNvSpPr>
                <p:nvPr/>
              </p:nvSpPr>
              <p:spPr bwMode="auto">
                <a:xfrm>
                  <a:off x="986" y="2288"/>
                  <a:ext cx="127" cy="20"/>
                </a:xfrm>
                <a:prstGeom prst="rect">
                  <a:avLst/>
                </a:prstGeom>
                <a:solidFill>
                  <a:srgbClr val="B7B79D"/>
                </a:solidFill>
                <a:ln w="3175">
                  <a:solidFill>
                    <a:srgbClr val="494936"/>
                  </a:solidFill>
                  <a:miter lim="800000"/>
                  <a:headEnd/>
                  <a:tailEnd/>
                </a:ln>
              </p:spPr>
              <p:txBody>
                <a:bodyPr lIns="91294" tIns="45647" rIns="91294" bIns="45647"/>
                <a:lstStyle>
                  <a:lvl1pPr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/>
                  <a:endParaRPr lang="zh-CN" altLang="en-US" sz="500">
                    <a:ea typeface="宋体" pitchFamily="2" charset="-122"/>
                  </a:endParaRPr>
                </a:p>
              </p:txBody>
            </p:sp>
            <p:sp>
              <p:nvSpPr>
                <p:cNvPr id="35039" name="Freeform 86"/>
                <p:cNvSpPr>
                  <a:spLocks/>
                </p:cNvSpPr>
                <p:nvPr/>
              </p:nvSpPr>
              <p:spPr bwMode="auto">
                <a:xfrm>
                  <a:off x="1114" y="2269"/>
                  <a:ext cx="16" cy="40"/>
                </a:xfrm>
                <a:custGeom>
                  <a:avLst/>
                  <a:gdLst>
                    <a:gd name="T0" fmla="*/ 0 w 65"/>
                    <a:gd name="T1" fmla="*/ 0 h 160"/>
                    <a:gd name="T2" fmla="*/ 0 w 65"/>
                    <a:gd name="T3" fmla="*/ 0 h 160"/>
                    <a:gd name="T4" fmla="*/ 0 w 65"/>
                    <a:gd name="T5" fmla="*/ 0 h 160"/>
                    <a:gd name="T6" fmla="*/ 0 w 65"/>
                    <a:gd name="T7" fmla="*/ 0 h 160"/>
                    <a:gd name="T8" fmla="*/ 0 w 65"/>
                    <a:gd name="T9" fmla="*/ 0 h 16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5"/>
                    <a:gd name="T16" fmla="*/ 0 h 160"/>
                    <a:gd name="T17" fmla="*/ 65 w 65"/>
                    <a:gd name="T18" fmla="*/ 160 h 16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5" h="160">
                      <a:moveTo>
                        <a:pt x="0" y="160"/>
                      </a:moveTo>
                      <a:lnTo>
                        <a:pt x="65" y="96"/>
                      </a:lnTo>
                      <a:lnTo>
                        <a:pt x="65" y="0"/>
                      </a:lnTo>
                      <a:lnTo>
                        <a:pt x="0" y="72"/>
                      </a:lnTo>
                      <a:lnTo>
                        <a:pt x="0" y="160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040" name="Freeform 87"/>
                <p:cNvSpPr>
                  <a:spLocks/>
                </p:cNvSpPr>
                <p:nvPr/>
              </p:nvSpPr>
              <p:spPr bwMode="auto">
                <a:xfrm>
                  <a:off x="1114" y="2269"/>
                  <a:ext cx="16" cy="40"/>
                </a:xfrm>
                <a:custGeom>
                  <a:avLst/>
                  <a:gdLst>
                    <a:gd name="T0" fmla="*/ 0 w 65"/>
                    <a:gd name="T1" fmla="*/ 0 h 160"/>
                    <a:gd name="T2" fmla="*/ 0 w 65"/>
                    <a:gd name="T3" fmla="*/ 0 h 160"/>
                    <a:gd name="T4" fmla="*/ 0 w 65"/>
                    <a:gd name="T5" fmla="*/ 0 h 160"/>
                    <a:gd name="T6" fmla="*/ 0 w 65"/>
                    <a:gd name="T7" fmla="*/ 0 h 160"/>
                    <a:gd name="T8" fmla="*/ 0 w 65"/>
                    <a:gd name="T9" fmla="*/ 0 h 16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5"/>
                    <a:gd name="T16" fmla="*/ 0 h 160"/>
                    <a:gd name="T17" fmla="*/ 65 w 65"/>
                    <a:gd name="T18" fmla="*/ 160 h 16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5" h="160">
                      <a:moveTo>
                        <a:pt x="0" y="160"/>
                      </a:moveTo>
                      <a:lnTo>
                        <a:pt x="65" y="96"/>
                      </a:lnTo>
                      <a:lnTo>
                        <a:pt x="65" y="0"/>
                      </a:lnTo>
                      <a:lnTo>
                        <a:pt x="0" y="72"/>
                      </a:lnTo>
                      <a:lnTo>
                        <a:pt x="0" y="160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041" name="Freeform 88"/>
                <p:cNvSpPr>
                  <a:spLocks/>
                </p:cNvSpPr>
                <p:nvPr/>
              </p:nvSpPr>
              <p:spPr bwMode="auto">
                <a:xfrm>
                  <a:off x="989" y="2269"/>
                  <a:ext cx="139" cy="14"/>
                </a:xfrm>
                <a:custGeom>
                  <a:avLst/>
                  <a:gdLst>
                    <a:gd name="T0" fmla="*/ 0 w 557"/>
                    <a:gd name="T1" fmla="*/ 0 h 56"/>
                    <a:gd name="T2" fmla="*/ 0 w 557"/>
                    <a:gd name="T3" fmla="*/ 0 h 56"/>
                    <a:gd name="T4" fmla="*/ 0 w 557"/>
                    <a:gd name="T5" fmla="*/ 0 h 56"/>
                    <a:gd name="T6" fmla="*/ 0 w 557"/>
                    <a:gd name="T7" fmla="*/ 0 h 56"/>
                    <a:gd name="T8" fmla="*/ 0 w 557"/>
                    <a:gd name="T9" fmla="*/ 0 h 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57"/>
                    <a:gd name="T16" fmla="*/ 0 h 56"/>
                    <a:gd name="T17" fmla="*/ 557 w 557"/>
                    <a:gd name="T18" fmla="*/ 56 h 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57" h="56">
                      <a:moveTo>
                        <a:pt x="0" y="56"/>
                      </a:moveTo>
                      <a:lnTo>
                        <a:pt x="57" y="0"/>
                      </a:lnTo>
                      <a:lnTo>
                        <a:pt x="557" y="0"/>
                      </a:lnTo>
                      <a:lnTo>
                        <a:pt x="508" y="56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042" name="Freeform 89"/>
                <p:cNvSpPr>
                  <a:spLocks/>
                </p:cNvSpPr>
                <p:nvPr/>
              </p:nvSpPr>
              <p:spPr bwMode="auto">
                <a:xfrm>
                  <a:off x="989" y="2269"/>
                  <a:ext cx="139" cy="14"/>
                </a:xfrm>
                <a:custGeom>
                  <a:avLst/>
                  <a:gdLst>
                    <a:gd name="T0" fmla="*/ 0 w 557"/>
                    <a:gd name="T1" fmla="*/ 0 h 56"/>
                    <a:gd name="T2" fmla="*/ 0 w 557"/>
                    <a:gd name="T3" fmla="*/ 0 h 56"/>
                    <a:gd name="T4" fmla="*/ 0 w 557"/>
                    <a:gd name="T5" fmla="*/ 0 h 56"/>
                    <a:gd name="T6" fmla="*/ 0 w 557"/>
                    <a:gd name="T7" fmla="*/ 0 h 56"/>
                    <a:gd name="T8" fmla="*/ 0 w 557"/>
                    <a:gd name="T9" fmla="*/ 0 h 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57"/>
                    <a:gd name="T16" fmla="*/ 0 h 56"/>
                    <a:gd name="T17" fmla="*/ 557 w 557"/>
                    <a:gd name="T18" fmla="*/ 56 h 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57" h="56">
                      <a:moveTo>
                        <a:pt x="0" y="56"/>
                      </a:moveTo>
                      <a:lnTo>
                        <a:pt x="57" y="0"/>
                      </a:lnTo>
                      <a:lnTo>
                        <a:pt x="557" y="0"/>
                      </a:lnTo>
                      <a:lnTo>
                        <a:pt x="508" y="56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043" name="Freeform 90"/>
                <p:cNvSpPr>
                  <a:spLocks/>
                </p:cNvSpPr>
                <p:nvPr/>
              </p:nvSpPr>
              <p:spPr bwMode="auto">
                <a:xfrm>
                  <a:off x="987" y="2167"/>
                  <a:ext cx="141" cy="14"/>
                </a:xfrm>
                <a:custGeom>
                  <a:avLst/>
                  <a:gdLst>
                    <a:gd name="T0" fmla="*/ 0 w 565"/>
                    <a:gd name="T1" fmla="*/ 0 h 56"/>
                    <a:gd name="T2" fmla="*/ 0 w 565"/>
                    <a:gd name="T3" fmla="*/ 0 h 56"/>
                    <a:gd name="T4" fmla="*/ 0 w 565"/>
                    <a:gd name="T5" fmla="*/ 0 h 56"/>
                    <a:gd name="T6" fmla="*/ 0 w 565"/>
                    <a:gd name="T7" fmla="*/ 0 h 56"/>
                    <a:gd name="T8" fmla="*/ 0 w 565"/>
                    <a:gd name="T9" fmla="*/ 0 h 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65"/>
                    <a:gd name="T16" fmla="*/ 0 h 56"/>
                    <a:gd name="T17" fmla="*/ 565 w 565"/>
                    <a:gd name="T18" fmla="*/ 56 h 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65" h="56">
                      <a:moveTo>
                        <a:pt x="0" y="56"/>
                      </a:moveTo>
                      <a:lnTo>
                        <a:pt x="48" y="0"/>
                      </a:lnTo>
                      <a:lnTo>
                        <a:pt x="565" y="0"/>
                      </a:lnTo>
                      <a:lnTo>
                        <a:pt x="508" y="56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044" name="Freeform 91"/>
                <p:cNvSpPr>
                  <a:spLocks/>
                </p:cNvSpPr>
                <p:nvPr/>
              </p:nvSpPr>
              <p:spPr bwMode="auto">
                <a:xfrm>
                  <a:off x="987" y="2167"/>
                  <a:ext cx="141" cy="14"/>
                </a:xfrm>
                <a:custGeom>
                  <a:avLst/>
                  <a:gdLst>
                    <a:gd name="T0" fmla="*/ 0 w 565"/>
                    <a:gd name="T1" fmla="*/ 0 h 56"/>
                    <a:gd name="T2" fmla="*/ 0 w 565"/>
                    <a:gd name="T3" fmla="*/ 0 h 56"/>
                    <a:gd name="T4" fmla="*/ 0 w 565"/>
                    <a:gd name="T5" fmla="*/ 0 h 56"/>
                    <a:gd name="T6" fmla="*/ 0 w 565"/>
                    <a:gd name="T7" fmla="*/ 0 h 56"/>
                    <a:gd name="T8" fmla="*/ 0 w 565"/>
                    <a:gd name="T9" fmla="*/ 0 h 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65"/>
                    <a:gd name="T16" fmla="*/ 0 h 56"/>
                    <a:gd name="T17" fmla="*/ 565 w 565"/>
                    <a:gd name="T18" fmla="*/ 56 h 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65" h="56">
                      <a:moveTo>
                        <a:pt x="0" y="56"/>
                      </a:moveTo>
                      <a:lnTo>
                        <a:pt x="48" y="0"/>
                      </a:lnTo>
                      <a:lnTo>
                        <a:pt x="565" y="0"/>
                      </a:lnTo>
                      <a:lnTo>
                        <a:pt x="508" y="56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045" name="Rectangle 92"/>
                <p:cNvSpPr>
                  <a:spLocks noChangeArrowheads="1"/>
                </p:cNvSpPr>
                <p:nvPr/>
              </p:nvSpPr>
              <p:spPr bwMode="auto">
                <a:xfrm>
                  <a:off x="988" y="2182"/>
                  <a:ext cx="127" cy="98"/>
                </a:xfrm>
                <a:prstGeom prst="rect">
                  <a:avLst/>
                </a:prstGeom>
                <a:solidFill>
                  <a:srgbClr val="B7B79D"/>
                </a:solidFill>
                <a:ln w="3175">
                  <a:solidFill>
                    <a:srgbClr val="494936"/>
                  </a:solidFill>
                  <a:miter lim="800000"/>
                  <a:headEnd/>
                  <a:tailEnd/>
                </a:ln>
              </p:spPr>
              <p:txBody>
                <a:bodyPr lIns="91294" tIns="45647" rIns="91294" bIns="45647"/>
                <a:lstStyle>
                  <a:lvl1pPr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/>
                  <a:endParaRPr lang="zh-CN" altLang="en-US" sz="500">
                    <a:ea typeface="宋体" pitchFamily="2" charset="-122"/>
                  </a:endParaRPr>
                </a:p>
              </p:txBody>
            </p:sp>
            <p:sp>
              <p:nvSpPr>
                <p:cNvPr id="35046" name="Rectangle 93"/>
                <p:cNvSpPr>
                  <a:spLocks noChangeArrowheads="1"/>
                </p:cNvSpPr>
                <p:nvPr/>
              </p:nvSpPr>
              <p:spPr bwMode="auto">
                <a:xfrm>
                  <a:off x="998" y="2194"/>
                  <a:ext cx="105" cy="76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494936"/>
                  </a:solidFill>
                  <a:miter lim="800000"/>
                  <a:headEnd/>
                  <a:tailEnd/>
                </a:ln>
              </p:spPr>
              <p:txBody>
                <a:bodyPr lIns="91294" tIns="45647" rIns="91294" bIns="45647"/>
                <a:lstStyle>
                  <a:lvl1pPr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/>
                  <a:endParaRPr lang="zh-CN" altLang="en-US" sz="500">
                    <a:ea typeface="宋体" pitchFamily="2" charset="-122"/>
                  </a:endParaRPr>
                </a:p>
              </p:txBody>
            </p:sp>
            <p:sp>
              <p:nvSpPr>
                <p:cNvPr id="35047" name="Freeform 94"/>
                <p:cNvSpPr>
                  <a:spLocks/>
                </p:cNvSpPr>
                <p:nvPr/>
              </p:nvSpPr>
              <p:spPr bwMode="auto">
                <a:xfrm>
                  <a:off x="1114" y="2167"/>
                  <a:ext cx="14" cy="112"/>
                </a:xfrm>
                <a:custGeom>
                  <a:avLst/>
                  <a:gdLst>
                    <a:gd name="T0" fmla="*/ 0 w 57"/>
                    <a:gd name="T1" fmla="*/ 0 h 449"/>
                    <a:gd name="T2" fmla="*/ 0 w 57"/>
                    <a:gd name="T3" fmla="*/ 0 h 449"/>
                    <a:gd name="T4" fmla="*/ 0 w 57"/>
                    <a:gd name="T5" fmla="*/ 0 h 449"/>
                    <a:gd name="T6" fmla="*/ 0 w 57"/>
                    <a:gd name="T7" fmla="*/ 0 h 449"/>
                    <a:gd name="T8" fmla="*/ 0 w 57"/>
                    <a:gd name="T9" fmla="*/ 0 h 44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7"/>
                    <a:gd name="T16" fmla="*/ 0 h 449"/>
                    <a:gd name="T17" fmla="*/ 57 w 57"/>
                    <a:gd name="T18" fmla="*/ 449 h 44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7" h="449">
                      <a:moveTo>
                        <a:pt x="0" y="449"/>
                      </a:moveTo>
                      <a:lnTo>
                        <a:pt x="57" y="401"/>
                      </a:lnTo>
                      <a:lnTo>
                        <a:pt x="57" y="0"/>
                      </a:lnTo>
                      <a:lnTo>
                        <a:pt x="0" y="56"/>
                      </a:lnTo>
                      <a:lnTo>
                        <a:pt x="0" y="449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048" name="Freeform 95"/>
                <p:cNvSpPr>
                  <a:spLocks/>
                </p:cNvSpPr>
                <p:nvPr/>
              </p:nvSpPr>
              <p:spPr bwMode="auto">
                <a:xfrm>
                  <a:off x="1114" y="2167"/>
                  <a:ext cx="14" cy="112"/>
                </a:xfrm>
                <a:custGeom>
                  <a:avLst/>
                  <a:gdLst>
                    <a:gd name="T0" fmla="*/ 0 w 57"/>
                    <a:gd name="T1" fmla="*/ 0 h 449"/>
                    <a:gd name="T2" fmla="*/ 0 w 57"/>
                    <a:gd name="T3" fmla="*/ 0 h 449"/>
                    <a:gd name="T4" fmla="*/ 0 w 57"/>
                    <a:gd name="T5" fmla="*/ 0 h 449"/>
                    <a:gd name="T6" fmla="*/ 0 w 57"/>
                    <a:gd name="T7" fmla="*/ 0 h 449"/>
                    <a:gd name="T8" fmla="*/ 0 w 57"/>
                    <a:gd name="T9" fmla="*/ 0 h 44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7"/>
                    <a:gd name="T16" fmla="*/ 0 h 449"/>
                    <a:gd name="T17" fmla="*/ 57 w 57"/>
                    <a:gd name="T18" fmla="*/ 449 h 44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7" h="449">
                      <a:moveTo>
                        <a:pt x="0" y="449"/>
                      </a:moveTo>
                      <a:lnTo>
                        <a:pt x="57" y="401"/>
                      </a:lnTo>
                      <a:lnTo>
                        <a:pt x="57" y="0"/>
                      </a:lnTo>
                      <a:lnTo>
                        <a:pt x="0" y="56"/>
                      </a:lnTo>
                      <a:lnTo>
                        <a:pt x="0" y="449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049" name="Freeform 96"/>
                <p:cNvSpPr>
                  <a:spLocks/>
                </p:cNvSpPr>
                <p:nvPr/>
              </p:nvSpPr>
              <p:spPr bwMode="auto">
                <a:xfrm>
                  <a:off x="961" y="2305"/>
                  <a:ext cx="159" cy="24"/>
                </a:xfrm>
                <a:custGeom>
                  <a:avLst/>
                  <a:gdLst>
                    <a:gd name="T0" fmla="*/ 0 w 637"/>
                    <a:gd name="T1" fmla="*/ 0 h 97"/>
                    <a:gd name="T2" fmla="*/ 0 w 637"/>
                    <a:gd name="T3" fmla="*/ 0 h 97"/>
                    <a:gd name="T4" fmla="*/ 0 w 637"/>
                    <a:gd name="T5" fmla="*/ 0 h 97"/>
                    <a:gd name="T6" fmla="*/ 0 w 637"/>
                    <a:gd name="T7" fmla="*/ 0 h 97"/>
                    <a:gd name="T8" fmla="*/ 0 w 637"/>
                    <a:gd name="T9" fmla="*/ 0 h 9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97"/>
                    <a:gd name="T17" fmla="*/ 637 w 637"/>
                    <a:gd name="T18" fmla="*/ 97 h 9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97">
                      <a:moveTo>
                        <a:pt x="0" y="97"/>
                      </a:moveTo>
                      <a:lnTo>
                        <a:pt x="81" y="0"/>
                      </a:lnTo>
                      <a:lnTo>
                        <a:pt x="637" y="0"/>
                      </a:lnTo>
                      <a:lnTo>
                        <a:pt x="557" y="97"/>
                      </a:lnTo>
                      <a:lnTo>
                        <a:pt x="0" y="97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050" name="Freeform 97"/>
                <p:cNvSpPr>
                  <a:spLocks/>
                </p:cNvSpPr>
                <p:nvPr/>
              </p:nvSpPr>
              <p:spPr bwMode="auto">
                <a:xfrm>
                  <a:off x="961" y="2305"/>
                  <a:ext cx="159" cy="24"/>
                </a:xfrm>
                <a:custGeom>
                  <a:avLst/>
                  <a:gdLst>
                    <a:gd name="T0" fmla="*/ 0 w 637"/>
                    <a:gd name="T1" fmla="*/ 0 h 97"/>
                    <a:gd name="T2" fmla="*/ 0 w 637"/>
                    <a:gd name="T3" fmla="*/ 0 h 97"/>
                    <a:gd name="T4" fmla="*/ 0 w 637"/>
                    <a:gd name="T5" fmla="*/ 0 h 97"/>
                    <a:gd name="T6" fmla="*/ 0 w 637"/>
                    <a:gd name="T7" fmla="*/ 0 h 97"/>
                    <a:gd name="T8" fmla="*/ 0 w 637"/>
                    <a:gd name="T9" fmla="*/ 0 h 9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97"/>
                    <a:gd name="T17" fmla="*/ 637 w 637"/>
                    <a:gd name="T18" fmla="*/ 97 h 9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97">
                      <a:moveTo>
                        <a:pt x="0" y="97"/>
                      </a:moveTo>
                      <a:lnTo>
                        <a:pt x="81" y="0"/>
                      </a:lnTo>
                      <a:lnTo>
                        <a:pt x="637" y="0"/>
                      </a:lnTo>
                      <a:lnTo>
                        <a:pt x="557" y="97"/>
                      </a:lnTo>
                      <a:lnTo>
                        <a:pt x="0" y="97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051" name="Freeform 98"/>
                <p:cNvSpPr>
                  <a:spLocks/>
                </p:cNvSpPr>
                <p:nvPr/>
              </p:nvSpPr>
              <p:spPr bwMode="auto">
                <a:xfrm>
                  <a:off x="1100" y="2305"/>
                  <a:ext cx="20" cy="30"/>
                </a:xfrm>
                <a:custGeom>
                  <a:avLst/>
                  <a:gdLst>
                    <a:gd name="T0" fmla="*/ 0 w 80"/>
                    <a:gd name="T1" fmla="*/ 0 h 121"/>
                    <a:gd name="T2" fmla="*/ 0 w 80"/>
                    <a:gd name="T3" fmla="*/ 0 h 121"/>
                    <a:gd name="T4" fmla="*/ 0 w 80"/>
                    <a:gd name="T5" fmla="*/ 0 h 121"/>
                    <a:gd name="T6" fmla="*/ 0 w 80"/>
                    <a:gd name="T7" fmla="*/ 0 h 121"/>
                    <a:gd name="T8" fmla="*/ 0 w 80"/>
                    <a:gd name="T9" fmla="*/ 0 h 1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0"/>
                    <a:gd name="T16" fmla="*/ 0 h 121"/>
                    <a:gd name="T17" fmla="*/ 80 w 80"/>
                    <a:gd name="T18" fmla="*/ 121 h 12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0" h="121">
                      <a:moveTo>
                        <a:pt x="0" y="121"/>
                      </a:moveTo>
                      <a:lnTo>
                        <a:pt x="80" y="40"/>
                      </a:lnTo>
                      <a:lnTo>
                        <a:pt x="80" y="0"/>
                      </a:lnTo>
                      <a:lnTo>
                        <a:pt x="0" y="105"/>
                      </a:lnTo>
                      <a:lnTo>
                        <a:pt x="0" y="121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052" name="Freeform 99"/>
                <p:cNvSpPr>
                  <a:spLocks/>
                </p:cNvSpPr>
                <p:nvPr/>
              </p:nvSpPr>
              <p:spPr bwMode="auto">
                <a:xfrm>
                  <a:off x="1100" y="2305"/>
                  <a:ext cx="20" cy="30"/>
                </a:xfrm>
                <a:custGeom>
                  <a:avLst/>
                  <a:gdLst>
                    <a:gd name="T0" fmla="*/ 0 w 80"/>
                    <a:gd name="T1" fmla="*/ 0 h 121"/>
                    <a:gd name="T2" fmla="*/ 0 w 80"/>
                    <a:gd name="T3" fmla="*/ 0 h 121"/>
                    <a:gd name="T4" fmla="*/ 0 w 80"/>
                    <a:gd name="T5" fmla="*/ 0 h 121"/>
                    <a:gd name="T6" fmla="*/ 0 w 80"/>
                    <a:gd name="T7" fmla="*/ 0 h 121"/>
                    <a:gd name="T8" fmla="*/ 0 w 80"/>
                    <a:gd name="T9" fmla="*/ 0 h 1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0"/>
                    <a:gd name="T16" fmla="*/ 0 h 121"/>
                    <a:gd name="T17" fmla="*/ 80 w 80"/>
                    <a:gd name="T18" fmla="*/ 121 h 12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0" h="121">
                      <a:moveTo>
                        <a:pt x="0" y="121"/>
                      </a:moveTo>
                      <a:lnTo>
                        <a:pt x="80" y="40"/>
                      </a:lnTo>
                      <a:lnTo>
                        <a:pt x="80" y="0"/>
                      </a:lnTo>
                      <a:lnTo>
                        <a:pt x="0" y="105"/>
                      </a:lnTo>
                      <a:lnTo>
                        <a:pt x="0" y="121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053" name="Rectangle 100"/>
                <p:cNvSpPr>
                  <a:spLocks noChangeArrowheads="1"/>
                </p:cNvSpPr>
                <p:nvPr/>
              </p:nvSpPr>
              <p:spPr bwMode="auto">
                <a:xfrm>
                  <a:off x="961" y="2329"/>
                  <a:ext cx="139" cy="6"/>
                </a:xfrm>
                <a:prstGeom prst="rect">
                  <a:avLst/>
                </a:prstGeom>
                <a:solidFill>
                  <a:srgbClr val="B7B7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1294" tIns="45647" rIns="91294" bIns="45647"/>
                <a:lstStyle>
                  <a:lvl1pPr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/>
                  <a:endParaRPr lang="zh-CN" altLang="en-US" sz="500">
                    <a:ea typeface="宋体" pitchFamily="2" charset="-122"/>
                  </a:endParaRPr>
                </a:p>
              </p:txBody>
            </p:sp>
            <p:sp>
              <p:nvSpPr>
                <p:cNvPr id="35054" name="Rectangle 101"/>
                <p:cNvSpPr>
                  <a:spLocks noChangeArrowheads="1"/>
                </p:cNvSpPr>
                <p:nvPr/>
              </p:nvSpPr>
              <p:spPr bwMode="auto">
                <a:xfrm>
                  <a:off x="962" y="2330"/>
                  <a:ext cx="137" cy="4"/>
                </a:xfrm>
                <a:prstGeom prst="rect">
                  <a:avLst/>
                </a:prstGeom>
                <a:solidFill>
                  <a:srgbClr val="B7B79D"/>
                </a:solidFill>
                <a:ln w="3175">
                  <a:solidFill>
                    <a:srgbClr val="494936"/>
                  </a:solidFill>
                  <a:miter lim="800000"/>
                  <a:headEnd/>
                  <a:tailEnd/>
                </a:ln>
              </p:spPr>
              <p:txBody>
                <a:bodyPr lIns="91294" tIns="45647" rIns="91294" bIns="45647"/>
                <a:lstStyle>
                  <a:lvl1pPr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/>
                  <a:endParaRPr lang="zh-CN" altLang="en-US" sz="500">
                    <a:ea typeface="宋体" pitchFamily="2" charset="-122"/>
                  </a:endParaRPr>
                </a:p>
              </p:txBody>
            </p:sp>
          </p:grpSp>
          <p:grpSp>
            <p:nvGrpSpPr>
              <p:cNvPr id="34958" name="Group 102"/>
              <p:cNvGrpSpPr>
                <a:grpSpLocks/>
              </p:cNvGrpSpPr>
              <p:nvPr/>
            </p:nvGrpSpPr>
            <p:grpSpPr bwMode="auto">
              <a:xfrm>
                <a:off x="1753" y="571"/>
                <a:ext cx="93" cy="56"/>
                <a:chOff x="1005" y="2205"/>
                <a:chExt cx="93" cy="56"/>
              </a:xfrm>
            </p:grpSpPr>
            <p:grpSp>
              <p:nvGrpSpPr>
                <p:cNvPr id="35008" name="Group 103"/>
                <p:cNvGrpSpPr>
                  <a:grpSpLocks/>
                </p:cNvGrpSpPr>
                <p:nvPr/>
              </p:nvGrpSpPr>
              <p:grpSpPr bwMode="auto">
                <a:xfrm>
                  <a:off x="1005" y="2205"/>
                  <a:ext cx="93" cy="56"/>
                  <a:chOff x="1005" y="2205"/>
                  <a:chExt cx="93" cy="56"/>
                </a:xfrm>
              </p:grpSpPr>
              <p:sp>
                <p:nvSpPr>
                  <p:cNvPr id="35026" name="Oval 104"/>
                  <p:cNvSpPr>
                    <a:spLocks noChangeArrowheads="1"/>
                  </p:cNvSpPr>
                  <p:nvPr/>
                </p:nvSpPr>
                <p:spPr bwMode="auto">
                  <a:xfrm>
                    <a:off x="1037" y="2205"/>
                    <a:ext cx="41" cy="24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294" tIns="45647" rIns="91294" bIns="45647"/>
                  <a:lstStyle>
                    <a:lvl1pPr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/>
                    <a:endParaRPr lang="zh-CN" altLang="en-US" sz="500">
                      <a:ea typeface="宋体" pitchFamily="2" charset="-122"/>
                    </a:endParaRPr>
                  </a:p>
                </p:txBody>
              </p:sp>
              <p:sp>
                <p:nvSpPr>
                  <p:cNvPr id="35027" name="Oval 105"/>
                  <p:cNvSpPr>
                    <a:spLocks noChangeArrowheads="1"/>
                  </p:cNvSpPr>
                  <p:nvPr/>
                </p:nvSpPr>
                <p:spPr bwMode="auto">
                  <a:xfrm>
                    <a:off x="1015" y="2211"/>
                    <a:ext cx="31" cy="24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294" tIns="45647" rIns="91294" bIns="45647"/>
                  <a:lstStyle>
                    <a:lvl1pPr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/>
                    <a:endParaRPr lang="zh-CN" altLang="en-US" sz="500">
                      <a:ea typeface="宋体" pitchFamily="2" charset="-122"/>
                    </a:endParaRPr>
                  </a:p>
                </p:txBody>
              </p:sp>
              <p:sp>
                <p:nvSpPr>
                  <p:cNvPr id="35028" name="Oval 106"/>
                  <p:cNvSpPr>
                    <a:spLocks noChangeArrowheads="1"/>
                  </p:cNvSpPr>
                  <p:nvPr/>
                </p:nvSpPr>
                <p:spPr bwMode="auto">
                  <a:xfrm>
                    <a:off x="1005" y="2225"/>
                    <a:ext cx="20" cy="18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294" tIns="45647" rIns="91294" bIns="45647"/>
                  <a:lstStyle>
                    <a:lvl1pPr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/>
                    <a:endParaRPr lang="zh-CN" altLang="en-US" sz="500">
                      <a:ea typeface="宋体" pitchFamily="2" charset="-122"/>
                    </a:endParaRPr>
                  </a:p>
                </p:txBody>
              </p:sp>
              <p:sp>
                <p:nvSpPr>
                  <p:cNvPr id="35029" name="Oval 107"/>
                  <p:cNvSpPr>
                    <a:spLocks noChangeArrowheads="1"/>
                  </p:cNvSpPr>
                  <p:nvPr/>
                </p:nvSpPr>
                <p:spPr bwMode="auto">
                  <a:xfrm>
                    <a:off x="1011" y="2233"/>
                    <a:ext cx="32" cy="20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294" tIns="45647" rIns="91294" bIns="45647"/>
                  <a:lstStyle>
                    <a:lvl1pPr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/>
                    <a:endParaRPr lang="zh-CN" altLang="en-US" sz="500">
                      <a:ea typeface="宋体" pitchFamily="2" charset="-122"/>
                    </a:endParaRPr>
                  </a:p>
                </p:txBody>
              </p:sp>
              <p:sp>
                <p:nvSpPr>
                  <p:cNvPr id="35030" name="Oval 108"/>
                  <p:cNvSpPr>
                    <a:spLocks noChangeArrowheads="1"/>
                  </p:cNvSpPr>
                  <p:nvPr/>
                </p:nvSpPr>
                <p:spPr bwMode="auto">
                  <a:xfrm>
                    <a:off x="1033" y="2237"/>
                    <a:ext cx="49" cy="24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294" tIns="45647" rIns="91294" bIns="45647"/>
                  <a:lstStyle>
                    <a:lvl1pPr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/>
                    <a:endParaRPr lang="zh-CN" altLang="en-US" sz="500">
                      <a:ea typeface="宋体" pitchFamily="2" charset="-122"/>
                    </a:endParaRPr>
                  </a:p>
                </p:txBody>
              </p:sp>
              <p:sp>
                <p:nvSpPr>
                  <p:cNvPr id="35031" name="Oval 109"/>
                  <p:cNvSpPr>
                    <a:spLocks noChangeArrowheads="1"/>
                  </p:cNvSpPr>
                  <p:nvPr/>
                </p:nvSpPr>
                <p:spPr bwMode="auto">
                  <a:xfrm>
                    <a:off x="1064" y="2211"/>
                    <a:ext cx="30" cy="18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294" tIns="45647" rIns="91294" bIns="45647"/>
                  <a:lstStyle>
                    <a:lvl1pPr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/>
                    <a:endParaRPr lang="zh-CN" altLang="en-US" sz="500">
                      <a:ea typeface="宋体" pitchFamily="2" charset="-122"/>
                    </a:endParaRPr>
                  </a:p>
                </p:txBody>
              </p:sp>
              <p:sp>
                <p:nvSpPr>
                  <p:cNvPr id="35032" name="Oval 110"/>
                  <p:cNvSpPr>
                    <a:spLocks noChangeArrowheads="1"/>
                  </p:cNvSpPr>
                  <p:nvPr/>
                </p:nvSpPr>
                <p:spPr bwMode="auto">
                  <a:xfrm>
                    <a:off x="1068" y="2223"/>
                    <a:ext cx="30" cy="18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294" tIns="45647" rIns="91294" bIns="45647"/>
                  <a:lstStyle>
                    <a:lvl1pPr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/>
                    <a:endParaRPr lang="zh-CN" altLang="en-US" sz="500">
                      <a:ea typeface="宋体" pitchFamily="2" charset="-122"/>
                    </a:endParaRPr>
                  </a:p>
                </p:txBody>
              </p:sp>
              <p:sp>
                <p:nvSpPr>
                  <p:cNvPr id="35033" name="Oval 111"/>
                  <p:cNvSpPr>
                    <a:spLocks noChangeArrowheads="1"/>
                  </p:cNvSpPr>
                  <p:nvPr/>
                </p:nvSpPr>
                <p:spPr bwMode="auto">
                  <a:xfrm>
                    <a:off x="1066" y="2227"/>
                    <a:ext cx="30" cy="30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294" tIns="45647" rIns="91294" bIns="45647"/>
                  <a:lstStyle>
                    <a:lvl1pPr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/>
                    <a:endParaRPr lang="zh-CN" altLang="en-US" sz="500">
                      <a:ea typeface="宋体" pitchFamily="2" charset="-122"/>
                    </a:endParaRPr>
                  </a:p>
                </p:txBody>
              </p:sp>
              <p:sp>
                <p:nvSpPr>
                  <p:cNvPr id="35034" name="Oval 112"/>
                  <p:cNvSpPr>
                    <a:spLocks noChangeArrowheads="1"/>
                  </p:cNvSpPr>
                  <p:nvPr/>
                </p:nvSpPr>
                <p:spPr bwMode="auto">
                  <a:xfrm>
                    <a:off x="1021" y="2219"/>
                    <a:ext cx="61" cy="30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294" tIns="45647" rIns="91294" bIns="45647"/>
                  <a:lstStyle>
                    <a:lvl1pPr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/>
                    <a:endParaRPr lang="zh-CN" altLang="en-US" sz="500">
                      <a:ea typeface="宋体" pitchFamily="2" charset="-122"/>
                    </a:endParaRPr>
                  </a:p>
                </p:txBody>
              </p:sp>
            </p:grpSp>
            <p:grpSp>
              <p:nvGrpSpPr>
                <p:cNvPr id="35009" name="Group 113"/>
                <p:cNvGrpSpPr>
                  <a:grpSpLocks/>
                </p:cNvGrpSpPr>
                <p:nvPr/>
              </p:nvGrpSpPr>
              <p:grpSpPr bwMode="auto">
                <a:xfrm>
                  <a:off x="1005" y="2205"/>
                  <a:ext cx="93" cy="56"/>
                  <a:chOff x="1005" y="2205"/>
                  <a:chExt cx="93" cy="56"/>
                </a:xfrm>
              </p:grpSpPr>
              <p:sp>
                <p:nvSpPr>
                  <p:cNvPr id="35010" name="Arc 114"/>
                  <p:cNvSpPr>
                    <a:spLocks/>
                  </p:cNvSpPr>
                  <p:nvPr/>
                </p:nvSpPr>
                <p:spPr bwMode="auto">
                  <a:xfrm>
                    <a:off x="1039" y="2205"/>
                    <a:ext cx="38" cy="12"/>
                  </a:xfrm>
                  <a:custGeom>
                    <a:avLst/>
                    <a:gdLst>
                      <a:gd name="T0" fmla="*/ 0 w 40079"/>
                      <a:gd name="T1" fmla="*/ 0 h 21600"/>
                      <a:gd name="T2" fmla="*/ 0 w 40079"/>
                      <a:gd name="T3" fmla="*/ 0 h 21600"/>
                      <a:gd name="T4" fmla="*/ 0 w 40079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40079"/>
                      <a:gd name="T10" fmla="*/ 0 h 21600"/>
                      <a:gd name="T11" fmla="*/ 40079 w 40079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0079" h="21600" fill="none" extrusionOk="0">
                        <a:moveTo>
                          <a:pt x="0" y="14358"/>
                        </a:moveTo>
                        <a:cubicBezTo>
                          <a:pt x="3063" y="5749"/>
                          <a:pt x="11212" y="-1"/>
                          <a:pt x="20350" y="0"/>
                        </a:cubicBezTo>
                        <a:cubicBezTo>
                          <a:pt x="28878" y="0"/>
                          <a:pt x="36608" y="5017"/>
                          <a:pt x="40079" y="12807"/>
                        </a:cubicBezTo>
                      </a:path>
                      <a:path w="40079" h="21600" stroke="0" extrusionOk="0">
                        <a:moveTo>
                          <a:pt x="0" y="14358"/>
                        </a:moveTo>
                        <a:cubicBezTo>
                          <a:pt x="3063" y="5749"/>
                          <a:pt x="11212" y="-1"/>
                          <a:pt x="20350" y="0"/>
                        </a:cubicBezTo>
                        <a:cubicBezTo>
                          <a:pt x="28878" y="0"/>
                          <a:pt x="36608" y="5017"/>
                          <a:pt x="40079" y="12807"/>
                        </a:cubicBezTo>
                        <a:lnTo>
                          <a:pt x="20350" y="21600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011" name="Arc 115"/>
                  <p:cNvSpPr>
                    <a:spLocks/>
                  </p:cNvSpPr>
                  <p:nvPr/>
                </p:nvSpPr>
                <p:spPr bwMode="auto">
                  <a:xfrm>
                    <a:off x="1040" y="2206"/>
                    <a:ext cx="36" cy="11"/>
                  </a:xfrm>
                  <a:custGeom>
                    <a:avLst/>
                    <a:gdLst>
                      <a:gd name="T0" fmla="*/ 0 w 39867"/>
                      <a:gd name="T1" fmla="*/ 0 h 21600"/>
                      <a:gd name="T2" fmla="*/ 0 w 39867"/>
                      <a:gd name="T3" fmla="*/ 0 h 21600"/>
                      <a:gd name="T4" fmla="*/ 0 w 39867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39867"/>
                      <a:gd name="T10" fmla="*/ 0 h 21600"/>
                      <a:gd name="T11" fmla="*/ 39867 w 39867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9867" h="21600" fill="none" extrusionOk="0">
                        <a:moveTo>
                          <a:pt x="-1" y="14116"/>
                        </a:moveTo>
                        <a:cubicBezTo>
                          <a:pt x="3132" y="5633"/>
                          <a:pt x="11218" y="-1"/>
                          <a:pt x="20262" y="0"/>
                        </a:cubicBezTo>
                        <a:cubicBezTo>
                          <a:pt x="28681" y="0"/>
                          <a:pt x="36333" y="4892"/>
                          <a:pt x="39867" y="12533"/>
                        </a:cubicBezTo>
                      </a:path>
                      <a:path w="39867" h="21600" stroke="0" extrusionOk="0">
                        <a:moveTo>
                          <a:pt x="-1" y="14116"/>
                        </a:moveTo>
                        <a:cubicBezTo>
                          <a:pt x="3132" y="5633"/>
                          <a:pt x="11218" y="-1"/>
                          <a:pt x="20262" y="0"/>
                        </a:cubicBezTo>
                        <a:cubicBezTo>
                          <a:pt x="28681" y="0"/>
                          <a:pt x="36333" y="4892"/>
                          <a:pt x="39867" y="12533"/>
                        </a:cubicBezTo>
                        <a:lnTo>
                          <a:pt x="20262" y="21600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012" name="Arc 116"/>
                  <p:cNvSpPr>
                    <a:spLocks/>
                  </p:cNvSpPr>
                  <p:nvPr/>
                </p:nvSpPr>
                <p:spPr bwMode="auto">
                  <a:xfrm>
                    <a:off x="1015" y="2211"/>
                    <a:ext cx="23" cy="14"/>
                  </a:xfrm>
                  <a:custGeom>
                    <a:avLst/>
                    <a:gdLst>
                      <a:gd name="T0" fmla="*/ 0 w 31958"/>
                      <a:gd name="T1" fmla="*/ 0 h 25972"/>
                      <a:gd name="T2" fmla="*/ 0 w 31958"/>
                      <a:gd name="T3" fmla="*/ 0 h 25972"/>
                      <a:gd name="T4" fmla="*/ 0 w 31958"/>
                      <a:gd name="T5" fmla="*/ 0 h 25972"/>
                      <a:gd name="T6" fmla="*/ 0 60000 65536"/>
                      <a:gd name="T7" fmla="*/ 0 60000 65536"/>
                      <a:gd name="T8" fmla="*/ 0 60000 65536"/>
                      <a:gd name="T9" fmla="*/ 0 w 31958"/>
                      <a:gd name="T10" fmla="*/ 0 h 25972"/>
                      <a:gd name="T11" fmla="*/ 31958 w 31958"/>
                      <a:gd name="T12" fmla="*/ 25972 h 259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1958" h="25972" fill="none" extrusionOk="0">
                        <a:moveTo>
                          <a:pt x="447" y="25971"/>
                        </a:moveTo>
                        <a:cubicBezTo>
                          <a:pt x="149" y="24533"/>
                          <a:pt x="0" y="23068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5219" y="-1"/>
                          <a:pt x="28781" y="909"/>
                          <a:pt x="31958" y="2645"/>
                        </a:cubicBezTo>
                      </a:path>
                      <a:path w="31958" h="25972" stroke="0" extrusionOk="0">
                        <a:moveTo>
                          <a:pt x="447" y="25971"/>
                        </a:moveTo>
                        <a:cubicBezTo>
                          <a:pt x="149" y="24533"/>
                          <a:pt x="0" y="23068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5219" y="-1"/>
                          <a:pt x="28781" y="909"/>
                          <a:pt x="31958" y="2645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013" name="Arc 117"/>
                  <p:cNvSpPr>
                    <a:spLocks/>
                  </p:cNvSpPr>
                  <p:nvPr/>
                </p:nvSpPr>
                <p:spPr bwMode="auto">
                  <a:xfrm>
                    <a:off x="1016" y="2212"/>
                    <a:ext cx="21" cy="13"/>
                  </a:xfrm>
                  <a:custGeom>
                    <a:avLst/>
                    <a:gdLst>
                      <a:gd name="T0" fmla="*/ 0 w 31797"/>
                      <a:gd name="T1" fmla="*/ 0 h 26058"/>
                      <a:gd name="T2" fmla="*/ 0 w 31797"/>
                      <a:gd name="T3" fmla="*/ 0 h 26058"/>
                      <a:gd name="T4" fmla="*/ 0 w 31797"/>
                      <a:gd name="T5" fmla="*/ 0 h 26058"/>
                      <a:gd name="T6" fmla="*/ 0 60000 65536"/>
                      <a:gd name="T7" fmla="*/ 0 60000 65536"/>
                      <a:gd name="T8" fmla="*/ 0 60000 65536"/>
                      <a:gd name="T9" fmla="*/ 0 w 31797"/>
                      <a:gd name="T10" fmla="*/ 0 h 26058"/>
                      <a:gd name="T11" fmla="*/ 31797 w 31797"/>
                      <a:gd name="T12" fmla="*/ 26058 h 26058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1797" h="26058" fill="none" extrusionOk="0">
                        <a:moveTo>
                          <a:pt x="465" y="26057"/>
                        </a:moveTo>
                        <a:cubicBezTo>
                          <a:pt x="155" y="24592"/>
                          <a:pt x="0" y="23098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5157" y="-1"/>
                          <a:pt x="28660" y="878"/>
                          <a:pt x="31796" y="2558"/>
                        </a:cubicBezTo>
                      </a:path>
                      <a:path w="31797" h="26058" stroke="0" extrusionOk="0">
                        <a:moveTo>
                          <a:pt x="465" y="26057"/>
                        </a:moveTo>
                        <a:cubicBezTo>
                          <a:pt x="155" y="24592"/>
                          <a:pt x="0" y="23098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5157" y="-1"/>
                          <a:pt x="28660" y="878"/>
                          <a:pt x="31796" y="2558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014" name="Arc 118"/>
                  <p:cNvSpPr>
                    <a:spLocks/>
                  </p:cNvSpPr>
                  <p:nvPr/>
                </p:nvSpPr>
                <p:spPr bwMode="auto">
                  <a:xfrm>
                    <a:off x="1011" y="2242"/>
                    <a:ext cx="24" cy="11"/>
                  </a:xfrm>
                  <a:custGeom>
                    <a:avLst/>
                    <a:gdLst>
                      <a:gd name="T0" fmla="*/ 0 w 32394"/>
                      <a:gd name="T1" fmla="*/ 0 h 22980"/>
                      <a:gd name="T2" fmla="*/ 0 w 32394"/>
                      <a:gd name="T3" fmla="*/ 0 h 22980"/>
                      <a:gd name="T4" fmla="*/ 0 w 32394"/>
                      <a:gd name="T5" fmla="*/ 0 h 22980"/>
                      <a:gd name="T6" fmla="*/ 0 60000 65536"/>
                      <a:gd name="T7" fmla="*/ 0 60000 65536"/>
                      <a:gd name="T8" fmla="*/ 0 60000 65536"/>
                      <a:gd name="T9" fmla="*/ 0 w 32394"/>
                      <a:gd name="T10" fmla="*/ 0 h 22980"/>
                      <a:gd name="T11" fmla="*/ 32394 w 32394"/>
                      <a:gd name="T12" fmla="*/ 22980 h 2298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2394" h="22980" fill="none" extrusionOk="0">
                        <a:moveTo>
                          <a:pt x="32393" y="20089"/>
                        </a:moveTo>
                        <a:cubicBezTo>
                          <a:pt x="29111" y="21983"/>
                          <a:pt x="25389" y="22979"/>
                          <a:pt x="21600" y="22980"/>
                        </a:cubicBezTo>
                        <a:cubicBezTo>
                          <a:pt x="9670" y="22980"/>
                          <a:pt x="0" y="13309"/>
                          <a:pt x="0" y="1380"/>
                        </a:cubicBezTo>
                        <a:cubicBezTo>
                          <a:pt x="-1" y="919"/>
                          <a:pt x="14" y="459"/>
                          <a:pt x="44" y="0"/>
                        </a:cubicBezTo>
                      </a:path>
                      <a:path w="32394" h="22980" stroke="0" extrusionOk="0">
                        <a:moveTo>
                          <a:pt x="32393" y="20089"/>
                        </a:moveTo>
                        <a:cubicBezTo>
                          <a:pt x="29111" y="21983"/>
                          <a:pt x="25389" y="22979"/>
                          <a:pt x="21600" y="22980"/>
                        </a:cubicBezTo>
                        <a:cubicBezTo>
                          <a:pt x="9670" y="22980"/>
                          <a:pt x="0" y="13309"/>
                          <a:pt x="0" y="1380"/>
                        </a:cubicBezTo>
                        <a:cubicBezTo>
                          <a:pt x="-1" y="919"/>
                          <a:pt x="14" y="459"/>
                          <a:pt x="44" y="0"/>
                        </a:cubicBezTo>
                        <a:lnTo>
                          <a:pt x="21600" y="1380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015" name="Arc 119"/>
                  <p:cNvSpPr>
                    <a:spLocks/>
                  </p:cNvSpPr>
                  <p:nvPr/>
                </p:nvSpPr>
                <p:spPr bwMode="auto">
                  <a:xfrm>
                    <a:off x="1012" y="2242"/>
                    <a:ext cx="22" cy="10"/>
                  </a:xfrm>
                  <a:custGeom>
                    <a:avLst/>
                    <a:gdLst>
                      <a:gd name="T0" fmla="*/ 0 w 32065"/>
                      <a:gd name="T1" fmla="*/ 0 h 23037"/>
                      <a:gd name="T2" fmla="*/ 0 w 32065"/>
                      <a:gd name="T3" fmla="*/ 0 h 23037"/>
                      <a:gd name="T4" fmla="*/ 0 w 32065"/>
                      <a:gd name="T5" fmla="*/ 0 h 23037"/>
                      <a:gd name="T6" fmla="*/ 0 60000 65536"/>
                      <a:gd name="T7" fmla="*/ 0 60000 65536"/>
                      <a:gd name="T8" fmla="*/ 0 60000 65536"/>
                      <a:gd name="T9" fmla="*/ 0 w 32065"/>
                      <a:gd name="T10" fmla="*/ 0 h 23037"/>
                      <a:gd name="T11" fmla="*/ 32065 w 32065"/>
                      <a:gd name="T12" fmla="*/ 23037 h 23037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2065" h="23037" fill="none" extrusionOk="0">
                        <a:moveTo>
                          <a:pt x="32065" y="20332"/>
                        </a:moveTo>
                        <a:cubicBezTo>
                          <a:pt x="28862" y="22106"/>
                          <a:pt x="25261" y="23036"/>
                          <a:pt x="21600" y="23037"/>
                        </a:cubicBezTo>
                        <a:cubicBezTo>
                          <a:pt x="9670" y="23037"/>
                          <a:pt x="0" y="13366"/>
                          <a:pt x="0" y="1437"/>
                        </a:cubicBezTo>
                        <a:cubicBezTo>
                          <a:pt x="-1" y="957"/>
                          <a:pt x="15" y="478"/>
                          <a:pt x="47" y="-1"/>
                        </a:cubicBezTo>
                      </a:path>
                      <a:path w="32065" h="23037" stroke="0" extrusionOk="0">
                        <a:moveTo>
                          <a:pt x="32065" y="20332"/>
                        </a:moveTo>
                        <a:cubicBezTo>
                          <a:pt x="28862" y="22106"/>
                          <a:pt x="25261" y="23036"/>
                          <a:pt x="21600" y="23037"/>
                        </a:cubicBezTo>
                        <a:cubicBezTo>
                          <a:pt x="9670" y="23037"/>
                          <a:pt x="0" y="13366"/>
                          <a:pt x="0" y="1437"/>
                        </a:cubicBezTo>
                        <a:cubicBezTo>
                          <a:pt x="-1" y="957"/>
                          <a:pt x="15" y="478"/>
                          <a:pt x="47" y="-1"/>
                        </a:cubicBezTo>
                        <a:lnTo>
                          <a:pt x="21600" y="1437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016" name="Arc 120"/>
                  <p:cNvSpPr>
                    <a:spLocks/>
                  </p:cNvSpPr>
                  <p:nvPr/>
                </p:nvSpPr>
                <p:spPr bwMode="auto">
                  <a:xfrm>
                    <a:off x="1076" y="2211"/>
                    <a:ext cx="18" cy="13"/>
                  </a:xfrm>
                  <a:custGeom>
                    <a:avLst/>
                    <a:gdLst>
                      <a:gd name="T0" fmla="*/ 0 w 25836"/>
                      <a:gd name="T1" fmla="*/ 0 h 32090"/>
                      <a:gd name="T2" fmla="*/ 0 w 25836"/>
                      <a:gd name="T3" fmla="*/ 0 h 32090"/>
                      <a:gd name="T4" fmla="*/ 0 w 25836"/>
                      <a:gd name="T5" fmla="*/ 0 h 32090"/>
                      <a:gd name="T6" fmla="*/ 0 60000 65536"/>
                      <a:gd name="T7" fmla="*/ 0 60000 65536"/>
                      <a:gd name="T8" fmla="*/ 0 60000 65536"/>
                      <a:gd name="T9" fmla="*/ 0 w 25836"/>
                      <a:gd name="T10" fmla="*/ 0 h 32090"/>
                      <a:gd name="T11" fmla="*/ 25836 w 25836"/>
                      <a:gd name="T12" fmla="*/ 32090 h 320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5836" h="32090" fill="none" extrusionOk="0">
                        <a:moveTo>
                          <a:pt x="0" y="419"/>
                        </a:moveTo>
                        <a:cubicBezTo>
                          <a:pt x="1394" y="140"/>
                          <a:pt x="2813" y="-1"/>
                          <a:pt x="4236" y="0"/>
                        </a:cubicBezTo>
                        <a:cubicBezTo>
                          <a:pt x="16165" y="0"/>
                          <a:pt x="25836" y="9670"/>
                          <a:pt x="25836" y="21600"/>
                        </a:cubicBezTo>
                        <a:cubicBezTo>
                          <a:pt x="25836" y="25270"/>
                          <a:pt x="24900" y="28881"/>
                          <a:pt x="23117" y="32089"/>
                        </a:cubicBezTo>
                      </a:path>
                      <a:path w="25836" h="32090" stroke="0" extrusionOk="0">
                        <a:moveTo>
                          <a:pt x="0" y="419"/>
                        </a:moveTo>
                        <a:cubicBezTo>
                          <a:pt x="1394" y="140"/>
                          <a:pt x="2813" y="-1"/>
                          <a:pt x="4236" y="0"/>
                        </a:cubicBezTo>
                        <a:cubicBezTo>
                          <a:pt x="16165" y="0"/>
                          <a:pt x="25836" y="9670"/>
                          <a:pt x="25836" y="21600"/>
                        </a:cubicBezTo>
                        <a:cubicBezTo>
                          <a:pt x="25836" y="25270"/>
                          <a:pt x="24900" y="28881"/>
                          <a:pt x="23117" y="32089"/>
                        </a:cubicBezTo>
                        <a:lnTo>
                          <a:pt x="4236" y="21600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017" name="Arc 121"/>
                  <p:cNvSpPr>
                    <a:spLocks/>
                  </p:cNvSpPr>
                  <p:nvPr/>
                </p:nvSpPr>
                <p:spPr bwMode="auto">
                  <a:xfrm>
                    <a:off x="1076" y="2212"/>
                    <a:ext cx="17" cy="12"/>
                  </a:xfrm>
                  <a:custGeom>
                    <a:avLst/>
                    <a:gdLst>
                      <a:gd name="T0" fmla="*/ 0 w 25642"/>
                      <a:gd name="T1" fmla="*/ 0 h 32484"/>
                      <a:gd name="T2" fmla="*/ 0 w 25642"/>
                      <a:gd name="T3" fmla="*/ 0 h 32484"/>
                      <a:gd name="T4" fmla="*/ 0 w 25642"/>
                      <a:gd name="T5" fmla="*/ 0 h 32484"/>
                      <a:gd name="T6" fmla="*/ 0 60000 65536"/>
                      <a:gd name="T7" fmla="*/ 0 60000 65536"/>
                      <a:gd name="T8" fmla="*/ 0 60000 65536"/>
                      <a:gd name="T9" fmla="*/ 0 w 25642"/>
                      <a:gd name="T10" fmla="*/ 0 h 32484"/>
                      <a:gd name="T11" fmla="*/ 25642 w 25642"/>
                      <a:gd name="T12" fmla="*/ 32484 h 3248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5642" h="32484" fill="none" extrusionOk="0">
                        <a:moveTo>
                          <a:pt x="0" y="381"/>
                        </a:moveTo>
                        <a:cubicBezTo>
                          <a:pt x="1332" y="127"/>
                          <a:pt x="2685" y="-1"/>
                          <a:pt x="4042" y="0"/>
                        </a:cubicBezTo>
                        <a:cubicBezTo>
                          <a:pt x="15971" y="0"/>
                          <a:pt x="25642" y="9670"/>
                          <a:pt x="25642" y="21600"/>
                        </a:cubicBezTo>
                        <a:cubicBezTo>
                          <a:pt x="25642" y="25424"/>
                          <a:pt x="24626" y="29180"/>
                          <a:pt x="22699" y="32483"/>
                        </a:cubicBezTo>
                      </a:path>
                      <a:path w="25642" h="32484" stroke="0" extrusionOk="0">
                        <a:moveTo>
                          <a:pt x="0" y="381"/>
                        </a:moveTo>
                        <a:cubicBezTo>
                          <a:pt x="1332" y="127"/>
                          <a:pt x="2685" y="-1"/>
                          <a:pt x="4042" y="0"/>
                        </a:cubicBezTo>
                        <a:cubicBezTo>
                          <a:pt x="15971" y="0"/>
                          <a:pt x="25642" y="9670"/>
                          <a:pt x="25642" y="21600"/>
                        </a:cubicBezTo>
                        <a:cubicBezTo>
                          <a:pt x="25642" y="25424"/>
                          <a:pt x="24626" y="29180"/>
                          <a:pt x="22699" y="32483"/>
                        </a:cubicBezTo>
                        <a:lnTo>
                          <a:pt x="4042" y="21600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018" name="Arc 122"/>
                  <p:cNvSpPr>
                    <a:spLocks/>
                  </p:cNvSpPr>
                  <p:nvPr/>
                </p:nvSpPr>
                <p:spPr bwMode="auto">
                  <a:xfrm>
                    <a:off x="1082" y="2225"/>
                    <a:ext cx="16" cy="13"/>
                  </a:xfrm>
                  <a:custGeom>
                    <a:avLst/>
                    <a:gdLst>
                      <a:gd name="T0" fmla="*/ 0 w 21600"/>
                      <a:gd name="T1" fmla="*/ 0 h 28665"/>
                      <a:gd name="T2" fmla="*/ 0 w 21600"/>
                      <a:gd name="T3" fmla="*/ 0 h 28665"/>
                      <a:gd name="T4" fmla="*/ 0 w 21600"/>
                      <a:gd name="T5" fmla="*/ 0 h 28665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8665"/>
                      <a:gd name="T11" fmla="*/ 21600 w 21600"/>
                      <a:gd name="T12" fmla="*/ 28665 h 2866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8665" fill="none" extrusionOk="0">
                        <a:moveTo>
                          <a:pt x="13298" y="-1"/>
                        </a:moveTo>
                        <a:cubicBezTo>
                          <a:pt x="18537" y="4093"/>
                          <a:pt x="21600" y="10371"/>
                          <a:pt x="21600" y="17021"/>
                        </a:cubicBezTo>
                        <a:cubicBezTo>
                          <a:pt x="21600" y="21148"/>
                          <a:pt x="20417" y="25188"/>
                          <a:pt x="18192" y="28664"/>
                        </a:cubicBezTo>
                      </a:path>
                      <a:path w="21600" h="28665" stroke="0" extrusionOk="0">
                        <a:moveTo>
                          <a:pt x="13298" y="-1"/>
                        </a:moveTo>
                        <a:cubicBezTo>
                          <a:pt x="18537" y="4093"/>
                          <a:pt x="21600" y="10371"/>
                          <a:pt x="21600" y="17021"/>
                        </a:cubicBezTo>
                        <a:cubicBezTo>
                          <a:pt x="21600" y="21148"/>
                          <a:pt x="20417" y="25188"/>
                          <a:pt x="18192" y="28664"/>
                        </a:cubicBezTo>
                        <a:lnTo>
                          <a:pt x="0" y="17021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019" name="Arc 123"/>
                  <p:cNvSpPr>
                    <a:spLocks/>
                  </p:cNvSpPr>
                  <p:nvPr/>
                </p:nvSpPr>
                <p:spPr bwMode="auto">
                  <a:xfrm>
                    <a:off x="1082" y="2226"/>
                    <a:ext cx="15" cy="12"/>
                  </a:xfrm>
                  <a:custGeom>
                    <a:avLst/>
                    <a:gdLst>
                      <a:gd name="T0" fmla="*/ 0 w 21600"/>
                      <a:gd name="T1" fmla="*/ 0 h 29262"/>
                      <a:gd name="T2" fmla="*/ 0 w 21600"/>
                      <a:gd name="T3" fmla="*/ 0 h 29262"/>
                      <a:gd name="T4" fmla="*/ 0 w 21600"/>
                      <a:gd name="T5" fmla="*/ 0 h 29262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9262"/>
                      <a:gd name="T11" fmla="*/ 21600 w 21600"/>
                      <a:gd name="T12" fmla="*/ 29262 h 2926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9262" fill="none" extrusionOk="0">
                        <a:moveTo>
                          <a:pt x="12959" y="-1"/>
                        </a:moveTo>
                        <a:cubicBezTo>
                          <a:pt x="18399" y="4079"/>
                          <a:pt x="21600" y="10481"/>
                          <a:pt x="21600" y="17280"/>
                        </a:cubicBezTo>
                        <a:cubicBezTo>
                          <a:pt x="21600" y="21544"/>
                          <a:pt x="20337" y="25713"/>
                          <a:pt x="17971" y="29261"/>
                        </a:cubicBezTo>
                      </a:path>
                      <a:path w="21600" h="29262" stroke="0" extrusionOk="0">
                        <a:moveTo>
                          <a:pt x="12959" y="-1"/>
                        </a:moveTo>
                        <a:cubicBezTo>
                          <a:pt x="18399" y="4079"/>
                          <a:pt x="21600" y="10481"/>
                          <a:pt x="21600" y="17280"/>
                        </a:cubicBezTo>
                        <a:cubicBezTo>
                          <a:pt x="21600" y="21544"/>
                          <a:pt x="20337" y="25713"/>
                          <a:pt x="17971" y="29261"/>
                        </a:cubicBezTo>
                        <a:lnTo>
                          <a:pt x="0" y="17280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020" name="Arc 124"/>
                  <p:cNvSpPr>
                    <a:spLocks/>
                  </p:cNvSpPr>
                  <p:nvPr/>
                </p:nvSpPr>
                <p:spPr bwMode="auto">
                  <a:xfrm>
                    <a:off x="1076" y="2237"/>
                    <a:ext cx="20" cy="20"/>
                  </a:xfrm>
                  <a:custGeom>
                    <a:avLst/>
                    <a:gdLst>
                      <a:gd name="T0" fmla="*/ 0 w 28696"/>
                      <a:gd name="T1" fmla="*/ 0 h 28431"/>
                      <a:gd name="T2" fmla="*/ 0 w 28696"/>
                      <a:gd name="T3" fmla="*/ 0 h 28431"/>
                      <a:gd name="T4" fmla="*/ 0 w 28696"/>
                      <a:gd name="T5" fmla="*/ 0 h 28431"/>
                      <a:gd name="T6" fmla="*/ 0 60000 65536"/>
                      <a:gd name="T7" fmla="*/ 0 60000 65536"/>
                      <a:gd name="T8" fmla="*/ 0 60000 65536"/>
                      <a:gd name="T9" fmla="*/ 0 w 28696"/>
                      <a:gd name="T10" fmla="*/ 0 h 28431"/>
                      <a:gd name="T11" fmla="*/ 28696 w 28696"/>
                      <a:gd name="T12" fmla="*/ 28431 h 28431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8696" h="28431" fill="none" extrusionOk="0">
                        <a:moveTo>
                          <a:pt x="27587" y="0"/>
                        </a:moveTo>
                        <a:cubicBezTo>
                          <a:pt x="28321" y="2202"/>
                          <a:pt x="28696" y="4509"/>
                          <a:pt x="28696" y="6831"/>
                        </a:cubicBezTo>
                        <a:cubicBezTo>
                          <a:pt x="28696" y="18760"/>
                          <a:pt x="19025" y="28431"/>
                          <a:pt x="7096" y="28431"/>
                        </a:cubicBezTo>
                        <a:cubicBezTo>
                          <a:pt x="4680" y="28431"/>
                          <a:pt x="2281" y="28025"/>
                          <a:pt x="-1" y="27232"/>
                        </a:cubicBezTo>
                      </a:path>
                      <a:path w="28696" h="28431" stroke="0" extrusionOk="0">
                        <a:moveTo>
                          <a:pt x="27587" y="0"/>
                        </a:moveTo>
                        <a:cubicBezTo>
                          <a:pt x="28321" y="2202"/>
                          <a:pt x="28696" y="4509"/>
                          <a:pt x="28696" y="6831"/>
                        </a:cubicBezTo>
                        <a:cubicBezTo>
                          <a:pt x="28696" y="18760"/>
                          <a:pt x="19025" y="28431"/>
                          <a:pt x="7096" y="28431"/>
                        </a:cubicBezTo>
                        <a:cubicBezTo>
                          <a:pt x="4680" y="28431"/>
                          <a:pt x="2281" y="28025"/>
                          <a:pt x="-1" y="27232"/>
                        </a:cubicBezTo>
                        <a:lnTo>
                          <a:pt x="7096" y="6831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021" name="Arc 125"/>
                  <p:cNvSpPr>
                    <a:spLocks/>
                  </p:cNvSpPr>
                  <p:nvPr/>
                </p:nvSpPr>
                <p:spPr bwMode="auto">
                  <a:xfrm>
                    <a:off x="1076" y="2238"/>
                    <a:ext cx="19" cy="18"/>
                  </a:xfrm>
                  <a:custGeom>
                    <a:avLst/>
                    <a:gdLst>
                      <a:gd name="T0" fmla="*/ 0 w 28696"/>
                      <a:gd name="T1" fmla="*/ 0 h 28431"/>
                      <a:gd name="T2" fmla="*/ 0 w 28696"/>
                      <a:gd name="T3" fmla="*/ 0 h 28431"/>
                      <a:gd name="T4" fmla="*/ 0 w 28696"/>
                      <a:gd name="T5" fmla="*/ 0 h 28431"/>
                      <a:gd name="T6" fmla="*/ 0 60000 65536"/>
                      <a:gd name="T7" fmla="*/ 0 60000 65536"/>
                      <a:gd name="T8" fmla="*/ 0 60000 65536"/>
                      <a:gd name="T9" fmla="*/ 0 w 28696"/>
                      <a:gd name="T10" fmla="*/ 0 h 28431"/>
                      <a:gd name="T11" fmla="*/ 28696 w 28696"/>
                      <a:gd name="T12" fmla="*/ 28431 h 28431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8696" h="28431" fill="none" extrusionOk="0">
                        <a:moveTo>
                          <a:pt x="27587" y="0"/>
                        </a:moveTo>
                        <a:cubicBezTo>
                          <a:pt x="28321" y="2202"/>
                          <a:pt x="28696" y="4509"/>
                          <a:pt x="28696" y="6831"/>
                        </a:cubicBezTo>
                        <a:cubicBezTo>
                          <a:pt x="28696" y="18760"/>
                          <a:pt x="19025" y="28431"/>
                          <a:pt x="7096" y="28431"/>
                        </a:cubicBezTo>
                        <a:cubicBezTo>
                          <a:pt x="4680" y="28431"/>
                          <a:pt x="2281" y="28025"/>
                          <a:pt x="-1" y="27232"/>
                        </a:cubicBezTo>
                      </a:path>
                      <a:path w="28696" h="28431" stroke="0" extrusionOk="0">
                        <a:moveTo>
                          <a:pt x="27587" y="0"/>
                        </a:moveTo>
                        <a:cubicBezTo>
                          <a:pt x="28321" y="2202"/>
                          <a:pt x="28696" y="4509"/>
                          <a:pt x="28696" y="6831"/>
                        </a:cubicBezTo>
                        <a:cubicBezTo>
                          <a:pt x="28696" y="18760"/>
                          <a:pt x="19025" y="28431"/>
                          <a:pt x="7096" y="28431"/>
                        </a:cubicBezTo>
                        <a:cubicBezTo>
                          <a:pt x="4680" y="28431"/>
                          <a:pt x="2281" y="28025"/>
                          <a:pt x="-1" y="27232"/>
                        </a:cubicBezTo>
                        <a:lnTo>
                          <a:pt x="7096" y="6831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022" name="Arc 126"/>
                  <p:cNvSpPr>
                    <a:spLocks/>
                  </p:cNvSpPr>
                  <p:nvPr/>
                </p:nvSpPr>
                <p:spPr bwMode="auto">
                  <a:xfrm>
                    <a:off x="1005" y="2225"/>
                    <a:ext cx="10" cy="17"/>
                  </a:xfrm>
                  <a:custGeom>
                    <a:avLst/>
                    <a:gdLst>
                      <a:gd name="T0" fmla="*/ 0 w 21600"/>
                      <a:gd name="T1" fmla="*/ 0 h 41281"/>
                      <a:gd name="T2" fmla="*/ 0 w 21600"/>
                      <a:gd name="T3" fmla="*/ 0 h 41281"/>
                      <a:gd name="T4" fmla="*/ 0 w 21600"/>
                      <a:gd name="T5" fmla="*/ 0 h 41281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41281"/>
                      <a:gd name="T11" fmla="*/ 21600 w 21600"/>
                      <a:gd name="T12" fmla="*/ 41281 h 41281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41281" fill="none" extrusionOk="0">
                        <a:moveTo>
                          <a:pt x="12736" y="41280"/>
                        </a:moveTo>
                        <a:cubicBezTo>
                          <a:pt x="4984" y="37792"/>
                          <a:pt x="0" y="30082"/>
                          <a:pt x="0" y="21583"/>
                        </a:cubicBezTo>
                        <a:cubicBezTo>
                          <a:pt x="-1" y="9982"/>
                          <a:pt x="9163" y="453"/>
                          <a:pt x="20754" y="-1"/>
                        </a:cubicBezTo>
                      </a:path>
                      <a:path w="21600" h="41281" stroke="0" extrusionOk="0">
                        <a:moveTo>
                          <a:pt x="12736" y="41280"/>
                        </a:moveTo>
                        <a:cubicBezTo>
                          <a:pt x="4984" y="37792"/>
                          <a:pt x="0" y="30082"/>
                          <a:pt x="0" y="21583"/>
                        </a:cubicBezTo>
                        <a:cubicBezTo>
                          <a:pt x="-1" y="9982"/>
                          <a:pt x="9163" y="453"/>
                          <a:pt x="20754" y="-1"/>
                        </a:cubicBezTo>
                        <a:lnTo>
                          <a:pt x="21600" y="21583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023" name="Arc 127"/>
                  <p:cNvSpPr>
                    <a:spLocks/>
                  </p:cNvSpPr>
                  <p:nvPr/>
                </p:nvSpPr>
                <p:spPr bwMode="auto">
                  <a:xfrm>
                    <a:off x="1006" y="2226"/>
                    <a:ext cx="9" cy="15"/>
                  </a:xfrm>
                  <a:custGeom>
                    <a:avLst/>
                    <a:gdLst>
                      <a:gd name="T0" fmla="*/ 0 w 21600"/>
                      <a:gd name="T1" fmla="*/ 0 h 41322"/>
                      <a:gd name="T2" fmla="*/ 0 w 21600"/>
                      <a:gd name="T3" fmla="*/ 0 h 41322"/>
                      <a:gd name="T4" fmla="*/ 0 w 21600"/>
                      <a:gd name="T5" fmla="*/ 0 h 41322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41322"/>
                      <a:gd name="T11" fmla="*/ 21600 w 21600"/>
                      <a:gd name="T12" fmla="*/ 41322 h 4132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41322" fill="none" extrusionOk="0">
                        <a:moveTo>
                          <a:pt x="12826" y="41322"/>
                        </a:moveTo>
                        <a:cubicBezTo>
                          <a:pt x="5026" y="37855"/>
                          <a:pt x="0" y="30119"/>
                          <a:pt x="0" y="21584"/>
                        </a:cubicBezTo>
                        <a:cubicBezTo>
                          <a:pt x="-1" y="9979"/>
                          <a:pt x="9169" y="448"/>
                          <a:pt x="20766" y="0"/>
                        </a:cubicBezTo>
                      </a:path>
                      <a:path w="21600" h="41322" stroke="0" extrusionOk="0">
                        <a:moveTo>
                          <a:pt x="12826" y="41322"/>
                        </a:moveTo>
                        <a:cubicBezTo>
                          <a:pt x="5026" y="37855"/>
                          <a:pt x="0" y="30119"/>
                          <a:pt x="0" y="21584"/>
                        </a:cubicBezTo>
                        <a:cubicBezTo>
                          <a:pt x="-1" y="9979"/>
                          <a:pt x="9169" y="448"/>
                          <a:pt x="20766" y="0"/>
                        </a:cubicBezTo>
                        <a:lnTo>
                          <a:pt x="21600" y="21584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024" name="Arc 128"/>
                  <p:cNvSpPr>
                    <a:spLocks/>
                  </p:cNvSpPr>
                  <p:nvPr/>
                </p:nvSpPr>
                <p:spPr bwMode="auto">
                  <a:xfrm>
                    <a:off x="1034" y="2249"/>
                    <a:ext cx="43" cy="12"/>
                  </a:xfrm>
                  <a:custGeom>
                    <a:avLst/>
                    <a:gdLst>
                      <a:gd name="T0" fmla="*/ 0 w 39157"/>
                      <a:gd name="T1" fmla="*/ 0 h 21600"/>
                      <a:gd name="T2" fmla="*/ 0 w 39157"/>
                      <a:gd name="T3" fmla="*/ 0 h 21600"/>
                      <a:gd name="T4" fmla="*/ 0 w 39157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39157"/>
                      <a:gd name="T10" fmla="*/ 0 h 21600"/>
                      <a:gd name="T11" fmla="*/ 39157 w 39157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9157" h="21600" fill="none" extrusionOk="0">
                        <a:moveTo>
                          <a:pt x="39156" y="12211"/>
                        </a:moveTo>
                        <a:cubicBezTo>
                          <a:pt x="35129" y="18087"/>
                          <a:pt x="28463" y="21599"/>
                          <a:pt x="21340" y="21600"/>
                        </a:cubicBezTo>
                        <a:cubicBezTo>
                          <a:pt x="10701" y="21600"/>
                          <a:pt x="1646" y="13853"/>
                          <a:pt x="0" y="3342"/>
                        </a:cubicBezTo>
                      </a:path>
                      <a:path w="39157" h="21600" stroke="0" extrusionOk="0">
                        <a:moveTo>
                          <a:pt x="39156" y="12211"/>
                        </a:moveTo>
                        <a:cubicBezTo>
                          <a:pt x="35129" y="18087"/>
                          <a:pt x="28463" y="21599"/>
                          <a:pt x="21340" y="21600"/>
                        </a:cubicBezTo>
                        <a:cubicBezTo>
                          <a:pt x="10701" y="21600"/>
                          <a:pt x="1646" y="13853"/>
                          <a:pt x="0" y="3342"/>
                        </a:cubicBezTo>
                        <a:lnTo>
                          <a:pt x="21340" y="0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025" name="Arc 129"/>
                  <p:cNvSpPr>
                    <a:spLocks/>
                  </p:cNvSpPr>
                  <p:nvPr/>
                </p:nvSpPr>
                <p:spPr bwMode="auto">
                  <a:xfrm>
                    <a:off x="1035" y="2249"/>
                    <a:ext cx="40" cy="11"/>
                  </a:xfrm>
                  <a:custGeom>
                    <a:avLst/>
                    <a:gdLst>
                      <a:gd name="T0" fmla="*/ 0 w 38879"/>
                      <a:gd name="T1" fmla="*/ 0 h 21600"/>
                      <a:gd name="T2" fmla="*/ 0 w 38879"/>
                      <a:gd name="T3" fmla="*/ 0 h 21600"/>
                      <a:gd name="T4" fmla="*/ 0 w 38879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38879"/>
                      <a:gd name="T10" fmla="*/ 0 h 21600"/>
                      <a:gd name="T11" fmla="*/ 38879 w 38879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879" h="21600" fill="none" extrusionOk="0">
                        <a:moveTo>
                          <a:pt x="38878" y="12573"/>
                        </a:moveTo>
                        <a:cubicBezTo>
                          <a:pt x="34822" y="18239"/>
                          <a:pt x="28283" y="21599"/>
                          <a:pt x="21316" y="21600"/>
                        </a:cubicBezTo>
                        <a:cubicBezTo>
                          <a:pt x="10732" y="21600"/>
                          <a:pt x="1708" y="13932"/>
                          <a:pt x="-1" y="3488"/>
                        </a:cubicBezTo>
                      </a:path>
                      <a:path w="38879" h="21600" stroke="0" extrusionOk="0">
                        <a:moveTo>
                          <a:pt x="38878" y="12573"/>
                        </a:moveTo>
                        <a:cubicBezTo>
                          <a:pt x="34822" y="18239"/>
                          <a:pt x="28283" y="21599"/>
                          <a:pt x="21316" y="21600"/>
                        </a:cubicBezTo>
                        <a:cubicBezTo>
                          <a:pt x="10732" y="21600"/>
                          <a:pt x="1708" y="13932"/>
                          <a:pt x="-1" y="3488"/>
                        </a:cubicBezTo>
                        <a:lnTo>
                          <a:pt x="21316" y="0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4959" name="Group 130"/>
              <p:cNvGrpSpPr>
                <a:grpSpLocks/>
              </p:cNvGrpSpPr>
              <p:nvPr/>
            </p:nvGrpSpPr>
            <p:grpSpPr bwMode="auto">
              <a:xfrm>
                <a:off x="1523" y="332"/>
                <a:ext cx="170" cy="169"/>
                <a:chOff x="775" y="1966"/>
                <a:chExt cx="170" cy="169"/>
              </a:xfrm>
            </p:grpSpPr>
            <p:sp>
              <p:nvSpPr>
                <p:cNvPr id="34988" name="Freeform 131"/>
                <p:cNvSpPr>
                  <a:spLocks/>
                </p:cNvSpPr>
                <p:nvPr/>
              </p:nvSpPr>
              <p:spPr bwMode="auto">
                <a:xfrm>
                  <a:off x="799" y="2068"/>
                  <a:ext cx="146" cy="18"/>
                </a:xfrm>
                <a:custGeom>
                  <a:avLst/>
                  <a:gdLst>
                    <a:gd name="T0" fmla="*/ 0 w 581"/>
                    <a:gd name="T1" fmla="*/ 0 h 72"/>
                    <a:gd name="T2" fmla="*/ 0 w 581"/>
                    <a:gd name="T3" fmla="*/ 0 h 72"/>
                    <a:gd name="T4" fmla="*/ 0 w 581"/>
                    <a:gd name="T5" fmla="*/ 0 h 72"/>
                    <a:gd name="T6" fmla="*/ 0 w 581"/>
                    <a:gd name="T7" fmla="*/ 0 h 72"/>
                    <a:gd name="T8" fmla="*/ 0 w 581"/>
                    <a:gd name="T9" fmla="*/ 0 h 7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81"/>
                    <a:gd name="T16" fmla="*/ 0 h 72"/>
                    <a:gd name="T17" fmla="*/ 581 w 581"/>
                    <a:gd name="T18" fmla="*/ 72 h 7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81" h="72">
                      <a:moveTo>
                        <a:pt x="0" y="72"/>
                      </a:moveTo>
                      <a:lnTo>
                        <a:pt x="72" y="0"/>
                      </a:lnTo>
                      <a:lnTo>
                        <a:pt x="581" y="0"/>
                      </a:lnTo>
                      <a:lnTo>
                        <a:pt x="516" y="72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4989" name="Freeform 132"/>
                <p:cNvSpPr>
                  <a:spLocks/>
                </p:cNvSpPr>
                <p:nvPr/>
              </p:nvSpPr>
              <p:spPr bwMode="auto">
                <a:xfrm>
                  <a:off x="799" y="2068"/>
                  <a:ext cx="146" cy="18"/>
                </a:xfrm>
                <a:custGeom>
                  <a:avLst/>
                  <a:gdLst>
                    <a:gd name="T0" fmla="*/ 0 w 581"/>
                    <a:gd name="T1" fmla="*/ 0 h 72"/>
                    <a:gd name="T2" fmla="*/ 0 w 581"/>
                    <a:gd name="T3" fmla="*/ 0 h 72"/>
                    <a:gd name="T4" fmla="*/ 0 w 581"/>
                    <a:gd name="T5" fmla="*/ 0 h 72"/>
                    <a:gd name="T6" fmla="*/ 0 w 581"/>
                    <a:gd name="T7" fmla="*/ 0 h 72"/>
                    <a:gd name="T8" fmla="*/ 0 w 581"/>
                    <a:gd name="T9" fmla="*/ 0 h 7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81"/>
                    <a:gd name="T16" fmla="*/ 0 h 72"/>
                    <a:gd name="T17" fmla="*/ 581 w 581"/>
                    <a:gd name="T18" fmla="*/ 72 h 7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81" h="72">
                      <a:moveTo>
                        <a:pt x="0" y="72"/>
                      </a:moveTo>
                      <a:lnTo>
                        <a:pt x="72" y="0"/>
                      </a:lnTo>
                      <a:lnTo>
                        <a:pt x="581" y="0"/>
                      </a:lnTo>
                      <a:lnTo>
                        <a:pt x="516" y="72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4990" name="Rectangle 133"/>
                <p:cNvSpPr>
                  <a:spLocks noChangeArrowheads="1"/>
                </p:cNvSpPr>
                <p:nvPr/>
              </p:nvSpPr>
              <p:spPr bwMode="auto">
                <a:xfrm>
                  <a:off x="799" y="2086"/>
                  <a:ext cx="130" cy="22"/>
                </a:xfrm>
                <a:prstGeom prst="rect">
                  <a:avLst/>
                </a:prstGeom>
                <a:solidFill>
                  <a:srgbClr val="B7B7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1294" tIns="45647" rIns="91294" bIns="45647"/>
                <a:lstStyle>
                  <a:lvl1pPr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/>
                  <a:endParaRPr lang="zh-CN" altLang="en-US" sz="500">
                    <a:ea typeface="宋体" pitchFamily="2" charset="-122"/>
                  </a:endParaRPr>
                </a:p>
              </p:txBody>
            </p:sp>
            <p:sp>
              <p:nvSpPr>
                <p:cNvPr id="34991" name="Rectangle 134"/>
                <p:cNvSpPr>
                  <a:spLocks noChangeArrowheads="1"/>
                </p:cNvSpPr>
                <p:nvPr/>
              </p:nvSpPr>
              <p:spPr bwMode="auto">
                <a:xfrm>
                  <a:off x="800" y="2087"/>
                  <a:ext cx="128" cy="20"/>
                </a:xfrm>
                <a:prstGeom prst="rect">
                  <a:avLst/>
                </a:prstGeom>
                <a:solidFill>
                  <a:srgbClr val="B7B79D"/>
                </a:solidFill>
                <a:ln w="3175">
                  <a:solidFill>
                    <a:srgbClr val="494936"/>
                  </a:solidFill>
                  <a:miter lim="800000"/>
                  <a:headEnd/>
                  <a:tailEnd/>
                </a:ln>
              </p:spPr>
              <p:txBody>
                <a:bodyPr lIns="91294" tIns="45647" rIns="91294" bIns="45647"/>
                <a:lstStyle>
                  <a:lvl1pPr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/>
                  <a:endParaRPr lang="zh-CN" altLang="en-US" sz="500">
                    <a:ea typeface="宋体" pitchFamily="2" charset="-122"/>
                  </a:endParaRPr>
                </a:p>
              </p:txBody>
            </p:sp>
            <p:sp>
              <p:nvSpPr>
                <p:cNvPr id="34992" name="Freeform 135"/>
                <p:cNvSpPr>
                  <a:spLocks/>
                </p:cNvSpPr>
                <p:nvPr/>
              </p:nvSpPr>
              <p:spPr bwMode="auto">
                <a:xfrm>
                  <a:off x="929" y="2068"/>
                  <a:ext cx="16" cy="40"/>
                </a:xfrm>
                <a:custGeom>
                  <a:avLst/>
                  <a:gdLst>
                    <a:gd name="T0" fmla="*/ 0 w 65"/>
                    <a:gd name="T1" fmla="*/ 0 h 160"/>
                    <a:gd name="T2" fmla="*/ 0 w 65"/>
                    <a:gd name="T3" fmla="*/ 0 h 160"/>
                    <a:gd name="T4" fmla="*/ 0 w 65"/>
                    <a:gd name="T5" fmla="*/ 0 h 160"/>
                    <a:gd name="T6" fmla="*/ 0 w 65"/>
                    <a:gd name="T7" fmla="*/ 0 h 160"/>
                    <a:gd name="T8" fmla="*/ 0 w 65"/>
                    <a:gd name="T9" fmla="*/ 0 h 16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5"/>
                    <a:gd name="T16" fmla="*/ 0 h 160"/>
                    <a:gd name="T17" fmla="*/ 65 w 65"/>
                    <a:gd name="T18" fmla="*/ 160 h 16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5" h="160">
                      <a:moveTo>
                        <a:pt x="0" y="160"/>
                      </a:moveTo>
                      <a:lnTo>
                        <a:pt x="65" y="96"/>
                      </a:lnTo>
                      <a:lnTo>
                        <a:pt x="65" y="0"/>
                      </a:lnTo>
                      <a:lnTo>
                        <a:pt x="0" y="72"/>
                      </a:lnTo>
                      <a:lnTo>
                        <a:pt x="0" y="160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4993" name="Freeform 136"/>
                <p:cNvSpPr>
                  <a:spLocks/>
                </p:cNvSpPr>
                <p:nvPr/>
              </p:nvSpPr>
              <p:spPr bwMode="auto">
                <a:xfrm>
                  <a:off x="929" y="2068"/>
                  <a:ext cx="16" cy="40"/>
                </a:xfrm>
                <a:custGeom>
                  <a:avLst/>
                  <a:gdLst>
                    <a:gd name="T0" fmla="*/ 0 w 65"/>
                    <a:gd name="T1" fmla="*/ 0 h 160"/>
                    <a:gd name="T2" fmla="*/ 0 w 65"/>
                    <a:gd name="T3" fmla="*/ 0 h 160"/>
                    <a:gd name="T4" fmla="*/ 0 w 65"/>
                    <a:gd name="T5" fmla="*/ 0 h 160"/>
                    <a:gd name="T6" fmla="*/ 0 w 65"/>
                    <a:gd name="T7" fmla="*/ 0 h 160"/>
                    <a:gd name="T8" fmla="*/ 0 w 65"/>
                    <a:gd name="T9" fmla="*/ 0 h 16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5"/>
                    <a:gd name="T16" fmla="*/ 0 h 160"/>
                    <a:gd name="T17" fmla="*/ 65 w 65"/>
                    <a:gd name="T18" fmla="*/ 160 h 16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5" h="160">
                      <a:moveTo>
                        <a:pt x="0" y="160"/>
                      </a:moveTo>
                      <a:lnTo>
                        <a:pt x="65" y="96"/>
                      </a:lnTo>
                      <a:lnTo>
                        <a:pt x="65" y="0"/>
                      </a:lnTo>
                      <a:lnTo>
                        <a:pt x="0" y="72"/>
                      </a:lnTo>
                      <a:lnTo>
                        <a:pt x="0" y="160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4994" name="Freeform 137"/>
                <p:cNvSpPr>
                  <a:spLocks/>
                </p:cNvSpPr>
                <p:nvPr/>
              </p:nvSpPr>
              <p:spPr bwMode="auto">
                <a:xfrm>
                  <a:off x="803" y="2068"/>
                  <a:ext cx="140" cy="14"/>
                </a:xfrm>
                <a:custGeom>
                  <a:avLst/>
                  <a:gdLst>
                    <a:gd name="T0" fmla="*/ 0 w 557"/>
                    <a:gd name="T1" fmla="*/ 0 h 56"/>
                    <a:gd name="T2" fmla="*/ 0 w 557"/>
                    <a:gd name="T3" fmla="*/ 0 h 56"/>
                    <a:gd name="T4" fmla="*/ 0 w 557"/>
                    <a:gd name="T5" fmla="*/ 0 h 56"/>
                    <a:gd name="T6" fmla="*/ 0 w 557"/>
                    <a:gd name="T7" fmla="*/ 0 h 56"/>
                    <a:gd name="T8" fmla="*/ 0 w 557"/>
                    <a:gd name="T9" fmla="*/ 0 h 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57"/>
                    <a:gd name="T16" fmla="*/ 0 h 56"/>
                    <a:gd name="T17" fmla="*/ 557 w 557"/>
                    <a:gd name="T18" fmla="*/ 56 h 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57" h="56">
                      <a:moveTo>
                        <a:pt x="0" y="56"/>
                      </a:moveTo>
                      <a:lnTo>
                        <a:pt x="56" y="0"/>
                      </a:lnTo>
                      <a:lnTo>
                        <a:pt x="557" y="0"/>
                      </a:lnTo>
                      <a:lnTo>
                        <a:pt x="508" y="56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4995" name="Freeform 138"/>
                <p:cNvSpPr>
                  <a:spLocks/>
                </p:cNvSpPr>
                <p:nvPr/>
              </p:nvSpPr>
              <p:spPr bwMode="auto">
                <a:xfrm>
                  <a:off x="803" y="2068"/>
                  <a:ext cx="140" cy="14"/>
                </a:xfrm>
                <a:custGeom>
                  <a:avLst/>
                  <a:gdLst>
                    <a:gd name="T0" fmla="*/ 0 w 557"/>
                    <a:gd name="T1" fmla="*/ 0 h 56"/>
                    <a:gd name="T2" fmla="*/ 0 w 557"/>
                    <a:gd name="T3" fmla="*/ 0 h 56"/>
                    <a:gd name="T4" fmla="*/ 0 w 557"/>
                    <a:gd name="T5" fmla="*/ 0 h 56"/>
                    <a:gd name="T6" fmla="*/ 0 w 557"/>
                    <a:gd name="T7" fmla="*/ 0 h 56"/>
                    <a:gd name="T8" fmla="*/ 0 w 557"/>
                    <a:gd name="T9" fmla="*/ 0 h 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57"/>
                    <a:gd name="T16" fmla="*/ 0 h 56"/>
                    <a:gd name="T17" fmla="*/ 557 w 557"/>
                    <a:gd name="T18" fmla="*/ 56 h 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57" h="56">
                      <a:moveTo>
                        <a:pt x="0" y="56"/>
                      </a:moveTo>
                      <a:lnTo>
                        <a:pt x="56" y="0"/>
                      </a:lnTo>
                      <a:lnTo>
                        <a:pt x="557" y="0"/>
                      </a:lnTo>
                      <a:lnTo>
                        <a:pt x="508" y="56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4996" name="Freeform 139"/>
                <p:cNvSpPr>
                  <a:spLocks/>
                </p:cNvSpPr>
                <p:nvPr/>
              </p:nvSpPr>
              <p:spPr bwMode="auto">
                <a:xfrm>
                  <a:off x="801" y="1966"/>
                  <a:ext cx="142" cy="14"/>
                </a:xfrm>
                <a:custGeom>
                  <a:avLst/>
                  <a:gdLst>
                    <a:gd name="T0" fmla="*/ 0 w 565"/>
                    <a:gd name="T1" fmla="*/ 0 h 56"/>
                    <a:gd name="T2" fmla="*/ 0 w 565"/>
                    <a:gd name="T3" fmla="*/ 0 h 56"/>
                    <a:gd name="T4" fmla="*/ 0 w 565"/>
                    <a:gd name="T5" fmla="*/ 0 h 56"/>
                    <a:gd name="T6" fmla="*/ 0 w 565"/>
                    <a:gd name="T7" fmla="*/ 0 h 56"/>
                    <a:gd name="T8" fmla="*/ 0 w 565"/>
                    <a:gd name="T9" fmla="*/ 0 h 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65"/>
                    <a:gd name="T16" fmla="*/ 0 h 56"/>
                    <a:gd name="T17" fmla="*/ 565 w 565"/>
                    <a:gd name="T18" fmla="*/ 56 h 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65" h="56">
                      <a:moveTo>
                        <a:pt x="0" y="56"/>
                      </a:moveTo>
                      <a:lnTo>
                        <a:pt x="48" y="0"/>
                      </a:lnTo>
                      <a:lnTo>
                        <a:pt x="565" y="0"/>
                      </a:lnTo>
                      <a:lnTo>
                        <a:pt x="508" y="56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4997" name="Freeform 140"/>
                <p:cNvSpPr>
                  <a:spLocks/>
                </p:cNvSpPr>
                <p:nvPr/>
              </p:nvSpPr>
              <p:spPr bwMode="auto">
                <a:xfrm>
                  <a:off x="801" y="1966"/>
                  <a:ext cx="142" cy="14"/>
                </a:xfrm>
                <a:custGeom>
                  <a:avLst/>
                  <a:gdLst>
                    <a:gd name="T0" fmla="*/ 0 w 565"/>
                    <a:gd name="T1" fmla="*/ 0 h 56"/>
                    <a:gd name="T2" fmla="*/ 0 w 565"/>
                    <a:gd name="T3" fmla="*/ 0 h 56"/>
                    <a:gd name="T4" fmla="*/ 0 w 565"/>
                    <a:gd name="T5" fmla="*/ 0 h 56"/>
                    <a:gd name="T6" fmla="*/ 0 w 565"/>
                    <a:gd name="T7" fmla="*/ 0 h 56"/>
                    <a:gd name="T8" fmla="*/ 0 w 565"/>
                    <a:gd name="T9" fmla="*/ 0 h 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65"/>
                    <a:gd name="T16" fmla="*/ 0 h 56"/>
                    <a:gd name="T17" fmla="*/ 565 w 565"/>
                    <a:gd name="T18" fmla="*/ 56 h 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65" h="56">
                      <a:moveTo>
                        <a:pt x="0" y="56"/>
                      </a:moveTo>
                      <a:lnTo>
                        <a:pt x="48" y="0"/>
                      </a:lnTo>
                      <a:lnTo>
                        <a:pt x="565" y="0"/>
                      </a:lnTo>
                      <a:lnTo>
                        <a:pt x="508" y="56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4998" name="Rectangle 141"/>
                <p:cNvSpPr>
                  <a:spLocks noChangeArrowheads="1"/>
                </p:cNvSpPr>
                <p:nvPr/>
              </p:nvSpPr>
              <p:spPr bwMode="auto">
                <a:xfrm>
                  <a:off x="802" y="1981"/>
                  <a:ext cx="128" cy="98"/>
                </a:xfrm>
                <a:prstGeom prst="rect">
                  <a:avLst/>
                </a:prstGeom>
                <a:solidFill>
                  <a:srgbClr val="B7B79D"/>
                </a:solidFill>
                <a:ln w="3175">
                  <a:solidFill>
                    <a:srgbClr val="494936"/>
                  </a:solidFill>
                  <a:miter lim="800000"/>
                  <a:headEnd/>
                  <a:tailEnd/>
                </a:ln>
              </p:spPr>
              <p:txBody>
                <a:bodyPr lIns="91294" tIns="45647" rIns="91294" bIns="45647"/>
                <a:lstStyle>
                  <a:lvl1pPr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/>
                  <a:endParaRPr lang="zh-CN" altLang="en-US" sz="500">
                    <a:ea typeface="宋体" pitchFamily="2" charset="-122"/>
                  </a:endParaRPr>
                </a:p>
              </p:txBody>
            </p:sp>
            <p:sp>
              <p:nvSpPr>
                <p:cNvPr id="34999" name="Rectangle 142"/>
                <p:cNvSpPr>
                  <a:spLocks noChangeArrowheads="1"/>
                </p:cNvSpPr>
                <p:nvPr/>
              </p:nvSpPr>
              <p:spPr bwMode="auto">
                <a:xfrm>
                  <a:off x="813" y="1993"/>
                  <a:ext cx="104" cy="76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494936"/>
                  </a:solidFill>
                  <a:miter lim="800000"/>
                  <a:headEnd/>
                  <a:tailEnd/>
                </a:ln>
              </p:spPr>
              <p:txBody>
                <a:bodyPr lIns="91294" tIns="45647" rIns="91294" bIns="45647"/>
                <a:lstStyle>
                  <a:lvl1pPr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/>
                  <a:endParaRPr lang="zh-CN" altLang="en-US" sz="500">
                    <a:ea typeface="宋体" pitchFamily="2" charset="-122"/>
                  </a:endParaRPr>
                </a:p>
              </p:txBody>
            </p:sp>
            <p:sp>
              <p:nvSpPr>
                <p:cNvPr id="35000" name="Freeform 143"/>
                <p:cNvSpPr>
                  <a:spLocks/>
                </p:cNvSpPr>
                <p:nvPr/>
              </p:nvSpPr>
              <p:spPr bwMode="auto">
                <a:xfrm>
                  <a:off x="929" y="1966"/>
                  <a:ext cx="14" cy="112"/>
                </a:xfrm>
                <a:custGeom>
                  <a:avLst/>
                  <a:gdLst>
                    <a:gd name="T0" fmla="*/ 0 w 57"/>
                    <a:gd name="T1" fmla="*/ 0 h 449"/>
                    <a:gd name="T2" fmla="*/ 0 w 57"/>
                    <a:gd name="T3" fmla="*/ 0 h 449"/>
                    <a:gd name="T4" fmla="*/ 0 w 57"/>
                    <a:gd name="T5" fmla="*/ 0 h 449"/>
                    <a:gd name="T6" fmla="*/ 0 w 57"/>
                    <a:gd name="T7" fmla="*/ 0 h 449"/>
                    <a:gd name="T8" fmla="*/ 0 w 57"/>
                    <a:gd name="T9" fmla="*/ 0 h 44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7"/>
                    <a:gd name="T16" fmla="*/ 0 h 449"/>
                    <a:gd name="T17" fmla="*/ 57 w 57"/>
                    <a:gd name="T18" fmla="*/ 449 h 44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7" h="449">
                      <a:moveTo>
                        <a:pt x="0" y="449"/>
                      </a:moveTo>
                      <a:lnTo>
                        <a:pt x="57" y="401"/>
                      </a:lnTo>
                      <a:lnTo>
                        <a:pt x="57" y="0"/>
                      </a:lnTo>
                      <a:lnTo>
                        <a:pt x="0" y="56"/>
                      </a:lnTo>
                      <a:lnTo>
                        <a:pt x="0" y="449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001" name="Freeform 144"/>
                <p:cNvSpPr>
                  <a:spLocks/>
                </p:cNvSpPr>
                <p:nvPr/>
              </p:nvSpPr>
              <p:spPr bwMode="auto">
                <a:xfrm>
                  <a:off x="929" y="1966"/>
                  <a:ext cx="14" cy="112"/>
                </a:xfrm>
                <a:custGeom>
                  <a:avLst/>
                  <a:gdLst>
                    <a:gd name="T0" fmla="*/ 0 w 57"/>
                    <a:gd name="T1" fmla="*/ 0 h 449"/>
                    <a:gd name="T2" fmla="*/ 0 w 57"/>
                    <a:gd name="T3" fmla="*/ 0 h 449"/>
                    <a:gd name="T4" fmla="*/ 0 w 57"/>
                    <a:gd name="T5" fmla="*/ 0 h 449"/>
                    <a:gd name="T6" fmla="*/ 0 w 57"/>
                    <a:gd name="T7" fmla="*/ 0 h 449"/>
                    <a:gd name="T8" fmla="*/ 0 w 57"/>
                    <a:gd name="T9" fmla="*/ 0 h 44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7"/>
                    <a:gd name="T16" fmla="*/ 0 h 449"/>
                    <a:gd name="T17" fmla="*/ 57 w 57"/>
                    <a:gd name="T18" fmla="*/ 449 h 44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7" h="449">
                      <a:moveTo>
                        <a:pt x="0" y="449"/>
                      </a:moveTo>
                      <a:lnTo>
                        <a:pt x="57" y="401"/>
                      </a:lnTo>
                      <a:lnTo>
                        <a:pt x="57" y="0"/>
                      </a:lnTo>
                      <a:lnTo>
                        <a:pt x="0" y="56"/>
                      </a:lnTo>
                      <a:lnTo>
                        <a:pt x="0" y="449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002" name="Freeform 145"/>
                <p:cNvSpPr>
                  <a:spLocks/>
                </p:cNvSpPr>
                <p:nvPr/>
              </p:nvSpPr>
              <p:spPr bwMode="auto">
                <a:xfrm>
                  <a:off x="775" y="2104"/>
                  <a:ext cx="160" cy="25"/>
                </a:xfrm>
                <a:custGeom>
                  <a:avLst/>
                  <a:gdLst>
                    <a:gd name="T0" fmla="*/ 0 w 637"/>
                    <a:gd name="T1" fmla="*/ 0 h 96"/>
                    <a:gd name="T2" fmla="*/ 0 w 637"/>
                    <a:gd name="T3" fmla="*/ 0 h 96"/>
                    <a:gd name="T4" fmla="*/ 0 w 637"/>
                    <a:gd name="T5" fmla="*/ 0 h 96"/>
                    <a:gd name="T6" fmla="*/ 0 w 637"/>
                    <a:gd name="T7" fmla="*/ 0 h 96"/>
                    <a:gd name="T8" fmla="*/ 0 w 637"/>
                    <a:gd name="T9" fmla="*/ 0 h 9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96"/>
                    <a:gd name="T17" fmla="*/ 637 w 637"/>
                    <a:gd name="T18" fmla="*/ 96 h 9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96">
                      <a:moveTo>
                        <a:pt x="0" y="96"/>
                      </a:moveTo>
                      <a:lnTo>
                        <a:pt x="81" y="0"/>
                      </a:lnTo>
                      <a:lnTo>
                        <a:pt x="637" y="0"/>
                      </a:lnTo>
                      <a:lnTo>
                        <a:pt x="557" y="96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003" name="Freeform 146"/>
                <p:cNvSpPr>
                  <a:spLocks/>
                </p:cNvSpPr>
                <p:nvPr/>
              </p:nvSpPr>
              <p:spPr bwMode="auto">
                <a:xfrm>
                  <a:off x="775" y="2104"/>
                  <a:ext cx="160" cy="25"/>
                </a:xfrm>
                <a:custGeom>
                  <a:avLst/>
                  <a:gdLst>
                    <a:gd name="T0" fmla="*/ 0 w 637"/>
                    <a:gd name="T1" fmla="*/ 0 h 96"/>
                    <a:gd name="T2" fmla="*/ 0 w 637"/>
                    <a:gd name="T3" fmla="*/ 0 h 96"/>
                    <a:gd name="T4" fmla="*/ 0 w 637"/>
                    <a:gd name="T5" fmla="*/ 0 h 96"/>
                    <a:gd name="T6" fmla="*/ 0 w 637"/>
                    <a:gd name="T7" fmla="*/ 0 h 96"/>
                    <a:gd name="T8" fmla="*/ 0 w 637"/>
                    <a:gd name="T9" fmla="*/ 0 h 9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96"/>
                    <a:gd name="T17" fmla="*/ 637 w 637"/>
                    <a:gd name="T18" fmla="*/ 96 h 9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96">
                      <a:moveTo>
                        <a:pt x="0" y="96"/>
                      </a:moveTo>
                      <a:lnTo>
                        <a:pt x="81" y="0"/>
                      </a:lnTo>
                      <a:lnTo>
                        <a:pt x="637" y="0"/>
                      </a:lnTo>
                      <a:lnTo>
                        <a:pt x="557" y="96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004" name="Freeform 147"/>
                <p:cNvSpPr>
                  <a:spLocks/>
                </p:cNvSpPr>
                <p:nvPr/>
              </p:nvSpPr>
              <p:spPr bwMode="auto">
                <a:xfrm>
                  <a:off x="914" y="2104"/>
                  <a:ext cx="21" cy="31"/>
                </a:xfrm>
                <a:custGeom>
                  <a:avLst/>
                  <a:gdLst>
                    <a:gd name="T0" fmla="*/ 0 w 80"/>
                    <a:gd name="T1" fmla="*/ 0 h 120"/>
                    <a:gd name="T2" fmla="*/ 0 w 80"/>
                    <a:gd name="T3" fmla="*/ 0 h 120"/>
                    <a:gd name="T4" fmla="*/ 0 w 80"/>
                    <a:gd name="T5" fmla="*/ 0 h 120"/>
                    <a:gd name="T6" fmla="*/ 0 w 80"/>
                    <a:gd name="T7" fmla="*/ 0 h 120"/>
                    <a:gd name="T8" fmla="*/ 0 w 80"/>
                    <a:gd name="T9" fmla="*/ 0 h 1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0"/>
                    <a:gd name="T16" fmla="*/ 0 h 120"/>
                    <a:gd name="T17" fmla="*/ 80 w 80"/>
                    <a:gd name="T18" fmla="*/ 120 h 1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0" h="120">
                      <a:moveTo>
                        <a:pt x="0" y="120"/>
                      </a:moveTo>
                      <a:lnTo>
                        <a:pt x="80" y="40"/>
                      </a:lnTo>
                      <a:lnTo>
                        <a:pt x="80" y="0"/>
                      </a:lnTo>
                      <a:lnTo>
                        <a:pt x="0" y="104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005" name="Freeform 148"/>
                <p:cNvSpPr>
                  <a:spLocks/>
                </p:cNvSpPr>
                <p:nvPr/>
              </p:nvSpPr>
              <p:spPr bwMode="auto">
                <a:xfrm>
                  <a:off x="914" y="2104"/>
                  <a:ext cx="21" cy="31"/>
                </a:xfrm>
                <a:custGeom>
                  <a:avLst/>
                  <a:gdLst>
                    <a:gd name="T0" fmla="*/ 0 w 80"/>
                    <a:gd name="T1" fmla="*/ 0 h 120"/>
                    <a:gd name="T2" fmla="*/ 0 w 80"/>
                    <a:gd name="T3" fmla="*/ 0 h 120"/>
                    <a:gd name="T4" fmla="*/ 0 w 80"/>
                    <a:gd name="T5" fmla="*/ 0 h 120"/>
                    <a:gd name="T6" fmla="*/ 0 w 80"/>
                    <a:gd name="T7" fmla="*/ 0 h 120"/>
                    <a:gd name="T8" fmla="*/ 0 w 80"/>
                    <a:gd name="T9" fmla="*/ 0 h 1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0"/>
                    <a:gd name="T16" fmla="*/ 0 h 120"/>
                    <a:gd name="T17" fmla="*/ 80 w 80"/>
                    <a:gd name="T18" fmla="*/ 120 h 1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0" h="120">
                      <a:moveTo>
                        <a:pt x="0" y="120"/>
                      </a:moveTo>
                      <a:lnTo>
                        <a:pt x="80" y="40"/>
                      </a:lnTo>
                      <a:lnTo>
                        <a:pt x="80" y="0"/>
                      </a:lnTo>
                      <a:lnTo>
                        <a:pt x="0" y="104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006" name="Rectangle 149"/>
                <p:cNvSpPr>
                  <a:spLocks noChangeArrowheads="1"/>
                </p:cNvSpPr>
                <p:nvPr/>
              </p:nvSpPr>
              <p:spPr bwMode="auto">
                <a:xfrm>
                  <a:off x="775" y="2129"/>
                  <a:ext cx="139" cy="6"/>
                </a:xfrm>
                <a:prstGeom prst="rect">
                  <a:avLst/>
                </a:prstGeom>
                <a:solidFill>
                  <a:srgbClr val="B7B7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1294" tIns="45647" rIns="91294" bIns="45647"/>
                <a:lstStyle>
                  <a:lvl1pPr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/>
                  <a:endParaRPr lang="zh-CN" altLang="en-US" sz="500">
                    <a:ea typeface="宋体" pitchFamily="2" charset="-122"/>
                  </a:endParaRPr>
                </a:p>
              </p:txBody>
            </p:sp>
            <p:sp>
              <p:nvSpPr>
                <p:cNvPr id="35007" name="Rectangle 150"/>
                <p:cNvSpPr>
                  <a:spLocks noChangeArrowheads="1"/>
                </p:cNvSpPr>
                <p:nvPr/>
              </p:nvSpPr>
              <p:spPr bwMode="auto">
                <a:xfrm>
                  <a:off x="776" y="2130"/>
                  <a:ext cx="137" cy="4"/>
                </a:xfrm>
                <a:prstGeom prst="rect">
                  <a:avLst/>
                </a:prstGeom>
                <a:solidFill>
                  <a:srgbClr val="B7B79D"/>
                </a:solidFill>
                <a:ln w="3175">
                  <a:solidFill>
                    <a:srgbClr val="494936"/>
                  </a:solidFill>
                  <a:miter lim="800000"/>
                  <a:headEnd/>
                  <a:tailEnd/>
                </a:ln>
              </p:spPr>
              <p:txBody>
                <a:bodyPr lIns="91294" tIns="45647" rIns="91294" bIns="45647"/>
                <a:lstStyle>
                  <a:lvl1pPr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defTabSz="912813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/>
                  <a:endParaRPr lang="zh-CN" altLang="en-US" sz="500">
                    <a:ea typeface="宋体" pitchFamily="2" charset="-122"/>
                  </a:endParaRPr>
                </a:p>
              </p:txBody>
            </p:sp>
          </p:grpSp>
          <p:grpSp>
            <p:nvGrpSpPr>
              <p:cNvPr id="34960" name="Group 151"/>
              <p:cNvGrpSpPr>
                <a:grpSpLocks/>
              </p:cNvGrpSpPr>
              <p:nvPr/>
            </p:nvGrpSpPr>
            <p:grpSpPr bwMode="auto">
              <a:xfrm>
                <a:off x="1568" y="370"/>
                <a:ext cx="92" cy="56"/>
                <a:chOff x="820" y="2004"/>
                <a:chExt cx="92" cy="56"/>
              </a:xfrm>
            </p:grpSpPr>
            <p:grpSp>
              <p:nvGrpSpPr>
                <p:cNvPr id="34961" name="Group 152"/>
                <p:cNvGrpSpPr>
                  <a:grpSpLocks/>
                </p:cNvGrpSpPr>
                <p:nvPr/>
              </p:nvGrpSpPr>
              <p:grpSpPr bwMode="auto">
                <a:xfrm>
                  <a:off x="820" y="2004"/>
                  <a:ext cx="92" cy="56"/>
                  <a:chOff x="820" y="2004"/>
                  <a:chExt cx="92" cy="56"/>
                </a:xfrm>
              </p:grpSpPr>
              <p:sp>
                <p:nvSpPr>
                  <p:cNvPr id="34979" name="Oval 153"/>
                  <p:cNvSpPr>
                    <a:spLocks noChangeArrowheads="1"/>
                  </p:cNvSpPr>
                  <p:nvPr/>
                </p:nvSpPr>
                <p:spPr bwMode="auto">
                  <a:xfrm>
                    <a:off x="852" y="2004"/>
                    <a:ext cx="40" cy="24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294" tIns="45647" rIns="91294" bIns="45647"/>
                  <a:lstStyle>
                    <a:lvl1pPr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/>
                    <a:endParaRPr lang="zh-CN" altLang="en-US" sz="500">
                      <a:ea typeface="宋体" pitchFamily="2" charset="-122"/>
                    </a:endParaRPr>
                  </a:p>
                </p:txBody>
              </p:sp>
              <p:sp>
                <p:nvSpPr>
                  <p:cNvPr id="34980" name="Oval 154"/>
                  <p:cNvSpPr>
                    <a:spLocks noChangeArrowheads="1"/>
                  </p:cNvSpPr>
                  <p:nvPr/>
                </p:nvSpPr>
                <p:spPr bwMode="auto">
                  <a:xfrm>
                    <a:off x="830" y="2010"/>
                    <a:ext cx="30" cy="24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294" tIns="45647" rIns="91294" bIns="45647"/>
                  <a:lstStyle>
                    <a:lvl1pPr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/>
                    <a:endParaRPr lang="zh-CN" altLang="en-US" sz="500">
                      <a:ea typeface="宋体" pitchFamily="2" charset="-122"/>
                    </a:endParaRPr>
                  </a:p>
                </p:txBody>
              </p:sp>
              <p:sp>
                <p:nvSpPr>
                  <p:cNvPr id="34981" name="Oval 155"/>
                  <p:cNvSpPr>
                    <a:spLocks noChangeArrowheads="1"/>
                  </p:cNvSpPr>
                  <p:nvPr/>
                </p:nvSpPr>
                <p:spPr bwMode="auto">
                  <a:xfrm>
                    <a:off x="820" y="2024"/>
                    <a:ext cx="20" cy="18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294" tIns="45647" rIns="91294" bIns="45647"/>
                  <a:lstStyle>
                    <a:lvl1pPr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/>
                    <a:endParaRPr lang="zh-CN" altLang="en-US" sz="500">
                      <a:ea typeface="宋体" pitchFamily="2" charset="-122"/>
                    </a:endParaRPr>
                  </a:p>
                </p:txBody>
              </p:sp>
              <p:sp>
                <p:nvSpPr>
                  <p:cNvPr id="34982" name="Oval 156"/>
                  <p:cNvSpPr>
                    <a:spLocks noChangeArrowheads="1"/>
                  </p:cNvSpPr>
                  <p:nvPr/>
                </p:nvSpPr>
                <p:spPr bwMode="auto">
                  <a:xfrm>
                    <a:off x="826" y="2032"/>
                    <a:ext cx="32" cy="20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294" tIns="45647" rIns="91294" bIns="45647"/>
                  <a:lstStyle>
                    <a:lvl1pPr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/>
                    <a:endParaRPr lang="zh-CN" altLang="en-US" sz="500">
                      <a:ea typeface="宋体" pitchFamily="2" charset="-122"/>
                    </a:endParaRPr>
                  </a:p>
                </p:txBody>
              </p:sp>
              <p:sp>
                <p:nvSpPr>
                  <p:cNvPr id="34983" name="Oval 157"/>
                  <p:cNvSpPr>
                    <a:spLocks noChangeArrowheads="1"/>
                  </p:cNvSpPr>
                  <p:nvPr/>
                </p:nvSpPr>
                <p:spPr bwMode="auto">
                  <a:xfrm>
                    <a:off x="848" y="2036"/>
                    <a:ext cx="48" cy="24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294" tIns="45647" rIns="91294" bIns="45647"/>
                  <a:lstStyle>
                    <a:lvl1pPr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/>
                    <a:endParaRPr lang="zh-CN" altLang="en-US" sz="500">
                      <a:ea typeface="宋体" pitchFamily="2" charset="-122"/>
                    </a:endParaRPr>
                  </a:p>
                </p:txBody>
              </p:sp>
              <p:sp>
                <p:nvSpPr>
                  <p:cNvPr id="34984" name="Oval 158"/>
                  <p:cNvSpPr>
                    <a:spLocks noChangeArrowheads="1"/>
                  </p:cNvSpPr>
                  <p:nvPr/>
                </p:nvSpPr>
                <p:spPr bwMode="auto">
                  <a:xfrm>
                    <a:off x="878" y="2010"/>
                    <a:ext cx="30" cy="18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294" tIns="45647" rIns="91294" bIns="45647"/>
                  <a:lstStyle>
                    <a:lvl1pPr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/>
                    <a:endParaRPr lang="zh-CN" altLang="en-US" sz="500">
                      <a:ea typeface="宋体" pitchFamily="2" charset="-122"/>
                    </a:endParaRPr>
                  </a:p>
                </p:txBody>
              </p:sp>
              <p:sp>
                <p:nvSpPr>
                  <p:cNvPr id="34985" name="Oval 159"/>
                  <p:cNvSpPr>
                    <a:spLocks noChangeArrowheads="1"/>
                  </p:cNvSpPr>
                  <p:nvPr/>
                </p:nvSpPr>
                <p:spPr bwMode="auto">
                  <a:xfrm>
                    <a:off x="882" y="2022"/>
                    <a:ext cx="30" cy="18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294" tIns="45647" rIns="91294" bIns="45647"/>
                  <a:lstStyle>
                    <a:lvl1pPr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/>
                    <a:endParaRPr lang="zh-CN" altLang="en-US" sz="500">
                      <a:ea typeface="宋体" pitchFamily="2" charset="-122"/>
                    </a:endParaRPr>
                  </a:p>
                </p:txBody>
              </p:sp>
              <p:sp>
                <p:nvSpPr>
                  <p:cNvPr id="34986" name="Oval 160"/>
                  <p:cNvSpPr>
                    <a:spLocks noChangeArrowheads="1"/>
                  </p:cNvSpPr>
                  <p:nvPr/>
                </p:nvSpPr>
                <p:spPr bwMode="auto">
                  <a:xfrm>
                    <a:off x="880" y="2026"/>
                    <a:ext cx="30" cy="30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294" tIns="45647" rIns="91294" bIns="45647"/>
                  <a:lstStyle>
                    <a:lvl1pPr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/>
                    <a:endParaRPr lang="zh-CN" altLang="en-US" sz="500">
                      <a:ea typeface="宋体" pitchFamily="2" charset="-122"/>
                    </a:endParaRPr>
                  </a:p>
                </p:txBody>
              </p:sp>
              <p:sp>
                <p:nvSpPr>
                  <p:cNvPr id="34987" name="Oval 161"/>
                  <p:cNvSpPr>
                    <a:spLocks noChangeArrowheads="1"/>
                  </p:cNvSpPr>
                  <p:nvPr/>
                </p:nvSpPr>
                <p:spPr bwMode="auto">
                  <a:xfrm>
                    <a:off x="836" y="2018"/>
                    <a:ext cx="60" cy="30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294" tIns="45647" rIns="91294" bIns="45647"/>
                  <a:lstStyle>
                    <a:lvl1pPr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defTabSz="912813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912813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/>
                    <a:endParaRPr lang="zh-CN" altLang="en-US" sz="500">
                      <a:ea typeface="宋体" pitchFamily="2" charset="-122"/>
                    </a:endParaRPr>
                  </a:p>
                </p:txBody>
              </p:sp>
            </p:grpSp>
            <p:grpSp>
              <p:nvGrpSpPr>
                <p:cNvPr id="34962" name="Group 162"/>
                <p:cNvGrpSpPr>
                  <a:grpSpLocks/>
                </p:cNvGrpSpPr>
                <p:nvPr/>
              </p:nvGrpSpPr>
              <p:grpSpPr bwMode="auto">
                <a:xfrm>
                  <a:off x="820" y="2004"/>
                  <a:ext cx="92" cy="56"/>
                  <a:chOff x="820" y="2004"/>
                  <a:chExt cx="92" cy="56"/>
                </a:xfrm>
              </p:grpSpPr>
              <p:sp>
                <p:nvSpPr>
                  <p:cNvPr id="34963" name="Arc 163"/>
                  <p:cNvSpPr>
                    <a:spLocks/>
                  </p:cNvSpPr>
                  <p:nvPr/>
                </p:nvSpPr>
                <p:spPr bwMode="auto">
                  <a:xfrm>
                    <a:off x="853" y="2004"/>
                    <a:ext cx="38" cy="12"/>
                  </a:xfrm>
                  <a:custGeom>
                    <a:avLst/>
                    <a:gdLst>
                      <a:gd name="T0" fmla="*/ 0 w 41217"/>
                      <a:gd name="T1" fmla="*/ 0 h 21600"/>
                      <a:gd name="T2" fmla="*/ 0 w 41217"/>
                      <a:gd name="T3" fmla="*/ 0 h 21600"/>
                      <a:gd name="T4" fmla="*/ 0 w 41217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41217"/>
                      <a:gd name="T10" fmla="*/ 0 h 21600"/>
                      <a:gd name="T11" fmla="*/ 41217 w 41217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1217" h="21600" fill="none" extrusionOk="0">
                        <a:moveTo>
                          <a:pt x="-1" y="15818"/>
                        </a:moveTo>
                        <a:cubicBezTo>
                          <a:pt x="2596" y="6470"/>
                          <a:pt x="11109" y="-1"/>
                          <a:pt x="20812" y="0"/>
                        </a:cubicBezTo>
                        <a:cubicBezTo>
                          <a:pt x="30010" y="0"/>
                          <a:pt x="38199" y="5825"/>
                          <a:pt x="41216" y="14515"/>
                        </a:cubicBezTo>
                      </a:path>
                      <a:path w="41217" h="21600" stroke="0" extrusionOk="0">
                        <a:moveTo>
                          <a:pt x="-1" y="15818"/>
                        </a:moveTo>
                        <a:cubicBezTo>
                          <a:pt x="2596" y="6470"/>
                          <a:pt x="11109" y="-1"/>
                          <a:pt x="20812" y="0"/>
                        </a:cubicBezTo>
                        <a:cubicBezTo>
                          <a:pt x="30010" y="0"/>
                          <a:pt x="38199" y="5825"/>
                          <a:pt x="41216" y="14515"/>
                        </a:cubicBezTo>
                        <a:lnTo>
                          <a:pt x="20812" y="21600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964" name="Arc 164"/>
                  <p:cNvSpPr>
                    <a:spLocks/>
                  </p:cNvSpPr>
                  <p:nvPr/>
                </p:nvSpPr>
                <p:spPr bwMode="auto">
                  <a:xfrm>
                    <a:off x="854" y="2005"/>
                    <a:ext cx="36" cy="11"/>
                  </a:xfrm>
                  <a:custGeom>
                    <a:avLst/>
                    <a:gdLst>
                      <a:gd name="T0" fmla="*/ 0 w 41081"/>
                      <a:gd name="T1" fmla="*/ 0 h 21600"/>
                      <a:gd name="T2" fmla="*/ 0 w 41081"/>
                      <a:gd name="T3" fmla="*/ 0 h 21600"/>
                      <a:gd name="T4" fmla="*/ 0 w 41081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41081"/>
                      <a:gd name="T10" fmla="*/ 0 h 21600"/>
                      <a:gd name="T11" fmla="*/ 41081 w 41081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1081" h="21600" fill="none" extrusionOk="0">
                        <a:moveTo>
                          <a:pt x="0" y="15624"/>
                        </a:moveTo>
                        <a:cubicBezTo>
                          <a:pt x="2663" y="6372"/>
                          <a:pt x="11129" y="-1"/>
                          <a:pt x="20757" y="0"/>
                        </a:cubicBezTo>
                        <a:cubicBezTo>
                          <a:pt x="29866" y="0"/>
                          <a:pt x="37996" y="5714"/>
                          <a:pt x="41081" y="14285"/>
                        </a:cubicBezTo>
                      </a:path>
                      <a:path w="41081" h="21600" stroke="0" extrusionOk="0">
                        <a:moveTo>
                          <a:pt x="0" y="15624"/>
                        </a:moveTo>
                        <a:cubicBezTo>
                          <a:pt x="2663" y="6372"/>
                          <a:pt x="11129" y="-1"/>
                          <a:pt x="20757" y="0"/>
                        </a:cubicBezTo>
                        <a:cubicBezTo>
                          <a:pt x="29866" y="0"/>
                          <a:pt x="37996" y="5714"/>
                          <a:pt x="41081" y="14285"/>
                        </a:cubicBezTo>
                        <a:lnTo>
                          <a:pt x="20757" y="21600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965" name="Arc 165"/>
                  <p:cNvSpPr>
                    <a:spLocks/>
                  </p:cNvSpPr>
                  <p:nvPr/>
                </p:nvSpPr>
                <p:spPr bwMode="auto">
                  <a:xfrm>
                    <a:off x="830" y="2010"/>
                    <a:ext cx="23" cy="14"/>
                  </a:xfrm>
                  <a:custGeom>
                    <a:avLst/>
                    <a:gdLst>
                      <a:gd name="T0" fmla="*/ 0 w 33372"/>
                      <a:gd name="T1" fmla="*/ 0 h 25836"/>
                      <a:gd name="T2" fmla="*/ 0 w 33372"/>
                      <a:gd name="T3" fmla="*/ 0 h 25836"/>
                      <a:gd name="T4" fmla="*/ 0 w 33372"/>
                      <a:gd name="T5" fmla="*/ 0 h 25836"/>
                      <a:gd name="T6" fmla="*/ 0 60000 65536"/>
                      <a:gd name="T7" fmla="*/ 0 60000 65536"/>
                      <a:gd name="T8" fmla="*/ 0 60000 65536"/>
                      <a:gd name="T9" fmla="*/ 0 w 33372"/>
                      <a:gd name="T10" fmla="*/ 0 h 25836"/>
                      <a:gd name="T11" fmla="*/ 33372 w 33372"/>
                      <a:gd name="T12" fmla="*/ 25836 h 258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3372" h="25836" fill="none" extrusionOk="0">
                        <a:moveTo>
                          <a:pt x="419" y="25835"/>
                        </a:moveTo>
                        <a:cubicBezTo>
                          <a:pt x="140" y="24441"/>
                          <a:pt x="0" y="23022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5779" y="-1"/>
                          <a:pt x="29868" y="1212"/>
                          <a:pt x="33372" y="3489"/>
                        </a:cubicBezTo>
                      </a:path>
                      <a:path w="33372" h="25836" stroke="0" extrusionOk="0">
                        <a:moveTo>
                          <a:pt x="419" y="25835"/>
                        </a:moveTo>
                        <a:cubicBezTo>
                          <a:pt x="140" y="24441"/>
                          <a:pt x="0" y="23022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5779" y="-1"/>
                          <a:pt x="29868" y="1212"/>
                          <a:pt x="33372" y="348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966" name="Arc 166"/>
                  <p:cNvSpPr>
                    <a:spLocks/>
                  </p:cNvSpPr>
                  <p:nvPr/>
                </p:nvSpPr>
                <p:spPr bwMode="auto">
                  <a:xfrm>
                    <a:off x="831" y="2011"/>
                    <a:ext cx="22" cy="13"/>
                  </a:xfrm>
                  <a:custGeom>
                    <a:avLst/>
                    <a:gdLst>
                      <a:gd name="T0" fmla="*/ 0 w 33223"/>
                      <a:gd name="T1" fmla="*/ 0 h 25910"/>
                      <a:gd name="T2" fmla="*/ 0 w 33223"/>
                      <a:gd name="T3" fmla="*/ 0 h 25910"/>
                      <a:gd name="T4" fmla="*/ 0 w 33223"/>
                      <a:gd name="T5" fmla="*/ 0 h 25910"/>
                      <a:gd name="T6" fmla="*/ 0 60000 65536"/>
                      <a:gd name="T7" fmla="*/ 0 60000 65536"/>
                      <a:gd name="T8" fmla="*/ 0 60000 65536"/>
                      <a:gd name="T9" fmla="*/ 0 w 33223"/>
                      <a:gd name="T10" fmla="*/ 0 h 25910"/>
                      <a:gd name="T11" fmla="*/ 33223 w 33223"/>
                      <a:gd name="T12" fmla="*/ 25910 h 2591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3223" h="25910" fill="none" extrusionOk="0">
                        <a:moveTo>
                          <a:pt x="434" y="25909"/>
                        </a:moveTo>
                        <a:cubicBezTo>
                          <a:pt x="145" y="24491"/>
                          <a:pt x="0" y="23047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5718" y="-1"/>
                          <a:pt x="29751" y="1177"/>
                          <a:pt x="33223" y="3393"/>
                        </a:cubicBezTo>
                      </a:path>
                      <a:path w="33223" h="25910" stroke="0" extrusionOk="0">
                        <a:moveTo>
                          <a:pt x="434" y="25909"/>
                        </a:moveTo>
                        <a:cubicBezTo>
                          <a:pt x="145" y="24491"/>
                          <a:pt x="0" y="23047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5718" y="-1"/>
                          <a:pt x="29751" y="1177"/>
                          <a:pt x="33223" y="3393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967" name="Arc 167"/>
                  <p:cNvSpPr>
                    <a:spLocks/>
                  </p:cNvSpPr>
                  <p:nvPr/>
                </p:nvSpPr>
                <p:spPr bwMode="auto">
                  <a:xfrm>
                    <a:off x="826" y="2042"/>
                    <a:ext cx="24" cy="10"/>
                  </a:xfrm>
                  <a:custGeom>
                    <a:avLst/>
                    <a:gdLst>
                      <a:gd name="T0" fmla="*/ 0 w 31800"/>
                      <a:gd name="T1" fmla="*/ 0 h 21600"/>
                      <a:gd name="T2" fmla="*/ 0 w 31800"/>
                      <a:gd name="T3" fmla="*/ 0 h 21600"/>
                      <a:gd name="T4" fmla="*/ 0 w 318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31800"/>
                      <a:gd name="T10" fmla="*/ 0 h 21600"/>
                      <a:gd name="T11" fmla="*/ 31800 w 318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1800" h="21600" fill="none" extrusionOk="0">
                        <a:moveTo>
                          <a:pt x="31799" y="19039"/>
                        </a:moveTo>
                        <a:cubicBezTo>
                          <a:pt x="28662" y="20720"/>
                          <a:pt x="25158" y="21599"/>
                          <a:pt x="21600" y="21600"/>
                        </a:cubicBez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31800" h="21600" stroke="0" extrusionOk="0">
                        <a:moveTo>
                          <a:pt x="31799" y="19039"/>
                        </a:moveTo>
                        <a:cubicBezTo>
                          <a:pt x="28662" y="20720"/>
                          <a:pt x="25158" y="21599"/>
                          <a:pt x="21600" y="21600"/>
                        </a:cubicBez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968" name="Arc 168"/>
                  <p:cNvSpPr>
                    <a:spLocks/>
                  </p:cNvSpPr>
                  <p:nvPr/>
                </p:nvSpPr>
                <p:spPr bwMode="auto">
                  <a:xfrm>
                    <a:off x="827" y="2042"/>
                    <a:ext cx="22" cy="9"/>
                  </a:xfrm>
                  <a:custGeom>
                    <a:avLst/>
                    <a:gdLst>
                      <a:gd name="T0" fmla="*/ 0 w 31479"/>
                      <a:gd name="T1" fmla="*/ 0 h 21600"/>
                      <a:gd name="T2" fmla="*/ 0 w 31479"/>
                      <a:gd name="T3" fmla="*/ 0 h 21600"/>
                      <a:gd name="T4" fmla="*/ 0 w 31479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31479"/>
                      <a:gd name="T10" fmla="*/ 0 h 21600"/>
                      <a:gd name="T11" fmla="*/ 31479 w 31479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1479" h="21600" fill="none" extrusionOk="0">
                        <a:moveTo>
                          <a:pt x="31478" y="19208"/>
                        </a:moveTo>
                        <a:cubicBezTo>
                          <a:pt x="28422" y="20780"/>
                          <a:pt x="25036" y="21599"/>
                          <a:pt x="21600" y="21600"/>
                        </a:cubicBez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31479" h="21600" stroke="0" extrusionOk="0">
                        <a:moveTo>
                          <a:pt x="31478" y="19208"/>
                        </a:moveTo>
                        <a:cubicBezTo>
                          <a:pt x="28422" y="20780"/>
                          <a:pt x="25036" y="21599"/>
                          <a:pt x="21600" y="21600"/>
                        </a:cubicBez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969" name="Arc 169"/>
                  <p:cNvSpPr>
                    <a:spLocks/>
                  </p:cNvSpPr>
                  <p:nvPr/>
                </p:nvSpPr>
                <p:spPr bwMode="auto">
                  <a:xfrm>
                    <a:off x="890" y="2010"/>
                    <a:ext cx="18" cy="14"/>
                  </a:xfrm>
                  <a:custGeom>
                    <a:avLst/>
                    <a:gdLst>
                      <a:gd name="T0" fmla="*/ 0 w 26126"/>
                      <a:gd name="T1" fmla="*/ 0 h 32795"/>
                      <a:gd name="T2" fmla="*/ 0 w 26126"/>
                      <a:gd name="T3" fmla="*/ 0 h 32795"/>
                      <a:gd name="T4" fmla="*/ 0 w 26126"/>
                      <a:gd name="T5" fmla="*/ 0 h 32795"/>
                      <a:gd name="T6" fmla="*/ 0 60000 65536"/>
                      <a:gd name="T7" fmla="*/ 0 60000 65536"/>
                      <a:gd name="T8" fmla="*/ 0 60000 65536"/>
                      <a:gd name="T9" fmla="*/ 0 w 26126"/>
                      <a:gd name="T10" fmla="*/ 0 h 32795"/>
                      <a:gd name="T11" fmla="*/ 26126 w 26126"/>
                      <a:gd name="T12" fmla="*/ 32795 h 3279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6126" h="32795" fill="none" extrusionOk="0">
                        <a:moveTo>
                          <a:pt x="0" y="479"/>
                        </a:moveTo>
                        <a:cubicBezTo>
                          <a:pt x="1487" y="160"/>
                          <a:pt x="3004" y="-1"/>
                          <a:pt x="4526" y="0"/>
                        </a:cubicBezTo>
                        <a:cubicBezTo>
                          <a:pt x="16455" y="0"/>
                          <a:pt x="26126" y="9670"/>
                          <a:pt x="26126" y="21600"/>
                        </a:cubicBezTo>
                        <a:cubicBezTo>
                          <a:pt x="26126" y="25547"/>
                          <a:pt x="25044" y="29419"/>
                          <a:pt x="22998" y="32795"/>
                        </a:cubicBezTo>
                      </a:path>
                      <a:path w="26126" h="32795" stroke="0" extrusionOk="0">
                        <a:moveTo>
                          <a:pt x="0" y="479"/>
                        </a:moveTo>
                        <a:cubicBezTo>
                          <a:pt x="1487" y="160"/>
                          <a:pt x="3004" y="-1"/>
                          <a:pt x="4526" y="0"/>
                        </a:cubicBezTo>
                        <a:cubicBezTo>
                          <a:pt x="16455" y="0"/>
                          <a:pt x="26126" y="9670"/>
                          <a:pt x="26126" y="21600"/>
                        </a:cubicBezTo>
                        <a:cubicBezTo>
                          <a:pt x="26126" y="25547"/>
                          <a:pt x="25044" y="29419"/>
                          <a:pt x="22998" y="32795"/>
                        </a:cubicBezTo>
                        <a:lnTo>
                          <a:pt x="4526" y="21600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970" name="Arc 170"/>
                  <p:cNvSpPr>
                    <a:spLocks/>
                  </p:cNvSpPr>
                  <p:nvPr/>
                </p:nvSpPr>
                <p:spPr bwMode="auto">
                  <a:xfrm>
                    <a:off x="890" y="2011"/>
                    <a:ext cx="17" cy="12"/>
                  </a:xfrm>
                  <a:custGeom>
                    <a:avLst/>
                    <a:gdLst>
                      <a:gd name="T0" fmla="*/ 0 w 25919"/>
                      <a:gd name="T1" fmla="*/ 0 h 33197"/>
                      <a:gd name="T2" fmla="*/ 0 w 25919"/>
                      <a:gd name="T3" fmla="*/ 0 h 33197"/>
                      <a:gd name="T4" fmla="*/ 0 w 25919"/>
                      <a:gd name="T5" fmla="*/ 0 h 33197"/>
                      <a:gd name="T6" fmla="*/ 0 60000 65536"/>
                      <a:gd name="T7" fmla="*/ 0 60000 65536"/>
                      <a:gd name="T8" fmla="*/ 0 60000 65536"/>
                      <a:gd name="T9" fmla="*/ 0 w 25919"/>
                      <a:gd name="T10" fmla="*/ 0 h 33197"/>
                      <a:gd name="T11" fmla="*/ 25919 w 25919"/>
                      <a:gd name="T12" fmla="*/ 33197 h 33197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5919" h="33197" fill="none" extrusionOk="0">
                        <a:moveTo>
                          <a:pt x="0" y="436"/>
                        </a:moveTo>
                        <a:cubicBezTo>
                          <a:pt x="1421" y="146"/>
                          <a:pt x="2868" y="-1"/>
                          <a:pt x="4319" y="0"/>
                        </a:cubicBezTo>
                        <a:cubicBezTo>
                          <a:pt x="16248" y="0"/>
                          <a:pt x="25919" y="9670"/>
                          <a:pt x="25919" y="21600"/>
                        </a:cubicBezTo>
                        <a:cubicBezTo>
                          <a:pt x="25919" y="25708"/>
                          <a:pt x="24747" y="29731"/>
                          <a:pt x="22541" y="33196"/>
                        </a:cubicBezTo>
                      </a:path>
                      <a:path w="25919" h="33197" stroke="0" extrusionOk="0">
                        <a:moveTo>
                          <a:pt x="0" y="436"/>
                        </a:moveTo>
                        <a:cubicBezTo>
                          <a:pt x="1421" y="146"/>
                          <a:pt x="2868" y="-1"/>
                          <a:pt x="4319" y="0"/>
                        </a:cubicBezTo>
                        <a:cubicBezTo>
                          <a:pt x="16248" y="0"/>
                          <a:pt x="25919" y="9670"/>
                          <a:pt x="25919" y="21600"/>
                        </a:cubicBezTo>
                        <a:cubicBezTo>
                          <a:pt x="25919" y="25708"/>
                          <a:pt x="24747" y="29731"/>
                          <a:pt x="22541" y="33196"/>
                        </a:cubicBezTo>
                        <a:lnTo>
                          <a:pt x="4319" y="21600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971" name="Arc 171"/>
                  <p:cNvSpPr>
                    <a:spLocks/>
                  </p:cNvSpPr>
                  <p:nvPr/>
                </p:nvSpPr>
                <p:spPr bwMode="auto">
                  <a:xfrm>
                    <a:off x="896" y="2024"/>
                    <a:ext cx="16" cy="13"/>
                  </a:xfrm>
                  <a:custGeom>
                    <a:avLst/>
                    <a:gdLst>
                      <a:gd name="T0" fmla="*/ 0 w 21600"/>
                      <a:gd name="T1" fmla="*/ 0 h 28809"/>
                      <a:gd name="T2" fmla="*/ 0 w 21600"/>
                      <a:gd name="T3" fmla="*/ 0 h 28809"/>
                      <a:gd name="T4" fmla="*/ 0 w 21600"/>
                      <a:gd name="T5" fmla="*/ 0 h 28809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8809"/>
                      <a:gd name="T11" fmla="*/ 21600 w 21600"/>
                      <a:gd name="T12" fmla="*/ 28809 h 28809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8809" fill="none" extrusionOk="0">
                        <a:moveTo>
                          <a:pt x="13827" y="0"/>
                        </a:moveTo>
                        <a:cubicBezTo>
                          <a:pt x="18752" y="4104"/>
                          <a:pt x="21600" y="10183"/>
                          <a:pt x="21600" y="16594"/>
                        </a:cubicBezTo>
                        <a:cubicBezTo>
                          <a:pt x="21600" y="20954"/>
                          <a:pt x="20280" y="25212"/>
                          <a:pt x="17814" y="28809"/>
                        </a:cubicBezTo>
                      </a:path>
                      <a:path w="21600" h="28809" stroke="0" extrusionOk="0">
                        <a:moveTo>
                          <a:pt x="13827" y="0"/>
                        </a:moveTo>
                        <a:cubicBezTo>
                          <a:pt x="18752" y="4104"/>
                          <a:pt x="21600" y="10183"/>
                          <a:pt x="21600" y="16594"/>
                        </a:cubicBezTo>
                        <a:cubicBezTo>
                          <a:pt x="21600" y="20954"/>
                          <a:pt x="20280" y="25212"/>
                          <a:pt x="17814" y="28809"/>
                        </a:cubicBezTo>
                        <a:lnTo>
                          <a:pt x="0" y="16594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972" name="Arc 172"/>
                  <p:cNvSpPr>
                    <a:spLocks/>
                  </p:cNvSpPr>
                  <p:nvPr/>
                </p:nvSpPr>
                <p:spPr bwMode="auto">
                  <a:xfrm>
                    <a:off x="896" y="2025"/>
                    <a:ext cx="15" cy="12"/>
                  </a:xfrm>
                  <a:custGeom>
                    <a:avLst/>
                    <a:gdLst>
                      <a:gd name="T0" fmla="*/ 0 w 21600"/>
                      <a:gd name="T1" fmla="*/ 0 h 29422"/>
                      <a:gd name="T2" fmla="*/ 0 w 21600"/>
                      <a:gd name="T3" fmla="*/ 0 h 29422"/>
                      <a:gd name="T4" fmla="*/ 0 w 21600"/>
                      <a:gd name="T5" fmla="*/ 0 h 29422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9422"/>
                      <a:gd name="T11" fmla="*/ 21600 w 21600"/>
                      <a:gd name="T12" fmla="*/ 29422 h 2942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9422" fill="none" extrusionOk="0">
                        <a:moveTo>
                          <a:pt x="13493" y="-1"/>
                        </a:moveTo>
                        <a:cubicBezTo>
                          <a:pt x="18617" y="4099"/>
                          <a:pt x="21600" y="10305"/>
                          <a:pt x="21600" y="16867"/>
                        </a:cubicBezTo>
                        <a:cubicBezTo>
                          <a:pt x="21600" y="21368"/>
                          <a:pt x="20193" y="25758"/>
                          <a:pt x="17576" y="29421"/>
                        </a:cubicBezTo>
                      </a:path>
                      <a:path w="21600" h="29422" stroke="0" extrusionOk="0">
                        <a:moveTo>
                          <a:pt x="13493" y="-1"/>
                        </a:moveTo>
                        <a:cubicBezTo>
                          <a:pt x="18617" y="4099"/>
                          <a:pt x="21600" y="10305"/>
                          <a:pt x="21600" y="16867"/>
                        </a:cubicBezTo>
                        <a:cubicBezTo>
                          <a:pt x="21600" y="21368"/>
                          <a:pt x="20193" y="25758"/>
                          <a:pt x="17576" y="29421"/>
                        </a:cubicBezTo>
                        <a:lnTo>
                          <a:pt x="0" y="16867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973" name="Arc 173"/>
                  <p:cNvSpPr>
                    <a:spLocks/>
                  </p:cNvSpPr>
                  <p:nvPr/>
                </p:nvSpPr>
                <p:spPr bwMode="auto">
                  <a:xfrm>
                    <a:off x="890" y="2037"/>
                    <a:ext cx="20" cy="19"/>
                  </a:xfrm>
                  <a:custGeom>
                    <a:avLst/>
                    <a:gdLst>
                      <a:gd name="T0" fmla="*/ 0 w 28431"/>
                      <a:gd name="T1" fmla="*/ 0 h 27648"/>
                      <a:gd name="T2" fmla="*/ 0 w 28431"/>
                      <a:gd name="T3" fmla="*/ 0 h 27648"/>
                      <a:gd name="T4" fmla="*/ 0 w 28431"/>
                      <a:gd name="T5" fmla="*/ 0 h 27648"/>
                      <a:gd name="T6" fmla="*/ 0 60000 65536"/>
                      <a:gd name="T7" fmla="*/ 0 60000 65536"/>
                      <a:gd name="T8" fmla="*/ 0 60000 65536"/>
                      <a:gd name="T9" fmla="*/ 0 w 28431"/>
                      <a:gd name="T10" fmla="*/ 0 h 27648"/>
                      <a:gd name="T11" fmla="*/ 28431 w 28431"/>
                      <a:gd name="T12" fmla="*/ 27648 h 27648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8431" h="27648" fill="none" extrusionOk="0">
                        <a:moveTo>
                          <a:pt x="27566" y="-1"/>
                        </a:moveTo>
                        <a:cubicBezTo>
                          <a:pt x="28140" y="1964"/>
                          <a:pt x="28431" y="4001"/>
                          <a:pt x="28431" y="6048"/>
                        </a:cubicBezTo>
                        <a:cubicBezTo>
                          <a:pt x="28431" y="17977"/>
                          <a:pt x="18760" y="27648"/>
                          <a:pt x="6831" y="27648"/>
                        </a:cubicBezTo>
                        <a:cubicBezTo>
                          <a:pt x="4509" y="27648"/>
                          <a:pt x="2202" y="27273"/>
                          <a:pt x="0" y="26539"/>
                        </a:cubicBezTo>
                      </a:path>
                      <a:path w="28431" h="27648" stroke="0" extrusionOk="0">
                        <a:moveTo>
                          <a:pt x="27566" y="-1"/>
                        </a:moveTo>
                        <a:cubicBezTo>
                          <a:pt x="28140" y="1964"/>
                          <a:pt x="28431" y="4001"/>
                          <a:pt x="28431" y="6048"/>
                        </a:cubicBezTo>
                        <a:cubicBezTo>
                          <a:pt x="28431" y="17977"/>
                          <a:pt x="18760" y="27648"/>
                          <a:pt x="6831" y="27648"/>
                        </a:cubicBezTo>
                        <a:cubicBezTo>
                          <a:pt x="4509" y="27648"/>
                          <a:pt x="2202" y="27273"/>
                          <a:pt x="0" y="26539"/>
                        </a:cubicBezTo>
                        <a:lnTo>
                          <a:pt x="6831" y="6048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974" name="Arc 174"/>
                  <p:cNvSpPr>
                    <a:spLocks/>
                  </p:cNvSpPr>
                  <p:nvPr/>
                </p:nvSpPr>
                <p:spPr bwMode="auto">
                  <a:xfrm>
                    <a:off x="891" y="2037"/>
                    <a:ext cx="18" cy="18"/>
                  </a:xfrm>
                  <a:custGeom>
                    <a:avLst/>
                    <a:gdLst>
                      <a:gd name="T0" fmla="*/ 0 w 28431"/>
                      <a:gd name="T1" fmla="*/ 0 h 27648"/>
                      <a:gd name="T2" fmla="*/ 0 w 28431"/>
                      <a:gd name="T3" fmla="*/ 0 h 27648"/>
                      <a:gd name="T4" fmla="*/ 0 w 28431"/>
                      <a:gd name="T5" fmla="*/ 0 h 27648"/>
                      <a:gd name="T6" fmla="*/ 0 60000 65536"/>
                      <a:gd name="T7" fmla="*/ 0 60000 65536"/>
                      <a:gd name="T8" fmla="*/ 0 60000 65536"/>
                      <a:gd name="T9" fmla="*/ 0 w 28431"/>
                      <a:gd name="T10" fmla="*/ 0 h 27648"/>
                      <a:gd name="T11" fmla="*/ 28431 w 28431"/>
                      <a:gd name="T12" fmla="*/ 27648 h 27648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8431" h="27648" fill="none" extrusionOk="0">
                        <a:moveTo>
                          <a:pt x="27566" y="-1"/>
                        </a:moveTo>
                        <a:cubicBezTo>
                          <a:pt x="28140" y="1964"/>
                          <a:pt x="28431" y="4001"/>
                          <a:pt x="28431" y="6048"/>
                        </a:cubicBezTo>
                        <a:cubicBezTo>
                          <a:pt x="28431" y="17977"/>
                          <a:pt x="18760" y="27648"/>
                          <a:pt x="6831" y="27648"/>
                        </a:cubicBezTo>
                        <a:cubicBezTo>
                          <a:pt x="4509" y="27648"/>
                          <a:pt x="2202" y="27273"/>
                          <a:pt x="0" y="26539"/>
                        </a:cubicBezTo>
                      </a:path>
                      <a:path w="28431" h="27648" stroke="0" extrusionOk="0">
                        <a:moveTo>
                          <a:pt x="27566" y="-1"/>
                        </a:moveTo>
                        <a:cubicBezTo>
                          <a:pt x="28140" y="1964"/>
                          <a:pt x="28431" y="4001"/>
                          <a:pt x="28431" y="6048"/>
                        </a:cubicBezTo>
                        <a:cubicBezTo>
                          <a:pt x="28431" y="17977"/>
                          <a:pt x="18760" y="27648"/>
                          <a:pt x="6831" y="27648"/>
                        </a:cubicBezTo>
                        <a:cubicBezTo>
                          <a:pt x="4509" y="27648"/>
                          <a:pt x="2202" y="27273"/>
                          <a:pt x="0" y="26539"/>
                        </a:cubicBezTo>
                        <a:lnTo>
                          <a:pt x="6831" y="6048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975" name="Arc 175"/>
                  <p:cNvSpPr>
                    <a:spLocks/>
                  </p:cNvSpPr>
                  <p:nvPr/>
                </p:nvSpPr>
                <p:spPr bwMode="auto">
                  <a:xfrm>
                    <a:off x="820" y="2024"/>
                    <a:ext cx="10" cy="17"/>
                  </a:xfrm>
                  <a:custGeom>
                    <a:avLst/>
                    <a:gdLst>
                      <a:gd name="T0" fmla="*/ 0 w 21600"/>
                      <a:gd name="T1" fmla="*/ 0 h 41382"/>
                      <a:gd name="T2" fmla="*/ 0 w 21600"/>
                      <a:gd name="T3" fmla="*/ 0 h 41382"/>
                      <a:gd name="T4" fmla="*/ 0 w 21600"/>
                      <a:gd name="T5" fmla="*/ 0 h 41382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41382"/>
                      <a:gd name="T11" fmla="*/ 21600 w 21600"/>
                      <a:gd name="T12" fmla="*/ 41382 h 4138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41382" fill="none" extrusionOk="0">
                        <a:moveTo>
                          <a:pt x="13091" y="41381"/>
                        </a:moveTo>
                        <a:cubicBezTo>
                          <a:pt x="5149" y="37977"/>
                          <a:pt x="0" y="30168"/>
                          <a:pt x="0" y="21528"/>
                        </a:cubicBezTo>
                        <a:cubicBezTo>
                          <a:pt x="-1" y="10281"/>
                          <a:pt x="8629" y="916"/>
                          <a:pt x="19838" y="-1"/>
                        </a:cubicBezTo>
                      </a:path>
                      <a:path w="21600" h="41382" stroke="0" extrusionOk="0">
                        <a:moveTo>
                          <a:pt x="13091" y="41381"/>
                        </a:moveTo>
                        <a:cubicBezTo>
                          <a:pt x="5149" y="37977"/>
                          <a:pt x="0" y="30168"/>
                          <a:pt x="0" y="21528"/>
                        </a:cubicBezTo>
                        <a:cubicBezTo>
                          <a:pt x="-1" y="10281"/>
                          <a:pt x="8629" y="916"/>
                          <a:pt x="19838" y="-1"/>
                        </a:cubicBezTo>
                        <a:lnTo>
                          <a:pt x="21600" y="21528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976" name="Arc 176"/>
                  <p:cNvSpPr>
                    <a:spLocks/>
                  </p:cNvSpPr>
                  <p:nvPr/>
                </p:nvSpPr>
                <p:spPr bwMode="auto">
                  <a:xfrm>
                    <a:off x="821" y="2025"/>
                    <a:ext cx="9" cy="15"/>
                  </a:xfrm>
                  <a:custGeom>
                    <a:avLst/>
                    <a:gdLst>
                      <a:gd name="T0" fmla="*/ 0 w 21600"/>
                      <a:gd name="T1" fmla="*/ 0 h 41421"/>
                      <a:gd name="T2" fmla="*/ 0 w 21600"/>
                      <a:gd name="T3" fmla="*/ 0 h 41421"/>
                      <a:gd name="T4" fmla="*/ 0 w 21600"/>
                      <a:gd name="T5" fmla="*/ 0 h 41421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41421"/>
                      <a:gd name="T11" fmla="*/ 21600 w 21600"/>
                      <a:gd name="T12" fmla="*/ 41421 h 41421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41421" fill="none" extrusionOk="0">
                        <a:moveTo>
                          <a:pt x="13179" y="41421"/>
                        </a:moveTo>
                        <a:cubicBezTo>
                          <a:pt x="5190" y="38039"/>
                          <a:pt x="0" y="30205"/>
                          <a:pt x="0" y="21530"/>
                        </a:cubicBezTo>
                        <a:cubicBezTo>
                          <a:pt x="-1" y="10275"/>
                          <a:pt x="8641" y="906"/>
                          <a:pt x="19860" y="0"/>
                        </a:cubicBezTo>
                      </a:path>
                      <a:path w="21600" h="41421" stroke="0" extrusionOk="0">
                        <a:moveTo>
                          <a:pt x="13179" y="41421"/>
                        </a:moveTo>
                        <a:cubicBezTo>
                          <a:pt x="5190" y="38039"/>
                          <a:pt x="0" y="30205"/>
                          <a:pt x="0" y="21530"/>
                        </a:cubicBezTo>
                        <a:cubicBezTo>
                          <a:pt x="-1" y="10275"/>
                          <a:pt x="8641" y="906"/>
                          <a:pt x="19860" y="0"/>
                        </a:cubicBezTo>
                        <a:lnTo>
                          <a:pt x="21600" y="21530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977" name="Arc 177"/>
                  <p:cNvSpPr>
                    <a:spLocks/>
                  </p:cNvSpPr>
                  <p:nvPr/>
                </p:nvSpPr>
                <p:spPr bwMode="auto">
                  <a:xfrm>
                    <a:off x="849" y="2048"/>
                    <a:ext cx="42" cy="12"/>
                  </a:xfrm>
                  <a:custGeom>
                    <a:avLst/>
                    <a:gdLst>
                      <a:gd name="T0" fmla="*/ 0 w 39208"/>
                      <a:gd name="T1" fmla="*/ 0 h 21600"/>
                      <a:gd name="T2" fmla="*/ 0 w 39208"/>
                      <a:gd name="T3" fmla="*/ 0 h 21600"/>
                      <a:gd name="T4" fmla="*/ 0 w 39208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39208"/>
                      <a:gd name="T10" fmla="*/ 0 h 21600"/>
                      <a:gd name="T11" fmla="*/ 39208 w 39208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9208" h="21600" fill="none" extrusionOk="0">
                        <a:moveTo>
                          <a:pt x="39208" y="11629"/>
                        </a:moveTo>
                        <a:cubicBezTo>
                          <a:pt x="35239" y="17840"/>
                          <a:pt x="28377" y="21599"/>
                          <a:pt x="21006" y="21600"/>
                        </a:cubicBezTo>
                        <a:cubicBezTo>
                          <a:pt x="11015" y="21600"/>
                          <a:pt x="2328" y="14748"/>
                          <a:pt x="0" y="5032"/>
                        </a:cubicBezTo>
                      </a:path>
                      <a:path w="39208" h="21600" stroke="0" extrusionOk="0">
                        <a:moveTo>
                          <a:pt x="39208" y="11629"/>
                        </a:moveTo>
                        <a:cubicBezTo>
                          <a:pt x="35239" y="17840"/>
                          <a:pt x="28377" y="21599"/>
                          <a:pt x="21006" y="21600"/>
                        </a:cubicBezTo>
                        <a:cubicBezTo>
                          <a:pt x="11015" y="21600"/>
                          <a:pt x="2328" y="14748"/>
                          <a:pt x="0" y="5032"/>
                        </a:cubicBezTo>
                        <a:lnTo>
                          <a:pt x="21006" y="0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978" name="Arc 178"/>
                  <p:cNvSpPr>
                    <a:spLocks/>
                  </p:cNvSpPr>
                  <p:nvPr/>
                </p:nvSpPr>
                <p:spPr bwMode="auto">
                  <a:xfrm>
                    <a:off x="850" y="2048"/>
                    <a:ext cx="40" cy="11"/>
                  </a:xfrm>
                  <a:custGeom>
                    <a:avLst/>
                    <a:gdLst>
                      <a:gd name="T0" fmla="*/ 0 w 38927"/>
                      <a:gd name="T1" fmla="*/ 0 h 21600"/>
                      <a:gd name="T2" fmla="*/ 0 w 38927"/>
                      <a:gd name="T3" fmla="*/ 0 h 21600"/>
                      <a:gd name="T4" fmla="*/ 0 w 38927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38927"/>
                      <a:gd name="T10" fmla="*/ 0 h 21600"/>
                      <a:gd name="T11" fmla="*/ 38927 w 38927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927" h="21600" fill="none" extrusionOk="0">
                        <a:moveTo>
                          <a:pt x="38926" y="11981"/>
                        </a:moveTo>
                        <a:cubicBezTo>
                          <a:pt x="34920" y="17990"/>
                          <a:pt x="28176" y="21599"/>
                          <a:pt x="20955" y="21600"/>
                        </a:cubicBezTo>
                        <a:cubicBezTo>
                          <a:pt x="11043" y="21600"/>
                          <a:pt x="2403" y="14854"/>
                          <a:pt x="-1" y="5239"/>
                        </a:cubicBezTo>
                      </a:path>
                      <a:path w="38927" h="21600" stroke="0" extrusionOk="0">
                        <a:moveTo>
                          <a:pt x="38926" y="11981"/>
                        </a:moveTo>
                        <a:cubicBezTo>
                          <a:pt x="34920" y="17990"/>
                          <a:pt x="28176" y="21599"/>
                          <a:pt x="20955" y="21600"/>
                        </a:cubicBezTo>
                        <a:cubicBezTo>
                          <a:pt x="11043" y="21600"/>
                          <a:pt x="2403" y="14854"/>
                          <a:pt x="-1" y="5239"/>
                        </a:cubicBezTo>
                        <a:lnTo>
                          <a:pt x="20955" y="0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34829" name="Group 356"/>
            <p:cNvGrpSpPr>
              <a:grpSpLocks/>
            </p:cNvGrpSpPr>
            <p:nvPr/>
          </p:nvGrpSpPr>
          <p:grpSpPr bwMode="auto">
            <a:xfrm>
              <a:off x="1073" y="1143"/>
              <a:ext cx="1136" cy="1024"/>
              <a:chOff x="1358" y="1894"/>
              <a:chExt cx="2981" cy="1793"/>
            </a:xfrm>
          </p:grpSpPr>
          <p:sp>
            <p:nvSpPr>
              <p:cNvPr id="34943" name="Oval 357"/>
              <p:cNvSpPr>
                <a:spLocks noChangeArrowheads="1"/>
              </p:cNvSpPr>
              <p:nvPr/>
            </p:nvSpPr>
            <p:spPr bwMode="auto">
              <a:xfrm>
                <a:off x="2376" y="1894"/>
                <a:ext cx="1299" cy="742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294" tIns="45647" rIns="91294" bIns="45647"/>
              <a:lstStyle>
                <a:lvl1pPr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 sz="500">
                  <a:ea typeface="宋体" pitchFamily="2" charset="-122"/>
                </a:endParaRPr>
              </a:p>
            </p:txBody>
          </p:sp>
          <p:sp>
            <p:nvSpPr>
              <p:cNvPr id="34944" name="Oval 358"/>
              <p:cNvSpPr>
                <a:spLocks noChangeArrowheads="1"/>
              </p:cNvSpPr>
              <p:nvPr/>
            </p:nvSpPr>
            <p:spPr bwMode="auto">
              <a:xfrm>
                <a:off x="1662" y="2088"/>
                <a:ext cx="996" cy="742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294" tIns="45647" rIns="91294" bIns="45647"/>
              <a:lstStyle>
                <a:lvl1pPr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 sz="500">
                  <a:ea typeface="宋体" pitchFamily="2" charset="-122"/>
                </a:endParaRPr>
              </a:p>
            </p:txBody>
          </p:sp>
          <p:sp>
            <p:nvSpPr>
              <p:cNvPr id="34945" name="Oval 359"/>
              <p:cNvSpPr>
                <a:spLocks noChangeArrowheads="1"/>
              </p:cNvSpPr>
              <p:nvPr/>
            </p:nvSpPr>
            <p:spPr bwMode="auto">
              <a:xfrm>
                <a:off x="1358" y="2535"/>
                <a:ext cx="672" cy="605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294" tIns="45647" rIns="91294" bIns="45647"/>
              <a:lstStyle>
                <a:lvl1pPr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 sz="500">
                  <a:ea typeface="宋体" pitchFamily="2" charset="-122"/>
                </a:endParaRPr>
              </a:p>
            </p:txBody>
          </p:sp>
          <p:sp>
            <p:nvSpPr>
              <p:cNvPr id="34946" name="Oval 360"/>
              <p:cNvSpPr>
                <a:spLocks noChangeArrowheads="1"/>
              </p:cNvSpPr>
              <p:nvPr/>
            </p:nvSpPr>
            <p:spPr bwMode="auto">
              <a:xfrm>
                <a:off x="1561" y="2801"/>
                <a:ext cx="1010" cy="656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294" tIns="45647" rIns="91294" bIns="45647"/>
              <a:lstStyle>
                <a:lvl1pPr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 sz="500">
                  <a:ea typeface="宋体" pitchFamily="2" charset="-122"/>
                </a:endParaRPr>
              </a:p>
            </p:txBody>
          </p:sp>
          <p:sp>
            <p:nvSpPr>
              <p:cNvPr id="34947" name="Oval 361"/>
              <p:cNvSpPr>
                <a:spLocks noChangeArrowheads="1"/>
              </p:cNvSpPr>
              <p:nvPr/>
            </p:nvSpPr>
            <p:spPr bwMode="auto">
              <a:xfrm>
                <a:off x="2275" y="2909"/>
                <a:ext cx="1509" cy="778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294" tIns="45647" rIns="91294" bIns="45647"/>
              <a:lstStyle>
                <a:lvl1pPr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 sz="500">
                  <a:ea typeface="宋体" pitchFamily="2" charset="-122"/>
                </a:endParaRPr>
              </a:p>
            </p:txBody>
          </p:sp>
          <p:sp>
            <p:nvSpPr>
              <p:cNvPr id="34948" name="Oval 362"/>
              <p:cNvSpPr>
                <a:spLocks noChangeArrowheads="1"/>
              </p:cNvSpPr>
              <p:nvPr/>
            </p:nvSpPr>
            <p:spPr bwMode="auto">
              <a:xfrm>
                <a:off x="3235" y="2110"/>
                <a:ext cx="967" cy="583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294" tIns="45647" rIns="91294" bIns="45647"/>
              <a:lstStyle>
                <a:lvl1pPr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 sz="500">
                  <a:ea typeface="宋体" pitchFamily="2" charset="-122"/>
                </a:endParaRPr>
              </a:p>
            </p:txBody>
          </p:sp>
          <p:sp>
            <p:nvSpPr>
              <p:cNvPr id="34949" name="Oval 363"/>
              <p:cNvSpPr>
                <a:spLocks noChangeArrowheads="1"/>
              </p:cNvSpPr>
              <p:nvPr/>
            </p:nvSpPr>
            <p:spPr bwMode="auto">
              <a:xfrm>
                <a:off x="3379" y="2484"/>
                <a:ext cx="960" cy="584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294" tIns="45647" rIns="91294" bIns="45647"/>
              <a:lstStyle>
                <a:lvl1pPr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 sz="500">
                  <a:ea typeface="宋体" pitchFamily="2" charset="-122"/>
                </a:endParaRPr>
              </a:p>
            </p:txBody>
          </p:sp>
          <p:sp>
            <p:nvSpPr>
              <p:cNvPr id="34950" name="Oval 364"/>
              <p:cNvSpPr>
                <a:spLocks noChangeArrowheads="1"/>
              </p:cNvSpPr>
              <p:nvPr/>
            </p:nvSpPr>
            <p:spPr bwMode="auto">
              <a:xfrm>
                <a:off x="3293" y="2607"/>
                <a:ext cx="953" cy="958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294" tIns="45647" rIns="91294" bIns="45647"/>
              <a:lstStyle>
                <a:lvl1pPr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 sz="500">
                  <a:ea typeface="宋体" pitchFamily="2" charset="-122"/>
                </a:endParaRPr>
              </a:p>
            </p:txBody>
          </p:sp>
          <p:sp>
            <p:nvSpPr>
              <p:cNvPr id="34951" name="Oval 365"/>
              <p:cNvSpPr>
                <a:spLocks noChangeArrowheads="1"/>
              </p:cNvSpPr>
              <p:nvPr/>
            </p:nvSpPr>
            <p:spPr bwMode="auto">
              <a:xfrm>
                <a:off x="1900" y="2319"/>
                <a:ext cx="1934" cy="958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294" tIns="45647" rIns="91294" bIns="45647"/>
              <a:lstStyle>
                <a:lvl1pPr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 sz="500">
                  <a:ea typeface="宋体" pitchFamily="2" charset="-122"/>
                </a:endParaRPr>
              </a:p>
            </p:txBody>
          </p:sp>
        </p:grpSp>
        <p:grpSp>
          <p:nvGrpSpPr>
            <p:cNvPr id="34830" name="Group 366"/>
            <p:cNvGrpSpPr>
              <a:grpSpLocks/>
            </p:cNvGrpSpPr>
            <p:nvPr/>
          </p:nvGrpSpPr>
          <p:grpSpPr bwMode="auto">
            <a:xfrm>
              <a:off x="2163" y="1202"/>
              <a:ext cx="1521" cy="1059"/>
              <a:chOff x="1358" y="1894"/>
              <a:chExt cx="2981" cy="1793"/>
            </a:xfrm>
          </p:grpSpPr>
          <p:sp>
            <p:nvSpPr>
              <p:cNvPr id="34934" name="Oval 367"/>
              <p:cNvSpPr>
                <a:spLocks noChangeArrowheads="1"/>
              </p:cNvSpPr>
              <p:nvPr/>
            </p:nvSpPr>
            <p:spPr bwMode="auto">
              <a:xfrm>
                <a:off x="2376" y="1894"/>
                <a:ext cx="1299" cy="742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294" tIns="45647" rIns="91294" bIns="45647"/>
              <a:lstStyle>
                <a:lvl1pPr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 sz="500">
                  <a:ea typeface="宋体" pitchFamily="2" charset="-122"/>
                </a:endParaRPr>
              </a:p>
            </p:txBody>
          </p:sp>
          <p:sp>
            <p:nvSpPr>
              <p:cNvPr id="34935" name="Oval 368"/>
              <p:cNvSpPr>
                <a:spLocks noChangeArrowheads="1"/>
              </p:cNvSpPr>
              <p:nvPr/>
            </p:nvSpPr>
            <p:spPr bwMode="auto">
              <a:xfrm>
                <a:off x="1662" y="2088"/>
                <a:ext cx="996" cy="742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294" tIns="45647" rIns="91294" bIns="45647"/>
              <a:lstStyle>
                <a:lvl1pPr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 sz="500">
                  <a:ea typeface="宋体" pitchFamily="2" charset="-122"/>
                </a:endParaRPr>
              </a:p>
            </p:txBody>
          </p:sp>
          <p:sp>
            <p:nvSpPr>
              <p:cNvPr id="34936" name="Oval 369"/>
              <p:cNvSpPr>
                <a:spLocks noChangeArrowheads="1"/>
              </p:cNvSpPr>
              <p:nvPr/>
            </p:nvSpPr>
            <p:spPr bwMode="auto">
              <a:xfrm>
                <a:off x="1358" y="2535"/>
                <a:ext cx="672" cy="605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294" tIns="45647" rIns="91294" bIns="45647"/>
              <a:lstStyle>
                <a:lvl1pPr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 sz="500">
                  <a:ea typeface="宋体" pitchFamily="2" charset="-122"/>
                </a:endParaRPr>
              </a:p>
            </p:txBody>
          </p:sp>
          <p:sp>
            <p:nvSpPr>
              <p:cNvPr id="34937" name="Oval 370"/>
              <p:cNvSpPr>
                <a:spLocks noChangeArrowheads="1"/>
              </p:cNvSpPr>
              <p:nvPr/>
            </p:nvSpPr>
            <p:spPr bwMode="auto">
              <a:xfrm>
                <a:off x="1561" y="2801"/>
                <a:ext cx="1010" cy="656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294" tIns="45647" rIns="91294" bIns="45647"/>
              <a:lstStyle>
                <a:lvl1pPr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 sz="500">
                  <a:ea typeface="宋体" pitchFamily="2" charset="-122"/>
                </a:endParaRPr>
              </a:p>
            </p:txBody>
          </p:sp>
          <p:sp>
            <p:nvSpPr>
              <p:cNvPr id="34938" name="Oval 371"/>
              <p:cNvSpPr>
                <a:spLocks noChangeArrowheads="1"/>
              </p:cNvSpPr>
              <p:nvPr/>
            </p:nvSpPr>
            <p:spPr bwMode="auto">
              <a:xfrm>
                <a:off x="2275" y="2909"/>
                <a:ext cx="1509" cy="778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294" tIns="45647" rIns="91294" bIns="45647"/>
              <a:lstStyle>
                <a:lvl1pPr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 sz="500">
                  <a:ea typeface="宋体" pitchFamily="2" charset="-122"/>
                </a:endParaRPr>
              </a:p>
            </p:txBody>
          </p:sp>
          <p:sp>
            <p:nvSpPr>
              <p:cNvPr id="34939" name="Oval 372"/>
              <p:cNvSpPr>
                <a:spLocks noChangeArrowheads="1"/>
              </p:cNvSpPr>
              <p:nvPr/>
            </p:nvSpPr>
            <p:spPr bwMode="auto">
              <a:xfrm>
                <a:off x="3235" y="2110"/>
                <a:ext cx="967" cy="583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294" tIns="45647" rIns="91294" bIns="45647"/>
              <a:lstStyle>
                <a:lvl1pPr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 sz="500">
                  <a:ea typeface="宋体" pitchFamily="2" charset="-122"/>
                </a:endParaRPr>
              </a:p>
            </p:txBody>
          </p:sp>
          <p:sp>
            <p:nvSpPr>
              <p:cNvPr id="34940" name="Oval 373"/>
              <p:cNvSpPr>
                <a:spLocks noChangeArrowheads="1"/>
              </p:cNvSpPr>
              <p:nvPr/>
            </p:nvSpPr>
            <p:spPr bwMode="auto">
              <a:xfrm>
                <a:off x="3379" y="2484"/>
                <a:ext cx="960" cy="584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294" tIns="45647" rIns="91294" bIns="45647"/>
              <a:lstStyle>
                <a:lvl1pPr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 sz="500">
                  <a:ea typeface="宋体" pitchFamily="2" charset="-122"/>
                </a:endParaRPr>
              </a:p>
            </p:txBody>
          </p:sp>
          <p:sp>
            <p:nvSpPr>
              <p:cNvPr id="34941" name="Oval 374"/>
              <p:cNvSpPr>
                <a:spLocks noChangeArrowheads="1"/>
              </p:cNvSpPr>
              <p:nvPr/>
            </p:nvSpPr>
            <p:spPr bwMode="auto">
              <a:xfrm>
                <a:off x="3293" y="2607"/>
                <a:ext cx="953" cy="958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294" tIns="45647" rIns="91294" bIns="45647"/>
              <a:lstStyle>
                <a:lvl1pPr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 sz="500">
                  <a:ea typeface="宋体" pitchFamily="2" charset="-122"/>
                </a:endParaRPr>
              </a:p>
            </p:txBody>
          </p:sp>
          <p:sp>
            <p:nvSpPr>
              <p:cNvPr id="34942" name="Oval 375"/>
              <p:cNvSpPr>
                <a:spLocks noChangeArrowheads="1"/>
              </p:cNvSpPr>
              <p:nvPr/>
            </p:nvSpPr>
            <p:spPr bwMode="auto">
              <a:xfrm>
                <a:off x="1900" y="2319"/>
                <a:ext cx="1934" cy="958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294" tIns="45647" rIns="91294" bIns="45647"/>
              <a:lstStyle>
                <a:lvl1pPr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 sz="500">
                  <a:ea typeface="宋体" pitchFamily="2" charset="-122"/>
                </a:endParaRPr>
              </a:p>
            </p:txBody>
          </p:sp>
        </p:grpSp>
        <p:grpSp>
          <p:nvGrpSpPr>
            <p:cNvPr id="34831" name="Group 376"/>
            <p:cNvGrpSpPr>
              <a:grpSpLocks/>
            </p:cNvGrpSpPr>
            <p:nvPr/>
          </p:nvGrpSpPr>
          <p:grpSpPr bwMode="auto">
            <a:xfrm>
              <a:off x="2184" y="1221"/>
              <a:ext cx="1508" cy="1077"/>
              <a:chOff x="1358" y="1886"/>
              <a:chExt cx="2989" cy="1810"/>
            </a:xfrm>
          </p:grpSpPr>
          <p:sp>
            <p:nvSpPr>
              <p:cNvPr id="34918" name="Arc 377"/>
              <p:cNvSpPr>
                <a:spLocks/>
              </p:cNvSpPr>
              <p:nvPr/>
            </p:nvSpPr>
            <p:spPr bwMode="auto">
              <a:xfrm>
                <a:off x="2404" y="1886"/>
                <a:ext cx="1247" cy="375"/>
              </a:xfrm>
              <a:custGeom>
                <a:avLst/>
                <a:gdLst>
                  <a:gd name="T0" fmla="*/ 0 w 40985"/>
                  <a:gd name="T1" fmla="*/ 0 h 21600"/>
                  <a:gd name="T2" fmla="*/ 0 w 40985"/>
                  <a:gd name="T3" fmla="*/ 0 h 21600"/>
                  <a:gd name="T4" fmla="*/ 0 w 40985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985"/>
                  <a:gd name="T10" fmla="*/ 0 h 21600"/>
                  <a:gd name="T11" fmla="*/ 40985 w 40985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985" h="21600" fill="none" extrusionOk="0">
                    <a:moveTo>
                      <a:pt x="0" y="15316"/>
                    </a:moveTo>
                    <a:cubicBezTo>
                      <a:pt x="2766" y="6218"/>
                      <a:pt x="11157" y="-1"/>
                      <a:pt x="20666" y="0"/>
                    </a:cubicBezTo>
                    <a:cubicBezTo>
                      <a:pt x="29769" y="0"/>
                      <a:pt x="37896" y="5708"/>
                      <a:pt x="40984" y="14272"/>
                    </a:cubicBezTo>
                  </a:path>
                  <a:path w="40985" h="21600" stroke="0" extrusionOk="0">
                    <a:moveTo>
                      <a:pt x="0" y="15316"/>
                    </a:moveTo>
                    <a:cubicBezTo>
                      <a:pt x="2766" y="6218"/>
                      <a:pt x="11157" y="-1"/>
                      <a:pt x="20666" y="0"/>
                    </a:cubicBezTo>
                    <a:cubicBezTo>
                      <a:pt x="29769" y="0"/>
                      <a:pt x="37896" y="5708"/>
                      <a:pt x="40984" y="14272"/>
                    </a:cubicBezTo>
                    <a:lnTo>
                      <a:pt x="20666" y="21600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919" name="Arc 378"/>
              <p:cNvSpPr>
                <a:spLocks/>
              </p:cNvSpPr>
              <p:nvPr/>
            </p:nvSpPr>
            <p:spPr bwMode="auto">
              <a:xfrm>
                <a:off x="2412" y="1893"/>
                <a:ext cx="1232" cy="368"/>
              </a:xfrm>
              <a:custGeom>
                <a:avLst/>
                <a:gdLst>
                  <a:gd name="T0" fmla="*/ 0 w 40951"/>
                  <a:gd name="T1" fmla="*/ 0 h 21600"/>
                  <a:gd name="T2" fmla="*/ 0 w 40951"/>
                  <a:gd name="T3" fmla="*/ 0 h 21600"/>
                  <a:gd name="T4" fmla="*/ 0 w 40951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951"/>
                  <a:gd name="T10" fmla="*/ 0 h 21600"/>
                  <a:gd name="T11" fmla="*/ 40951 w 40951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951" h="21600" fill="none" extrusionOk="0">
                    <a:moveTo>
                      <a:pt x="-1" y="15268"/>
                    </a:moveTo>
                    <a:cubicBezTo>
                      <a:pt x="2781" y="6195"/>
                      <a:pt x="11160" y="-1"/>
                      <a:pt x="20651" y="0"/>
                    </a:cubicBezTo>
                    <a:cubicBezTo>
                      <a:pt x="29734" y="0"/>
                      <a:pt x="37847" y="5683"/>
                      <a:pt x="40951" y="14219"/>
                    </a:cubicBezTo>
                  </a:path>
                  <a:path w="40951" h="21600" stroke="0" extrusionOk="0">
                    <a:moveTo>
                      <a:pt x="-1" y="15268"/>
                    </a:moveTo>
                    <a:cubicBezTo>
                      <a:pt x="2781" y="6195"/>
                      <a:pt x="11160" y="-1"/>
                      <a:pt x="20651" y="0"/>
                    </a:cubicBezTo>
                    <a:cubicBezTo>
                      <a:pt x="29734" y="0"/>
                      <a:pt x="37847" y="5683"/>
                      <a:pt x="40951" y="14219"/>
                    </a:cubicBezTo>
                    <a:lnTo>
                      <a:pt x="20651" y="21600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920" name="Arc 379"/>
              <p:cNvSpPr>
                <a:spLocks/>
              </p:cNvSpPr>
              <p:nvPr/>
            </p:nvSpPr>
            <p:spPr bwMode="auto">
              <a:xfrm>
                <a:off x="1662" y="2081"/>
                <a:ext cx="766" cy="446"/>
              </a:xfrm>
              <a:custGeom>
                <a:avLst/>
                <a:gdLst>
                  <a:gd name="T0" fmla="*/ 0 w 33007"/>
                  <a:gd name="T1" fmla="*/ 0 h 25698"/>
                  <a:gd name="T2" fmla="*/ 0 w 33007"/>
                  <a:gd name="T3" fmla="*/ 0 h 25698"/>
                  <a:gd name="T4" fmla="*/ 0 w 33007"/>
                  <a:gd name="T5" fmla="*/ 0 h 25698"/>
                  <a:gd name="T6" fmla="*/ 0 60000 65536"/>
                  <a:gd name="T7" fmla="*/ 0 60000 65536"/>
                  <a:gd name="T8" fmla="*/ 0 60000 65536"/>
                  <a:gd name="T9" fmla="*/ 0 w 33007"/>
                  <a:gd name="T10" fmla="*/ 0 h 25698"/>
                  <a:gd name="T11" fmla="*/ 33007 w 33007"/>
                  <a:gd name="T12" fmla="*/ 25698 h 256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007" h="25698" fill="none" extrusionOk="0">
                    <a:moveTo>
                      <a:pt x="392" y="25697"/>
                    </a:moveTo>
                    <a:cubicBezTo>
                      <a:pt x="131" y="24347"/>
                      <a:pt x="0" y="22975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31" y="-1"/>
                      <a:pt x="29583" y="1128"/>
                      <a:pt x="33007" y="3257"/>
                    </a:cubicBezTo>
                  </a:path>
                  <a:path w="33007" h="25698" stroke="0" extrusionOk="0">
                    <a:moveTo>
                      <a:pt x="392" y="25697"/>
                    </a:moveTo>
                    <a:cubicBezTo>
                      <a:pt x="131" y="24347"/>
                      <a:pt x="0" y="22975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31" y="-1"/>
                      <a:pt x="29583" y="1128"/>
                      <a:pt x="33007" y="3257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921" name="Arc 380"/>
              <p:cNvSpPr>
                <a:spLocks/>
              </p:cNvSpPr>
              <p:nvPr/>
            </p:nvSpPr>
            <p:spPr bwMode="auto">
              <a:xfrm>
                <a:off x="1669" y="2088"/>
                <a:ext cx="755" cy="438"/>
              </a:xfrm>
              <a:custGeom>
                <a:avLst/>
                <a:gdLst>
                  <a:gd name="T0" fmla="*/ 0 w 32968"/>
                  <a:gd name="T1" fmla="*/ 0 h 25717"/>
                  <a:gd name="T2" fmla="*/ 0 w 32968"/>
                  <a:gd name="T3" fmla="*/ 0 h 25717"/>
                  <a:gd name="T4" fmla="*/ 0 w 32968"/>
                  <a:gd name="T5" fmla="*/ 0 h 25717"/>
                  <a:gd name="T6" fmla="*/ 0 60000 65536"/>
                  <a:gd name="T7" fmla="*/ 0 60000 65536"/>
                  <a:gd name="T8" fmla="*/ 0 60000 65536"/>
                  <a:gd name="T9" fmla="*/ 0 w 32968"/>
                  <a:gd name="T10" fmla="*/ 0 h 25717"/>
                  <a:gd name="T11" fmla="*/ 32968 w 32968"/>
                  <a:gd name="T12" fmla="*/ 25717 h 257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968" h="25717" fill="none" extrusionOk="0">
                    <a:moveTo>
                      <a:pt x="395" y="25717"/>
                    </a:moveTo>
                    <a:cubicBezTo>
                      <a:pt x="132" y="24360"/>
                      <a:pt x="0" y="22981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16" y="-1"/>
                      <a:pt x="29552" y="1119"/>
                      <a:pt x="32967" y="3233"/>
                    </a:cubicBezTo>
                  </a:path>
                  <a:path w="32968" h="25717" stroke="0" extrusionOk="0">
                    <a:moveTo>
                      <a:pt x="395" y="25717"/>
                    </a:moveTo>
                    <a:cubicBezTo>
                      <a:pt x="132" y="24360"/>
                      <a:pt x="0" y="22981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16" y="-1"/>
                      <a:pt x="29552" y="1119"/>
                      <a:pt x="32967" y="3233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922" name="Arc 381"/>
              <p:cNvSpPr>
                <a:spLocks/>
              </p:cNvSpPr>
              <p:nvPr/>
            </p:nvSpPr>
            <p:spPr bwMode="auto">
              <a:xfrm>
                <a:off x="1553" y="3120"/>
                <a:ext cx="773" cy="345"/>
              </a:xfrm>
              <a:custGeom>
                <a:avLst/>
                <a:gdLst>
                  <a:gd name="T0" fmla="*/ 0 w 32097"/>
                  <a:gd name="T1" fmla="*/ 0 h 21984"/>
                  <a:gd name="T2" fmla="*/ 0 w 32097"/>
                  <a:gd name="T3" fmla="*/ 0 h 21984"/>
                  <a:gd name="T4" fmla="*/ 0 w 32097"/>
                  <a:gd name="T5" fmla="*/ 0 h 21984"/>
                  <a:gd name="T6" fmla="*/ 0 60000 65536"/>
                  <a:gd name="T7" fmla="*/ 0 60000 65536"/>
                  <a:gd name="T8" fmla="*/ 0 60000 65536"/>
                  <a:gd name="T9" fmla="*/ 0 w 32097"/>
                  <a:gd name="T10" fmla="*/ 0 h 21984"/>
                  <a:gd name="T11" fmla="*/ 32097 w 32097"/>
                  <a:gd name="T12" fmla="*/ 21984 h 2198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97" h="21984" fill="none" extrusionOk="0">
                    <a:moveTo>
                      <a:pt x="32096" y="19261"/>
                    </a:moveTo>
                    <a:cubicBezTo>
                      <a:pt x="28886" y="21047"/>
                      <a:pt x="25273" y="21983"/>
                      <a:pt x="21600" y="21984"/>
                    </a:cubicBezTo>
                    <a:cubicBezTo>
                      <a:pt x="9670" y="21984"/>
                      <a:pt x="0" y="12313"/>
                      <a:pt x="0" y="384"/>
                    </a:cubicBezTo>
                    <a:cubicBezTo>
                      <a:pt x="-1" y="255"/>
                      <a:pt x="1" y="127"/>
                      <a:pt x="3" y="0"/>
                    </a:cubicBezTo>
                  </a:path>
                  <a:path w="32097" h="21984" stroke="0" extrusionOk="0">
                    <a:moveTo>
                      <a:pt x="32096" y="19261"/>
                    </a:moveTo>
                    <a:cubicBezTo>
                      <a:pt x="28886" y="21047"/>
                      <a:pt x="25273" y="21983"/>
                      <a:pt x="21600" y="21984"/>
                    </a:cubicBezTo>
                    <a:cubicBezTo>
                      <a:pt x="9670" y="21984"/>
                      <a:pt x="0" y="12313"/>
                      <a:pt x="0" y="384"/>
                    </a:cubicBezTo>
                    <a:cubicBezTo>
                      <a:pt x="-1" y="255"/>
                      <a:pt x="1" y="127"/>
                      <a:pt x="3" y="0"/>
                    </a:cubicBezTo>
                    <a:lnTo>
                      <a:pt x="21600" y="384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923" name="Arc 382"/>
              <p:cNvSpPr>
                <a:spLocks/>
              </p:cNvSpPr>
              <p:nvPr/>
            </p:nvSpPr>
            <p:spPr bwMode="auto">
              <a:xfrm>
                <a:off x="1560" y="3120"/>
                <a:ext cx="761" cy="337"/>
              </a:xfrm>
              <a:custGeom>
                <a:avLst/>
                <a:gdLst>
                  <a:gd name="T0" fmla="*/ 0 w 32039"/>
                  <a:gd name="T1" fmla="*/ 0 h 21986"/>
                  <a:gd name="T2" fmla="*/ 0 w 32039"/>
                  <a:gd name="T3" fmla="*/ 0 h 21986"/>
                  <a:gd name="T4" fmla="*/ 0 w 32039"/>
                  <a:gd name="T5" fmla="*/ 0 h 21986"/>
                  <a:gd name="T6" fmla="*/ 0 60000 65536"/>
                  <a:gd name="T7" fmla="*/ 0 60000 65536"/>
                  <a:gd name="T8" fmla="*/ 0 60000 65536"/>
                  <a:gd name="T9" fmla="*/ 0 w 32039"/>
                  <a:gd name="T10" fmla="*/ 0 h 21986"/>
                  <a:gd name="T11" fmla="*/ 32039 w 32039"/>
                  <a:gd name="T12" fmla="*/ 21986 h 2198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39" h="21986" fill="none" extrusionOk="0">
                    <a:moveTo>
                      <a:pt x="32038" y="19295"/>
                    </a:moveTo>
                    <a:cubicBezTo>
                      <a:pt x="28842" y="21060"/>
                      <a:pt x="25251" y="21985"/>
                      <a:pt x="21600" y="21986"/>
                    </a:cubicBezTo>
                    <a:cubicBezTo>
                      <a:pt x="9670" y="21986"/>
                      <a:pt x="0" y="12315"/>
                      <a:pt x="0" y="386"/>
                    </a:cubicBezTo>
                    <a:cubicBezTo>
                      <a:pt x="-1" y="257"/>
                      <a:pt x="1" y="128"/>
                      <a:pt x="3" y="0"/>
                    </a:cubicBezTo>
                  </a:path>
                  <a:path w="32039" h="21986" stroke="0" extrusionOk="0">
                    <a:moveTo>
                      <a:pt x="32038" y="19295"/>
                    </a:moveTo>
                    <a:cubicBezTo>
                      <a:pt x="28842" y="21060"/>
                      <a:pt x="25251" y="21985"/>
                      <a:pt x="21600" y="21986"/>
                    </a:cubicBezTo>
                    <a:cubicBezTo>
                      <a:pt x="9670" y="21986"/>
                      <a:pt x="0" y="12315"/>
                      <a:pt x="0" y="386"/>
                    </a:cubicBezTo>
                    <a:cubicBezTo>
                      <a:pt x="-1" y="257"/>
                      <a:pt x="1" y="128"/>
                      <a:pt x="3" y="0"/>
                    </a:cubicBezTo>
                    <a:lnTo>
                      <a:pt x="21600" y="386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924" name="Arc 383"/>
              <p:cNvSpPr>
                <a:spLocks/>
              </p:cNvSpPr>
              <p:nvPr/>
            </p:nvSpPr>
            <p:spPr bwMode="auto">
              <a:xfrm>
                <a:off x="3626" y="2103"/>
                <a:ext cx="584" cy="427"/>
              </a:xfrm>
              <a:custGeom>
                <a:avLst/>
                <a:gdLst>
                  <a:gd name="T0" fmla="*/ 0 w 26070"/>
                  <a:gd name="T1" fmla="*/ 0 h 31631"/>
                  <a:gd name="T2" fmla="*/ 0 w 26070"/>
                  <a:gd name="T3" fmla="*/ 0 h 31631"/>
                  <a:gd name="T4" fmla="*/ 0 w 26070"/>
                  <a:gd name="T5" fmla="*/ 0 h 31631"/>
                  <a:gd name="T6" fmla="*/ 0 60000 65536"/>
                  <a:gd name="T7" fmla="*/ 0 60000 65536"/>
                  <a:gd name="T8" fmla="*/ 0 60000 65536"/>
                  <a:gd name="T9" fmla="*/ 0 w 26070"/>
                  <a:gd name="T10" fmla="*/ 0 h 31631"/>
                  <a:gd name="T11" fmla="*/ 26070 w 26070"/>
                  <a:gd name="T12" fmla="*/ 31631 h 316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070" h="31631" fill="none" extrusionOk="0">
                    <a:moveTo>
                      <a:pt x="-1" y="467"/>
                    </a:moveTo>
                    <a:cubicBezTo>
                      <a:pt x="1469" y="156"/>
                      <a:pt x="2967" y="-1"/>
                      <a:pt x="4470" y="0"/>
                    </a:cubicBezTo>
                    <a:cubicBezTo>
                      <a:pt x="16399" y="0"/>
                      <a:pt x="26070" y="9670"/>
                      <a:pt x="26070" y="21600"/>
                    </a:cubicBezTo>
                    <a:cubicBezTo>
                      <a:pt x="26070" y="25094"/>
                      <a:pt x="25222" y="28536"/>
                      <a:pt x="23599" y="31631"/>
                    </a:cubicBezTo>
                  </a:path>
                  <a:path w="26070" h="31631" stroke="0" extrusionOk="0">
                    <a:moveTo>
                      <a:pt x="-1" y="467"/>
                    </a:moveTo>
                    <a:cubicBezTo>
                      <a:pt x="1469" y="156"/>
                      <a:pt x="2967" y="-1"/>
                      <a:pt x="4470" y="0"/>
                    </a:cubicBezTo>
                    <a:cubicBezTo>
                      <a:pt x="16399" y="0"/>
                      <a:pt x="26070" y="9670"/>
                      <a:pt x="26070" y="21600"/>
                    </a:cubicBezTo>
                    <a:cubicBezTo>
                      <a:pt x="26070" y="25094"/>
                      <a:pt x="25222" y="28536"/>
                      <a:pt x="23599" y="31631"/>
                    </a:cubicBezTo>
                    <a:lnTo>
                      <a:pt x="4470" y="21600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925" name="Arc 384"/>
              <p:cNvSpPr>
                <a:spLocks/>
              </p:cNvSpPr>
              <p:nvPr/>
            </p:nvSpPr>
            <p:spPr bwMode="auto">
              <a:xfrm>
                <a:off x="3628" y="2110"/>
                <a:ext cx="574" cy="418"/>
              </a:xfrm>
              <a:custGeom>
                <a:avLst/>
                <a:gdLst>
                  <a:gd name="T0" fmla="*/ 0 w 26029"/>
                  <a:gd name="T1" fmla="*/ 0 h 31708"/>
                  <a:gd name="T2" fmla="*/ 0 w 26029"/>
                  <a:gd name="T3" fmla="*/ 0 h 31708"/>
                  <a:gd name="T4" fmla="*/ 0 w 26029"/>
                  <a:gd name="T5" fmla="*/ 0 h 31708"/>
                  <a:gd name="T6" fmla="*/ 0 60000 65536"/>
                  <a:gd name="T7" fmla="*/ 0 60000 65536"/>
                  <a:gd name="T8" fmla="*/ 0 60000 65536"/>
                  <a:gd name="T9" fmla="*/ 0 w 26029"/>
                  <a:gd name="T10" fmla="*/ 0 h 31708"/>
                  <a:gd name="T11" fmla="*/ 26029 w 26029"/>
                  <a:gd name="T12" fmla="*/ 31708 h 3170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029" h="31708" fill="none" extrusionOk="0">
                    <a:moveTo>
                      <a:pt x="-1" y="458"/>
                    </a:moveTo>
                    <a:cubicBezTo>
                      <a:pt x="1456" y="153"/>
                      <a:pt x="2940" y="-1"/>
                      <a:pt x="4429" y="0"/>
                    </a:cubicBezTo>
                    <a:cubicBezTo>
                      <a:pt x="16358" y="0"/>
                      <a:pt x="26029" y="9670"/>
                      <a:pt x="26029" y="21600"/>
                    </a:cubicBezTo>
                    <a:cubicBezTo>
                      <a:pt x="26029" y="25123"/>
                      <a:pt x="25166" y="28593"/>
                      <a:pt x="23517" y="31707"/>
                    </a:cubicBezTo>
                  </a:path>
                  <a:path w="26029" h="31708" stroke="0" extrusionOk="0">
                    <a:moveTo>
                      <a:pt x="-1" y="458"/>
                    </a:moveTo>
                    <a:cubicBezTo>
                      <a:pt x="1456" y="153"/>
                      <a:pt x="2940" y="-1"/>
                      <a:pt x="4429" y="0"/>
                    </a:cubicBezTo>
                    <a:cubicBezTo>
                      <a:pt x="16358" y="0"/>
                      <a:pt x="26029" y="9670"/>
                      <a:pt x="26029" y="21600"/>
                    </a:cubicBezTo>
                    <a:cubicBezTo>
                      <a:pt x="26029" y="25123"/>
                      <a:pt x="25166" y="28593"/>
                      <a:pt x="23517" y="31707"/>
                    </a:cubicBezTo>
                    <a:lnTo>
                      <a:pt x="4429" y="21600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926" name="Arc 385"/>
              <p:cNvSpPr>
                <a:spLocks/>
              </p:cNvSpPr>
              <p:nvPr/>
            </p:nvSpPr>
            <p:spPr bwMode="auto">
              <a:xfrm>
                <a:off x="3791" y="2534"/>
                <a:ext cx="556" cy="428"/>
              </a:xfrm>
              <a:custGeom>
                <a:avLst/>
                <a:gdLst>
                  <a:gd name="T0" fmla="*/ 0 w 21600"/>
                  <a:gd name="T1" fmla="*/ 0 h 29154"/>
                  <a:gd name="T2" fmla="*/ 0 w 21600"/>
                  <a:gd name="T3" fmla="*/ 0 h 29154"/>
                  <a:gd name="T4" fmla="*/ 0 w 21600"/>
                  <a:gd name="T5" fmla="*/ 0 h 29154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154"/>
                  <a:gd name="T11" fmla="*/ 21600 w 21600"/>
                  <a:gd name="T12" fmla="*/ 29154 h 2915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154" fill="none" extrusionOk="0">
                    <a:moveTo>
                      <a:pt x="13583" y="0"/>
                    </a:moveTo>
                    <a:cubicBezTo>
                      <a:pt x="18654" y="4101"/>
                      <a:pt x="21600" y="10273"/>
                      <a:pt x="21600" y="16794"/>
                    </a:cubicBezTo>
                    <a:cubicBezTo>
                      <a:pt x="21600" y="21214"/>
                      <a:pt x="20243" y="25528"/>
                      <a:pt x="17714" y="29154"/>
                    </a:cubicBezTo>
                  </a:path>
                  <a:path w="21600" h="29154" stroke="0" extrusionOk="0">
                    <a:moveTo>
                      <a:pt x="13583" y="0"/>
                    </a:moveTo>
                    <a:cubicBezTo>
                      <a:pt x="18654" y="4101"/>
                      <a:pt x="21600" y="10273"/>
                      <a:pt x="21600" y="16794"/>
                    </a:cubicBezTo>
                    <a:cubicBezTo>
                      <a:pt x="21600" y="21214"/>
                      <a:pt x="20243" y="25528"/>
                      <a:pt x="17714" y="29154"/>
                    </a:cubicBezTo>
                    <a:lnTo>
                      <a:pt x="0" y="16794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927" name="Arc 386"/>
              <p:cNvSpPr>
                <a:spLocks/>
              </p:cNvSpPr>
              <p:nvPr/>
            </p:nvSpPr>
            <p:spPr bwMode="auto">
              <a:xfrm>
                <a:off x="3791" y="2538"/>
                <a:ext cx="549" cy="420"/>
              </a:xfrm>
              <a:custGeom>
                <a:avLst/>
                <a:gdLst>
                  <a:gd name="T0" fmla="*/ 0 w 21600"/>
                  <a:gd name="T1" fmla="*/ 0 h 29298"/>
                  <a:gd name="T2" fmla="*/ 0 w 21600"/>
                  <a:gd name="T3" fmla="*/ 0 h 29298"/>
                  <a:gd name="T4" fmla="*/ 0 w 21600"/>
                  <a:gd name="T5" fmla="*/ 0 h 2929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298"/>
                  <a:gd name="T11" fmla="*/ 21600 w 21600"/>
                  <a:gd name="T12" fmla="*/ 29298 h 292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298" fill="none" extrusionOk="0">
                    <a:moveTo>
                      <a:pt x="13504" y="0"/>
                    </a:moveTo>
                    <a:cubicBezTo>
                      <a:pt x="18621" y="4099"/>
                      <a:pt x="21600" y="10301"/>
                      <a:pt x="21600" y="16858"/>
                    </a:cubicBezTo>
                    <a:cubicBezTo>
                      <a:pt x="21600" y="21311"/>
                      <a:pt x="20223" y="25656"/>
                      <a:pt x="17658" y="29298"/>
                    </a:cubicBezTo>
                  </a:path>
                  <a:path w="21600" h="29298" stroke="0" extrusionOk="0">
                    <a:moveTo>
                      <a:pt x="13504" y="0"/>
                    </a:moveTo>
                    <a:cubicBezTo>
                      <a:pt x="18621" y="4099"/>
                      <a:pt x="21600" y="10301"/>
                      <a:pt x="21600" y="16858"/>
                    </a:cubicBezTo>
                    <a:cubicBezTo>
                      <a:pt x="21600" y="21311"/>
                      <a:pt x="20223" y="25656"/>
                      <a:pt x="17658" y="29298"/>
                    </a:cubicBezTo>
                    <a:lnTo>
                      <a:pt x="0" y="16858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928" name="Arc 387"/>
              <p:cNvSpPr>
                <a:spLocks/>
              </p:cNvSpPr>
              <p:nvPr/>
            </p:nvSpPr>
            <p:spPr bwMode="auto">
              <a:xfrm>
                <a:off x="3609" y="2973"/>
                <a:ext cx="651" cy="607"/>
              </a:xfrm>
              <a:custGeom>
                <a:avLst/>
                <a:gdLst>
                  <a:gd name="T0" fmla="*/ 0 w 28655"/>
                  <a:gd name="T1" fmla="*/ 0 h 27157"/>
                  <a:gd name="T2" fmla="*/ 0 w 28655"/>
                  <a:gd name="T3" fmla="*/ 0 h 27157"/>
                  <a:gd name="T4" fmla="*/ 0 w 28655"/>
                  <a:gd name="T5" fmla="*/ 0 h 27157"/>
                  <a:gd name="T6" fmla="*/ 0 60000 65536"/>
                  <a:gd name="T7" fmla="*/ 0 60000 65536"/>
                  <a:gd name="T8" fmla="*/ 0 60000 65536"/>
                  <a:gd name="T9" fmla="*/ 0 w 28655"/>
                  <a:gd name="T10" fmla="*/ 0 h 27157"/>
                  <a:gd name="T11" fmla="*/ 28655 w 28655"/>
                  <a:gd name="T12" fmla="*/ 27157 h 2715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655" h="27157" fill="none" extrusionOk="0">
                    <a:moveTo>
                      <a:pt x="27927" y="0"/>
                    </a:moveTo>
                    <a:cubicBezTo>
                      <a:pt x="28410" y="1812"/>
                      <a:pt x="28655" y="3680"/>
                      <a:pt x="28655" y="5557"/>
                    </a:cubicBezTo>
                    <a:cubicBezTo>
                      <a:pt x="28655" y="17486"/>
                      <a:pt x="18984" y="27157"/>
                      <a:pt x="7055" y="27157"/>
                    </a:cubicBezTo>
                    <a:cubicBezTo>
                      <a:pt x="4653" y="27157"/>
                      <a:pt x="2269" y="26756"/>
                      <a:pt x="-1" y="25972"/>
                    </a:cubicBezTo>
                  </a:path>
                  <a:path w="28655" h="27157" stroke="0" extrusionOk="0">
                    <a:moveTo>
                      <a:pt x="27927" y="0"/>
                    </a:moveTo>
                    <a:cubicBezTo>
                      <a:pt x="28410" y="1812"/>
                      <a:pt x="28655" y="3680"/>
                      <a:pt x="28655" y="5557"/>
                    </a:cubicBezTo>
                    <a:cubicBezTo>
                      <a:pt x="28655" y="17486"/>
                      <a:pt x="18984" y="27157"/>
                      <a:pt x="7055" y="27157"/>
                    </a:cubicBezTo>
                    <a:cubicBezTo>
                      <a:pt x="4653" y="27157"/>
                      <a:pt x="2269" y="26756"/>
                      <a:pt x="-1" y="25972"/>
                    </a:cubicBezTo>
                    <a:lnTo>
                      <a:pt x="7055" y="5557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929" name="Arc 388"/>
              <p:cNvSpPr>
                <a:spLocks/>
              </p:cNvSpPr>
              <p:nvPr/>
            </p:nvSpPr>
            <p:spPr bwMode="auto">
              <a:xfrm>
                <a:off x="3611" y="2975"/>
                <a:ext cx="642" cy="598"/>
              </a:xfrm>
              <a:custGeom>
                <a:avLst/>
                <a:gdLst>
                  <a:gd name="T0" fmla="*/ 0 w 28653"/>
                  <a:gd name="T1" fmla="*/ 0 h 27158"/>
                  <a:gd name="T2" fmla="*/ 0 w 28653"/>
                  <a:gd name="T3" fmla="*/ 0 h 27158"/>
                  <a:gd name="T4" fmla="*/ 0 w 28653"/>
                  <a:gd name="T5" fmla="*/ 0 h 27158"/>
                  <a:gd name="T6" fmla="*/ 0 60000 65536"/>
                  <a:gd name="T7" fmla="*/ 0 60000 65536"/>
                  <a:gd name="T8" fmla="*/ 0 60000 65536"/>
                  <a:gd name="T9" fmla="*/ 0 w 28653"/>
                  <a:gd name="T10" fmla="*/ 0 h 27158"/>
                  <a:gd name="T11" fmla="*/ 28653 w 28653"/>
                  <a:gd name="T12" fmla="*/ 27158 h 2715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653" h="27158" fill="none" extrusionOk="0">
                    <a:moveTo>
                      <a:pt x="27925" y="0"/>
                    </a:moveTo>
                    <a:cubicBezTo>
                      <a:pt x="28408" y="1813"/>
                      <a:pt x="28653" y="3681"/>
                      <a:pt x="28653" y="5558"/>
                    </a:cubicBezTo>
                    <a:cubicBezTo>
                      <a:pt x="28653" y="17487"/>
                      <a:pt x="18982" y="27158"/>
                      <a:pt x="7053" y="27158"/>
                    </a:cubicBezTo>
                    <a:cubicBezTo>
                      <a:pt x="4652" y="27158"/>
                      <a:pt x="2268" y="26757"/>
                      <a:pt x="-1" y="25974"/>
                    </a:cubicBezTo>
                  </a:path>
                  <a:path w="28653" h="27158" stroke="0" extrusionOk="0">
                    <a:moveTo>
                      <a:pt x="27925" y="0"/>
                    </a:moveTo>
                    <a:cubicBezTo>
                      <a:pt x="28408" y="1813"/>
                      <a:pt x="28653" y="3681"/>
                      <a:pt x="28653" y="5558"/>
                    </a:cubicBezTo>
                    <a:cubicBezTo>
                      <a:pt x="28653" y="17487"/>
                      <a:pt x="18982" y="27158"/>
                      <a:pt x="7053" y="27158"/>
                    </a:cubicBezTo>
                    <a:cubicBezTo>
                      <a:pt x="4652" y="27158"/>
                      <a:pt x="2268" y="26757"/>
                      <a:pt x="-1" y="25974"/>
                    </a:cubicBezTo>
                    <a:lnTo>
                      <a:pt x="7053" y="5558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930" name="Arc 389"/>
              <p:cNvSpPr>
                <a:spLocks/>
              </p:cNvSpPr>
              <p:nvPr/>
            </p:nvSpPr>
            <p:spPr bwMode="auto">
              <a:xfrm>
                <a:off x="1358" y="2529"/>
                <a:ext cx="354" cy="592"/>
              </a:xfrm>
              <a:custGeom>
                <a:avLst/>
                <a:gdLst>
                  <a:gd name="T0" fmla="*/ 0 w 21600"/>
                  <a:gd name="T1" fmla="*/ 0 h 41297"/>
                  <a:gd name="T2" fmla="*/ 0 w 21600"/>
                  <a:gd name="T3" fmla="*/ 0 h 41297"/>
                  <a:gd name="T4" fmla="*/ 0 w 21600"/>
                  <a:gd name="T5" fmla="*/ 0 h 41297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297"/>
                  <a:gd name="T11" fmla="*/ 21600 w 21600"/>
                  <a:gd name="T12" fmla="*/ 41297 h 4129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297" fill="none" extrusionOk="0">
                    <a:moveTo>
                      <a:pt x="12844" y="41297"/>
                    </a:moveTo>
                    <a:cubicBezTo>
                      <a:pt x="5035" y="37834"/>
                      <a:pt x="0" y="30094"/>
                      <a:pt x="0" y="21551"/>
                    </a:cubicBezTo>
                    <a:cubicBezTo>
                      <a:pt x="-1" y="10187"/>
                      <a:pt x="8803" y="767"/>
                      <a:pt x="20141" y="0"/>
                    </a:cubicBezTo>
                  </a:path>
                  <a:path w="21600" h="41297" stroke="0" extrusionOk="0">
                    <a:moveTo>
                      <a:pt x="12844" y="41297"/>
                    </a:moveTo>
                    <a:cubicBezTo>
                      <a:pt x="5035" y="37834"/>
                      <a:pt x="0" y="30094"/>
                      <a:pt x="0" y="21551"/>
                    </a:cubicBezTo>
                    <a:cubicBezTo>
                      <a:pt x="-1" y="10187"/>
                      <a:pt x="8803" y="767"/>
                      <a:pt x="20141" y="0"/>
                    </a:cubicBezTo>
                    <a:lnTo>
                      <a:pt x="21600" y="21551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931" name="Arc 390"/>
              <p:cNvSpPr>
                <a:spLocks/>
              </p:cNvSpPr>
              <p:nvPr/>
            </p:nvSpPr>
            <p:spPr bwMode="auto">
              <a:xfrm>
                <a:off x="1365" y="2536"/>
                <a:ext cx="347" cy="578"/>
              </a:xfrm>
              <a:custGeom>
                <a:avLst/>
                <a:gdLst>
                  <a:gd name="T0" fmla="*/ 0 w 21600"/>
                  <a:gd name="T1" fmla="*/ 0 h 41307"/>
                  <a:gd name="T2" fmla="*/ 0 w 21600"/>
                  <a:gd name="T3" fmla="*/ 0 h 41307"/>
                  <a:gd name="T4" fmla="*/ 0 w 21600"/>
                  <a:gd name="T5" fmla="*/ 0 h 41307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307"/>
                  <a:gd name="T11" fmla="*/ 21600 w 21600"/>
                  <a:gd name="T12" fmla="*/ 41307 h 4130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307" fill="none" extrusionOk="0">
                    <a:moveTo>
                      <a:pt x="12867" y="41306"/>
                    </a:moveTo>
                    <a:cubicBezTo>
                      <a:pt x="5045" y="37849"/>
                      <a:pt x="0" y="30102"/>
                      <a:pt x="0" y="21551"/>
                    </a:cubicBezTo>
                    <a:cubicBezTo>
                      <a:pt x="-1" y="10186"/>
                      <a:pt x="8806" y="765"/>
                      <a:pt x="20145" y="-1"/>
                    </a:cubicBezTo>
                  </a:path>
                  <a:path w="21600" h="41307" stroke="0" extrusionOk="0">
                    <a:moveTo>
                      <a:pt x="12867" y="41306"/>
                    </a:moveTo>
                    <a:cubicBezTo>
                      <a:pt x="5045" y="37849"/>
                      <a:pt x="0" y="30102"/>
                      <a:pt x="0" y="21551"/>
                    </a:cubicBezTo>
                    <a:cubicBezTo>
                      <a:pt x="-1" y="10186"/>
                      <a:pt x="8806" y="765"/>
                      <a:pt x="20145" y="-1"/>
                    </a:cubicBezTo>
                    <a:lnTo>
                      <a:pt x="21600" y="21551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932" name="Arc 391"/>
              <p:cNvSpPr>
                <a:spLocks/>
              </p:cNvSpPr>
              <p:nvPr/>
            </p:nvSpPr>
            <p:spPr bwMode="auto">
              <a:xfrm>
                <a:off x="2293" y="3335"/>
                <a:ext cx="1344" cy="361"/>
              </a:xfrm>
              <a:custGeom>
                <a:avLst/>
                <a:gdLst>
                  <a:gd name="T0" fmla="*/ 0 w 39224"/>
                  <a:gd name="T1" fmla="*/ 0 h 21600"/>
                  <a:gd name="T2" fmla="*/ 0 w 39224"/>
                  <a:gd name="T3" fmla="*/ 0 h 21600"/>
                  <a:gd name="T4" fmla="*/ 0 w 39224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9224"/>
                  <a:gd name="T10" fmla="*/ 0 h 21600"/>
                  <a:gd name="T11" fmla="*/ 39224 w 39224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224" h="21600" fill="none" extrusionOk="0">
                    <a:moveTo>
                      <a:pt x="39224" y="12019"/>
                    </a:moveTo>
                    <a:cubicBezTo>
                      <a:pt x="35214" y="18006"/>
                      <a:pt x="28483" y="21599"/>
                      <a:pt x="21277" y="21600"/>
                    </a:cubicBezTo>
                    <a:cubicBezTo>
                      <a:pt x="10782" y="21600"/>
                      <a:pt x="1807" y="14057"/>
                      <a:pt x="-1" y="3720"/>
                    </a:cubicBezTo>
                  </a:path>
                  <a:path w="39224" h="21600" stroke="0" extrusionOk="0">
                    <a:moveTo>
                      <a:pt x="39224" y="12019"/>
                    </a:moveTo>
                    <a:cubicBezTo>
                      <a:pt x="35214" y="18006"/>
                      <a:pt x="28483" y="21599"/>
                      <a:pt x="21277" y="21600"/>
                    </a:cubicBezTo>
                    <a:cubicBezTo>
                      <a:pt x="10782" y="21600"/>
                      <a:pt x="1807" y="14057"/>
                      <a:pt x="-1" y="3720"/>
                    </a:cubicBezTo>
                    <a:lnTo>
                      <a:pt x="21277" y="0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933" name="Arc 392"/>
              <p:cNvSpPr>
                <a:spLocks/>
              </p:cNvSpPr>
              <p:nvPr/>
            </p:nvSpPr>
            <p:spPr bwMode="auto">
              <a:xfrm>
                <a:off x="2300" y="3335"/>
                <a:ext cx="1329" cy="354"/>
              </a:xfrm>
              <a:custGeom>
                <a:avLst/>
                <a:gdLst>
                  <a:gd name="T0" fmla="*/ 0 w 39161"/>
                  <a:gd name="T1" fmla="*/ 0 h 21600"/>
                  <a:gd name="T2" fmla="*/ 0 w 39161"/>
                  <a:gd name="T3" fmla="*/ 0 h 21600"/>
                  <a:gd name="T4" fmla="*/ 0 w 39161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9161"/>
                  <a:gd name="T10" fmla="*/ 0 h 21600"/>
                  <a:gd name="T11" fmla="*/ 39161 w 39161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161" h="21600" fill="none" extrusionOk="0">
                    <a:moveTo>
                      <a:pt x="39161" y="12103"/>
                    </a:moveTo>
                    <a:cubicBezTo>
                      <a:pt x="35143" y="18042"/>
                      <a:pt x="28441" y="21599"/>
                      <a:pt x="21271" y="21600"/>
                    </a:cubicBezTo>
                    <a:cubicBezTo>
                      <a:pt x="10790" y="21600"/>
                      <a:pt x="1822" y="14076"/>
                      <a:pt x="0" y="3755"/>
                    </a:cubicBezTo>
                  </a:path>
                  <a:path w="39161" h="21600" stroke="0" extrusionOk="0">
                    <a:moveTo>
                      <a:pt x="39161" y="12103"/>
                    </a:moveTo>
                    <a:cubicBezTo>
                      <a:pt x="35143" y="18042"/>
                      <a:pt x="28441" y="21599"/>
                      <a:pt x="21271" y="21600"/>
                    </a:cubicBezTo>
                    <a:cubicBezTo>
                      <a:pt x="10790" y="21600"/>
                      <a:pt x="1822" y="14076"/>
                      <a:pt x="0" y="3755"/>
                    </a:cubicBezTo>
                    <a:lnTo>
                      <a:pt x="21271" y="0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4832" name="Group 393"/>
            <p:cNvGrpSpPr>
              <a:grpSpLocks/>
            </p:cNvGrpSpPr>
            <p:nvPr/>
          </p:nvGrpSpPr>
          <p:grpSpPr bwMode="auto">
            <a:xfrm>
              <a:off x="1073" y="1143"/>
              <a:ext cx="1136" cy="1042"/>
              <a:chOff x="1358" y="1886"/>
              <a:chExt cx="2989" cy="1810"/>
            </a:xfrm>
          </p:grpSpPr>
          <p:sp>
            <p:nvSpPr>
              <p:cNvPr id="34902" name="Arc 394"/>
              <p:cNvSpPr>
                <a:spLocks/>
              </p:cNvSpPr>
              <p:nvPr/>
            </p:nvSpPr>
            <p:spPr bwMode="auto">
              <a:xfrm>
                <a:off x="2404" y="1886"/>
                <a:ext cx="1247" cy="375"/>
              </a:xfrm>
              <a:custGeom>
                <a:avLst/>
                <a:gdLst>
                  <a:gd name="T0" fmla="*/ 0 w 40985"/>
                  <a:gd name="T1" fmla="*/ 0 h 21600"/>
                  <a:gd name="T2" fmla="*/ 0 w 40985"/>
                  <a:gd name="T3" fmla="*/ 0 h 21600"/>
                  <a:gd name="T4" fmla="*/ 0 w 40985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985"/>
                  <a:gd name="T10" fmla="*/ 0 h 21600"/>
                  <a:gd name="T11" fmla="*/ 40985 w 40985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985" h="21600" fill="none" extrusionOk="0">
                    <a:moveTo>
                      <a:pt x="0" y="15316"/>
                    </a:moveTo>
                    <a:cubicBezTo>
                      <a:pt x="2766" y="6218"/>
                      <a:pt x="11157" y="-1"/>
                      <a:pt x="20666" y="0"/>
                    </a:cubicBezTo>
                    <a:cubicBezTo>
                      <a:pt x="29769" y="0"/>
                      <a:pt x="37896" y="5708"/>
                      <a:pt x="40984" y="14272"/>
                    </a:cubicBezTo>
                  </a:path>
                  <a:path w="40985" h="21600" stroke="0" extrusionOk="0">
                    <a:moveTo>
                      <a:pt x="0" y="15316"/>
                    </a:moveTo>
                    <a:cubicBezTo>
                      <a:pt x="2766" y="6218"/>
                      <a:pt x="11157" y="-1"/>
                      <a:pt x="20666" y="0"/>
                    </a:cubicBezTo>
                    <a:cubicBezTo>
                      <a:pt x="29769" y="0"/>
                      <a:pt x="37896" y="5708"/>
                      <a:pt x="40984" y="14272"/>
                    </a:cubicBezTo>
                    <a:lnTo>
                      <a:pt x="20666" y="21600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903" name="Arc 395"/>
              <p:cNvSpPr>
                <a:spLocks/>
              </p:cNvSpPr>
              <p:nvPr/>
            </p:nvSpPr>
            <p:spPr bwMode="auto">
              <a:xfrm>
                <a:off x="2412" y="1893"/>
                <a:ext cx="1232" cy="368"/>
              </a:xfrm>
              <a:custGeom>
                <a:avLst/>
                <a:gdLst>
                  <a:gd name="T0" fmla="*/ 0 w 40951"/>
                  <a:gd name="T1" fmla="*/ 0 h 21600"/>
                  <a:gd name="T2" fmla="*/ 0 w 40951"/>
                  <a:gd name="T3" fmla="*/ 0 h 21600"/>
                  <a:gd name="T4" fmla="*/ 0 w 40951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951"/>
                  <a:gd name="T10" fmla="*/ 0 h 21600"/>
                  <a:gd name="T11" fmla="*/ 40951 w 40951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951" h="21600" fill="none" extrusionOk="0">
                    <a:moveTo>
                      <a:pt x="-1" y="15268"/>
                    </a:moveTo>
                    <a:cubicBezTo>
                      <a:pt x="2781" y="6195"/>
                      <a:pt x="11160" y="-1"/>
                      <a:pt x="20651" y="0"/>
                    </a:cubicBezTo>
                    <a:cubicBezTo>
                      <a:pt x="29734" y="0"/>
                      <a:pt x="37847" y="5683"/>
                      <a:pt x="40951" y="14219"/>
                    </a:cubicBezTo>
                  </a:path>
                  <a:path w="40951" h="21600" stroke="0" extrusionOk="0">
                    <a:moveTo>
                      <a:pt x="-1" y="15268"/>
                    </a:moveTo>
                    <a:cubicBezTo>
                      <a:pt x="2781" y="6195"/>
                      <a:pt x="11160" y="-1"/>
                      <a:pt x="20651" y="0"/>
                    </a:cubicBezTo>
                    <a:cubicBezTo>
                      <a:pt x="29734" y="0"/>
                      <a:pt x="37847" y="5683"/>
                      <a:pt x="40951" y="14219"/>
                    </a:cubicBezTo>
                    <a:lnTo>
                      <a:pt x="20651" y="21600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904" name="Arc 396"/>
              <p:cNvSpPr>
                <a:spLocks/>
              </p:cNvSpPr>
              <p:nvPr/>
            </p:nvSpPr>
            <p:spPr bwMode="auto">
              <a:xfrm>
                <a:off x="1662" y="2081"/>
                <a:ext cx="766" cy="446"/>
              </a:xfrm>
              <a:custGeom>
                <a:avLst/>
                <a:gdLst>
                  <a:gd name="T0" fmla="*/ 0 w 33007"/>
                  <a:gd name="T1" fmla="*/ 0 h 25698"/>
                  <a:gd name="T2" fmla="*/ 0 w 33007"/>
                  <a:gd name="T3" fmla="*/ 0 h 25698"/>
                  <a:gd name="T4" fmla="*/ 0 w 33007"/>
                  <a:gd name="T5" fmla="*/ 0 h 25698"/>
                  <a:gd name="T6" fmla="*/ 0 60000 65536"/>
                  <a:gd name="T7" fmla="*/ 0 60000 65536"/>
                  <a:gd name="T8" fmla="*/ 0 60000 65536"/>
                  <a:gd name="T9" fmla="*/ 0 w 33007"/>
                  <a:gd name="T10" fmla="*/ 0 h 25698"/>
                  <a:gd name="T11" fmla="*/ 33007 w 33007"/>
                  <a:gd name="T12" fmla="*/ 25698 h 256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007" h="25698" fill="none" extrusionOk="0">
                    <a:moveTo>
                      <a:pt x="392" y="25697"/>
                    </a:moveTo>
                    <a:cubicBezTo>
                      <a:pt x="131" y="24347"/>
                      <a:pt x="0" y="22975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31" y="-1"/>
                      <a:pt x="29583" y="1128"/>
                      <a:pt x="33007" y="3257"/>
                    </a:cubicBezTo>
                  </a:path>
                  <a:path w="33007" h="25698" stroke="0" extrusionOk="0">
                    <a:moveTo>
                      <a:pt x="392" y="25697"/>
                    </a:moveTo>
                    <a:cubicBezTo>
                      <a:pt x="131" y="24347"/>
                      <a:pt x="0" y="22975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31" y="-1"/>
                      <a:pt x="29583" y="1128"/>
                      <a:pt x="33007" y="3257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905" name="Arc 397"/>
              <p:cNvSpPr>
                <a:spLocks/>
              </p:cNvSpPr>
              <p:nvPr/>
            </p:nvSpPr>
            <p:spPr bwMode="auto">
              <a:xfrm>
                <a:off x="1669" y="2088"/>
                <a:ext cx="755" cy="438"/>
              </a:xfrm>
              <a:custGeom>
                <a:avLst/>
                <a:gdLst>
                  <a:gd name="T0" fmla="*/ 0 w 32968"/>
                  <a:gd name="T1" fmla="*/ 0 h 25717"/>
                  <a:gd name="T2" fmla="*/ 0 w 32968"/>
                  <a:gd name="T3" fmla="*/ 0 h 25717"/>
                  <a:gd name="T4" fmla="*/ 0 w 32968"/>
                  <a:gd name="T5" fmla="*/ 0 h 25717"/>
                  <a:gd name="T6" fmla="*/ 0 60000 65536"/>
                  <a:gd name="T7" fmla="*/ 0 60000 65536"/>
                  <a:gd name="T8" fmla="*/ 0 60000 65536"/>
                  <a:gd name="T9" fmla="*/ 0 w 32968"/>
                  <a:gd name="T10" fmla="*/ 0 h 25717"/>
                  <a:gd name="T11" fmla="*/ 32968 w 32968"/>
                  <a:gd name="T12" fmla="*/ 25717 h 257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968" h="25717" fill="none" extrusionOk="0">
                    <a:moveTo>
                      <a:pt x="395" y="25717"/>
                    </a:moveTo>
                    <a:cubicBezTo>
                      <a:pt x="132" y="24360"/>
                      <a:pt x="0" y="22981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16" y="-1"/>
                      <a:pt x="29552" y="1119"/>
                      <a:pt x="32967" y="3233"/>
                    </a:cubicBezTo>
                  </a:path>
                  <a:path w="32968" h="25717" stroke="0" extrusionOk="0">
                    <a:moveTo>
                      <a:pt x="395" y="25717"/>
                    </a:moveTo>
                    <a:cubicBezTo>
                      <a:pt x="132" y="24360"/>
                      <a:pt x="0" y="22981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16" y="-1"/>
                      <a:pt x="29552" y="1119"/>
                      <a:pt x="32967" y="3233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906" name="Arc 398"/>
              <p:cNvSpPr>
                <a:spLocks/>
              </p:cNvSpPr>
              <p:nvPr/>
            </p:nvSpPr>
            <p:spPr bwMode="auto">
              <a:xfrm>
                <a:off x="1553" y="3120"/>
                <a:ext cx="773" cy="345"/>
              </a:xfrm>
              <a:custGeom>
                <a:avLst/>
                <a:gdLst>
                  <a:gd name="T0" fmla="*/ 0 w 32097"/>
                  <a:gd name="T1" fmla="*/ 0 h 21984"/>
                  <a:gd name="T2" fmla="*/ 0 w 32097"/>
                  <a:gd name="T3" fmla="*/ 0 h 21984"/>
                  <a:gd name="T4" fmla="*/ 0 w 32097"/>
                  <a:gd name="T5" fmla="*/ 0 h 21984"/>
                  <a:gd name="T6" fmla="*/ 0 60000 65536"/>
                  <a:gd name="T7" fmla="*/ 0 60000 65536"/>
                  <a:gd name="T8" fmla="*/ 0 60000 65536"/>
                  <a:gd name="T9" fmla="*/ 0 w 32097"/>
                  <a:gd name="T10" fmla="*/ 0 h 21984"/>
                  <a:gd name="T11" fmla="*/ 32097 w 32097"/>
                  <a:gd name="T12" fmla="*/ 21984 h 2198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97" h="21984" fill="none" extrusionOk="0">
                    <a:moveTo>
                      <a:pt x="32096" y="19261"/>
                    </a:moveTo>
                    <a:cubicBezTo>
                      <a:pt x="28886" y="21047"/>
                      <a:pt x="25273" y="21983"/>
                      <a:pt x="21600" y="21984"/>
                    </a:cubicBezTo>
                    <a:cubicBezTo>
                      <a:pt x="9670" y="21984"/>
                      <a:pt x="0" y="12313"/>
                      <a:pt x="0" y="384"/>
                    </a:cubicBezTo>
                    <a:cubicBezTo>
                      <a:pt x="-1" y="255"/>
                      <a:pt x="1" y="127"/>
                      <a:pt x="3" y="0"/>
                    </a:cubicBezTo>
                  </a:path>
                  <a:path w="32097" h="21984" stroke="0" extrusionOk="0">
                    <a:moveTo>
                      <a:pt x="32096" y="19261"/>
                    </a:moveTo>
                    <a:cubicBezTo>
                      <a:pt x="28886" y="21047"/>
                      <a:pt x="25273" y="21983"/>
                      <a:pt x="21600" y="21984"/>
                    </a:cubicBezTo>
                    <a:cubicBezTo>
                      <a:pt x="9670" y="21984"/>
                      <a:pt x="0" y="12313"/>
                      <a:pt x="0" y="384"/>
                    </a:cubicBezTo>
                    <a:cubicBezTo>
                      <a:pt x="-1" y="255"/>
                      <a:pt x="1" y="127"/>
                      <a:pt x="3" y="0"/>
                    </a:cubicBezTo>
                    <a:lnTo>
                      <a:pt x="21600" y="384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907" name="Arc 399"/>
              <p:cNvSpPr>
                <a:spLocks/>
              </p:cNvSpPr>
              <p:nvPr/>
            </p:nvSpPr>
            <p:spPr bwMode="auto">
              <a:xfrm>
                <a:off x="1560" y="3120"/>
                <a:ext cx="761" cy="337"/>
              </a:xfrm>
              <a:custGeom>
                <a:avLst/>
                <a:gdLst>
                  <a:gd name="T0" fmla="*/ 0 w 32039"/>
                  <a:gd name="T1" fmla="*/ 0 h 21986"/>
                  <a:gd name="T2" fmla="*/ 0 w 32039"/>
                  <a:gd name="T3" fmla="*/ 0 h 21986"/>
                  <a:gd name="T4" fmla="*/ 0 w 32039"/>
                  <a:gd name="T5" fmla="*/ 0 h 21986"/>
                  <a:gd name="T6" fmla="*/ 0 60000 65536"/>
                  <a:gd name="T7" fmla="*/ 0 60000 65536"/>
                  <a:gd name="T8" fmla="*/ 0 60000 65536"/>
                  <a:gd name="T9" fmla="*/ 0 w 32039"/>
                  <a:gd name="T10" fmla="*/ 0 h 21986"/>
                  <a:gd name="T11" fmla="*/ 32039 w 32039"/>
                  <a:gd name="T12" fmla="*/ 21986 h 2198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39" h="21986" fill="none" extrusionOk="0">
                    <a:moveTo>
                      <a:pt x="32038" y="19295"/>
                    </a:moveTo>
                    <a:cubicBezTo>
                      <a:pt x="28842" y="21060"/>
                      <a:pt x="25251" y="21985"/>
                      <a:pt x="21600" y="21986"/>
                    </a:cubicBezTo>
                    <a:cubicBezTo>
                      <a:pt x="9670" y="21986"/>
                      <a:pt x="0" y="12315"/>
                      <a:pt x="0" y="386"/>
                    </a:cubicBezTo>
                    <a:cubicBezTo>
                      <a:pt x="-1" y="257"/>
                      <a:pt x="1" y="128"/>
                      <a:pt x="3" y="0"/>
                    </a:cubicBezTo>
                  </a:path>
                  <a:path w="32039" h="21986" stroke="0" extrusionOk="0">
                    <a:moveTo>
                      <a:pt x="32038" y="19295"/>
                    </a:moveTo>
                    <a:cubicBezTo>
                      <a:pt x="28842" y="21060"/>
                      <a:pt x="25251" y="21985"/>
                      <a:pt x="21600" y="21986"/>
                    </a:cubicBezTo>
                    <a:cubicBezTo>
                      <a:pt x="9670" y="21986"/>
                      <a:pt x="0" y="12315"/>
                      <a:pt x="0" y="386"/>
                    </a:cubicBezTo>
                    <a:cubicBezTo>
                      <a:pt x="-1" y="257"/>
                      <a:pt x="1" y="128"/>
                      <a:pt x="3" y="0"/>
                    </a:cubicBezTo>
                    <a:lnTo>
                      <a:pt x="21600" y="386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908" name="Arc 400"/>
              <p:cNvSpPr>
                <a:spLocks/>
              </p:cNvSpPr>
              <p:nvPr/>
            </p:nvSpPr>
            <p:spPr bwMode="auto">
              <a:xfrm>
                <a:off x="3626" y="2103"/>
                <a:ext cx="584" cy="427"/>
              </a:xfrm>
              <a:custGeom>
                <a:avLst/>
                <a:gdLst>
                  <a:gd name="T0" fmla="*/ 0 w 26070"/>
                  <a:gd name="T1" fmla="*/ 0 h 31631"/>
                  <a:gd name="T2" fmla="*/ 0 w 26070"/>
                  <a:gd name="T3" fmla="*/ 0 h 31631"/>
                  <a:gd name="T4" fmla="*/ 0 w 26070"/>
                  <a:gd name="T5" fmla="*/ 0 h 31631"/>
                  <a:gd name="T6" fmla="*/ 0 60000 65536"/>
                  <a:gd name="T7" fmla="*/ 0 60000 65536"/>
                  <a:gd name="T8" fmla="*/ 0 60000 65536"/>
                  <a:gd name="T9" fmla="*/ 0 w 26070"/>
                  <a:gd name="T10" fmla="*/ 0 h 31631"/>
                  <a:gd name="T11" fmla="*/ 26070 w 26070"/>
                  <a:gd name="T12" fmla="*/ 31631 h 316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070" h="31631" fill="none" extrusionOk="0">
                    <a:moveTo>
                      <a:pt x="-1" y="467"/>
                    </a:moveTo>
                    <a:cubicBezTo>
                      <a:pt x="1469" y="156"/>
                      <a:pt x="2967" y="-1"/>
                      <a:pt x="4470" y="0"/>
                    </a:cubicBezTo>
                    <a:cubicBezTo>
                      <a:pt x="16399" y="0"/>
                      <a:pt x="26070" y="9670"/>
                      <a:pt x="26070" y="21600"/>
                    </a:cubicBezTo>
                    <a:cubicBezTo>
                      <a:pt x="26070" y="25094"/>
                      <a:pt x="25222" y="28536"/>
                      <a:pt x="23599" y="31631"/>
                    </a:cubicBezTo>
                  </a:path>
                  <a:path w="26070" h="31631" stroke="0" extrusionOk="0">
                    <a:moveTo>
                      <a:pt x="-1" y="467"/>
                    </a:moveTo>
                    <a:cubicBezTo>
                      <a:pt x="1469" y="156"/>
                      <a:pt x="2967" y="-1"/>
                      <a:pt x="4470" y="0"/>
                    </a:cubicBezTo>
                    <a:cubicBezTo>
                      <a:pt x="16399" y="0"/>
                      <a:pt x="26070" y="9670"/>
                      <a:pt x="26070" y="21600"/>
                    </a:cubicBezTo>
                    <a:cubicBezTo>
                      <a:pt x="26070" y="25094"/>
                      <a:pt x="25222" y="28536"/>
                      <a:pt x="23599" y="31631"/>
                    </a:cubicBezTo>
                    <a:lnTo>
                      <a:pt x="4470" y="21600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909" name="Arc 401"/>
              <p:cNvSpPr>
                <a:spLocks/>
              </p:cNvSpPr>
              <p:nvPr/>
            </p:nvSpPr>
            <p:spPr bwMode="auto">
              <a:xfrm>
                <a:off x="3628" y="2110"/>
                <a:ext cx="574" cy="418"/>
              </a:xfrm>
              <a:custGeom>
                <a:avLst/>
                <a:gdLst>
                  <a:gd name="T0" fmla="*/ 0 w 26029"/>
                  <a:gd name="T1" fmla="*/ 0 h 31708"/>
                  <a:gd name="T2" fmla="*/ 0 w 26029"/>
                  <a:gd name="T3" fmla="*/ 0 h 31708"/>
                  <a:gd name="T4" fmla="*/ 0 w 26029"/>
                  <a:gd name="T5" fmla="*/ 0 h 31708"/>
                  <a:gd name="T6" fmla="*/ 0 60000 65536"/>
                  <a:gd name="T7" fmla="*/ 0 60000 65536"/>
                  <a:gd name="T8" fmla="*/ 0 60000 65536"/>
                  <a:gd name="T9" fmla="*/ 0 w 26029"/>
                  <a:gd name="T10" fmla="*/ 0 h 31708"/>
                  <a:gd name="T11" fmla="*/ 26029 w 26029"/>
                  <a:gd name="T12" fmla="*/ 31708 h 3170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029" h="31708" fill="none" extrusionOk="0">
                    <a:moveTo>
                      <a:pt x="-1" y="458"/>
                    </a:moveTo>
                    <a:cubicBezTo>
                      <a:pt x="1456" y="153"/>
                      <a:pt x="2940" y="-1"/>
                      <a:pt x="4429" y="0"/>
                    </a:cubicBezTo>
                    <a:cubicBezTo>
                      <a:pt x="16358" y="0"/>
                      <a:pt x="26029" y="9670"/>
                      <a:pt x="26029" y="21600"/>
                    </a:cubicBezTo>
                    <a:cubicBezTo>
                      <a:pt x="26029" y="25123"/>
                      <a:pt x="25166" y="28593"/>
                      <a:pt x="23517" y="31707"/>
                    </a:cubicBezTo>
                  </a:path>
                  <a:path w="26029" h="31708" stroke="0" extrusionOk="0">
                    <a:moveTo>
                      <a:pt x="-1" y="458"/>
                    </a:moveTo>
                    <a:cubicBezTo>
                      <a:pt x="1456" y="153"/>
                      <a:pt x="2940" y="-1"/>
                      <a:pt x="4429" y="0"/>
                    </a:cubicBezTo>
                    <a:cubicBezTo>
                      <a:pt x="16358" y="0"/>
                      <a:pt x="26029" y="9670"/>
                      <a:pt x="26029" y="21600"/>
                    </a:cubicBezTo>
                    <a:cubicBezTo>
                      <a:pt x="26029" y="25123"/>
                      <a:pt x="25166" y="28593"/>
                      <a:pt x="23517" y="31707"/>
                    </a:cubicBezTo>
                    <a:lnTo>
                      <a:pt x="4429" y="21600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910" name="Arc 402"/>
              <p:cNvSpPr>
                <a:spLocks/>
              </p:cNvSpPr>
              <p:nvPr/>
            </p:nvSpPr>
            <p:spPr bwMode="auto">
              <a:xfrm>
                <a:off x="3791" y="2534"/>
                <a:ext cx="556" cy="428"/>
              </a:xfrm>
              <a:custGeom>
                <a:avLst/>
                <a:gdLst>
                  <a:gd name="T0" fmla="*/ 0 w 21600"/>
                  <a:gd name="T1" fmla="*/ 0 h 29154"/>
                  <a:gd name="T2" fmla="*/ 0 w 21600"/>
                  <a:gd name="T3" fmla="*/ 0 h 29154"/>
                  <a:gd name="T4" fmla="*/ 0 w 21600"/>
                  <a:gd name="T5" fmla="*/ 0 h 29154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154"/>
                  <a:gd name="T11" fmla="*/ 21600 w 21600"/>
                  <a:gd name="T12" fmla="*/ 29154 h 2915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154" fill="none" extrusionOk="0">
                    <a:moveTo>
                      <a:pt x="13583" y="0"/>
                    </a:moveTo>
                    <a:cubicBezTo>
                      <a:pt x="18654" y="4101"/>
                      <a:pt x="21600" y="10273"/>
                      <a:pt x="21600" y="16794"/>
                    </a:cubicBezTo>
                    <a:cubicBezTo>
                      <a:pt x="21600" y="21214"/>
                      <a:pt x="20243" y="25528"/>
                      <a:pt x="17714" y="29154"/>
                    </a:cubicBezTo>
                  </a:path>
                  <a:path w="21600" h="29154" stroke="0" extrusionOk="0">
                    <a:moveTo>
                      <a:pt x="13583" y="0"/>
                    </a:moveTo>
                    <a:cubicBezTo>
                      <a:pt x="18654" y="4101"/>
                      <a:pt x="21600" y="10273"/>
                      <a:pt x="21600" y="16794"/>
                    </a:cubicBezTo>
                    <a:cubicBezTo>
                      <a:pt x="21600" y="21214"/>
                      <a:pt x="20243" y="25528"/>
                      <a:pt x="17714" y="29154"/>
                    </a:cubicBezTo>
                    <a:lnTo>
                      <a:pt x="0" y="16794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911" name="Arc 403"/>
              <p:cNvSpPr>
                <a:spLocks/>
              </p:cNvSpPr>
              <p:nvPr/>
            </p:nvSpPr>
            <p:spPr bwMode="auto">
              <a:xfrm>
                <a:off x="3791" y="2538"/>
                <a:ext cx="549" cy="420"/>
              </a:xfrm>
              <a:custGeom>
                <a:avLst/>
                <a:gdLst>
                  <a:gd name="T0" fmla="*/ 0 w 21600"/>
                  <a:gd name="T1" fmla="*/ 0 h 29298"/>
                  <a:gd name="T2" fmla="*/ 0 w 21600"/>
                  <a:gd name="T3" fmla="*/ 0 h 29298"/>
                  <a:gd name="T4" fmla="*/ 0 w 21600"/>
                  <a:gd name="T5" fmla="*/ 0 h 2929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298"/>
                  <a:gd name="T11" fmla="*/ 21600 w 21600"/>
                  <a:gd name="T12" fmla="*/ 29298 h 292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298" fill="none" extrusionOk="0">
                    <a:moveTo>
                      <a:pt x="13504" y="0"/>
                    </a:moveTo>
                    <a:cubicBezTo>
                      <a:pt x="18621" y="4099"/>
                      <a:pt x="21600" y="10301"/>
                      <a:pt x="21600" y="16858"/>
                    </a:cubicBezTo>
                    <a:cubicBezTo>
                      <a:pt x="21600" y="21311"/>
                      <a:pt x="20223" y="25656"/>
                      <a:pt x="17658" y="29298"/>
                    </a:cubicBezTo>
                  </a:path>
                  <a:path w="21600" h="29298" stroke="0" extrusionOk="0">
                    <a:moveTo>
                      <a:pt x="13504" y="0"/>
                    </a:moveTo>
                    <a:cubicBezTo>
                      <a:pt x="18621" y="4099"/>
                      <a:pt x="21600" y="10301"/>
                      <a:pt x="21600" y="16858"/>
                    </a:cubicBezTo>
                    <a:cubicBezTo>
                      <a:pt x="21600" y="21311"/>
                      <a:pt x="20223" y="25656"/>
                      <a:pt x="17658" y="29298"/>
                    </a:cubicBezTo>
                    <a:lnTo>
                      <a:pt x="0" y="16858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912" name="Arc 404"/>
              <p:cNvSpPr>
                <a:spLocks/>
              </p:cNvSpPr>
              <p:nvPr/>
            </p:nvSpPr>
            <p:spPr bwMode="auto">
              <a:xfrm>
                <a:off x="3609" y="2973"/>
                <a:ext cx="651" cy="607"/>
              </a:xfrm>
              <a:custGeom>
                <a:avLst/>
                <a:gdLst>
                  <a:gd name="T0" fmla="*/ 0 w 28655"/>
                  <a:gd name="T1" fmla="*/ 0 h 27157"/>
                  <a:gd name="T2" fmla="*/ 0 w 28655"/>
                  <a:gd name="T3" fmla="*/ 0 h 27157"/>
                  <a:gd name="T4" fmla="*/ 0 w 28655"/>
                  <a:gd name="T5" fmla="*/ 0 h 27157"/>
                  <a:gd name="T6" fmla="*/ 0 60000 65536"/>
                  <a:gd name="T7" fmla="*/ 0 60000 65536"/>
                  <a:gd name="T8" fmla="*/ 0 60000 65536"/>
                  <a:gd name="T9" fmla="*/ 0 w 28655"/>
                  <a:gd name="T10" fmla="*/ 0 h 27157"/>
                  <a:gd name="T11" fmla="*/ 28655 w 28655"/>
                  <a:gd name="T12" fmla="*/ 27157 h 2715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655" h="27157" fill="none" extrusionOk="0">
                    <a:moveTo>
                      <a:pt x="27927" y="0"/>
                    </a:moveTo>
                    <a:cubicBezTo>
                      <a:pt x="28410" y="1812"/>
                      <a:pt x="28655" y="3680"/>
                      <a:pt x="28655" y="5557"/>
                    </a:cubicBezTo>
                    <a:cubicBezTo>
                      <a:pt x="28655" y="17486"/>
                      <a:pt x="18984" y="27157"/>
                      <a:pt x="7055" y="27157"/>
                    </a:cubicBezTo>
                    <a:cubicBezTo>
                      <a:pt x="4653" y="27157"/>
                      <a:pt x="2269" y="26756"/>
                      <a:pt x="-1" y="25972"/>
                    </a:cubicBezTo>
                  </a:path>
                  <a:path w="28655" h="27157" stroke="0" extrusionOk="0">
                    <a:moveTo>
                      <a:pt x="27927" y="0"/>
                    </a:moveTo>
                    <a:cubicBezTo>
                      <a:pt x="28410" y="1812"/>
                      <a:pt x="28655" y="3680"/>
                      <a:pt x="28655" y="5557"/>
                    </a:cubicBezTo>
                    <a:cubicBezTo>
                      <a:pt x="28655" y="17486"/>
                      <a:pt x="18984" y="27157"/>
                      <a:pt x="7055" y="27157"/>
                    </a:cubicBezTo>
                    <a:cubicBezTo>
                      <a:pt x="4653" y="27157"/>
                      <a:pt x="2269" y="26756"/>
                      <a:pt x="-1" y="25972"/>
                    </a:cubicBezTo>
                    <a:lnTo>
                      <a:pt x="7055" y="5557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913" name="Arc 405"/>
              <p:cNvSpPr>
                <a:spLocks/>
              </p:cNvSpPr>
              <p:nvPr/>
            </p:nvSpPr>
            <p:spPr bwMode="auto">
              <a:xfrm>
                <a:off x="3611" y="2975"/>
                <a:ext cx="642" cy="598"/>
              </a:xfrm>
              <a:custGeom>
                <a:avLst/>
                <a:gdLst>
                  <a:gd name="T0" fmla="*/ 0 w 28653"/>
                  <a:gd name="T1" fmla="*/ 0 h 27158"/>
                  <a:gd name="T2" fmla="*/ 0 w 28653"/>
                  <a:gd name="T3" fmla="*/ 0 h 27158"/>
                  <a:gd name="T4" fmla="*/ 0 w 28653"/>
                  <a:gd name="T5" fmla="*/ 0 h 27158"/>
                  <a:gd name="T6" fmla="*/ 0 60000 65536"/>
                  <a:gd name="T7" fmla="*/ 0 60000 65536"/>
                  <a:gd name="T8" fmla="*/ 0 60000 65536"/>
                  <a:gd name="T9" fmla="*/ 0 w 28653"/>
                  <a:gd name="T10" fmla="*/ 0 h 27158"/>
                  <a:gd name="T11" fmla="*/ 28653 w 28653"/>
                  <a:gd name="T12" fmla="*/ 27158 h 2715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653" h="27158" fill="none" extrusionOk="0">
                    <a:moveTo>
                      <a:pt x="27925" y="0"/>
                    </a:moveTo>
                    <a:cubicBezTo>
                      <a:pt x="28408" y="1813"/>
                      <a:pt x="28653" y="3681"/>
                      <a:pt x="28653" y="5558"/>
                    </a:cubicBezTo>
                    <a:cubicBezTo>
                      <a:pt x="28653" y="17487"/>
                      <a:pt x="18982" y="27158"/>
                      <a:pt x="7053" y="27158"/>
                    </a:cubicBezTo>
                    <a:cubicBezTo>
                      <a:pt x="4652" y="27158"/>
                      <a:pt x="2268" y="26757"/>
                      <a:pt x="-1" y="25974"/>
                    </a:cubicBezTo>
                  </a:path>
                  <a:path w="28653" h="27158" stroke="0" extrusionOk="0">
                    <a:moveTo>
                      <a:pt x="27925" y="0"/>
                    </a:moveTo>
                    <a:cubicBezTo>
                      <a:pt x="28408" y="1813"/>
                      <a:pt x="28653" y="3681"/>
                      <a:pt x="28653" y="5558"/>
                    </a:cubicBezTo>
                    <a:cubicBezTo>
                      <a:pt x="28653" y="17487"/>
                      <a:pt x="18982" y="27158"/>
                      <a:pt x="7053" y="27158"/>
                    </a:cubicBezTo>
                    <a:cubicBezTo>
                      <a:pt x="4652" y="27158"/>
                      <a:pt x="2268" y="26757"/>
                      <a:pt x="-1" y="25974"/>
                    </a:cubicBezTo>
                    <a:lnTo>
                      <a:pt x="7053" y="5558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914" name="Arc 406"/>
              <p:cNvSpPr>
                <a:spLocks/>
              </p:cNvSpPr>
              <p:nvPr/>
            </p:nvSpPr>
            <p:spPr bwMode="auto">
              <a:xfrm>
                <a:off x="1358" y="2529"/>
                <a:ext cx="354" cy="592"/>
              </a:xfrm>
              <a:custGeom>
                <a:avLst/>
                <a:gdLst>
                  <a:gd name="T0" fmla="*/ 0 w 21600"/>
                  <a:gd name="T1" fmla="*/ 0 h 41297"/>
                  <a:gd name="T2" fmla="*/ 0 w 21600"/>
                  <a:gd name="T3" fmla="*/ 0 h 41297"/>
                  <a:gd name="T4" fmla="*/ 0 w 21600"/>
                  <a:gd name="T5" fmla="*/ 0 h 41297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297"/>
                  <a:gd name="T11" fmla="*/ 21600 w 21600"/>
                  <a:gd name="T12" fmla="*/ 41297 h 4129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297" fill="none" extrusionOk="0">
                    <a:moveTo>
                      <a:pt x="12844" y="41297"/>
                    </a:moveTo>
                    <a:cubicBezTo>
                      <a:pt x="5035" y="37834"/>
                      <a:pt x="0" y="30094"/>
                      <a:pt x="0" y="21551"/>
                    </a:cubicBezTo>
                    <a:cubicBezTo>
                      <a:pt x="-1" y="10187"/>
                      <a:pt x="8803" y="767"/>
                      <a:pt x="20141" y="0"/>
                    </a:cubicBezTo>
                  </a:path>
                  <a:path w="21600" h="41297" stroke="0" extrusionOk="0">
                    <a:moveTo>
                      <a:pt x="12844" y="41297"/>
                    </a:moveTo>
                    <a:cubicBezTo>
                      <a:pt x="5035" y="37834"/>
                      <a:pt x="0" y="30094"/>
                      <a:pt x="0" y="21551"/>
                    </a:cubicBezTo>
                    <a:cubicBezTo>
                      <a:pt x="-1" y="10187"/>
                      <a:pt x="8803" y="767"/>
                      <a:pt x="20141" y="0"/>
                    </a:cubicBezTo>
                    <a:lnTo>
                      <a:pt x="21600" y="21551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915" name="Arc 407"/>
              <p:cNvSpPr>
                <a:spLocks/>
              </p:cNvSpPr>
              <p:nvPr/>
            </p:nvSpPr>
            <p:spPr bwMode="auto">
              <a:xfrm>
                <a:off x="1365" y="2536"/>
                <a:ext cx="347" cy="578"/>
              </a:xfrm>
              <a:custGeom>
                <a:avLst/>
                <a:gdLst>
                  <a:gd name="T0" fmla="*/ 0 w 21600"/>
                  <a:gd name="T1" fmla="*/ 0 h 41307"/>
                  <a:gd name="T2" fmla="*/ 0 w 21600"/>
                  <a:gd name="T3" fmla="*/ 0 h 41307"/>
                  <a:gd name="T4" fmla="*/ 0 w 21600"/>
                  <a:gd name="T5" fmla="*/ 0 h 41307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307"/>
                  <a:gd name="T11" fmla="*/ 21600 w 21600"/>
                  <a:gd name="T12" fmla="*/ 41307 h 4130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307" fill="none" extrusionOk="0">
                    <a:moveTo>
                      <a:pt x="12867" y="41306"/>
                    </a:moveTo>
                    <a:cubicBezTo>
                      <a:pt x="5045" y="37849"/>
                      <a:pt x="0" y="30102"/>
                      <a:pt x="0" y="21551"/>
                    </a:cubicBezTo>
                    <a:cubicBezTo>
                      <a:pt x="-1" y="10186"/>
                      <a:pt x="8806" y="765"/>
                      <a:pt x="20145" y="-1"/>
                    </a:cubicBezTo>
                  </a:path>
                  <a:path w="21600" h="41307" stroke="0" extrusionOk="0">
                    <a:moveTo>
                      <a:pt x="12867" y="41306"/>
                    </a:moveTo>
                    <a:cubicBezTo>
                      <a:pt x="5045" y="37849"/>
                      <a:pt x="0" y="30102"/>
                      <a:pt x="0" y="21551"/>
                    </a:cubicBezTo>
                    <a:cubicBezTo>
                      <a:pt x="-1" y="10186"/>
                      <a:pt x="8806" y="765"/>
                      <a:pt x="20145" y="-1"/>
                    </a:cubicBezTo>
                    <a:lnTo>
                      <a:pt x="21600" y="21551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916" name="Arc 408"/>
              <p:cNvSpPr>
                <a:spLocks/>
              </p:cNvSpPr>
              <p:nvPr/>
            </p:nvSpPr>
            <p:spPr bwMode="auto">
              <a:xfrm>
                <a:off x="2293" y="3335"/>
                <a:ext cx="1344" cy="361"/>
              </a:xfrm>
              <a:custGeom>
                <a:avLst/>
                <a:gdLst>
                  <a:gd name="T0" fmla="*/ 0 w 39224"/>
                  <a:gd name="T1" fmla="*/ 0 h 21600"/>
                  <a:gd name="T2" fmla="*/ 0 w 39224"/>
                  <a:gd name="T3" fmla="*/ 0 h 21600"/>
                  <a:gd name="T4" fmla="*/ 0 w 39224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9224"/>
                  <a:gd name="T10" fmla="*/ 0 h 21600"/>
                  <a:gd name="T11" fmla="*/ 39224 w 39224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224" h="21600" fill="none" extrusionOk="0">
                    <a:moveTo>
                      <a:pt x="39224" y="12019"/>
                    </a:moveTo>
                    <a:cubicBezTo>
                      <a:pt x="35214" y="18006"/>
                      <a:pt x="28483" y="21599"/>
                      <a:pt x="21277" y="21600"/>
                    </a:cubicBezTo>
                    <a:cubicBezTo>
                      <a:pt x="10782" y="21600"/>
                      <a:pt x="1807" y="14057"/>
                      <a:pt x="-1" y="3720"/>
                    </a:cubicBezTo>
                  </a:path>
                  <a:path w="39224" h="21600" stroke="0" extrusionOk="0">
                    <a:moveTo>
                      <a:pt x="39224" y="12019"/>
                    </a:moveTo>
                    <a:cubicBezTo>
                      <a:pt x="35214" y="18006"/>
                      <a:pt x="28483" y="21599"/>
                      <a:pt x="21277" y="21600"/>
                    </a:cubicBezTo>
                    <a:cubicBezTo>
                      <a:pt x="10782" y="21600"/>
                      <a:pt x="1807" y="14057"/>
                      <a:pt x="-1" y="3720"/>
                    </a:cubicBezTo>
                    <a:lnTo>
                      <a:pt x="21277" y="0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917" name="Arc 409"/>
              <p:cNvSpPr>
                <a:spLocks/>
              </p:cNvSpPr>
              <p:nvPr/>
            </p:nvSpPr>
            <p:spPr bwMode="auto">
              <a:xfrm>
                <a:off x="2300" y="3335"/>
                <a:ext cx="1329" cy="354"/>
              </a:xfrm>
              <a:custGeom>
                <a:avLst/>
                <a:gdLst>
                  <a:gd name="T0" fmla="*/ 0 w 39161"/>
                  <a:gd name="T1" fmla="*/ 0 h 21600"/>
                  <a:gd name="T2" fmla="*/ 0 w 39161"/>
                  <a:gd name="T3" fmla="*/ 0 h 21600"/>
                  <a:gd name="T4" fmla="*/ 0 w 39161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9161"/>
                  <a:gd name="T10" fmla="*/ 0 h 21600"/>
                  <a:gd name="T11" fmla="*/ 39161 w 39161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161" h="21600" fill="none" extrusionOk="0">
                    <a:moveTo>
                      <a:pt x="39161" y="12103"/>
                    </a:moveTo>
                    <a:cubicBezTo>
                      <a:pt x="35143" y="18042"/>
                      <a:pt x="28441" y="21599"/>
                      <a:pt x="21271" y="21600"/>
                    </a:cubicBezTo>
                    <a:cubicBezTo>
                      <a:pt x="10790" y="21600"/>
                      <a:pt x="1822" y="14076"/>
                      <a:pt x="0" y="3755"/>
                    </a:cubicBezTo>
                  </a:path>
                  <a:path w="39161" h="21600" stroke="0" extrusionOk="0">
                    <a:moveTo>
                      <a:pt x="39161" y="12103"/>
                    </a:moveTo>
                    <a:cubicBezTo>
                      <a:pt x="35143" y="18042"/>
                      <a:pt x="28441" y="21599"/>
                      <a:pt x="21271" y="21600"/>
                    </a:cubicBezTo>
                    <a:cubicBezTo>
                      <a:pt x="10790" y="21600"/>
                      <a:pt x="1822" y="14076"/>
                      <a:pt x="0" y="3755"/>
                    </a:cubicBezTo>
                    <a:lnTo>
                      <a:pt x="21271" y="0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6970" name="Line 410"/>
            <p:cNvSpPr>
              <a:spLocks noChangeShapeType="1"/>
            </p:cNvSpPr>
            <p:nvPr/>
          </p:nvSpPr>
          <p:spPr bwMode="auto">
            <a:xfrm>
              <a:off x="1270" y="1316"/>
              <a:ext cx="177" cy="313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endParaRPr lang="en-US" sz="500"/>
            </a:p>
          </p:txBody>
        </p:sp>
        <p:sp>
          <p:nvSpPr>
            <p:cNvPr id="66971" name="Line 411"/>
            <p:cNvSpPr>
              <a:spLocks noChangeShapeType="1"/>
            </p:cNvSpPr>
            <p:nvPr/>
          </p:nvSpPr>
          <p:spPr bwMode="auto">
            <a:xfrm flipH="1">
              <a:off x="1476" y="1490"/>
              <a:ext cx="384" cy="135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endParaRPr lang="en-US" sz="500"/>
            </a:p>
          </p:txBody>
        </p:sp>
        <p:sp>
          <p:nvSpPr>
            <p:cNvPr id="66972" name="Line 412"/>
            <p:cNvSpPr>
              <a:spLocks noChangeShapeType="1"/>
            </p:cNvSpPr>
            <p:nvPr/>
          </p:nvSpPr>
          <p:spPr bwMode="auto">
            <a:xfrm flipH="1" flipV="1">
              <a:off x="1447" y="1664"/>
              <a:ext cx="265" cy="282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endParaRPr lang="en-US" sz="500"/>
            </a:p>
          </p:txBody>
        </p:sp>
        <p:sp>
          <p:nvSpPr>
            <p:cNvPr id="66973" name="Line 413"/>
            <p:cNvSpPr>
              <a:spLocks noChangeShapeType="1"/>
            </p:cNvSpPr>
            <p:nvPr/>
          </p:nvSpPr>
          <p:spPr bwMode="auto">
            <a:xfrm flipH="1" flipV="1">
              <a:off x="1889" y="1490"/>
              <a:ext cx="322" cy="97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endParaRPr lang="en-US" sz="500"/>
            </a:p>
          </p:txBody>
        </p:sp>
        <p:sp>
          <p:nvSpPr>
            <p:cNvPr id="66974" name="Line 414"/>
            <p:cNvSpPr>
              <a:spLocks noChangeShapeType="1"/>
            </p:cNvSpPr>
            <p:nvPr/>
          </p:nvSpPr>
          <p:spPr bwMode="auto">
            <a:xfrm flipH="1">
              <a:off x="1712" y="1635"/>
              <a:ext cx="499" cy="276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endParaRPr lang="en-US" sz="500"/>
            </a:p>
          </p:txBody>
        </p:sp>
        <p:sp>
          <p:nvSpPr>
            <p:cNvPr id="66975" name="Line 415"/>
            <p:cNvSpPr>
              <a:spLocks noChangeShapeType="1"/>
            </p:cNvSpPr>
            <p:nvPr/>
          </p:nvSpPr>
          <p:spPr bwMode="auto">
            <a:xfrm flipH="1">
              <a:off x="2320" y="1445"/>
              <a:ext cx="649" cy="71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endParaRPr lang="en-US" sz="500"/>
            </a:p>
          </p:txBody>
        </p:sp>
        <p:sp>
          <p:nvSpPr>
            <p:cNvPr id="66976" name="Line 416"/>
            <p:cNvSpPr>
              <a:spLocks noChangeShapeType="1"/>
            </p:cNvSpPr>
            <p:nvPr/>
          </p:nvSpPr>
          <p:spPr bwMode="auto">
            <a:xfrm flipH="1" flipV="1">
              <a:off x="2349" y="1516"/>
              <a:ext cx="232" cy="417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endParaRPr lang="en-US" sz="500"/>
            </a:p>
          </p:txBody>
        </p:sp>
        <p:sp>
          <p:nvSpPr>
            <p:cNvPr id="66977" name="Line 417"/>
            <p:cNvSpPr>
              <a:spLocks noChangeShapeType="1"/>
            </p:cNvSpPr>
            <p:nvPr/>
          </p:nvSpPr>
          <p:spPr bwMode="auto">
            <a:xfrm flipH="1" flipV="1">
              <a:off x="2349" y="1480"/>
              <a:ext cx="355" cy="204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endParaRPr lang="en-US" sz="500"/>
            </a:p>
          </p:txBody>
        </p:sp>
        <p:sp>
          <p:nvSpPr>
            <p:cNvPr id="66978" name="Line 418"/>
            <p:cNvSpPr>
              <a:spLocks noChangeShapeType="1"/>
            </p:cNvSpPr>
            <p:nvPr/>
          </p:nvSpPr>
          <p:spPr bwMode="auto">
            <a:xfrm flipH="1" flipV="1">
              <a:off x="2704" y="1688"/>
              <a:ext cx="708" cy="35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endParaRPr lang="en-US" sz="500"/>
            </a:p>
          </p:txBody>
        </p:sp>
        <p:sp>
          <p:nvSpPr>
            <p:cNvPr id="66979" name="Line 419"/>
            <p:cNvSpPr>
              <a:spLocks noChangeShapeType="1"/>
            </p:cNvSpPr>
            <p:nvPr/>
          </p:nvSpPr>
          <p:spPr bwMode="auto">
            <a:xfrm flipH="1" flipV="1">
              <a:off x="2998" y="1445"/>
              <a:ext cx="321" cy="105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endParaRPr lang="en-US" sz="500"/>
            </a:p>
          </p:txBody>
        </p:sp>
        <p:sp>
          <p:nvSpPr>
            <p:cNvPr id="66980" name="Line 420"/>
            <p:cNvSpPr>
              <a:spLocks noChangeShapeType="1"/>
            </p:cNvSpPr>
            <p:nvPr/>
          </p:nvSpPr>
          <p:spPr bwMode="auto">
            <a:xfrm flipH="1">
              <a:off x="2585" y="1967"/>
              <a:ext cx="649" cy="0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endParaRPr lang="en-US" sz="500"/>
            </a:p>
          </p:txBody>
        </p:sp>
        <p:sp>
          <p:nvSpPr>
            <p:cNvPr id="66981" name="Line 421"/>
            <p:cNvSpPr>
              <a:spLocks noChangeShapeType="1"/>
            </p:cNvSpPr>
            <p:nvPr/>
          </p:nvSpPr>
          <p:spPr bwMode="auto">
            <a:xfrm flipV="1">
              <a:off x="3264" y="1723"/>
              <a:ext cx="177" cy="244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endParaRPr lang="en-US" sz="500"/>
            </a:p>
          </p:txBody>
        </p:sp>
        <p:sp>
          <p:nvSpPr>
            <p:cNvPr id="66982" name="Line 422"/>
            <p:cNvSpPr>
              <a:spLocks noChangeShapeType="1"/>
            </p:cNvSpPr>
            <p:nvPr/>
          </p:nvSpPr>
          <p:spPr bwMode="auto">
            <a:xfrm flipH="1" flipV="1">
              <a:off x="3352" y="1550"/>
              <a:ext cx="89" cy="169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endParaRPr lang="en-US" sz="500"/>
            </a:p>
          </p:txBody>
        </p:sp>
        <p:sp>
          <p:nvSpPr>
            <p:cNvPr id="66983" name="Line 423"/>
            <p:cNvSpPr>
              <a:spLocks noChangeShapeType="1"/>
            </p:cNvSpPr>
            <p:nvPr/>
          </p:nvSpPr>
          <p:spPr bwMode="auto">
            <a:xfrm flipH="1">
              <a:off x="3317" y="1875"/>
              <a:ext cx="288" cy="145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endParaRPr lang="en-US" sz="500"/>
            </a:p>
          </p:txBody>
        </p:sp>
        <p:pic>
          <p:nvPicPr>
            <p:cNvPr id="34847" name="Picture 424"/>
            <p:cNvPicPr>
              <a:picLocks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" y="1246"/>
              <a:ext cx="230" cy="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985" name="Line 425"/>
            <p:cNvSpPr>
              <a:spLocks noChangeShapeType="1"/>
            </p:cNvSpPr>
            <p:nvPr/>
          </p:nvSpPr>
          <p:spPr bwMode="auto">
            <a:xfrm flipV="1">
              <a:off x="1063" y="1664"/>
              <a:ext cx="388" cy="104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endParaRPr lang="en-US" sz="500"/>
            </a:p>
          </p:txBody>
        </p:sp>
        <p:pic>
          <p:nvPicPr>
            <p:cNvPr id="34849" name="Picture 426"/>
            <p:cNvPicPr>
              <a:picLocks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0" y="1580"/>
              <a:ext cx="230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50" name="Picture 427"/>
            <p:cNvPicPr>
              <a:picLocks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8" y="1429"/>
              <a:ext cx="230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51" name="Picture 428"/>
            <p:cNvPicPr>
              <a:picLocks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4" y="1880"/>
              <a:ext cx="232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52" name="Picture 429"/>
            <p:cNvPicPr>
              <a:picLocks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2" y="1901"/>
              <a:ext cx="248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53" name="Picture 430"/>
            <p:cNvPicPr>
              <a:picLocks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6" y="1619"/>
              <a:ext cx="247" cy="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54" name="Picture 431"/>
            <p:cNvPicPr>
              <a:picLocks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0" y="1384"/>
              <a:ext cx="247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55" name="Picture 432"/>
            <p:cNvPicPr>
              <a:picLocks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3" y="1477"/>
              <a:ext cx="248" cy="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56" name="Picture 433"/>
            <p:cNvPicPr>
              <a:picLocks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5" y="1929"/>
              <a:ext cx="248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57" name="Picture 434"/>
            <p:cNvPicPr>
              <a:picLocks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4" y="1674"/>
              <a:ext cx="247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58" name="Text Box 435"/>
            <p:cNvSpPr txBox="1">
              <a:spLocks noChangeArrowheads="1"/>
            </p:cNvSpPr>
            <p:nvPr/>
          </p:nvSpPr>
          <p:spPr bwMode="auto">
            <a:xfrm>
              <a:off x="2634" y="851"/>
              <a:ext cx="92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1" tIns="45708" rIns="91411" bIns="4570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CN" sz="1600">
                  <a:latin typeface="Arial" pitchFamily="34" charset="0"/>
                  <a:ea typeface="宋体" pitchFamily="2" charset="-122"/>
                </a:rPr>
                <a:t>Backbone ISP</a:t>
              </a:r>
            </a:p>
          </p:txBody>
        </p:sp>
        <p:sp>
          <p:nvSpPr>
            <p:cNvPr id="34859" name="Text Box 436"/>
            <p:cNvSpPr txBox="1">
              <a:spLocks noChangeArrowheads="1"/>
            </p:cNvSpPr>
            <p:nvPr/>
          </p:nvSpPr>
          <p:spPr bwMode="auto">
            <a:xfrm>
              <a:off x="1579" y="868"/>
              <a:ext cx="29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1" tIns="45708" rIns="91411" bIns="4570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zh-CN" sz="1400">
                  <a:latin typeface="Arial" pitchFamily="34" charset="0"/>
                  <a:ea typeface="宋体" pitchFamily="2" charset="-122"/>
                </a:rPr>
                <a:t>ISP</a:t>
              </a:r>
            </a:p>
          </p:txBody>
        </p:sp>
        <p:pic>
          <p:nvPicPr>
            <p:cNvPr id="34860" name="Picture 438"/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3" y="1491"/>
              <a:ext cx="230" cy="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4861" name="Group 439"/>
            <p:cNvGrpSpPr>
              <a:grpSpLocks/>
            </p:cNvGrpSpPr>
            <p:nvPr/>
          </p:nvGrpSpPr>
          <p:grpSpPr bwMode="auto">
            <a:xfrm>
              <a:off x="3701" y="1154"/>
              <a:ext cx="1136" cy="1025"/>
              <a:chOff x="1358" y="1894"/>
              <a:chExt cx="2981" cy="1793"/>
            </a:xfrm>
          </p:grpSpPr>
          <p:sp>
            <p:nvSpPr>
              <p:cNvPr id="34893" name="Oval 440"/>
              <p:cNvSpPr>
                <a:spLocks noChangeArrowheads="1"/>
              </p:cNvSpPr>
              <p:nvPr/>
            </p:nvSpPr>
            <p:spPr bwMode="auto">
              <a:xfrm>
                <a:off x="2376" y="1894"/>
                <a:ext cx="1299" cy="742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294" tIns="45647" rIns="91294" bIns="45647"/>
              <a:lstStyle>
                <a:lvl1pPr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 sz="500">
                  <a:ea typeface="宋体" pitchFamily="2" charset="-122"/>
                </a:endParaRPr>
              </a:p>
            </p:txBody>
          </p:sp>
          <p:sp>
            <p:nvSpPr>
              <p:cNvPr id="34894" name="Oval 441"/>
              <p:cNvSpPr>
                <a:spLocks noChangeArrowheads="1"/>
              </p:cNvSpPr>
              <p:nvPr/>
            </p:nvSpPr>
            <p:spPr bwMode="auto">
              <a:xfrm>
                <a:off x="1662" y="2088"/>
                <a:ext cx="996" cy="742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294" tIns="45647" rIns="91294" bIns="45647"/>
              <a:lstStyle>
                <a:lvl1pPr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 sz="500">
                  <a:ea typeface="宋体" pitchFamily="2" charset="-122"/>
                </a:endParaRPr>
              </a:p>
            </p:txBody>
          </p:sp>
          <p:sp>
            <p:nvSpPr>
              <p:cNvPr id="34895" name="Oval 442"/>
              <p:cNvSpPr>
                <a:spLocks noChangeArrowheads="1"/>
              </p:cNvSpPr>
              <p:nvPr/>
            </p:nvSpPr>
            <p:spPr bwMode="auto">
              <a:xfrm>
                <a:off x="1358" y="2535"/>
                <a:ext cx="672" cy="605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294" tIns="45647" rIns="91294" bIns="45647"/>
              <a:lstStyle>
                <a:lvl1pPr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 sz="500">
                  <a:ea typeface="宋体" pitchFamily="2" charset="-122"/>
                </a:endParaRPr>
              </a:p>
            </p:txBody>
          </p:sp>
          <p:sp>
            <p:nvSpPr>
              <p:cNvPr id="34896" name="Oval 443"/>
              <p:cNvSpPr>
                <a:spLocks noChangeArrowheads="1"/>
              </p:cNvSpPr>
              <p:nvPr/>
            </p:nvSpPr>
            <p:spPr bwMode="auto">
              <a:xfrm>
                <a:off x="1561" y="2801"/>
                <a:ext cx="1010" cy="656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294" tIns="45647" rIns="91294" bIns="45647"/>
              <a:lstStyle>
                <a:lvl1pPr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 sz="500">
                  <a:ea typeface="宋体" pitchFamily="2" charset="-122"/>
                </a:endParaRPr>
              </a:p>
            </p:txBody>
          </p:sp>
          <p:sp>
            <p:nvSpPr>
              <p:cNvPr id="34897" name="Oval 444"/>
              <p:cNvSpPr>
                <a:spLocks noChangeArrowheads="1"/>
              </p:cNvSpPr>
              <p:nvPr/>
            </p:nvSpPr>
            <p:spPr bwMode="auto">
              <a:xfrm>
                <a:off x="2275" y="2909"/>
                <a:ext cx="1509" cy="778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294" tIns="45647" rIns="91294" bIns="45647"/>
              <a:lstStyle>
                <a:lvl1pPr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 sz="500">
                  <a:ea typeface="宋体" pitchFamily="2" charset="-122"/>
                </a:endParaRPr>
              </a:p>
            </p:txBody>
          </p:sp>
          <p:sp>
            <p:nvSpPr>
              <p:cNvPr id="34898" name="Oval 445"/>
              <p:cNvSpPr>
                <a:spLocks noChangeArrowheads="1"/>
              </p:cNvSpPr>
              <p:nvPr/>
            </p:nvSpPr>
            <p:spPr bwMode="auto">
              <a:xfrm>
                <a:off x="3235" y="2110"/>
                <a:ext cx="967" cy="583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294" tIns="45647" rIns="91294" bIns="45647"/>
              <a:lstStyle>
                <a:lvl1pPr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 sz="500">
                  <a:ea typeface="宋体" pitchFamily="2" charset="-122"/>
                </a:endParaRPr>
              </a:p>
            </p:txBody>
          </p:sp>
          <p:sp>
            <p:nvSpPr>
              <p:cNvPr id="34899" name="Oval 446"/>
              <p:cNvSpPr>
                <a:spLocks noChangeArrowheads="1"/>
              </p:cNvSpPr>
              <p:nvPr/>
            </p:nvSpPr>
            <p:spPr bwMode="auto">
              <a:xfrm>
                <a:off x="3379" y="2484"/>
                <a:ext cx="960" cy="584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294" tIns="45647" rIns="91294" bIns="45647"/>
              <a:lstStyle>
                <a:lvl1pPr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 sz="500">
                  <a:ea typeface="宋体" pitchFamily="2" charset="-122"/>
                </a:endParaRPr>
              </a:p>
            </p:txBody>
          </p:sp>
          <p:sp>
            <p:nvSpPr>
              <p:cNvPr id="34900" name="Oval 447"/>
              <p:cNvSpPr>
                <a:spLocks noChangeArrowheads="1"/>
              </p:cNvSpPr>
              <p:nvPr/>
            </p:nvSpPr>
            <p:spPr bwMode="auto">
              <a:xfrm>
                <a:off x="3293" y="2607"/>
                <a:ext cx="953" cy="958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294" tIns="45647" rIns="91294" bIns="45647"/>
              <a:lstStyle>
                <a:lvl1pPr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 sz="500">
                  <a:ea typeface="宋体" pitchFamily="2" charset="-122"/>
                </a:endParaRPr>
              </a:p>
            </p:txBody>
          </p:sp>
          <p:sp>
            <p:nvSpPr>
              <p:cNvPr id="34901" name="Oval 448"/>
              <p:cNvSpPr>
                <a:spLocks noChangeArrowheads="1"/>
              </p:cNvSpPr>
              <p:nvPr/>
            </p:nvSpPr>
            <p:spPr bwMode="auto">
              <a:xfrm>
                <a:off x="1900" y="2319"/>
                <a:ext cx="1934" cy="958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294" tIns="45647" rIns="91294" bIns="45647"/>
              <a:lstStyle>
                <a:lvl1pPr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defTabSz="91281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 sz="500">
                  <a:ea typeface="宋体" pitchFamily="2" charset="-122"/>
                </a:endParaRPr>
              </a:p>
            </p:txBody>
          </p:sp>
        </p:grpSp>
        <p:grpSp>
          <p:nvGrpSpPr>
            <p:cNvPr id="34862" name="Group 449"/>
            <p:cNvGrpSpPr>
              <a:grpSpLocks/>
            </p:cNvGrpSpPr>
            <p:nvPr/>
          </p:nvGrpSpPr>
          <p:grpSpPr bwMode="auto">
            <a:xfrm>
              <a:off x="3701" y="1154"/>
              <a:ext cx="1136" cy="1043"/>
              <a:chOff x="1358" y="1886"/>
              <a:chExt cx="2989" cy="1810"/>
            </a:xfrm>
          </p:grpSpPr>
          <p:sp>
            <p:nvSpPr>
              <p:cNvPr id="34877" name="Arc 450"/>
              <p:cNvSpPr>
                <a:spLocks/>
              </p:cNvSpPr>
              <p:nvPr/>
            </p:nvSpPr>
            <p:spPr bwMode="auto">
              <a:xfrm>
                <a:off x="2404" y="1886"/>
                <a:ext cx="1247" cy="375"/>
              </a:xfrm>
              <a:custGeom>
                <a:avLst/>
                <a:gdLst>
                  <a:gd name="T0" fmla="*/ 0 w 40985"/>
                  <a:gd name="T1" fmla="*/ 0 h 21600"/>
                  <a:gd name="T2" fmla="*/ 0 w 40985"/>
                  <a:gd name="T3" fmla="*/ 0 h 21600"/>
                  <a:gd name="T4" fmla="*/ 0 w 40985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985"/>
                  <a:gd name="T10" fmla="*/ 0 h 21600"/>
                  <a:gd name="T11" fmla="*/ 40985 w 40985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985" h="21600" fill="none" extrusionOk="0">
                    <a:moveTo>
                      <a:pt x="0" y="15316"/>
                    </a:moveTo>
                    <a:cubicBezTo>
                      <a:pt x="2766" y="6218"/>
                      <a:pt x="11157" y="-1"/>
                      <a:pt x="20666" y="0"/>
                    </a:cubicBezTo>
                    <a:cubicBezTo>
                      <a:pt x="29769" y="0"/>
                      <a:pt x="37896" y="5708"/>
                      <a:pt x="40984" y="14272"/>
                    </a:cubicBezTo>
                  </a:path>
                  <a:path w="40985" h="21600" stroke="0" extrusionOk="0">
                    <a:moveTo>
                      <a:pt x="0" y="15316"/>
                    </a:moveTo>
                    <a:cubicBezTo>
                      <a:pt x="2766" y="6218"/>
                      <a:pt x="11157" y="-1"/>
                      <a:pt x="20666" y="0"/>
                    </a:cubicBezTo>
                    <a:cubicBezTo>
                      <a:pt x="29769" y="0"/>
                      <a:pt x="37896" y="5708"/>
                      <a:pt x="40984" y="14272"/>
                    </a:cubicBezTo>
                    <a:lnTo>
                      <a:pt x="20666" y="21600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78" name="Arc 451"/>
              <p:cNvSpPr>
                <a:spLocks/>
              </p:cNvSpPr>
              <p:nvPr/>
            </p:nvSpPr>
            <p:spPr bwMode="auto">
              <a:xfrm>
                <a:off x="2412" y="1893"/>
                <a:ext cx="1232" cy="368"/>
              </a:xfrm>
              <a:custGeom>
                <a:avLst/>
                <a:gdLst>
                  <a:gd name="T0" fmla="*/ 0 w 40951"/>
                  <a:gd name="T1" fmla="*/ 0 h 21600"/>
                  <a:gd name="T2" fmla="*/ 0 w 40951"/>
                  <a:gd name="T3" fmla="*/ 0 h 21600"/>
                  <a:gd name="T4" fmla="*/ 0 w 40951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951"/>
                  <a:gd name="T10" fmla="*/ 0 h 21600"/>
                  <a:gd name="T11" fmla="*/ 40951 w 40951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951" h="21600" fill="none" extrusionOk="0">
                    <a:moveTo>
                      <a:pt x="-1" y="15268"/>
                    </a:moveTo>
                    <a:cubicBezTo>
                      <a:pt x="2781" y="6195"/>
                      <a:pt x="11160" y="-1"/>
                      <a:pt x="20651" y="0"/>
                    </a:cubicBezTo>
                    <a:cubicBezTo>
                      <a:pt x="29734" y="0"/>
                      <a:pt x="37847" y="5683"/>
                      <a:pt x="40951" y="14219"/>
                    </a:cubicBezTo>
                  </a:path>
                  <a:path w="40951" h="21600" stroke="0" extrusionOk="0">
                    <a:moveTo>
                      <a:pt x="-1" y="15268"/>
                    </a:moveTo>
                    <a:cubicBezTo>
                      <a:pt x="2781" y="6195"/>
                      <a:pt x="11160" y="-1"/>
                      <a:pt x="20651" y="0"/>
                    </a:cubicBezTo>
                    <a:cubicBezTo>
                      <a:pt x="29734" y="0"/>
                      <a:pt x="37847" y="5683"/>
                      <a:pt x="40951" y="14219"/>
                    </a:cubicBezTo>
                    <a:lnTo>
                      <a:pt x="20651" y="21600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79" name="Arc 452"/>
              <p:cNvSpPr>
                <a:spLocks/>
              </p:cNvSpPr>
              <p:nvPr/>
            </p:nvSpPr>
            <p:spPr bwMode="auto">
              <a:xfrm>
                <a:off x="1662" y="2081"/>
                <a:ext cx="766" cy="446"/>
              </a:xfrm>
              <a:custGeom>
                <a:avLst/>
                <a:gdLst>
                  <a:gd name="T0" fmla="*/ 0 w 33007"/>
                  <a:gd name="T1" fmla="*/ 0 h 25698"/>
                  <a:gd name="T2" fmla="*/ 0 w 33007"/>
                  <a:gd name="T3" fmla="*/ 0 h 25698"/>
                  <a:gd name="T4" fmla="*/ 0 w 33007"/>
                  <a:gd name="T5" fmla="*/ 0 h 25698"/>
                  <a:gd name="T6" fmla="*/ 0 60000 65536"/>
                  <a:gd name="T7" fmla="*/ 0 60000 65536"/>
                  <a:gd name="T8" fmla="*/ 0 60000 65536"/>
                  <a:gd name="T9" fmla="*/ 0 w 33007"/>
                  <a:gd name="T10" fmla="*/ 0 h 25698"/>
                  <a:gd name="T11" fmla="*/ 33007 w 33007"/>
                  <a:gd name="T12" fmla="*/ 25698 h 256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007" h="25698" fill="none" extrusionOk="0">
                    <a:moveTo>
                      <a:pt x="392" y="25697"/>
                    </a:moveTo>
                    <a:cubicBezTo>
                      <a:pt x="131" y="24347"/>
                      <a:pt x="0" y="22975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31" y="-1"/>
                      <a:pt x="29583" y="1128"/>
                      <a:pt x="33007" y="3257"/>
                    </a:cubicBezTo>
                  </a:path>
                  <a:path w="33007" h="25698" stroke="0" extrusionOk="0">
                    <a:moveTo>
                      <a:pt x="392" y="25697"/>
                    </a:moveTo>
                    <a:cubicBezTo>
                      <a:pt x="131" y="24347"/>
                      <a:pt x="0" y="22975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31" y="-1"/>
                      <a:pt x="29583" y="1128"/>
                      <a:pt x="33007" y="3257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80" name="Arc 453"/>
              <p:cNvSpPr>
                <a:spLocks/>
              </p:cNvSpPr>
              <p:nvPr/>
            </p:nvSpPr>
            <p:spPr bwMode="auto">
              <a:xfrm>
                <a:off x="1669" y="2088"/>
                <a:ext cx="755" cy="438"/>
              </a:xfrm>
              <a:custGeom>
                <a:avLst/>
                <a:gdLst>
                  <a:gd name="T0" fmla="*/ 0 w 32968"/>
                  <a:gd name="T1" fmla="*/ 0 h 25717"/>
                  <a:gd name="T2" fmla="*/ 0 w 32968"/>
                  <a:gd name="T3" fmla="*/ 0 h 25717"/>
                  <a:gd name="T4" fmla="*/ 0 w 32968"/>
                  <a:gd name="T5" fmla="*/ 0 h 25717"/>
                  <a:gd name="T6" fmla="*/ 0 60000 65536"/>
                  <a:gd name="T7" fmla="*/ 0 60000 65536"/>
                  <a:gd name="T8" fmla="*/ 0 60000 65536"/>
                  <a:gd name="T9" fmla="*/ 0 w 32968"/>
                  <a:gd name="T10" fmla="*/ 0 h 25717"/>
                  <a:gd name="T11" fmla="*/ 32968 w 32968"/>
                  <a:gd name="T12" fmla="*/ 25717 h 257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968" h="25717" fill="none" extrusionOk="0">
                    <a:moveTo>
                      <a:pt x="395" y="25717"/>
                    </a:moveTo>
                    <a:cubicBezTo>
                      <a:pt x="132" y="24360"/>
                      <a:pt x="0" y="22981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16" y="-1"/>
                      <a:pt x="29552" y="1119"/>
                      <a:pt x="32967" y="3233"/>
                    </a:cubicBezTo>
                  </a:path>
                  <a:path w="32968" h="25717" stroke="0" extrusionOk="0">
                    <a:moveTo>
                      <a:pt x="395" y="25717"/>
                    </a:moveTo>
                    <a:cubicBezTo>
                      <a:pt x="132" y="24360"/>
                      <a:pt x="0" y="22981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16" y="-1"/>
                      <a:pt x="29552" y="1119"/>
                      <a:pt x="32967" y="3233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81" name="Arc 454"/>
              <p:cNvSpPr>
                <a:spLocks/>
              </p:cNvSpPr>
              <p:nvPr/>
            </p:nvSpPr>
            <p:spPr bwMode="auto">
              <a:xfrm>
                <a:off x="1553" y="3120"/>
                <a:ext cx="773" cy="345"/>
              </a:xfrm>
              <a:custGeom>
                <a:avLst/>
                <a:gdLst>
                  <a:gd name="T0" fmla="*/ 0 w 32097"/>
                  <a:gd name="T1" fmla="*/ 0 h 21984"/>
                  <a:gd name="T2" fmla="*/ 0 w 32097"/>
                  <a:gd name="T3" fmla="*/ 0 h 21984"/>
                  <a:gd name="T4" fmla="*/ 0 w 32097"/>
                  <a:gd name="T5" fmla="*/ 0 h 21984"/>
                  <a:gd name="T6" fmla="*/ 0 60000 65536"/>
                  <a:gd name="T7" fmla="*/ 0 60000 65536"/>
                  <a:gd name="T8" fmla="*/ 0 60000 65536"/>
                  <a:gd name="T9" fmla="*/ 0 w 32097"/>
                  <a:gd name="T10" fmla="*/ 0 h 21984"/>
                  <a:gd name="T11" fmla="*/ 32097 w 32097"/>
                  <a:gd name="T12" fmla="*/ 21984 h 2198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97" h="21984" fill="none" extrusionOk="0">
                    <a:moveTo>
                      <a:pt x="32096" y="19261"/>
                    </a:moveTo>
                    <a:cubicBezTo>
                      <a:pt x="28886" y="21047"/>
                      <a:pt x="25273" y="21983"/>
                      <a:pt x="21600" y="21984"/>
                    </a:cubicBezTo>
                    <a:cubicBezTo>
                      <a:pt x="9670" y="21984"/>
                      <a:pt x="0" y="12313"/>
                      <a:pt x="0" y="384"/>
                    </a:cubicBezTo>
                    <a:cubicBezTo>
                      <a:pt x="-1" y="255"/>
                      <a:pt x="1" y="127"/>
                      <a:pt x="3" y="0"/>
                    </a:cubicBezTo>
                  </a:path>
                  <a:path w="32097" h="21984" stroke="0" extrusionOk="0">
                    <a:moveTo>
                      <a:pt x="32096" y="19261"/>
                    </a:moveTo>
                    <a:cubicBezTo>
                      <a:pt x="28886" y="21047"/>
                      <a:pt x="25273" y="21983"/>
                      <a:pt x="21600" y="21984"/>
                    </a:cubicBezTo>
                    <a:cubicBezTo>
                      <a:pt x="9670" y="21984"/>
                      <a:pt x="0" y="12313"/>
                      <a:pt x="0" y="384"/>
                    </a:cubicBezTo>
                    <a:cubicBezTo>
                      <a:pt x="-1" y="255"/>
                      <a:pt x="1" y="127"/>
                      <a:pt x="3" y="0"/>
                    </a:cubicBezTo>
                    <a:lnTo>
                      <a:pt x="21600" y="384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82" name="Arc 455"/>
              <p:cNvSpPr>
                <a:spLocks/>
              </p:cNvSpPr>
              <p:nvPr/>
            </p:nvSpPr>
            <p:spPr bwMode="auto">
              <a:xfrm>
                <a:off x="1560" y="3120"/>
                <a:ext cx="761" cy="337"/>
              </a:xfrm>
              <a:custGeom>
                <a:avLst/>
                <a:gdLst>
                  <a:gd name="T0" fmla="*/ 0 w 32039"/>
                  <a:gd name="T1" fmla="*/ 0 h 21986"/>
                  <a:gd name="T2" fmla="*/ 0 w 32039"/>
                  <a:gd name="T3" fmla="*/ 0 h 21986"/>
                  <a:gd name="T4" fmla="*/ 0 w 32039"/>
                  <a:gd name="T5" fmla="*/ 0 h 21986"/>
                  <a:gd name="T6" fmla="*/ 0 60000 65536"/>
                  <a:gd name="T7" fmla="*/ 0 60000 65536"/>
                  <a:gd name="T8" fmla="*/ 0 60000 65536"/>
                  <a:gd name="T9" fmla="*/ 0 w 32039"/>
                  <a:gd name="T10" fmla="*/ 0 h 21986"/>
                  <a:gd name="T11" fmla="*/ 32039 w 32039"/>
                  <a:gd name="T12" fmla="*/ 21986 h 2198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39" h="21986" fill="none" extrusionOk="0">
                    <a:moveTo>
                      <a:pt x="32038" y="19295"/>
                    </a:moveTo>
                    <a:cubicBezTo>
                      <a:pt x="28842" y="21060"/>
                      <a:pt x="25251" y="21985"/>
                      <a:pt x="21600" y="21986"/>
                    </a:cubicBezTo>
                    <a:cubicBezTo>
                      <a:pt x="9670" y="21986"/>
                      <a:pt x="0" y="12315"/>
                      <a:pt x="0" y="386"/>
                    </a:cubicBezTo>
                    <a:cubicBezTo>
                      <a:pt x="-1" y="257"/>
                      <a:pt x="1" y="128"/>
                      <a:pt x="3" y="0"/>
                    </a:cubicBezTo>
                  </a:path>
                  <a:path w="32039" h="21986" stroke="0" extrusionOk="0">
                    <a:moveTo>
                      <a:pt x="32038" y="19295"/>
                    </a:moveTo>
                    <a:cubicBezTo>
                      <a:pt x="28842" y="21060"/>
                      <a:pt x="25251" y="21985"/>
                      <a:pt x="21600" y="21986"/>
                    </a:cubicBezTo>
                    <a:cubicBezTo>
                      <a:pt x="9670" y="21986"/>
                      <a:pt x="0" y="12315"/>
                      <a:pt x="0" y="386"/>
                    </a:cubicBezTo>
                    <a:cubicBezTo>
                      <a:pt x="-1" y="257"/>
                      <a:pt x="1" y="128"/>
                      <a:pt x="3" y="0"/>
                    </a:cubicBezTo>
                    <a:lnTo>
                      <a:pt x="21600" y="386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83" name="Arc 456"/>
              <p:cNvSpPr>
                <a:spLocks/>
              </p:cNvSpPr>
              <p:nvPr/>
            </p:nvSpPr>
            <p:spPr bwMode="auto">
              <a:xfrm>
                <a:off x="3626" y="2103"/>
                <a:ext cx="584" cy="427"/>
              </a:xfrm>
              <a:custGeom>
                <a:avLst/>
                <a:gdLst>
                  <a:gd name="T0" fmla="*/ 0 w 26070"/>
                  <a:gd name="T1" fmla="*/ 0 h 31631"/>
                  <a:gd name="T2" fmla="*/ 0 w 26070"/>
                  <a:gd name="T3" fmla="*/ 0 h 31631"/>
                  <a:gd name="T4" fmla="*/ 0 w 26070"/>
                  <a:gd name="T5" fmla="*/ 0 h 31631"/>
                  <a:gd name="T6" fmla="*/ 0 60000 65536"/>
                  <a:gd name="T7" fmla="*/ 0 60000 65536"/>
                  <a:gd name="T8" fmla="*/ 0 60000 65536"/>
                  <a:gd name="T9" fmla="*/ 0 w 26070"/>
                  <a:gd name="T10" fmla="*/ 0 h 31631"/>
                  <a:gd name="T11" fmla="*/ 26070 w 26070"/>
                  <a:gd name="T12" fmla="*/ 31631 h 316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070" h="31631" fill="none" extrusionOk="0">
                    <a:moveTo>
                      <a:pt x="-1" y="467"/>
                    </a:moveTo>
                    <a:cubicBezTo>
                      <a:pt x="1469" y="156"/>
                      <a:pt x="2967" y="-1"/>
                      <a:pt x="4470" y="0"/>
                    </a:cubicBezTo>
                    <a:cubicBezTo>
                      <a:pt x="16399" y="0"/>
                      <a:pt x="26070" y="9670"/>
                      <a:pt x="26070" y="21600"/>
                    </a:cubicBezTo>
                    <a:cubicBezTo>
                      <a:pt x="26070" y="25094"/>
                      <a:pt x="25222" y="28536"/>
                      <a:pt x="23599" y="31631"/>
                    </a:cubicBezTo>
                  </a:path>
                  <a:path w="26070" h="31631" stroke="0" extrusionOk="0">
                    <a:moveTo>
                      <a:pt x="-1" y="467"/>
                    </a:moveTo>
                    <a:cubicBezTo>
                      <a:pt x="1469" y="156"/>
                      <a:pt x="2967" y="-1"/>
                      <a:pt x="4470" y="0"/>
                    </a:cubicBezTo>
                    <a:cubicBezTo>
                      <a:pt x="16399" y="0"/>
                      <a:pt x="26070" y="9670"/>
                      <a:pt x="26070" y="21600"/>
                    </a:cubicBezTo>
                    <a:cubicBezTo>
                      <a:pt x="26070" y="25094"/>
                      <a:pt x="25222" y="28536"/>
                      <a:pt x="23599" y="31631"/>
                    </a:cubicBezTo>
                    <a:lnTo>
                      <a:pt x="4470" y="21600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84" name="Arc 457"/>
              <p:cNvSpPr>
                <a:spLocks/>
              </p:cNvSpPr>
              <p:nvPr/>
            </p:nvSpPr>
            <p:spPr bwMode="auto">
              <a:xfrm>
                <a:off x="3628" y="2110"/>
                <a:ext cx="574" cy="418"/>
              </a:xfrm>
              <a:custGeom>
                <a:avLst/>
                <a:gdLst>
                  <a:gd name="T0" fmla="*/ 0 w 26029"/>
                  <a:gd name="T1" fmla="*/ 0 h 31708"/>
                  <a:gd name="T2" fmla="*/ 0 w 26029"/>
                  <a:gd name="T3" fmla="*/ 0 h 31708"/>
                  <a:gd name="T4" fmla="*/ 0 w 26029"/>
                  <a:gd name="T5" fmla="*/ 0 h 31708"/>
                  <a:gd name="T6" fmla="*/ 0 60000 65536"/>
                  <a:gd name="T7" fmla="*/ 0 60000 65536"/>
                  <a:gd name="T8" fmla="*/ 0 60000 65536"/>
                  <a:gd name="T9" fmla="*/ 0 w 26029"/>
                  <a:gd name="T10" fmla="*/ 0 h 31708"/>
                  <a:gd name="T11" fmla="*/ 26029 w 26029"/>
                  <a:gd name="T12" fmla="*/ 31708 h 3170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029" h="31708" fill="none" extrusionOk="0">
                    <a:moveTo>
                      <a:pt x="-1" y="458"/>
                    </a:moveTo>
                    <a:cubicBezTo>
                      <a:pt x="1456" y="153"/>
                      <a:pt x="2940" y="-1"/>
                      <a:pt x="4429" y="0"/>
                    </a:cubicBezTo>
                    <a:cubicBezTo>
                      <a:pt x="16358" y="0"/>
                      <a:pt x="26029" y="9670"/>
                      <a:pt x="26029" y="21600"/>
                    </a:cubicBezTo>
                    <a:cubicBezTo>
                      <a:pt x="26029" y="25123"/>
                      <a:pt x="25166" y="28593"/>
                      <a:pt x="23517" y="31707"/>
                    </a:cubicBezTo>
                  </a:path>
                  <a:path w="26029" h="31708" stroke="0" extrusionOk="0">
                    <a:moveTo>
                      <a:pt x="-1" y="458"/>
                    </a:moveTo>
                    <a:cubicBezTo>
                      <a:pt x="1456" y="153"/>
                      <a:pt x="2940" y="-1"/>
                      <a:pt x="4429" y="0"/>
                    </a:cubicBezTo>
                    <a:cubicBezTo>
                      <a:pt x="16358" y="0"/>
                      <a:pt x="26029" y="9670"/>
                      <a:pt x="26029" y="21600"/>
                    </a:cubicBezTo>
                    <a:cubicBezTo>
                      <a:pt x="26029" y="25123"/>
                      <a:pt x="25166" y="28593"/>
                      <a:pt x="23517" y="31707"/>
                    </a:cubicBezTo>
                    <a:lnTo>
                      <a:pt x="4429" y="21600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85" name="Arc 458"/>
              <p:cNvSpPr>
                <a:spLocks/>
              </p:cNvSpPr>
              <p:nvPr/>
            </p:nvSpPr>
            <p:spPr bwMode="auto">
              <a:xfrm>
                <a:off x="3791" y="2534"/>
                <a:ext cx="556" cy="428"/>
              </a:xfrm>
              <a:custGeom>
                <a:avLst/>
                <a:gdLst>
                  <a:gd name="T0" fmla="*/ 0 w 21600"/>
                  <a:gd name="T1" fmla="*/ 0 h 29154"/>
                  <a:gd name="T2" fmla="*/ 0 w 21600"/>
                  <a:gd name="T3" fmla="*/ 0 h 29154"/>
                  <a:gd name="T4" fmla="*/ 0 w 21600"/>
                  <a:gd name="T5" fmla="*/ 0 h 29154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154"/>
                  <a:gd name="T11" fmla="*/ 21600 w 21600"/>
                  <a:gd name="T12" fmla="*/ 29154 h 2915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154" fill="none" extrusionOk="0">
                    <a:moveTo>
                      <a:pt x="13583" y="0"/>
                    </a:moveTo>
                    <a:cubicBezTo>
                      <a:pt x="18654" y="4101"/>
                      <a:pt x="21600" y="10273"/>
                      <a:pt x="21600" y="16794"/>
                    </a:cubicBezTo>
                    <a:cubicBezTo>
                      <a:pt x="21600" y="21214"/>
                      <a:pt x="20243" y="25528"/>
                      <a:pt x="17714" y="29154"/>
                    </a:cubicBezTo>
                  </a:path>
                  <a:path w="21600" h="29154" stroke="0" extrusionOk="0">
                    <a:moveTo>
                      <a:pt x="13583" y="0"/>
                    </a:moveTo>
                    <a:cubicBezTo>
                      <a:pt x="18654" y="4101"/>
                      <a:pt x="21600" y="10273"/>
                      <a:pt x="21600" y="16794"/>
                    </a:cubicBezTo>
                    <a:cubicBezTo>
                      <a:pt x="21600" y="21214"/>
                      <a:pt x="20243" y="25528"/>
                      <a:pt x="17714" y="29154"/>
                    </a:cubicBezTo>
                    <a:lnTo>
                      <a:pt x="0" y="16794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86" name="Arc 459"/>
              <p:cNvSpPr>
                <a:spLocks/>
              </p:cNvSpPr>
              <p:nvPr/>
            </p:nvSpPr>
            <p:spPr bwMode="auto">
              <a:xfrm>
                <a:off x="3791" y="2538"/>
                <a:ext cx="549" cy="420"/>
              </a:xfrm>
              <a:custGeom>
                <a:avLst/>
                <a:gdLst>
                  <a:gd name="T0" fmla="*/ 0 w 21600"/>
                  <a:gd name="T1" fmla="*/ 0 h 29298"/>
                  <a:gd name="T2" fmla="*/ 0 w 21600"/>
                  <a:gd name="T3" fmla="*/ 0 h 29298"/>
                  <a:gd name="T4" fmla="*/ 0 w 21600"/>
                  <a:gd name="T5" fmla="*/ 0 h 2929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298"/>
                  <a:gd name="T11" fmla="*/ 21600 w 21600"/>
                  <a:gd name="T12" fmla="*/ 29298 h 292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298" fill="none" extrusionOk="0">
                    <a:moveTo>
                      <a:pt x="13504" y="0"/>
                    </a:moveTo>
                    <a:cubicBezTo>
                      <a:pt x="18621" y="4099"/>
                      <a:pt x="21600" y="10301"/>
                      <a:pt x="21600" y="16858"/>
                    </a:cubicBezTo>
                    <a:cubicBezTo>
                      <a:pt x="21600" y="21311"/>
                      <a:pt x="20223" y="25656"/>
                      <a:pt x="17658" y="29298"/>
                    </a:cubicBezTo>
                  </a:path>
                  <a:path w="21600" h="29298" stroke="0" extrusionOk="0">
                    <a:moveTo>
                      <a:pt x="13504" y="0"/>
                    </a:moveTo>
                    <a:cubicBezTo>
                      <a:pt x="18621" y="4099"/>
                      <a:pt x="21600" y="10301"/>
                      <a:pt x="21600" y="16858"/>
                    </a:cubicBezTo>
                    <a:cubicBezTo>
                      <a:pt x="21600" y="21311"/>
                      <a:pt x="20223" y="25656"/>
                      <a:pt x="17658" y="29298"/>
                    </a:cubicBezTo>
                    <a:lnTo>
                      <a:pt x="0" y="16858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87" name="Arc 460"/>
              <p:cNvSpPr>
                <a:spLocks/>
              </p:cNvSpPr>
              <p:nvPr/>
            </p:nvSpPr>
            <p:spPr bwMode="auto">
              <a:xfrm>
                <a:off x="3609" y="2973"/>
                <a:ext cx="651" cy="607"/>
              </a:xfrm>
              <a:custGeom>
                <a:avLst/>
                <a:gdLst>
                  <a:gd name="T0" fmla="*/ 0 w 28655"/>
                  <a:gd name="T1" fmla="*/ 0 h 27157"/>
                  <a:gd name="T2" fmla="*/ 0 w 28655"/>
                  <a:gd name="T3" fmla="*/ 0 h 27157"/>
                  <a:gd name="T4" fmla="*/ 0 w 28655"/>
                  <a:gd name="T5" fmla="*/ 0 h 27157"/>
                  <a:gd name="T6" fmla="*/ 0 60000 65536"/>
                  <a:gd name="T7" fmla="*/ 0 60000 65536"/>
                  <a:gd name="T8" fmla="*/ 0 60000 65536"/>
                  <a:gd name="T9" fmla="*/ 0 w 28655"/>
                  <a:gd name="T10" fmla="*/ 0 h 27157"/>
                  <a:gd name="T11" fmla="*/ 28655 w 28655"/>
                  <a:gd name="T12" fmla="*/ 27157 h 2715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655" h="27157" fill="none" extrusionOk="0">
                    <a:moveTo>
                      <a:pt x="27927" y="0"/>
                    </a:moveTo>
                    <a:cubicBezTo>
                      <a:pt x="28410" y="1812"/>
                      <a:pt x="28655" y="3680"/>
                      <a:pt x="28655" y="5557"/>
                    </a:cubicBezTo>
                    <a:cubicBezTo>
                      <a:pt x="28655" y="17486"/>
                      <a:pt x="18984" y="27157"/>
                      <a:pt x="7055" y="27157"/>
                    </a:cubicBezTo>
                    <a:cubicBezTo>
                      <a:pt x="4653" y="27157"/>
                      <a:pt x="2269" y="26756"/>
                      <a:pt x="-1" y="25972"/>
                    </a:cubicBezTo>
                  </a:path>
                  <a:path w="28655" h="27157" stroke="0" extrusionOk="0">
                    <a:moveTo>
                      <a:pt x="27927" y="0"/>
                    </a:moveTo>
                    <a:cubicBezTo>
                      <a:pt x="28410" y="1812"/>
                      <a:pt x="28655" y="3680"/>
                      <a:pt x="28655" y="5557"/>
                    </a:cubicBezTo>
                    <a:cubicBezTo>
                      <a:pt x="28655" y="17486"/>
                      <a:pt x="18984" y="27157"/>
                      <a:pt x="7055" y="27157"/>
                    </a:cubicBezTo>
                    <a:cubicBezTo>
                      <a:pt x="4653" y="27157"/>
                      <a:pt x="2269" y="26756"/>
                      <a:pt x="-1" y="25972"/>
                    </a:cubicBezTo>
                    <a:lnTo>
                      <a:pt x="7055" y="5557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88" name="Arc 461"/>
              <p:cNvSpPr>
                <a:spLocks/>
              </p:cNvSpPr>
              <p:nvPr/>
            </p:nvSpPr>
            <p:spPr bwMode="auto">
              <a:xfrm>
                <a:off x="3611" y="2975"/>
                <a:ext cx="642" cy="598"/>
              </a:xfrm>
              <a:custGeom>
                <a:avLst/>
                <a:gdLst>
                  <a:gd name="T0" fmla="*/ 0 w 28653"/>
                  <a:gd name="T1" fmla="*/ 0 h 27158"/>
                  <a:gd name="T2" fmla="*/ 0 w 28653"/>
                  <a:gd name="T3" fmla="*/ 0 h 27158"/>
                  <a:gd name="T4" fmla="*/ 0 w 28653"/>
                  <a:gd name="T5" fmla="*/ 0 h 27158"/>
                  <a:gd name="T6" fmla="*/ 0 60000 65536"/>
                  <a:gd name="T7" fmla="*/ 0 60000 65536"/>
                  <a:gd name="T8" fmla="*/ 0 60000 65536"/>
                  <a:gd name="T9" fmla="*/ 0 w 28653"/>
                  <a:gd name="T10" fmla="*/ 0 h 27158"/>
                  <a:gd name="T11" fmla="*/ 28653 w 28653"/>
                  <a:gd name="T12" fmla="*/ 27158 h 2715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653" h="27158" fill="none" extrusionOk="0">
                    <a:moveTo>
                      <a:pt x="27925" y="0"/>
                    </a:moveTo>
                    <a:cubicBezTo>
                      <a:pt x="28408" y="1813"/>
                      <a:pt x="28653" y="3681"/>
                      <a:pt x="28653" y="5558"/>
                    </a:cubicBezTo>
                    <a:cubicBezTo>
                      <a:pt x="28653" y="17487"/>
                      <a:pt x="18982" y="27158"/>
                      <a:pt x="7053" y="27158"/>
                    </a:cubicBezTo>
                    <a:cubicBezTo>
                      <a:pt x="4652" y="27158"/>
                      <a:pt x="2268" y="26757"/>
                      <a:pt x="-1" y="25974"/>
                    </a:cubicBezTo>
                  </a:path>
                  <a:path w="28653" h="27158" stroke="0" extrusionOk="0">
                    <a:moveTo>
                      <a:pt x="27925" y="0"/>
                    </a:moveTo>
                    <a:cubicBezTo>
                      <a:pt x="28408" y="1813"/>
                      <a:pt x="28653" y="3681"/>
                      <a:pt x="28653" y="5558"/>
                    </a:cubicBezTo>
                    <a:cubicBezTo>
                      <a:pt x="28653" y="17487"/>
                      <a:pt x="18982" y="27158"/>
                      <a:pt x="7053" y="27158"/>
                    </a:cubicBezTo>
                    <a:cubicBezTo>
                      <a:pt x="4652" y="27158"/>
                      <a:pt x="2268" y="26757"/>
                      <a:pt x="-1" y="25974"/>
                    </a:cubicBezTo>
                    <a:lnTo>
                      <a:pt x="7053" y="5558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89" name="Arc 462"/>
              <p:cNvSpPr>
                <a:spLocks/>
              </p:cNvSpPr>
              <p:nvPr/>
            </p:nvSpPr>
            <p:spPr bwMode="auto">
              <a:xfrm>
                <a:off x="1358" y="2529"/>
                <a:ext cx="354" cy="592"/>
              </a:xfrm>
              <a:custGeom>
                <a:avLst/>
                <a:gdLst>
                  <a:gd name="T0" fmla="*/ 0 w 21600"/>
                  <a:gd name="T1" fmla="*/ 0 h 41297"/>
                  <a:gd name="T2" fmla="*/ 0 w 21600"/>
                  <a:gd name="T3" fmla="*/ 0 h 41297"/>
                  <a:gd name="T4" fmla="*/ 0 w 21600"/>
                  <a:gd name="T5" fmla="*/ 0 h 41297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297"/>
                  <a:gd name="T11" fmla="*/ 21600 w 21600"/>
                  <a:gd name="T12" fmla="*/ 41297 h 4129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297" fill="none" extrusionOk="0">
                    <a:moveTo>
                      <a:pt x="12844" y="41297"/>
                    </a:moveTo>
                    <a:cubicBezTo>
                      <a:pt x="5035" y="37834"/>
                      <a:pt x="0" y="30094"/>
                      <a:pt x="0" y="21551"/>
                    </a:cubicBezTo>
                    <a:cubicBezTo>
                      <a:pt x="-1" y="10187"/>
                      <a:pt x="8803" y="767"/>
                      <a:pt x="20141" y="0"/>
                    </a:cubicBezTo>
                  </a:path>
                  <a:path w="21600" h="41297" stroke="0" extrusionOk="0">
                    <a:moveTo>
                      <a:pt x="12844" y="41297"/>
                    </a:moveTo>
                    <a:cubicBezTo>
                      <a:pt x="5035" y="37834"/>
                      <a:pt x="0" y="30094"/>
                      <a:pt x="0" y="21551"/>
                    </a:cubicBezTo>
                    <a:cubicBezTo>
                      <a:pt x="-1" y="10187"/>
                      <a:pt x="8803" y="767"/>
                      <a:pt x="20141" y="0"/>
                    </a:cubicBezTo>
                    <a:lnTo>
                      <a:pt x="21600" y="21551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90" name="Arc 463"/>
              <p:cNvSpPr>
                <a:spLocks/>
              </p:cNvSpPr>
              <p:nvPr/>
            </p:nvSpPr>
            <p:spPr bwMode="auto">
              <a:xfrm>
                <a:off x="1365" y="2536"/>
                <a:ext cx="347" cy="578"/>
              </a:xfrm>
              <a:custGeom>
                <a:avLst/>
                <a:gdLst>
                  <a:gd name="T0" fmla="*/ 0 w 21600"/>
                  <a:gd name="T1" fmla="*/ 0 h 41307"/>
                  <a:gd name="T2" fmla="*/ 0 w 21600"/>
                  <a:gd name="T3" fmla="*/ 0 h 41307"/>
                  <a:gd name="T4" fmla="*/ 0 w 21600"/>
                  <a:gd name="T5" fmla="*/ 0 h 41307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307"/>
                  <a:gd name="T11" fmla="*/ 21600 w 21600"/>
                  <a:gd name="T12" fmla="*/ 41307 h 4130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307" fill="none" extrusionOk="0">
                    <a:moveTo>
                      <a:pt x="12867" y="41306"/>
                    </a:moveTo>
                    <a:cubicBezTo>
                      <a:pt x="5045" y="37849"/>
                      <a:pt x="0" y="30102"/>
                      <a:pt x="0" y="21551"/>
                    </a:cubicBezTo>
                    <a:cubicBezTo>
                      <a:pt x="-1" y="10186"/>
                      <a:pt x="8806" y="765"/>
                      <a:pt x="20145" y="-1"/>
                    </a:cubicBezTo>
                  </a:path>
                  <a:path w="21600" h="41307" stroke="0" extrusionOk="0">
                    <a:moveTo>
                      <a:pt x="12867" y="41306"/>
                    </a:moveTo>
                    <a:cubicBezTo>
                      <a:pt x="5045" y="37849"/>
                      <a:pt x="0" y="30102"/>
                      <a:pt x="0" y="21551"/>
                    </a:cubicBezTo>
                    <a:cubicBezTo>
                      <a:pt x="-1" y="10186"/>
                      <a:pt x="8806" y="765"/>
                      <a:pt x="20145" y="-1"/>
                    </a:cubicBezTo>
                    <a:lnTo>
                      <a:pt x="21600" y="21551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91" name="Arc 464"/>
              <p:cNvSpPr>
                <a:spLocks/>
              </p:cNvSpPr>
              <p:nvPr/>
            </p:nvSpPr>
            <p:spPr bwMode="auto">
              <a:xfrm>
                <a:off x="2293" y="3335"/>
                <a:ext cx="1344" cy="361"/>
              </a:xfrm>
              <a:custGeom>
                <a:avLst/>
                <a:gdLst>
                  <a:gd name="T0" fmla="*/ 0 w 39224"/>
                  <a:gd name="T1" fmla="*/ 0 h 21600"/>
                  <a:gd name="T2" fmla="*/ 0 w 39224"/>
                  <a:gd name="T3" fmla="*/ 0 h 21600"/>
                  <a:gd name="T4" fmla="*/ 0 w 39224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9224"/>
                  <a:gd name="T10" fmla="*/ 0 h 21600"/>
                  <a:gd name="T11" fmla="*/ 39224 w 39224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224" h="21600" fill="none" extrusionOk="0">
                    <a:moveTo>
                      <a:pt x="39224" y="12019"/>
                    </a:moveTo>
                    <a:cubicBezTo>
                      <a:pt x="35214" y="18006"/>
                      <a:pt x="28483" y="21599"/>
                      <a:pt x="21277" y="21600"/>
                    </a:cubicBezTo>
                    <a:cubicBezTo>
                      <a:pt x="10782" y="21600"/>
                      <a:pt x="1807" y="14057"/>
                      <a:pt x="-1" y="3720"/>
                    </a:cubicBezTo>
                  </a:path>
                  <a:path w="39224" h="21600" stroke="0" extrusionOk="0">
                    <a:moveTo>
                      <a:pt x="39224" y="12019"/>
                    </a:moveTo>
                    <a:cubicBezTo>
                      <a:pt x="35214" y="18006"/>
                      <a:pt x="28483" y="21599"/>
                      <a:pt x="21277" y="21600"/>
                    </a:cubicBezTo>
                    <a:cubicBezTo>
                      <a:pt x="10782" y="21600"/>
                      <a:pt x="1807" y="14057"/>
                      <a:pt x="-1" y="3720"/>
                    </a:cubicBezTo>
                    <a:lnTo>
                      <a:pt x="21277" y="0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92" name="Arc 465"/>
              <p:cNvSpPr>
                <a:spLocks/>
              </p:cNvSpPr>
              <p:nvPr/>
            </p:nvSpPr>
            <p:spPr bwMode="auto">
              <a:xfrm>
                <a:off x="2300" y="3335"/>
                <a:ext cx="1329" cy="354"/>
              </a:xfrm>
              <a:custGeom>
                <a:avLst/>
                <a:gdLst>
                  <a:gd name="T0" fmla="*/ 0 w 39161"/>
                  <a:gd name="T1" fmla="*/ 0 h 21600"/>
                  <a:gd name="T2" fmla="*/ 0 w 39161"/>
                  <a:gd name="T3" fmla="*/ 0 h 21600"/>
                  <a:gd name="T4" fmla="*/ 0 w 39161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9161"/>
                  <a:gd name="T10" fmla="*/ 0 h 21600"/>
                  <a:gd name="T11" fmla="*/ 39161 w 39161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161" h="21600" fill="none" extrusionOk="0">
                    <a:moveTo>
                      <a:pt x="39161" y="12103"/>
                    </a:moveTo>
                    <a:cubicBezTo>
                      <a:pt x="35143" y="18042"/>
                      <a:pt x="28441" y="21599"/>
                      <a:pt x="21271" y="21600"/>
                    </a:cubicBezTo>
                    <a:cubicBezTo>
                      <a:pt x="10790" y="21600"/>
                      <a:pt x="1822" y="14076"/>
                      <a:pt x="0" y="3755"/>
                    </a:cubicBezTo>
                  </a:path>
                  <a:path w="39161" h="21600" stroke="0" extrusionOk="0">
                    <a:moveTo>
                      <a:pt x="39161" y="12103"/>
                    </a:moveTo>
                    <a:cubicBezTo>
                      <a:pt x="35143" y="18042"/>
                      <a:pt x="28441" y="21599"/>
                      <a:pt x="21271" y="21600"/>
                    </a:cubicBezTo>
                    <a:cubicBezTo>
                      <a:pt x="10790" y="21600"/>
                      <a:pt x="1822" y="14076"/>
                      <a:pt x="0" y="3755"/>
                    </a:cubicBezTo>
                    <a:lnTo>
                      <a:pt x="21271" y="0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7026" name="Line 466"/>
            <p:cNvSpPr>
              <a:spLocks noChangeShapeType="1"/>
            </p:cNvSpPr>
            <p:nvPr/>
          </p:nvSpPr>
          <p:spPr bwMode="auto">
            <a:xfrm flipH="1">
              <a:off x="4104" y="1502"/>
              <a:ext cx="383" cy="136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endParaRPr lang="en-US" sz="500"/>
            </a:p>
          </p:txBody>
        </p:sp>
        <p:sp>
          <p:nvSpPr>
            <p:cNvPr id="67027" name="Line 467"/>
            <p:cNvSpPr>
              <a:spLocks noChangeShapeType="1"/>
            </p:cNvSpPr>
            <p:nvPr/>
          </p:nvSpPr>
          <p:spPr bwMode="auto">
            <a:xfrm flipH="1" flipV="1">
              <a:off x="4075" y="1676"/>
              <a:ext cx="265" cy="282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endParaRPr lang="en-US" sz="500"/>
            </a:p>
          </p:txBody>
        </p:sp>
        <p:sp>
          <p:nvSpPr>
            <p:cNvPr id="67028" name="Line 468"/>
            <p:cNvSpPr>
              <a:spLocks noChangeShapeType="1"/>
            </p:cNvSpPr>
            <p:nvPr/>
          </p:nvSpPr>
          <p:spPr bwMode="auto">
            <a:xfrm flipH="1" flipV="1">
              <a:off x="4517" y="1502"/>
              <a:ext cx="265" cy="487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endParaRPr lang="en-US" sz="500"/>
            </a:p>
          </p:txBody>
        </p:sp>
        <p:sp>
          <p:nvSpPr>
            <p:cNvPr id="67029" name="Line 469"/>
            <p:cNvSpPr>
              <a:spLocks noChangeShapeType="1"/>
            </p:cNvSpPr>
            <p:nvPr/>
          </p:nvSpPr>
          <p:spPr bwMode="auto">
            <a:xfrm flipH="1" flipV="1">
              <a:off x="4340" y="1920"/>
              <a:ext cx="442" cy="69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endParaRPr lang="en-US" sz="500"/>
            </a:p>
          </p:txBody>
        </p:sp>
        <p:sp>
          <p:nvSpPr>
            <p:cNvPr id="67030" name="Line 470"/>
            <p:cNvSpPr>
              <a:spLocks noChangeShapeType="1"/>
            </p:cNvSpPr>
            <p:nvPr/>
          </p:nvSpPr>
          <p:spPr bwMode="auto">
            <a:xfrm flipV="1">
              <a:off x="3690" y="1676"/>
              <a:ext cx="385" cy="104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endParaRPr lang="en-US" sz="500"/>
            </a:p>
          </p:txBody>
        </p:sp>
        <p:pic>
          <p:nvPicPr>
            <p:cNvPr id="34868" name="Picture 471"/>
            <p:cNvPicPr>
              <a:picLocks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8" y="1592"/>
              <a:ext cx="230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69" name="Picture 472"/>
            <p:cNvPicPr>
              <a:picLocks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2" y="1892"/>
              <a:ext cx="231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70" name="Text Box 473"/>
            <p:cNvSpPr txBox="1">
              <a:spLocks noChangeArrowheads="1"/>
            </p:cNvSpPr>
            <p:nvPr/>
          </p:nvSpPr>
          <p:spPr bwMode="auto">
            <a:xfrm>
              <a:off x="4235" y="830"/>
              <a:ext cx="29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1" tIns="45708" rIns="91411" bIns="4570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zh-CN" sz="1400">
                  <a:latin typeface="Arial" pitchFamily="34" charset="0"/>
                  <a:ea typeface="宋体" pitchFamily="2" charset="-122"/>
                </a:rPr>
                <a:t>ISP</a:t>
              </a:r>
            </a:p>
          </p:txBody>
        </p:sp>
        <p:pic>
          <p:nvPicPr>
            <p:cNvPr id="34871" name="Picture 474"/>
            <p:cNvPicPr>
              <a:picLocks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" y="1731"/>
              <a:ext cx="230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72" name="Picture 475"/>
            <p:cNvPicPr>
              <a:picLocks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" y="1892"/>
              <a:ext cx="231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7036" name="Line 476"/>
            <p:cNvSpPr>
              <a:spLocks noChangeShapeType="1"/>
            </p:cNvSpPr>
            <p:nvPr/>
          </p:nvSpPr>
          <p:spPr bwMode="auto">
            <a:xfrm flipH="1">
              <a:off x="4463" y="1301"/>
              <a:ext cx="286" cy="193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endParaRPr lang="en-US" sz="500"/>
            </a:p>
          </p:txBody>
        </p:sp>
        <p:pic>
          <p:nvPicPr>
            <p:cNvPr id="34874" name="Picture 477"/>
            <p:cNvPicPr>
              <a:picLocks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0" y="1246"/>
              <a:ext cx="231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75" name="Picture 478"/>
            <p:cNvPicPr>
              <a:picLocks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5" y="1441"/>
              <a:ext cx="230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76" name="Picture 437"/>
            <p:cNvPicPr>
              <a:picLocks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4" y="1732"/>
              <a:ext cx="231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34819" name="Object 498"/>
            <p:cNvGraphicFramePr>
              <a:graphicFrameLocks noChangeAspect="1"/>
            </p:cNvGraphicFramePr>
            <p:nvPr/>
          </p:nvGraphicFramePr>
          <p:xfrm>
            <a:off x="0" y="1876"/>
            <a:ext cx="1401" cy="9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213" name="Photo Editor Photo" r:id="rId13" imgW="5668166" imgH="3990476" progId="MSPhotoEd.3">
                    <p:embed/>
                  </p:oleObj>
                </mc:Choice>
                <mc:Fallback>
                  <p:oleObj name="Photo Editor Photo" r:id="rId13" imgW="5668166" imgH="3990476" progId="MSPhotoEd.3">
                    <p:embed/>
                    <p:pic>
                      <p:nvPicPr>
                        <p:cNvPr id="0" name="Object 49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1876"/>
                          <a:ext cx="1401" cy="9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4824" name="Rectangle 479"/>
          <p:cNvSpPr>
            <a:spLocks noGrp="1" noChangeArrowheads="1"/>
          </p:cNvSpPr>
          <p:nvPr>
            <p:ph type="title" idx="4294967295"/>
          </p:nvPr>
        </p:nvSpPr>
        <p:spPr>
          <a:xfrm>
            <a:off x="439100" y="171450"/>
            <a:ext cx="7772400" cy="727075"/>
          </a:xfrm>
        </p:spPr>
        <p:txBody>
          <a:bodyPr lIns="91411" tIns="45708" rIns="91411" bIns="45708" anchor="t"/>
          <a:lstStyle/>
          <a:p>
            <a:r>
              <a:rPr lang="en-US" altLang="zh-CN" sz="3600" dirty="0" smtClean="0">
                <a:ea typeface="宋体" pitchFamily="2" charset="-122"/>
              </a:rPr>
              <a:t>Internet Physical Infrastructure</a:t>
            </a:r>
          </a:p>
        </p:txBody>
      </p:sp>
      <p:sp>
        <p:nvSpPr>
          <p:cNvPr id="34825" name="Rectangle 492"/>
          <p:cNvSpPr>
            <a:spLocks noGrp="1" noChangeArrowheads="1"/>
          </p:cNvSpPr>
          <p:nvPr>
            <p:ph type="body" idx="4294967295"/>
          </p:nvPr>
        </p:nvSpPr>
        <p:spPr>
          <a:xfrm>
            <a:off x="766763" y="1298575"/>
            <a:ext cx="2359025" cy="1522413"/>
          </a:xfrm>
        </p:spPr>
        <p:txBody>
          <a:bodyPr lIns="91411" tIns="45708" rIns="91411" bIns="45708"/>
          <a:lstStyle/>
          <a:p>
            <a:pPr defTabSz="915988">
              <a:lnSpc>
                <a:spcPct val="90000"/>
              </a:lnSpc>
              <a:buFont typeface="ZapfDingbats" pitchFamily="82" charset="2"/>
              <a:buNone/>
            </a:pPr>
            <a:r>
              <a:rPr lang="en-US" altLang="zh-CN" sz="2000" smtClean="0">
                <a:ea typeface="宋体" pitchFamily="2" charset="-122"/>
              </a:rPr>
              <a:t>Residential access</a:t>
            </a:r>
          </a:p>
          <a:p>
            <a:pPr marL="744538" lvl="1" indent="-287338" defTabSz="915988">
              <a:lnSpc>
                <a:spcPct val="90000"/>
              </a:lnSpc>
            </a:pPr>
            <a:r>
              <a:rPr lang="en-US" altLang="zh-CN" sz="1600" smtClean="0">
                <a:ea typeface="宋体" pitchFamily="2" charset="-122"/>
              </a:rPr>
              <a:t>Cable</a:t>
            </a:r>
          </a:p>
          <a:p>
            <a:pPr marL="744538" lvl="1" indent="-287338" defTabSz="915988">
              <a:lnSpc>
                <a:spcPct val="90000"/>
              </a:lnSpc>
            </a:pPr>
            <a:r>
              <a:rPr lang="en-US" altLang="zh-CN" sz="1600" smtClean="0">
                <a:ea typeface="宋体" pitchFamily="2" charset="-122"/>
              </a:rPr>
              <a:t>Fiber</a:t>
            </a:r>
          </a:p>
          <a:p>
            <a:pPr marL="744538" lvl="1" indent="-287338" defTabSz="915988">
              <a:lnSpc>
                <a:spcPct val="90000"/>
              </a:lnSpc>
            </a:pPr>
            <a:r>
              <a:rPr lang="en-US" altLang="zh-CN" sz="1600" smtClean="0">
                <a:ea typeface="宋体" pitchFamily="2" charset="-122"/>
              </a:rPr>
              <a:t>DSL</a:t>
            </a:r>
          </a:p>
          <a:p>
            <a:pPr marL="744538" lvl="1" indent="-287338" defTabSz="915988">
              <a:lnSpc>
                <a:spcPct val="90000"/>
              </a:lnSpc>
            </a:pPr>
            <a:r>
              <a:rPr lang="en-US" altLang="zh-CN" sz="1600" smtClean="0">
                <a:ea typeface="宋体" pitchFamily="2" charset="-122"/>
              </a:rPr>
              <a:t>Wireless</a:t>
            </a:r>
          </a:p>
        </p:txBody>
      </p:sp>
      <p:sp>
        <p:nvSpPr>
          <p:cNvPr id="34826" name="Rectangle 495"/>
          <p:cNvSpPr>
            <a:spLocks noChangeArrowheads="1"/>
          </p:cNvSpPr>
          <p:nvPr/>
        </p:nvSpPr>
        <p:spPr bwMode="auto">
          <a:xfrm>
            <a:off x="387350" y="5407025"/>
            <a:ext cx="2206625" cy="98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1" tIns="45708" rIns="91411" bIns="45708"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zh-CN" sz="1800">
                <a:latin typeface="Comic Sans MS" pitchFamily="66" charset="0"/>
                <a:ea typeface="宋体" pitchFamily="2" charset="-122"/>
              </a:rPr>
              <a:t>Campus access, e.g.,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zh-CN" sz="1600">
                <a:latin typeface="Comic Sans MS" pitchFamily="66" charset="0"/>
                <a:ea typeface="宋体" pitchFamily="2" charset="-122"/>
              </a:rPr>
              <a:t>Ethernet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zh-CN" sz="1600">
                <a:latin typeface="Comic Sans MS" pitchFamily="66" charset="0"/>
                <a:ea typeface="宋体" pitchFamily="2" charset="-122"/>
              </a:rPr>
              <a:t>Wireless</a:t>
            </a:r>
          </a:p>
        </p:txBody>
      </p:sp>
      <p:sp>
        <p:nvSpPr>
          <p:cNvPr id="34827" name="Rectangle 500"/>
          <p:cNvSpPr>
            <a:spLocks noChangeArrowheads="1"/>
          </p:cNvSpPr>
          <p:nvPr/>
        </p:nvSpPr>
        <p:spPr bwMode="auto">
          <a:xfrm>
            <a:off x="3887788" y="4646613"/>
            <a:ext cx="4565650" cy="182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1" tIns="45708" rIns="91411" bIns="45708"/>
          <a:lstStyle>
            <a:lvl1pPr marL="342900" indent="-3429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>
                <a:latin typeface="Comic Sans MS" pitchFamily="66" charset="0"/>
                <a:ea typeface="宋体" pitchFamily="2" charset="-122"/>
              </a:rPr>
              <a:t>The Internet is a network of networks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>
                <a:latin typeface="Comic Sans MS" pitchFamily="66" charset="0"/>
                <a:ea typeface="宋体" pitchFamily="2" charset="-122"/>
              </a:rPr>
              <a:t>Each individually administrated network is called an Autonomous System (AS)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81251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9BD4FC7-C550-41B0-942E-B9098CD17704}" type="slidenum">
              <a:rPr lang="zh-CN" altLang="en-US" sz="1400" smtClean="0"/>
              <a:pPr/>
              <a:t>145</a:t>
            </a:fld>
            <a:endParaRPr lang="en-US" altLang="zh-CN" sz="1400" smtClean="0"/>
          </a:p>
        </p:txBody>
      </p:sp>
      <p:grpSp>
        <p:nvGrpSpPr>
          <p:cNvPr id="181252" name="Group 2"/>
          <p:cNvGrpSpPr>
            <a:grpSpLocks/>
          </p:cNvGrpSpPr>
          <p:nvPr/>
        </p:nvGrpSpPr>
        <p:grpSpPr bwMode="auto">
          <a:xfrm>
            <a:off x="7529513" y="1552575"/>
            <a:ext cx="1179512" cy="804863"/>
            <a:chOff x="1372" y="240"/>
            <a:chExt cx="836" cy="549"/>
          </a:xfrm>
        </p:grpSpPr>
        <p:grpSp>
          <p:nvGrpSpPr>
            <p:cNvPr id="181558" name="Group 3"/>
            <p:cNvGrpSpPr>
              <a:grpSpLocks/>
            </p:cNvGrpSpPr>
            <p:nvPr/>
          </p:nvGrpSpPr>
          <p:grpSpPr bwMode="auto">
            <a:xfrm>
              <a:off x="1372" y="240"/>
              <a:ext cx="833" cy="499"/>
              <a:chOff x="628" y="1878"/>
              <a:chExt cx="833" cy="499"/>
            </a:xfrm>
          </p:grpSpPr>
          <p:sp>
            <p:nvSpPr>
              <p:cNvPr id="181724" name="Oval 4"/>
              <p:cNvSpPr>
                <a:spLocks noChangeArrowheads="1"/>
              </p:cNvSpPr>
              <p:nvPr/>
            </p:nvSpPr>
            <p:spPr bwMode="auto">
              <a:xfrm>
                <a:off x="912" y="1878"/>
                <a:ext cx="363" cy="206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81725" name="Oval 5"/>
              <p:cNvSpPr>
                <a:spLocks noChangeArrowheads="1"/>
              </p:cNvSpPr>
              <p:nvPr/>
            </p:nvSpPr>
            <p:spPr bwMode="auto">
              <a:xfrm>
                <a:off x="713" y="1932"/>
                <a:ext cx="278" cy="207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81726" name="Oval 6"/>
              <p:cNvSpPr>
                <a:spLocks noChangeArrowheads="1"/>
              </p:cNvSpPr>
              <p:nvPr/>
            </p:nvSpPr>
            <p:spPr bwMode="auto">
              <a:xfrm>
                <a:off x="628" y="2056"/>
                <a:ext cx="188" cy="169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81727" name="Oval 7"/>
              <p:cNvSpPr>
                <a:spLocks noChangeArrowheads="1"/>
              </p:cNvSpPr>
              <p:nvPr/>
            </p:nvSpPr>
            <p:spPr bwMode="auto">
              <a:xfrm>
                <a:off x="685" y="2131"/>
                <a:ext cx="282" cy="182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81728" name="Oval 8"/>
              <p:cNvSpPr>
                <a:spLocks noChangeArrowheads="1"/>
              </p:cNvSpPr>
              <p:nvPr/>
            </p:nvSpPr>
            <p:spPr bwMode="auto">
              <a:xfrm>
                <a:off x="884" y="2161"/>
                <a:ext cx="422" cy="216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81729" name="Oval 9"/>
              <p:cNvSpPr>
                <a:spLocks noChangeArrowheads="1"/>
              </p:cNvSpPr>
              <p:nvPr/>
            </p:nvSpPr>
            <p:spPr bwMode="auto">
              <a:xfrm>
                <a:off x="1152" y="1938"/>
                <a:ext cx="271" cy="162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81730" name="Oval 10"/>
              <p:cNvSpPr>
                <a:spLocks noChangeArrowheads="1"/>
              </p:cNvSpPr>
              <p:nvPr/>
            </p:nvSpPr>
            <p:spPr bwMode="auto">
              <a:xfrm>
                <a:off x="1193" y="2042"/>
                <a:ext cx="268" cy="163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81731" name="Oval 11"/>
              <p:cNvSpPr>
                <a:spLocks noChangeArrowheads="1"/>
              </p:cNvSpPr>
              <p:nvPr/>
            </p:nvSpPr>
            <p:spPr bwMode="auto">
              <a:xfrm>
                <a:off x="1169" y="2076"/>
                <a:ext cx="266" cy="267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81732" name="Oval 12"/>
              <p:cNvSpPr>
                <a:spLocks noChangeArrowheads="1"/>
              </p:cNvSpPr>
              <p:nvPr/>
            </p:nvSpPr>
            <p:spPr bwMode="auto">
              <a:xfrm>
                <a:off x="779" y="1996"/>
                <a:ext cx="541" cy="267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</p:grpSp>
        <p:grpSp>
          <p:nvGrpSpPr>
            <p:cNvPr id="181559" name="Group 13"/>
            <p:cNvGrpSpPr>
              <a:grpSpLocks/>
            </p:cNvGrpSpPr>
            <p:nvPr/>
          </p:nvGrpSpPr>
          <p:grpSpPr bwMode="auto">
            <a:xfrm>
              <a:off x="1372" y="286"/>
              <a:ext cx="836" cy="503"/>
              <a:chOff x="628" y="1876"/>
              <a:chExt cx="836" cy="503"/>
            </a:xfrm>
          </p:grpSpPr>
          <p:sp>
            <p:nvSpPr>
              <p:cNvPr id="181708" name="Arc 14"/>
              <p:cNvSpPr>
                <a:spLocks/>
              </p:cNvSpPr>
              <p:nvPr/>
            </p:nvSpPr>
            <p:spPr bwMode="auto">
              <a:xfrm>
                <a:off x="921" y="1876"/>
                <a:ext cx="346" cy="104"/>
              </a:xfrm>
              <a:custGeom>
                <a:avLst/>
                <a:gdLst>
                  <a:gd name="T0" fmla="*/ 0 w 40736"/>
                  <a:gd name="T1" fmla="*/ 0 h 21600"/>
                  <a:gd name="T2" fmla="*/ 0 w 40736"/>
                  <a:gd name="T3" fmla="*/ 0 h 21600"/>
                  <a:gd name="T4" fmla="*/ 0 w 40736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736"/>
                  <a:gd name="T10" fmla="*/ 0 h 21600"/>
                  <a:gd name="T11" fmla="*/ 40736 w 40736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736" h="21600" fill="none" extrusionOk="0">
                    <a:moveTo>
                      <a:pt x="0" y="14968"/>
                    </a:moveTo>
                    <a:cubicBezTo>
                      <a:pt x="2878" y="6046"/>
                      <a:pt x="11182" y="-1"/>
                      <a:pt x="20557" y="0"/>
                    </a:cubicBezTo>
                    <a:cubicBezTo>
                      <a:pt x="29513" y="0"/>
                      <a:pt x="37541" y="5528"/>
                      <a:pt x="40736" y="13895"/>
                    </a:cubicBezTo>
                  </a:path>
                  <a:path w="40736" h="21600" stroke="0" extrusionOk="0">
                    <a:moveTo>
                      <a:pt x="0" y="14968"/>
                    </a:moveTo>
                    <a:cubicBezTo>
                      <a:pt x="2878" y="6046"/>
                      <a:pt x="11182" y="-1"/>
                      <a:pt x="20557" y="0"/>
                    </a:cubicBezTo>
                    <a:cubicBezTo>
                      <a:pt x="29513" y="0"/>
                      <a:pt x="37541" y="5528"/>
                      <a:pt x="40736" y="13895"/>
                    </a:cubicBezTo>
                    <a:lnTo>
                      <a:pt x="20557" y="21600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709" name="Arc 15"/>
              <p:cNvSpPr>
                <a:spLocks/>
              </p:cNvSpPr>
              <p:nvPr/>
            </p:nvSpPr>
            <p:spPr bwMode="auto">
              <a:xfrm>
                <a:off x="923" y="1878"/>
                <a:ext cx="342" cy="102"/>
              </a:xfrm>
              <a:custGeom>
                <a:avLst/>
                <a:gdLst>
                  <a:gd name="T0" fmla="*/ 0 w 40698"/>
                  <a:gd name="T1" fmla="*/ 0 h 21600"/>
                  <a:gd name="T2" fmla="*/ 0 w 40698"/>
                  <a:gd name="T3" fmla="*/ 0 h 21600"/>
                  <a:gd name="T4" fmla="*/ 0 w 4069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698"/>
                  <a:gd name="T10" fmla="*/ 0 h 21600"/>
                  <a:gd name="T11" fmla="*/ 40698 w 4069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698" h="21600" fill="none" extrusionOk="0">
                    <a:moveTo>
                      <a:pt x="-1" y="14916"/>
                    </a:moveTo>
                    <a:cubicBezTo>
                      <a:pt x="2894" y="6021"/>
                      <a:pt x="11185" y="-1"/>
                      <a:pt x="20540" y="0"/>
                    </a:cubicBezTo>
                    <a:cubicBezTo>
                      <a:pt x="29474" y="0"/>
                      <a:pt x="37487" y="5501"/>
                      <a:pt x="40697" y="13839"/>
                    </a:cubicBezTo>
                  </a:path>
                  <a:path w="40698" h="21600" stroke="0" extrusionOk="0">
                    <a:moveTo>
                      <a:pt x="-1" y="14916"/>
                    </a:moveTo>
                    <a:cubicBezTo>
                      <a:pt x="2894" y="6021"/>
                      <a:pt x="11185" y="-1"/>
                      <a:pt x="20540" y="0"/>
                    </a:cubicBezTo>
                    <a:cubicBezTo>
                      <a:pt x="29474" y="0"/>
                      <a:pt x="37487" y="5501"/>
                      <a:pt x="40697" y="13839"/>
                    </a:cubicBezTo>
                    <a:lnTo>
                      <a:pt x="20540" y="21600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710" name="Arc 16"/>
              <p:cNvSpPr>
                <a:spLocks/>
              </p:cNvSpPr>
              <p:nvPr/>
            </p:nvSpPr>
            <p:spPr bwMode="auto">
              <a:xfrm>
                <a:off x="713" y="1930"/>
                <a:ext cx="214" cy="126"/>
              </a:xfrm>
              <a:custGeom>
                <a:avLst/>
                <a:gdLst>
                  <a:gd name="T0" fmla="*/ 0 w 32990"/>
                  <a:gd name="T1" fmla="*/ 0 h 25945"/>
                  <a:gd name="T2" fmla="*/ 0 w 32990"/>
                  <a:gd name="T3" fmla="*/ 0 h 25945"/>
                  <a:gd name="T4" fmla="*/ 0 w 32990"/>
                  <a:gd name="T5" fmla="*/ 0 h 25945"/>
                  <a:gd name="T6" fmla="*/ 0 60000 65536"/>
                  <a:gd name="T7" fmla="*/ 0 60000 65536"/>
                  <a:gd name="T8" fmla="*/ 0 60000 65536"/>
                  <a:gd name="T9" fmla="*/ 0 w 32990"/>
                  <a:gd name="T10" fmla="*/ 0 h 25945"/>
                  <a:gd name="T11" fmla="*/ 32990 w 32990"/>
                  <a:gd name="T12" fmla="*/ 25945 h 2594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990" h="25945" fill="none" extrusionOk="0">
                    <a:moveTo>
                      <a:pt x="441" y="25945"/>
                    </a:moveTo>
                    <a:cubicBezTo>
                      <a:pt x="147" y="24515"/>
                      <a:pt x="0" y="2305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25" y="-1"/>
                      <a:pt x="29569" y="1124"/>
                      <a:pt x="32989" y="3247"/>
                    </a:cubicBezTo>
                  </a:path>
                  <a:path w="32990" h="25945" stroke="0" extrusionOk="0">
                    <a:moveTo>
                      <a:pt x="441" y="25945"/>
                    </a:moveTo>
                    <a:cubicBezTo>
                      <a:pt x="147" y="24515"/>
                      <a:pt x="0" y="2305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25" y="-1"/>
                      <a:pt x="29569" y="1124"/>
                      <a:pt x="32989" y="3247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711" name="Arc 17"/>
              <p:cNvSpPr>
                <a:spLocks/>
              </p:cNvSpPr>
              <p:nvPr/>
            </p:nvSpPr>
            <p:spPr bwMode="auto">
              <a:xfrm>
                <a:off x="715" y="1932"/>
                <a:ext cx="211" cy="123"/>
              </a:xfrm>
              <a:custGeom>
                <a:avLst/>
                <a:gdLst>
                  <a:gd name="T0" fmla="*/ 0 w 32950"/>
                  <a:gd name="T1" fmla="*/ 0 h 25966"/>
                  <a:gd name="T2" fmla="*/ 0 w 32950"/>
                  <a:gd name="T3" fmla="*/ 0 h 25966"/>
                  <a:gd name="T4" fmla="*/ 0 w 32950"/>
                  <a:gd name="T5" fmla="*/ 0 h 25966"/>
                  <a:gd name="T6" fmla="*/ 0 60000 65536"/>
                  <a:gd name="T7" fmla="*/ 0 60000 65536"/>
                  <a:gd name="T8" fmla="*/ 0 60000 65536"/>
                  <a:gd name="T9" fmla="*/ 0 w 32950"/>
                  <a:gd name="T10" fmla="*/ 0 h 25966"/>
                  <a:gd name="T11" fmla="*/ 32950 w 32950"/>
                  <a:gd name="T12" fmla="*/ 25966 h 2596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950" h="25966" fill="none" extrusionOk="0">
                    <a:moveTo>
                      <a:pt x="445" y="25966"/>
                    </a:moveTo>
                    <a:cubicBezTo>
                      <a:pt x="149" y="24529"/>
                      <a:pt x="0" y="2306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08" y="-1"/>
                      <a:pt x="29538" y="1115"/>
                      <a:pt x="32949" y="3222"/>
                    </a:cubicBezTo>
                  </a:path>
                  <a:path w="32950" h="25966" stroke="0" extrusionOk="0">
                    <a:moveTo>
                      <a:pt x="445" y="25966"/>
                    </a:moveTo>
                    <a:cubicBezTo>
                      <a:pt x="149" y="24529"/>
                      <a:pt x="0" y="2306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08" y="-1"/>
                      <a:pt x="29538" y="1115"/>
                      <a:pt x="32949" y="3222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712" name="Arc 18"/>
              <p:cNvSpPr>
                <a:spLocks/>
              </p:cNvSpPr>
              <p:nvPr/>
            </p:nvSpPr>
            <p:spPr bwMode="auto">
              <a:xfrm>
                <a:off x="682" y="2217"/>
                <a:ext cx="216" cy="99"/>
              </a:xfrm>
              <a:custGeom>
                <a:avLst/>
                <a:gdLst>
                  <a:gd name="T0" fmla="*/ 0 w 32074"/>
                  <a:gd name="T1" fmla="*/ 0 h 22517"/>
                  <a:gd name="T2" fmla="*/ 0 w 32074"/>
                  <a:gd name="T3" fmla="*/ 0 h 22517"/>
                  <a:gd name="T4" fmla="*/ 0 w 32074"/>
                  <a:gd name="T5" fmla="*/ 0 h 22517"/>
                  <a:gd name="T6" fmla="*/ 0 60000 65536"/>
                  <a:gd name="T7" fmla="*/ 0 60000 65536"/>
                  <a:gd name="T8" fmla="*/ 0 60000 65536"/>
                  <a:gd name="T9" fmla="*/ 0 w 32074"/>
                  <a:gd name="T10" fmla="*/ 0 h 22517"/>
                  <a:gd name="T11" fmla="*/ 32074 w 32074"/>
                  <a:gd name="T12" fmla="*/ 22517 h 225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74" h="22517" fill="none" extrusionOk="0">
                    <a:moveTo>
                      <a:pt x="32073" y="19807"/>
                    </a:moveTo>
                    <a:cubicBezTo>
                      <a:pt x="28868" y="21584"/>
                      <a:pt x="25264" y="22516"/>
                      <a:pt x="21600" y="22517"/>
                    </a:cubicBezTo>
                    <a:cubicBezTo>
                      <a:pt x="9670" y="22517"/>
                      <a:pt x="0" y="12846"/>
                      <a:pt x="0" y="917"/>
                    </a:cubicBezTo>
                    <a:cubicBezTo>
                      <a:pt x="-1" y="611"/>
                      <a:pt x="6" y="305"/>
                      <a:pt x="19" y="0"/>
                    </a:cubicBezTo>
                  </a:path>
                  <a:path w="32074" h="22517" stroke="0" extrusionOk="0">
                    <a:moveTo>
                      <a:pt x="32073" y="19807"/>
                    </a:moveTo>
                    <a:cubicBezTo>
                      <a:pt x="28868" y="21584"/>
                      <a:pt x="25264" y="22516"/>
                      <a:pt x="21600" y="22517"/>
                    </a:cubicBezTo>
                    <a:cubicBezTo>
                      <a:pt x="9670" y="22517"/>
                      <a:pt x="0" y="12846"/>
                      <a:pt x="0" y="917"/>
                    </a:cubicBezTo>
                    <a:cubicBezTo>
                      <a:pt x="-1" y="611"/>
                      <a:pt x="6" y="305"/>
                      <a:pt x="19" y="0"/>
                    </a:cubicBezTo>
                    <a:lnTo>
                      <a:pt x="21600" y="917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713" name="Arc 19"/>
              <p:cNvSpPr>
                <a:spLocks/>
              </p:cNvSpPr>
              <p:nvPr/>
            </p:nvSpPr>
            <p:spPr bwMode="auto">
              <a:xfrm>
                <a:off x="684" y="2217"/>
                <a:ext cx="213" cy="96"/>
              </a:xfrm>
              <a:custGeom>
                <a:avLst/>
                <a:gdLst>
                  <a:gd name="T0" fmla="*/ 0 w 32013"/>
                  <a:gd name="T1" fmla="*/ 0 h 22524"/>
                  <a:gd name="T2" fmla="*/ 0 w 32013"/>
                  <a:gd name="T3" fmla="*/ 0 h 22524"/>
                  <a:gd name="T4" fmla="*/ 0 w 32013"/>
                  <a:gd name="T5" fmla="*/ 0 h 22524"/>
                  <a:gd name="T6" fmla="*/ 0 60000 65536"/>
                  <a:gd name="T7" fmla="*/ 0 60000 65536"/>
                  <a:gd name="T8" fmla="*/ 0 60000 65536"/>
                  <a:gd name="T9" fmla="*/ 0 w 32013"/>
                  <a:gd name="T10" fmla="*/ 0 h 22524"/>
                  <a:gd name="T11" fmla="*/ 32013 w 32013"/>
                  <a:gd name="T12" fmla="*/ 22524 h 2252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13" h="22524" fill="none" extrusionOk="0">
                    <a:moveTo>
                      <a:pt x="32013" y="19848"/>
                    </a:moveTo>
                    <a:cubicBezTo>
                      <a:pt x="28823" y="21603"/>
                      <a:pt x="25241" y="22523"/>
                      <a:pt x="21600" y="22524"/>
                    </a:cubicBezTo>
                    <a:cubicBezTo>
                      <a:pt x="9670" y="22524"/>
                      <a:pt x="0" y="12853"/>
                      <a:pt x="0" y="924"/>
                    </a:cubicBezTo>
                    <a:cubicBezTo>
                      <a:pt x="-1" y="615"/>
                      <a:pt x="6" y="307"/>
                      <a:pt x="19" y="-1"/>
                    </a:cubicBezTo>
                  </a:path>
                  <a:path w="32013" h="22524" stroke="0" extrusionOk="0">
                    <a:moveTo>
                      <a:pt x="32013" y="19848"/>
                    </a:moveTo>
                    <a:cubicBezTo>
                      <a:pt x="28823" y="21603"/>
                      <a:pt x="25241" y="22523"/>
                      <a:pt x="21600" y="22524"/>
                    </a:cubicBezTo>
                    <a:cubicBezTo>
                      <a:pt x="9670" y="22524"/>
                      <a:pt x="0" y="12853"/>
                      <a:pt x="0" y="924"/>
                    </a:cubicBezTo>
                    <a:cubicBezTo>
                      <a:pt x="-1" y="615"/>
                      <a:pt x="6" y="307"/>
                      <a:pt x="19" y="-1"/>
                    </a:cubicBezTo>
                    <a:lnTo>
                      <a:pt x="21600" y="924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714" name="Arc 20"/>
              <p:cNvSpPr>
                <a:spLocks/>
              </p:cNvSpPr>
              <p:nvPr/>
            </p:nvSpPr>
            <p:spPr bwMode="auto">
              <a:xfrm>
                <a:off x="1262" y="1936"/>
                <a:ext cx="164" cy="120"/>
              </a:xfrm>
              <a:custGeom>
                <a:avLst/>
                <a:gdLst>
                  <a:gd name="T0" fmla="*/ 0 w 26077"/>
                  <a:gd name="T1" fmla="*/ 0 h 32051"/>
                  <a:gd name="T2" fmla="*/ 0 w 26077"/>
                  <a:gd name="T3" fmla="*/ 0 h 32051"/>
                  <a:gd name="T4" fmla="*/ 0 w 26077"/>
                  <a:gd name="T5" fmla="*/ 0 h 32051"/>
                  <a:gd name="T6" fmla="*/ 0 60000 65536"/>
                  <a:gd name="T7" fmla="*/ 0 60000 65536"/>
                  <a:gd name="T8" fmla="*/ 0 60000 65536"/>
                  <a:gd name="T9" fmla="*/ 0 w 26077"/>
                  <a:gd name="T10" fmla="*/ 0 h 32051"/>
                  <a:gd name="T11" fmla="*/ 26077 w 26077"/>
                  <a:gd name="T12" fmla="*/ 32051 h 320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077" h="32051" fill="none" extrusionOk="0">
                    <a:moveTo>
                      <a:pt x="0" y="469"/>
                    </a:moveTo>
                    <a:cubicBezTo>
                      <a:pt x="1471" y="157"/>
                      <a:pt x="2972" y="-1"/>
                      <a:pt x="4477" y="0"/>
                    </a:cubicBezTo>
                    <a:cubicBezTo>
                      <a:pt x="16406" y="0"/>
                      <a:pt x="26077" y="9670"/>
                      <a:pt x="26077" y="21600"/>
                    </a:cubicBezTo>
                    <a:cubicBezTo>
                      <a:pt x="26077" y="25255"/>
                      <a:pt x="25149" y="28851"/>
                      <a:pt x="23380" y="32051"/>
                    </a:cubicBezTo>
                  </a:path>
                  <a:path w="26077" h="32051" stroke="0" extrusionOk="0">
                    <a:moveTo>
                      <a:pt x="0" y="469"/>
                    </a:moveTo>
                    <a:cubicBezTo>
                      <a:pt x="1471" y="157"/>
                      <a:pt x="2972" y="-1"/>
                      <a:pt x="4477" y="0"/>
                    </a:cubicBezTo>
                    <a:cubicBezTo>
                      <a:pt x="16406" y="0"/>
                      <a:pt x="26077" y="9670"/>
                      <a:pt x="26077" y="21600"/>
                    </a:cubicBezTo>
                    <a:cubicBezTo>
                      <a:pt x="26077" y="25255"/>
                      <a:pt x="25149" y="28851"/>
                      <a:pt x="23380" y="32051"/>
                    </a:cubicBezTo>
                    <a:lnTo>
                      <a:pt x="4477" y="21600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715" name="Arc 21"/>
              <p:cNvSpPr>
                <a:spLocks/>
              </p:cNvSpPr>
              <p:nvPr/>
            </p:nvSpPr>
            <p:spPr bwMode="auto">
              <a:xfrm>
                <a:off x="1263" y="1938"/>
                <a:ext cx="161" cy="118"/>
              </a:xfrm>
              <a:custGeom>
                <a:avLst/>
                <a:gdLst>
                  <a:gd name="T0" fmla="*/ 0 w 26034"/>
                  <a:gd name="T1" fmla="*/ 0 h 32133"/>
                  <a:gd name="T2" fmla="*/ 0 w 26034"/>
                  <a:gd name="T3" fmla="*/ 0 h 32133"/>
                  <a:gd name="T4" fmla="*/ 0 w 26034"/>
                  <a:gd name="T5" fmla="*/ 0 h 32133"/>
                  <a:gd name="T6" fmla="*/ 0 60000 65536"/>
                  <a:gd name="T7" fmla="*/ 0 60000 65536"/>
                  <a:gd name="T8" fmla="*/ 0 60000 65536"/>
                  <a:gd name="T9" fmla="*/ 0 w 26034"/>
                  <a:gd name="T10" fmla="*/ 0 h 32133"/>
                  <a:gd name="T11" fmla="*/ 26034 w 26034"/>
                  <a:gd name="T12" fmla="*/ 32133 h 3213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034" h="32133" fill="none" extrusionOk="0">
                    <a:moveTo>
                      <a:pt x="-1" y="459"/>
                    </a:moveTo>
                    <a:cubicBezTo>
                      <a:pt x="1458" y="154"/>
                      <a:pt x="2944" y="-1"/>
                      <a:pt x="4434" y="0"/>
                    </a:cubicBezTo>
                    <a:cubicBezTo>
                      <a:pt x="16363" y="0"/>
                      <a:pt x="26034" y="9670"/>
                      <a:pt x="26034" y="21600"/>
                    </a:cubicBezTo>
                    <a:cubicBezTo>
                      <a:pt x="26034" y="25287"/>
                      <a:pt x="25089" y="28913"/>
                      <a:pt x="23291" y="32132"/>
                    </a:cubicBezTo>
                  </a:path>
                  <a:path w="26034" h="32133" stroke="0" extrusionOk="0">
                    <a:moveTo>
                      <a:pt x="-1" y="459"/>
                    </a:moveTo>
                    <a:cubicBezTo>
                      <a:pt x="1458" y="154"/>
                      <a:pt x="2944" y="-1"/>
                      <a:pt x="4434" y="0"/>
                    </a:cubicBezTo>
                    <a:cubicBezTo>
                      <a:pt x="16363" y="0"/>
                      <a:pt x="26034" y="9670"/>
                      <a:pt x="26034" y="21600"/>
                    </a:cubicBezTo>
                    <a:cubicBezTo>
                      <a:pt x="26034" y="25287"/>
                      <a:pt x="25089" y="28913"/>
                      <a:pt x="23291" y="32132"/>
                    </a:cubicBezTo>
                    <a:lnTo>
                      <a:pt x="4434" y="21600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716" name="Arc 22"/>
              <p:cNvSpPr>
                <a:spLocks/>
              </p:cNvSpPr>
              <p:nvPr/>
            </p:nvSpPr>
            <p:spPr bwMode="auto">
              <a:xfrm>
                <a:off x="1308" y="2056"/>
                <a:ext cx="156" cy="119"/>
              </a:xfrm>
              <a:custGeom>
                <a:avLst/>
                <a:gdLst>
                  <a:gd name="T0" fmla="*/ 0 w 21600"/>
                  <a:gd name="T1" fmla="*/ 0 h 29154"/>
                  <a:gd name="T2" fmla="*/ 0 w 21600"/>
                  <a:gd name="T3" fmla="*/ 0 h 29154"/>
                  <a:gd name="T4" fmla="*/ 0 w 21600"/>
                  <a:gd name="T5" fmla="*/ 0 h 29154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154"/>
                  <a:gd name="T11" fmla="*/ 21600 w 21600"/>
                  <a:gd name="T12" fmla="*/ 29154 h 2915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154" fill="none" extrusionOk="0">
                    <a:moveTo>
                      <a:pt x="13494" y="-1"/>
                    </a:moveTo>
                    <a:cubicBezTo>
                      <a:pt x="18617" y="4098"/>
                      <a:pt x="21600" y="10304"/>
                      <a:pt x="21600" y="16866"/>
                    </a:cubicBezTo>
                    <a:cubicBezTo>
                      <a:pt x="21600" y="21256"/>
                      <a:pt x="20261" y="25543"/>
                      <a:pt x="17764" y="29154"/>
                    </a:cubicBezTo>
                  </a:path>
                  <a:path w="21600" h="29154" stroke="0" extrusionOk="0">
                    <a:moveTo>
                      <a:pt x="13494" y="-1"/>
                    </a:moveTo>
                    <a:cubicBezTo>
                      <a:pt x="18617" y="4098"/>
                      <a:pt x="21600" y="10304"/>
                      <a:pt x="21600" y="16866"/>
                    </a:cubicBezTo>
                    <a:cubicBezTo>
                      <a:pt x="21600" y="21256"/>
                      <a:pt x="20261" y="25543"/>
                      <a:pt x="17764" y="29154"/>
                    </a:cubicBezTo>
                    <a:lnTo>
                      <a:pt x="0" y="16866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717" name="Arc 23"/>
              <p:cNvSpPr>
                <a:spLocks/>
              </p:cNvSpPr>
              <p:nvPr/>
            </p:nvSpPr>
            <p:spPr bwMode="auto">
              <a:xfrm>
                <a:off x="1308" y="2057"/>
                <a:ext cx="154" cy="117"/>
              </a:xfrm>
              <a:custGeom>
                <a:avLst/>
                <a:gdLst>
                  <a:gd name="T0" fmla="*/ 0 w 21600"/>
                  <a:gd name="T1" fmla="*/ 0 h 29302"/>
                  <a:gd name="T2" fmla="*/ 0 w 21600"/>
                  <a:gd name="T3" fmla="*/ 0 h 29302"/>
                  <a:gd name="T4" fmla="*/ 0 w 21600"/>
                  <a:gd name="T5" fmla="*/ 0 h 29302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302"/>
                  <a:gd name="T11" fmla="*/ 21600 w 21600"/>
                  <a:gd name="T12" fmla="*/ 29302 h 2930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302" fill="none" extrusionOk="0">
                    <a:moveTo>
                      <a:pt x="13412" y="0"/>
                    </a:moveTo>
                    <a:cubicBezTo>
                      <a:pt x="18584" y="4097"/>
                      <a:pt x="21600" y="10333"/>
                      <a:pt x="21600" y="16931"/>
                    </a:cubicBezTo>
                    <a:cubicBezTo>
                      <a:pt x="21600" y="21356"/>
                      <a:pt x="20240" y="25674"/>
                      <a:pt x="17706" y="29301"/>
                    </a:cubicBezTo>
                  </a:path>
                  <a:path w="21600" h="29302" stroke="0" extrusionOk="0">
                    <a:moveTo>
                      <a:pt x="13412" y="0"/>
                    </a:moveTo>
                    <a:cubicBezTo>
                      <a:pt x="18584" y="4097"/>
                      <a:pt x="21600" y="10333"/>
                      <a:pt x="21600" y="16931"/>
                    </a:cubicBezTo>
                    <a:cubicBezTo>
                      <a:pt x="21600" y="21356"/>
                      <a:pt x="20240" y="25674"/>
                      <a:pt x="17706" y="29301"/>
                    </a:cubicBezTo>
                    <a:lnTo>
                      <a:pt x="0" y="16931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718" name="Arc 24"/>
              <p:cNvSpPr>
                <a:spLocks/>
              </p:cNvSpPr>
              <p:nvPr/>
            </p:nvSpPr>
            <p:spPr bwMode="auto">
              <a:xfrm>
                <a:off x="1257" y="2176"/>
                <a:ext cx="183" cy="172"/>
              </a:xfrm>
              <a:custGeom>
                <a:avLst/>
                <a:gdLst>
                  <a:gd name="T0" fmla="*/ 0 w 28724"/>
                  <a:gd name="T1" fmla="*/ 0 h 27592"/>
                  <a:gd name="T2" fmla="*/ 0 w 28724"/>
                  <a:gd name="T3" fmla="*/ 0 h 27592"/>
                  <a:gd name="T4" fmla="*/ 0 w 28724"/>
                  <a:gd name="T5" fmla="*/ 0 h 27592"/>
                  <a:gd name="T6" fmla="*/ 0 60000 65536"/>
                  <a:gd name="T7" fmla="*/ 0 60000 65536"/>
                  <a:gd name="T8" fmla="*/ 0 60000 65536"/>
                  <a:gd name="T9" fmla="*/ 0 w 28724"/>
                  <a:gd name="T10" fmla="*/ 0 h 27592"/>
                  <a:gd name="T11" fmla="*/ 28724 w 28724"/>
                  <a:gd name="T12" fmla="*/ 27592 h 275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724" h="27592" fill="none" extrusionOk="0">
                    <a:moveTo>
                      <a:pt x="27876" y="-1"/>
                    </a:moveTo>
                    <a:cubicBezTo>
                      <a:pt x="28438" y="1947"/>
                      <a:pt x="28724" y="3964"/>
                      <a:pt x="28724" y="5992"/>
                    </a:cubicBezTo>
                    <a:cubicBezTo>
                      <a:pt x="28724" y="17921"/>
                      <a:pt x="19053" y="27592"/>
                      <a:pt x="7124" y="27592"/>
                    </a:cubicBezTo>
                    <a:cubicBezTo>
                      <a:pt x="4698" y="27592"/>
                      <a:pt x="2289" y="27183"/>
                      <a:pt x="-1" y="26383"/>
                    </a:cubicBezTo>
                  </a:path>
                  <a:path w="28724" h="27592" stroke="0" extrusionOk="0">
                    <a:moveTo>
                      <a:pt x="27876" y="-1"/>
                    </a:moveTo>
                    <a:cubicBezTo>
                      <a:pt x="28438" y="1947"/>
                      <a:pt x="28724" y="3964"/>
                      <a:pt x="28724" y="5992"/>
                    </a:cubicBezTo>
                    <a:cubicBezTo>
                      <a:pt x="28724" y="17921"/>
                      <a:pt x="19053" y="27592"/>
                      <a:pt x="7124" y="27592"/>
                    </a:cubicBezTo>
                    <a:cubicBezTo>
                      <a:pt x="4698" y="27592"/>
                      <a:pt x="2289" y="27183"/>
                      <a:pt x="-1" y="26383"/>
                    </a:cubicBezTo>
                    <a:lnTo>
                      <a:pt x="7124" y="5992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719" name="Arc 25"/>
              <p:cNvSpPr>
                <a:spLocks/>
              </p:cNvSpPr>
              <p:nvPr/>
            </p:nvSpPr>
            <p:spPr bwMode="auto">
              <a:xfrm>
                <a:off x="1257" y="2176"/>
                <a:ext cx="180" cy="169"/>
              </a:xfrm>
              <a:custGeom>
                <a:avLst/>
                <a:gdLst>
                  <a:gd name="T0" fmla="*/ 0 w 28722"/>
                  <a:gd name="T1" fmla="*/ 0 h 27594"/>
                  <a:gd name="T2" fmla="*/ 0 w 28722"/>
                  <a:gd name="T3" fmla="*/ 0 h 27594"/>
                  <a:gd name="T4" fmla="*/ 0 w 28722"/>
                  <a:gd name="T5" fmla="*/ 0 h 27594"/>
                  <a:gd name="T6" fmla="*/ 0 60000 65536"/>
                  <a:gd name="T7" fmla="*/ 0 60000 65536"/>
                  <a:gd name="T8" fmla="*/ 0 60000 65536"/>
                  <a:gd name="T9" fmla="*/ 0 w 28722"/>
                  <a:gd name="T10" fmla="*/ 0 h 27594"/>
                  <a:gd name="T11" fmla="*/ 28722 w 28722"/>
                  <a:gd name="T12" fmla="*/ 27594 h 2759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722" h="27594" fill="none" extrusionOk="0">
                    <a:moveTo>
                      <a:pt x="27873" y="0"/>
                    </a:moveTo>
                    <a:cubicBezTo>
                      <a:pt x="28436" y="1948"/>
                      <a:pt x="28722" y="3966"/>
                      <a:pt x="28722" y="5994"/>
                    </a:cubicBezTo>
                    <a:cubicBezTo>
                      <a:pt x="28722" y="17923"/>
                      <a:pt x="19051" y="27594"/>
                      <a:pt x="7122" y="27594"/>
                    </a:cubicBezTo>
                    <a:cubicBezTo>
                      <a:pt x="4697" y="27594"/>
                      <a:pt x="2289" y="27185"/>
                      <a:pt x="-1" y="26386"/>
                    </a:cubicBezTo>
                  </a:path>
                  <a:path w="28722" h="27594" stroke="0" extrusionOk="0">
                    <a:moveTo>
                      <a:pt x="27873" y="0"/>
                    </a:moveTo>
                    <a:cubicBezTo>
                      <a:pt x="28436" y="1948"/>
                      <a:pt x="28722" y="3966"/>
                      <a:pt x="28722" y="5994"/>
                    </a:cubicBezTo>
                    <a:cubicBezTo>
                      <a:pt x="28722" y="17923"/>
                      <a:pt x="19051" y="27594"/>
                      <a:pt x="7122" y="27594"/>
                    </a:cubicBezTo>
                    <a:cubicBezTo>
                      <a:pt x="4697" y="27594"/>
                      <a:pt x="2289" y="27185"/>
                      <a:pt x="-1" y="26386"/>
                    </a:cubicBezTo>
                    <a:lnTo>
                      <a:pt x="7122" y="5994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720" name="Arc 26"/>
              <p:cNvSpPr>
                <a:spLocks/>
              </p:cNvSpPr>
              <p:nvPr/>
            </p:nvSpPr>
            <p:spPr bwMode="auto">
              <a:xfrm>
                <a:off x="628" y="2055"/>
                <a:ext cx="99" cy="165"/>
              </a:xfrm>
              <a:custGeom>
                <a:avLst/>
                <a:gdLst>
                  <a:gd name="T0" fmla="*/ 0 w 21600"/>
                  <a:gd name="T1" fmla="*/ 0 h 41258"/>
                  <a:gd name="T2" fmla="*/ 0 w 21600"/>
                  <a:gd name="T3" fmla="*/ 0 h 41258"/>
                  <a:gd name="T4" fmla="*/ 0 w 21600"/>
                  <a:gd name="T5" fmla="*/ 0 h 4125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258"/>
                  <a:gd name="T11" fmla="*/ 21600 w 21600"/>
                  <a:gd name="T12" fmla="*/ 41258 h 4125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258" fill="none" extrusionOk="0">
                    <a:moveTo>
                      <a:pt x="12768" y="41257"/>
                    </a:moveTo>
                    <a:cubicBezTo>
                      <a:pt x="4999" y="37777"/>
                      <a:pt x="0" y="30058"/>
                      <a:pt x="0" y="21546"/>
                    </a:cubicBezTo>
                    <a:cubicBezTo>
                      <a:pt x="-1" y="10211"/>
                      <a:pt x="8761" y="804"/>
                      <a:pt x="20068" y="0"/>
                    </a:cubicBezTo>
                  </a:path>
                  <a:path w="21600" h="41258" stroke="0" extrusionOk="0">
                    <a:moveTo>
                      <a:pt x="12768" y="41257"/>
                    </a:moveTo>
                    <a:cubicBezTo>
                      <a:pt x="4999" y="37777"/>
                      <a:pt x="0" y="30058"/>
                      <a:pt x="0" y="21546"/>
                    </a:cubicBezTo>
                    <a:cubicBezTo>
                      <a:pt x="-1" y="10211"/>
                      <a:pt x="8761" y="804"/>
                      <a:pt x="20068" y="0"/>
                    </a:cubicBezTo>
                    <a:lnTo>
                      <a:pt x="21600" y="21546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721" name="Arc 27"/>
              <p:cNvSpPr>
                <a:spLocks/>
              </p:cNvSpPr>
              <p:nvPr/>
            </p:nvSpPr>
            <p:spPr bwMode="auto">
              <a:xfrm>
                <a:off x="630" y="2057"/>
                <a:ext cx="97" cy="161"/>
              </a:xfrm>
              <a:custGeom>
                <a:avLst/>
                <a:gdLst>
                  <a:gd name="T0" fmla="*/ 0 w 21600"/>
                  <a:gd name="T1" fmla="*/ 0 h 41268"/>
                  <a:gd name="T2" fmla="*/ 0 w 21600"/>
                  <a:gd name="T3" fmla="*/ 0 h 41268"/>
                  <a:gd name="T4" fmla="*/ 0 w 21600"/>
                  <a:gd name="T5" fmla="*/ 0 h 4126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268"/>
                  <a:gd name="T11" fmla="*/ 21600 w 21600"/>
                  <a:gd name="T12" fmla="*/ 41268 h 4126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268" fill="none" extrusionOk="0">
                    <a:moveTo>
                      <a:pt x="12790" y="41267"/>
                    </a:moveTo>
                    <a:cubicBezTo>
                      <a:pt x="5009" y="37792"/>
                      <a:pt x="0" y="30067"/>
                      <a:pt x="0" y="21546"/>
                    </a:cubicBezTo>
                    <a:cubicBezTo>
                      <a:pt x="-1" y="10209"/>
                      <a:pt x="8763" y="802"/>
                      <a:pt x="20072" y="0"/>
                    </a:cubicBezTo>
                  </a:path>
                  <a:path w="21600" h="41268" stroke="0" extrusionOk="0">
                    <a:moveTo>
                      <a:pt x="12790" y="41267"/>
                    </a:moveTo>
                    <a:cubicBezTo>
                      <a:pt x="5009" y="37792"/>
                      <a:pt x="0" y="30067"/>
                      <a:pt x="0" y="21546"/>
                    </a:cubicBezTo>
                    <a:cubicBezTo>
                      <a:pt x="-1" y="10209"/>
                      <a:pt x="8763" y="802"/>
                      <a:pt x="20072" y="0"/>
                    </a:cubicBezTo>
                    <a:lnTo>
                      <a:pt x="21600" y="21546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722" name="Arc 28"/>
              <p:cNvSpPr>
                <a:spLocks/>
              </p:cNvSpPr>
              <p:nvPr/>
            </p:nvSpPr>
            <p:spPr bwMode="auto">
              <a:xfrm>
                <a:off x="890" y="2279"/>
                <a:ext cx="375" cy="100"/>
              </a:xfrm>
              <a:custGeom>
                <a:avLst/>
                <a:gdLst>
                  <a:gd name="T0" fmla="*/ 0 w 39085"/>
                  <a:gd name="T1" fmla="*/ 0 h 21600"/>
                  <a:gd name="T2" fmla="*/ 0 w 39085"/>
                  <a:gd name="T3" fmla="*/ 0 h 21600"/>
                  <a:gd name="T4" fmla="*/ 0 w 39085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9085"/>
                  <a:gd name="T10" fmla="*/ 0 h 21600"/>
                  <a:gd name="T11" fmla="*/ 39085 w 39085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085" h="21600" fill="none" extrusionOk="0">
                    <a:moveTo>
                      <a:pt x="39085" y="12120"/>
                    </a:moveTo>
                    <a:cubicBezTo>
                      <a:pt x="35065" y="18049"/>
                      <a:pt x="28368" y="21599"/>
                      <a:pt x="21206" y="21600"/>
                    </a:cubicBezTo>
                    <a:cubicBezTo>
                      <a:pt x="10860" y="21600"/>
                      <a:pt x="1967" y="14264"/>
                      <a:pt x="0" y="4107"/>
                    </a:cubicBezTo>
                  </a:path>
                  <a:path w="39085" h="21600" stroke="0" extrusionOk="0">
                    <a:moveTo>
                      <a:pt x="39085" y="12120"/>
                    </a:moveTo>
                    <a:cubicBezTo>
                      <a:pt x="35065" y="18049"/>
                      <a:pt x="28368" y="21599"/>
                      <a:pt x="21206" y="21600"/>
                    </a:cubicBezTo>
                    <a:cubicBezTo>
                      <a:pt x="10860" y="21600"/>
                      <a:pt x="1967" y="14264"/>
                      <a:pt x="0" y="4107"/>
                    </a:cubicBezTo>
                    <a:lnTo>
                      <a:pt x="21206" y="0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723" name="Arc 29"/>
              <p:cNvSpPr>
                <a:spLocks/>
              </p:cNvSpPr>
              <p:nvPr/>
            </p:nvSpPr>
            <p:spPr bwMode="auto">
              <a:xfrm>
                <a:off x="892" y="2279"/>
                <a:ext cx="370" cy="98"/>
              </a:xfrm>
              <a:custGeom>
                <a:avLst/>
                <a:gdLst>
                  <a:gd name="T0" fmla="*/ 0 w 39018"/>
                  <a:gd name="T1" fmla="*/ 0 h 21600"/>
                  <a:gd name="T2" fmla="*/ 0 w 39018"/>
                  <a:gd name="T3" fmla="*/ 0 h 21600"/>
                  <a:gd name="T4" fmla="*/ 0 w 3901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9018"/>
                  <a:gd name="T10" fmla="*/ 0 h 21600"/>
                  <a:gd name="T11" fmla="*/ 39018 w 3901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018" h="21600" fill="none" extrusionOk="0">
                    <a:moveTo>
                      <a:pt x="39017" y="12206"/>
                    </a:moveTo>
                    <a:cubicBezTo>
                      <a:pt x="34990" y="18085"/>
                      <a:pt x="28323" y="21599"/>
                      <a:pt x="21198" y="21600"/>
                    </a:cubicBezTo>
                    <a:cubicBezTo>
                      <a:pt x="10868" y="21600"/>
                      <a:pt x="1984" y="14286"/>
                      <a:pt x="0" y="4149"/>
                    </a:cubicBezTo>
                  </a:path>
                  <a:path w="39018" h="21600" stroke="0" extrusionOk="0">
                    <a:moveTo>
                      <a:pt x="39017" y="12206"/>
                    </a:moveTo>
                    <a:cubicBezTo>
                      <a:pt x="34990" y="18085"/>
                      <a:pt x="28323" y="21599"/>
                      <a:pt x="21198" y="21600"/>
                    </a:cubicBezTo>
                    <a:cubicBezTo>
                      <a:pt x="10868" y="21600"/>
                      <a:pt x="1984" y="14286"/>
                      <a:pt x="0" y="4149"/>
                    </a:cubicBezTo>
                    <a:lnTo>
                      <a:pt x="21198" y="0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81560" name="Freeform 30"/>
            <p:cNvSpPr>
              <a:spLocks/>
            </p:cNvSpPr>
            <p:nvPr/>
          </p:nvSpPr>
          <p:spPr bwMode="auto">
            <a:xfrm>
              <a:off x="1628" y="398"/>
              <a:ext cx="365" cy="183"/>
            </a:xfrm>
            <a:custGeom>
              <a:avLst/>
              <a:gdLst>
                <a:gd name="T0" fmla="*/ 11 w 1460"/>
                <a:gd name="T1" fmla="*/ 0 h 730"/>
                <a:gd name="T2" fmla="*/ 91 w 1460"/>
                <a:gd name="T3" fmla="*/ 0 h 730"/>
                <a:gd name="T4" fmla="*/ 46 w 1460"/>
                <a:gd name="T5" fmla="*/ 46 h 730"/>
                <a:gd name="T6" fmla="*/ 0 w 1460"/>
                <a:gd name="T7" fmla="*/ 1 h 7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60"/>
                <a:gd name="T13" fmla="*/ 0 h 730"/>
                <a:gd name="T14" fmla="*/ 1460 w 1460"/>
                <a:gd name="T15" fmla="*/ 730 h 7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60" h="730">
                  <a:moveTo>
                    <a:pt x="177" y="0"/>
                  </a:moveTo>
                  <a:lnTo>
                    <a:pt x="1460" y="0"/>
                  </a:lnTo>
                  <a:lnTo>
                    <a:pt x="726" y="730"/>
                  </a:lnTo>
                  <a:lnTo>
                    <a:pt x="0" y="8"/>
                  </a:lnTo>
                </a:path>
              </a:pathLst>
            </a:custGeom>
            <a:noFill/>
            <a:ln w="9525">
              <a:solidFill>
                <a:srgbClr val="CF0E3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81561" name="Group 31"/>
            <p:cNvGrpSpPr>
              <a:grpSpLocks/>
            </p:cNvGrpSpPr>
            <p:nvPr/>
          </p:nvGrpSpPr>
          <p:grpSpPr bwMode="auto">
            <a:xfrm>
              <a:off x="1927" y="332"/>
              <a:ext cx="171" cy="169"/>
              <a:chOff x="1179" y="1966"/>
              <a:chExt cx="171" cy="169"/>
            </a:xfrm>
          </p:grpSpPr>
          <p:sp>
            <p:nvSpPr>
              <p:cNvPr id="181688" name="Freeform 32"/>
              <p:cNvSpPr>
                <a:spLocks/>
              </p:cNvSpPr>
              <p:nvPr/>
            </p:nvSpPr>
            <p:spPr bwMode="auto">
              <a:xfrm>
                <a:off x="1203" y="2068"/>
                <a:ext cx="145" cy="18"/>
              </a:xfrm>
              <a:custGeom>
                <a:avLst/>
                <a:gdLst>
                  <a:gd name="T0" fmla="*/ 0 w 581"/>
                  <a:gd name="T1" fmla="*/ 5 h 72"/>
                  <a:gd name="T2" fmla="*/ 4 w 581"/>
                  <a:gd name="T3" fmla="*/ 0 h 72"/>
                  <a:gd name="T4" fmla="*/ 36 w 581"/>
                  <a:gd name="T5" fmla="*/ 0 h 72"/>
                  <a:gd name="T6" fmla="*/ 32 w 581"/>
                  <a:gd name="T7" fmla="*/ 5 h 72"/>
                  <a:gd name="T8" fmla="*/ 0 w 581"/>
                  <a:gd name="T9" fmla="*/ 5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3" y="0"/>
                    </a:lnTo>
                    <a:lnTo>
                      <a:pt x="581" y="0"/>
                    </a:lnTo>
                    <a:lnTo>
                      <a:pt x="517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689" name="Freeform 33"/>
              <p:cNvSpPr>
                <a:spLocks/>
              </p:cNvSpPr>
              <p:nvPr/>
            </p:nvSpPr>
            <p:spPr bwMode="auto">
              <a:xfrm>
                <a:off x="1205" y="2070"/>
                <a:ext cx="145" cy="18"/>
              </a:xfrm>
              <a:custGeom>
                <a:avLst/>
                <a:gdLst>
                  <a:gd name="T0" fmla="*/ 0 w 581"/>
                  <a:gd name="T1" fmla="*/ 5 h 72"/>
                  <a:gd name="T2" fmla="*/ 4 w 581"/>
                  <a:gd name="T3" fmla="*/ 0 h 72"/>
                  <a:gd name="T4" fmla="*/ 36 w 581"/>
                  <a:gd name="T5" fmla="*/ 0 h 72"/>
                  <a:gd name="T6" fmla="*/ 32 w 581"/>
                  <a:gd name="T7" fmla="*/ 5 h 72"/>
                  <a:gd name="T8" fmla="*/ 0 w 581"/>
                  <a:gd name="T9" fmla="*/ 5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3" y="0"/>
                    </a:lnTo>
                    <a:lnTo>
                      <a:pt x="581" y="0"/>
                    </a:lnTo>
                    <a:lnTo>
                      <a:pt x="517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690" name="Rectangle 34"/>
              <p:cNvSpPr>
                <a:spLocks noChangeArrowheads="1"/>
              </p:cNvSpPr>
              <p:nvPr/>
            </p:nvSpPr>
            <p:spPr bwMode="auto">
              <a:xfrm>
                <a:off x="1203" y="2086"/>
                <a:ext cx="129" cy="22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81691" name="Rectangle 35"/>
              <p:cNvSpPr>
                <a:spLocks noChangeArrowheads="1"/>
              </p:cNvSpPr>
              <p:nvPr/>
            </p:nvSpPr>
            <p:spPr bwMode="auto">
              <a:xfrm>
                <a:off x="1204" y="2087"/>
                <a:ext cx="127" cy="20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81692" name="Freeform 36"/>
              <p:cNvSpPr>
                <a:spLocks/>
              </p:cNvSpPr>
              <p:nvPr/>
            </p:nvSpPr>
            <p:spPr bwMode="auto">
              <a:xfrm>
                <a:off x="1332" y="2068"/>
                <a:ext cx="16" cy="40"/>
              </a:xfrm>
              <a:custGeom>
                <a:avLst/>
                <a:gdLst>
                  <a:gd name="T0" fmla="*/ 0 w 64"/>
                  <a:gd name="T1" fmla="*/ 10 h 160"/>
                  <a:gd name="T2" fmla="*/ 4 w 64"/>
                  <a:gd name="T3" fmla="*/ 6 h 160"/>
                  <a:gd name="T4" fmla="*/ 4 w 64"/>
                  <a:gd name="T5" fmla="*/ 0 h 160"/>
                  <a:gd name="T6" fmla="*/ 0 w 64"/>
                  <a:gd name="T7" fmla="*/ 5 h 160"/>
                  <a:gd name="T8" fmla="*/ 0 w 64"/>
                  <a:gd name="T9" fmla="*/ 1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4"/>
                  <a:gd name="T16" fmla="*/ 0 h 160"/>
                  <a:gd name="T17" fmla="*/ 64 w 64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4" h="160">
                    <a:moveTo>
                      <a:pt x="0" y="160"/>
                    </a:moveTo>
                    <a:lnTo>
                      <a:pt x="64" y="96"/>
                    </a:lnTo>
                    <a:lnTo>
                      <a:pt x="64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693" name="Freeform 37"/>
              <p:cNvSpPr>
                <a:spLocks/>
              </p:cNvSpPr>
              <p:nvPr/>
            </p:nvSpPr>
            <p:spPr bwMode="auto">
              <a:xfrm>
                <a:off x="1332" y="2068"/>
                <a:ext cx="16" cy="40"/>
              </a:xfrm>
              <a:custGeom>
                <a:avLst/>
                <a:gdLst>
                  <a:gd name="T0" fmla="*/ 0 w 64"/>
                  <a:gd name="T1" fmla="*/ 10 h 160"/>
                  <a:gd name="T2" fmla="*/ 4 w 64"/>
                  <a:gd name="T3" fmla="*/ 6 h 160"/>
                  <a:gd name="T4" fmla="*/ 4 w 64"/>
                  <a:gd name="T5" fmla="*/ 0 h 160"/>
                  <a:gd name="T6" fmla="*/ 0 w 64"/>
                  <a:gd name="T7" fmla="*/ 5 h 160"/>
                  <a:gd name="T8" fmla="*/ 0 w 64"/>
                  <a:gd name="T9" fmla="*/ 1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4"/>
                  <a:gd name="T16" fmla="*/ 0 h 160"/>
                  <a:gd name="T17" fmla="*/ 64 w 64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4" h="160">
                    <a:moveTo>
                      <a:pt x="0" y="160"/>
                    </a:moveTo>
                    <a:lnTo>
                      <a:pt x="64" y="96"/>
                    </a:lnTo>
                    <a:lnTo>
                      <a:pt x="64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694" name="Freeform 38"/>
              <p:cNvSpPr>
                <a:spLocks/>
              </p:cNvSpPr>
              <p:nvPr/>
            </p:nvSpPr>
            <p:spPr bwMode="auto">
              <a:xfrm>
                <a:off x="1207" y="2068"/>
                <a:ext cx="139" cy="14"/>
              </a:xfrm>
              <a:custGeom>
                <a:avLst/>
                <a:gdLst>
                  <a:gd name="T0" fmla="*/ 0 w 557"/>
                  <a:gd name="T1" fmla="*/ 4 h 56"/>
                  <a:gd name="T2" fmla="*/ 3 w 557"/>
                  <a:gd name="T3" fmla="*/ 0 h 56"/>
                  <a:gd name="T4" fmla="*/ 35 w 557"/>
                  <a:gd name="T5" fmla="*/ 0 h 56"/>
                  <a:gd name="T6" fmla="*/ 32 w 557"/>
                  <a:gd name="T7" fmla="*/ 4 h 56"/>
                  <a:gd name="T8" fmla="*/ 0 w 557"/>
                  <a:gd name="T9" fmla="*/ 4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7" y="0"/>
                    </a:lnTo>
                    <a:lnTo>
                      <a:pt x="557" y="0"/>
                    </a:lnTo>
                    <a:lnTo>
                      <a:pt x="509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695" name="Freeform 39"/>
              <p:cNvSpPr>
                <a:spLocks/>
              </p:cNvSpPr>
              <p:nvPr/>
            </p:nvSpPr>
            <p:spPr bwMode="auto">
              <a:xfrm>
                <a:off x="1207" y="2068"/>
                <a:ext cx="139" cy="14"/>
              </a:xfrm>
              <a:custGeom>
                <a:avLst/>
                <a:gdLst>
                  <a:gd name="T0" fmla="*/ 0 w 557"/>
                  <a:gd name="T1" fmla="*/ 4 h 56"/>
                  <a:gd name="T2" fmla="*/ 3 w 557"/>
                  <a:gd name="T3" fmla="*/ 0 h 56"/>
                  <a:gd name="T4" fmla="*/ 35 w 557"/>
                  <a:gd name="T5" fmla="*/ 0 h 56"/>
                  <a:gd name="T6" fmla="*/ 32 w 557"/>
                  <a:gd name="T7" fmla="*/ 4 h 56"/>
                  <a:gd name="T8" fmla="*/ 0 w 557"/>
                  <a:gd name="T9" fmla="*/ 4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7" y="0"/>
                    </a:lnTo>
                    <a:lnTo>
                      <a:pt x="557" y="0"/>
                    </a:lnTo>
                    <a:lnTo>
                      <a:pt x="509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696" name="Freeform 40"/>
              <p:cNvSpPr>
                <a:spLocks/>
              </p:cNvSpPr>
              <p:nvPr/>
            </p:nvSpPr>
            <p:spPr bwMode="auto">
              <a:xfrm>
                <a:off x="1205" y="1966"/>
                <a:ext cx="141" cy="14"/>
              </a:xfrm>
              <a:custGeom>
                <a:avLst/>
                <a:gdLst>
                  <a:gd name="T0" fmla="*/ 0 w 565"/>
                  <a:gd name="T1" fmla="*/ 4 h 56"/>
                  <a:gd name="T2" fmla="*/ 3 w 565"/>
                  <a:gd name="T3" fmla="*/ 0 h 56"/>
                  <a:gd name="T4" fmla="*/ 35 w 565"/>
                  <a:gd name="T5" fmla="*/ 0 h 56"/>
                  <a:gd name="T6" fmla="*/ 32 w 565"/>
                  <a:gd name="T7" fmla="*/ 4 h 56"/>
                  <a:gd name="T8" fmla="*/ 0 w 565"/>
                  <a:gd name="T9" fmla="*/ 4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9" y="0"/>
                    </a:lnTo>
                    <a:lnTo>
                      <a:pt x="565" y="0"/>
                    </a:lnTo>
                    <a:lnTo>
                      <a:pt x="509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697" name="Freeform 41"/>
              <p:cNvSpPr>
                <a:spLocks/>
              </p:cNvSpPr>
              <p:nvPr/>
            </p:nvSpPr>
            <p:spPr bwMode="auto">
              <a:xfrm>
                <a:off x="1205" y="1966"/>
                <a:ext cx="141" cy="14"/>
              </a:xfrm>
              <a:custGeom>
                <a:avLst/>
                <a:gdLst>
                  <a:gd name="T0" fmla="*/ 0 w 565"/>
                  <a:gd name="T1" fmla="*/ 4 h 56"/>
                  <a:gd name="T2" fmla="*/ 3 w 565"/>
                  <a:gd name="T3" fmla="*/ 0 h 56"/>
                  <a:gd name="T4" fmla="*/ 35 w 565"/>
                  <a:gd name="T5" fmla="*/ 0 h 56"/>
                  <a:gd name="T6" fmla="*/ 32 w 565"/>
                  <a:gd name="T7" fmla="*/ 4 h 56"/>
                  <a:gd name="T8" fmla="*/ 0 w 565"/>
                  <a:gd name="T9" fmla="*/ 4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9" y="0"/>
                    </a:lnTo>
                    <a:lnTo>
                      <a:pt x="565" y="0"/>
                    </a:lnTo>
                    <a:lnTo>
                      <a:pt x="509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698" name="Rectangle 42"/>
              <p:cNvSpPr>
                <a:spLocks noChangeArrowheads="1"/>
              </p:cNvSpPr>
              <p:nvPr/>
            </p:nvSpPr>
            <p:spPr bwMode="auto">
              <a:xfrm>
                <a:off x="1206" y="1981"/>
                <a:ext cx="127" cy="98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81699" name="Rectangle 43"/>
              <p:cNvSpPr>
                <a:spLocks noChangeArrowheads="1"/>
              </p:cNvSpPr>
              <p:nvPr/>
            </p:nvSpPr>
            <p:spPr bwMode="auto">
              <a:xfrm>
                <a:off x="1216" y="1993"/>
                <a:ext cx="105" cy="7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81700" name="Freeform 44"/>
              <p:cNvSpPr>
                <a:spLocks/>
              </p:cNvSpPr>
              <p:nvPr/>
            </p:nvSpPr>
            <p:spPr bwMode="auto">
              <a:xfrm>
                <a:off x="1332" y="1966"/>
                <a:ext cx="14" cy="112"/>
              </a:xfrm>
              <a:custGeom>
                <a:avLst/>
                <a:gdLst>
                  <a:gd name="T0" fmla="*/ 0 w 56"/>
                  <a:gd name="T1" fmla="*/ 28 h 449"/>
                  <a:gd name="T2" fmla="*/ 4 w 56"/>
                  <a:gd name="T3" fmla="*/ 25 h 449"/>
                  <a:gd name="T4" fmla="*/ 4 w 56"/>
                  <a:gd name="T5" fmla="*/ 0 h 449"/>
                  <a:gd name="T6" fmla="*/ 0 w 56"/>
                  <a:gd name="T7" fmla="*/ 3 h 449"/>
                  <a:gd name="T8" fmla="*/ 0 w 56"/>
                  <a:gd name="T9" fmla="*/ 28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449"/>
                  <a:gd name="T17" fmla="*/ 56 w 56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449">
                    <a:moveTo>
                      <a:pt x="0" y="449"/>
                    </a:moveTo>
                    <a:lnTo>
                      <a:pt x="56" y="401"/>
                    </a:lnTo>
                    <a:lnTo>
                      <a:pt x="56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701" name="Freeform 45"/>
              <p:cNvSpPr>
                <a:spLocks/>
              </p:cNvSpPr>
              <p:nvPr/>
            </p:nvSpPr>
            <p:spPr bwMode="auto">
              <a:xfrm>
                <a:off x="1332" y="1966"/>
                <a:ext cx="14" cy="112"/>
              </a:xfrm>
              <a:custGeom>
                <a:avLst/>
                <a:gdLst>
                  <a:gd name="T0" fmla="*/ 0 w 56"/>
                  <a:gd name="T1" fmla="*/ 28 h 449"/>
                  <a:gd name="T2" fmla="*/ 4 w 56"/>
                  <a:gd name="T3" fmla="*/ 25 h 449"/>
                  <a:gd name="T4" fmla="*/ 4 w 56"/>
                  <a:gd name="T5" fmla="*/ 0 h 449"/>
                  <a:gd name="T6" fmla="*/ 0 w 56"/>
                  <a:gd name="T7" fmla="*/ 3 h 449"/>
                  <a:gd name="T8" fmla="*/ 0 w 56"/>
                  <a:gd name="T9" fmla="*/ 28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449"/>
                  <a:gd name="T17" fmla="*/ 56 w 56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449">
                    <a:moveTo>
                      <a:pt x="0" y="449"/>
                    </a:moveTo>
                    <a:lnTo>
                      <a:pt x="56" y="401"/>
                    </a:lnTo>
                    <a:lnTo>
                      <a:pt x="56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702" name="Freeform 46"/>
              <p:cNvSpPr>
                <a:spLocks/>
              </p:cNvSpPr>
              <p:nvPr/>
            </p:nvSpPr>
            <p:spPr bwMode="auto">
              <a:xfrm>
                <a:off x="1179" y="2104"/>
                <a:ext cx="159" cy="25"/>
              </a:xfrm>
              <a:custGeom>
                <a:avLst/>
                <a:gdLst>
                  <a:gd name="T0" fmla="*/ 0 w 638"/>
                  <a:gd name="T1" fmla="*/ 7 h 96"/>
                  <a:gd name="T2" fmla="*/ 5 w 638"/>
                  <a:gd name="T3" fmla="*/ 0 h 96"/>
                  <a:gd name="T4" fmla="*/ 40 w 638"/>
                  <a:gd name="T5" fmla="*/ 0 h 96"/>
                  <a:gd name="T6" fmla="*/ 35 w 638"/>
                  <a:gd name="T7" fmla="*/ 7 h 96"/>
                  <a:gd name="T8" fmla="*/ 0 w 638"/>
                  <a:gd name="T9" fmla="*/ 7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8"/>
                  <a:gd name="T16" fmla="*/ 0 h 96"/>
                  <a:gd name="T17" fmla="*/ 638 w 638"/>
                  <a:gd name="T18" fmla="*/ 96 h 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8" h="96">
                    <a:moveTo>
                      <a:pt x="0" y="96"/>
                    </a:moveTo>
                    <a:lnTo>
                      <a:pt x="81" y="0"/>
                    </a:lnTo>
                    <a:lnTo>
                      <a:pt x="638" y="0"/>
                    </a:lnTo>
                    <a:lnTo>
                      <a:pt x="557" y="96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703" name="Freeform 47"/>
              <p:cNvSpPr>
                <a:spLocks/>
              </p:cNvSpPr>
              <p:nvPr/>
            </p:nvSpPr>
            <p:spPr bwMode="auto">
              <a:xfrm>
                <a:off x="1179" y="2104"/>
                <a:ext cx="159" cy="25"/>
              </a:xfrm>
              <a:custGeom>
                <a:avLst/>
                <a:gdLst>
                  <a:gd name="T0" fmla="*/ 0 w 638"/>
                  <a:gd name="T1" fmla="*/ 7 h 96"/>
                  <a:gd name="T2" fmla="*/ 5 w 638"/>
                  <a:gd name="T3" fmla="*/ 0 h 96"/>
                  <a:gd name="T4" fmla="*/ 40 w 638"/>
                  <a:gd name="T5" fmla="*/ 0 h 96"/>
                  <a:gd name="T6" fmla="*/ 35 w 638"/>
                  <a:gd name="T7" fmla="*/ 7 h 96"/>
                  <a:gd name="T8" fmla="*/ 0 w 638"/>
                  <a:gd name="T9" fmla="*/ 7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8"/>
                  <a:gd name="T16" fmla="*/ 0 h 96"/>
                  <a:gd name="T17" fmla="*/ 638 w 638"/>
                  <a:gd name="T18" fmla="*/ 96 h 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8" h="96">
                    <a:moveTo>
                      <a:pt x="0" y="96"/>
                    </a:moveTo>
                    <a:lnTo>
                      <a:pt x="81" y="0"/>
                    </a:lnTo>
                    <a:lnTo>
                      <a:pt x="638" y="0"/>
                    </a:lnTo>
                    <a:lnTo>
                      <a:pt x="557" y="96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704" name="Freeform 48"/>
              <p:cNvSpPr>
                <a:spLocks/>
              </p:cNvSpPr>
              <p:nvPr/>
            </p:nvSpPr>
            <p:spPr bwMode="auto">
              <a:xfrm>
                <a:off x="1318" y="2104"/>
                <a:ext cx="20" cy="31"/>
              </a:xfrm>
              <a:custGeom>
                <a:avLst/>
                <a:gdLst>
                  <a:gd name="T0" fmla="*/ 0 w 81"/>
                  <a:gd name="T1" fmla="*/ 8 h 120"/>
                  <a:gd name="T2" fmla="*/ 5 w 81"/>
                  <a:gd name="T3" fmla="*/ 3 h 120"/>
                  <a:gd name="T4" fmla="*/ 5 w 81"/>
                  <a:gd name="T5" fmla="*/ 0 h 120"/>
                  <a:gd name="T6" fmla="*/ 0 w 81"/>
                  <a:gd name="T7" fmla="*/ 7 h 120"/>
                  <a:gd name="T8" fmla="*/ 0 w 81"/>
                  <a:gd name="T9" fmla="*/ 8 h 1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120"/>
                  <a:gd name="T17" fmla="*/ 81 w 81"/>
                  <a:gd name="T18" fmla="*/ 120 h 1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120">
                    <a:moveTo>
                      <a:pt x="0" y="120"/>
                    </a:moveTo>
                    <a:lnTo>
                      <a:pt x="81" y="40"/>
                    </a:lnTo>
                    <a:lnTo>
                      <a:pt x="81" y="0"/>
                    </a:lnTo>
                    <a:lnTo>
                      <a:pt x="0" y="104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705" name="Freeform 49"/>
              <p:cNvSpPr>
                <a:spLocks/>
              </p:cNvSpPr>
              <p:nvPr/>
            </p:nvSpPr>
            <p:spPr bwMode="auto">
              <a:xfrm>
                <a:off x="1318" y="2104"/>
                <a:ext cx="20" cy="31"/>
              </a:xfrm>
              <a:custGeom>
                <a:avLst/>
                <a:gdLst>
                  <a:gd name="T0" fmla="*/ 0 w 81"/>
                  <a:gd name="T1" fmla="*/ 8 h 120"/>
                  <a:gd name="T2" fmla="*/ 5 w 81"/>
                  <a:gd name="T3" fmla="*/ 3 h 120"/>
                  <a:gd name="T4" fmla="*/ 5 w 81"/>
                  <a:gd name="T5" fmla="*/ 0 h 120"/>
                  <a:gd name="T6" fmla="*/ 0 w 81"/>
                  <a:gd name="T7" fmla="*/ 7 h 120"/>
                  <a:gd name="T8" fmla="*/ 0 w 81"/>
                  <a:gd name="T9" fmla="*/ 8 h 1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120"/>
                  <a:gd name="T17" fmla="*/ 81 w 81"/>
                  <a:gd name="T18" fmla="*/ 120 h 1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120">
                    <a:moveTo>
                      <a:pt x="0" y="120"/>
                    </a:moveTo>
                    <a:lnTo>
                      <a:pt x="81" y="40"/>
                    </a:lnTo>
                    <a:lnTo>
                      <a:pt x="81" y="0"/>
                    </a:lnTo>
                    <a:lnTo>
                      <a:pt x="0" y="104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706" name="Rectangle 50"/>
              <p:cNvSpPr>
                <a:spLocks noChangeArrowheads="1"/>
              </p:cNvSpPr>
              <p:nvPr/>
            </p:nvSpPr>
            <p:spPr bwMode="auto">
              <a:xfrm>
                <a:off x="1179" y="2129"/>
                <a:ext cx="139" cy="6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81707" name="Rectangle 51"/>
              <p:cNvSpPr>
                <a:spLocks noChangeArrowheads="1"/>
              </p:cNvSpPr>
              <p:nvPr/>
            </p:nvSpPr>
            <p:spPr bwMode="auto">
              <a:xfrm>
                <a:off x="1180" y="2130"/>
                <a:ext cx="137" cy="4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</p:grpSp>
        <p:grpSp>
          <p:nvGrpSpPr>
            <p:cNvPr id="181562" name="Group 52"/>
            <p:cNvGrpSpPr>
              <a:grpSpLocks/>
            </p:cNvGrpSpPr>
            <p:nvPr/>
          </p:nvGrpSpPr>
          <p:grpSpPr bwMode="auto">
            <a:xfrm>
              <a:off x="1971" y="370"/>
              <a:ext cx="94" cy="56"/>
              <a:chOff x="1223" y="2004"/>
              <a:chExt cx="94" cy="56"/>
            </a:xfrm>
          </p:grpSpPr>
          <p:grpSp>
            <p:nvGrpSpPr>
              <p:cNvPr id="181661" name="Group 53"/>
              <p:cNvGrpSpPr>
                <a:grpSpLocks/>
              </p:cNvGrpSpPr>
              <p:nvPr/>
            </p:nvGrpSpPr>
            <p:grpSpPr bwMode="auto">
              <a:xfrm>
                <a:off x="1223" y="2004"/>
                <a:ext cx="93" cy="56"/>
                <a:chOff x="1223" y="2004"/>
                <a:chExt cx="93" cy="56"/>
              </a:xfrm>
            </p:grpSpPr>
            <p:sp>
              <p:nvSpPr>
                <p:cNvPr id="181679" name="Oval 54"/>
                <p:cNvSpPr>
                  <a:spLocks noChangeArrowheads="1"/>
                </p:cNvSpPr>
                <p:nvPr/>
              </p:nvSpPr>
              <p:spPr bwMode="auto">
                <a:xfrm>
                  <a:off x="1255" y="2004"/>
                  <a:ext cx="41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181680" name="Oval 55"/>
                <p:cNvSpPr>
                  <a:spLocks noChangeArrowheads="1"/>
                </p:cNvSpPr>
                <p:nvPr/>
              </p:nvSpPr>
              <p:spPr bwMode="auto">
                <a:xfrm>
                  <a:off x="1233" y="2010"/>
                  <a:ext cx="30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181681" name="Oval 56"/>
                <p:cNvSpPr>
                  <a:spLocks noChangeArrowheads="1"/>
                </p:cNvSpPr>
                <p:nvPr/>
              </p:nvSpPr>
              <p:spPr bwMode="auto">
                <a:xfrm>
                  <a:off x="1223" y="2024"/>
                  <a:ext cx="2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181682" name="Oval 57"/>
                <p:cNvSpPr>
                  <a:spLocks noChangeArrowheads="1"/>
                </p:cNvSpPr>
                <p:nvPr/>
              </p:nvSpPr>
              <p:spPr bwMode="auto">
                <a:xfrm>
                  <a:off x="1229" y="2032"/>
                  <a:ext cx="32" cy="2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181683" name="Oval 58"/>
                <p:cNvSpPr>
                  <a:spLocks noChangeArrowheads="1"/>
                </p:cNvSpPr>
                <p:nvPr/>
              </p:nvSpPr>
              <p:spPr bwMode="auto">
                <a:xfrm>
                  <a:off x="1251" y="2036"/>
                  <a:ext cx="49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181684" name="Oval 59"/>
                <p:cNvSpPr>
                  <a:spLocks noChangeArrowheads="1"/>
                </p:cNvSpPr>
                <p:nvPr/>
              </p:nvSpPr>
              <p:spPr bwMode="auto">
                <a:xfrm>
                  <a:off x="1281" y="2010"/>
                  <a:ext cx="31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181685" name="Oval 60"/>
                <p:cNvSpPr>
                  <a:spLocks noChangeArrowheads="1"/>
                </p:cNvSpPr>
                <p:nvPr/>
              </p:nvSpPr>
              <p:spPr bwMode="auto">
                <a:xfrm>
                  <a:off x="1285" y="2022"/>
                  <a:ext cx="31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181686" name="Oval 61"/>
                <p:cNvSpPr>
                  <a:spLocks noChangeArrowheads="1"/>
                </p:cNvSpPr>
                <p:nvPr/>
              </p:nvSpPr>
              <p:spPr bwMode="auto">
                <a:xfrm>
                  <a:off x="1283" y="2026"/>
                  <a:ext cx="31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181687" name="Oval 62"/>
                <p:cNvSpPr>
                  <a:spLocks noChangeArrowheads="1"/>
                </p:cNvSpPr>
                <p:nvPr/>
              </p:nvSpPr>
              <p:spPr bwMode="auto">
                <a:xfrm>
                  <a:off x="1239" y="2018"/>
                  <a:ext cx="61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zh-CN" altLang="en-US">
                    <a:ea typeface="宋体" pitchFamily="2" charset="-122"/>
                  </a:endParaRPr>
                </a:p>
              </p:txBody>
            </p:sp>
          </p:grpSp>
          <p:grpSp>
            <p:nvGrpSpPr>
              <p:cNvPr id="181662" name="Group 63"/>
              <p:cNvGrpSpPr>
                <a:grpSpLocks/>
              </p:cNvGrpSpPr>
              <p:nvPr/>
            </p:nvGrpSpPr>
            <p:grpSpPr bwMode="auto">
              <a:xfrm>
                <a:off x="1223" y="2004"/>
                <a:ext cx="94" cy="56"/>
                <a:chOff x="1223" y="2004"/>
                <a:chExt cx="94" cy="56"/>
              </a:xfrm>
            </p:grpSpPr>
            <p:sp>
              <p:nvSpPr>
                <p:cNvPr id="181663" name="Arc 64"/>
                <p:cNvSpPr>
                  <a:spLocks/>
                </p:cNvSpPr>
                <p:nvPr/>
              </p:nvSpPr>
              <p:spPr bwMode="auto">
                <a:xfrm>
                  <a:off x="1256" y="2004"/>
                  <a:ext cx="39" cy="12"/>
                </a:xfrm>
                <a:custGeom>
                  <a:avLst/>
                  <a:gdLst>
                    <a:gd name="T0" fmla="*/ 0 w 41085"/>
                    <a:gd name="T1" fmla="*/ 0 h 21600"/>
                    <a:gd name="T2" fmla="*/ 0 w 41085"/>
                    <a:gd name="T3" fmla="*/ 0 h 21600"/>
                    <a:gd name="T4" fmla="*/ 0 w 41085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1085"/>
                    <a:gd name="T10" fmla="*/ 0 h 21600"/>
                    <a:gd name="T11" fmla="*/ 41085 w 41085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1085" h="21600" fill="none" extrusionOk="0">
                      <a:moveTo>
                        <a:pt x="0" y="15905"/>
                      </a:moveTo>
                      <a:cubicBezTo>
                        <a:pt x="2567" y="6513"/>
                        <a:pt x="11099" y="-1"/>
                        <a:pt x="20836" y="0"/>
                      </a:cubicBezTo>
                      <a:cubicBezTo>
                        <a:pt x="29864" y="0"/>
                        <a:pt x="37941" y="5615"/>
                        <a:pt x="41084" y="14080"/>
                      </a:cubicBezTo>
                    </a:path>
                    <a:path w="41085" h="21600" stroke="0" extrusionOk="0">
                      <a:moveTo>
                        <a:pt x="0" y="15905"/>
                      </a:moveTo>
                      <a:cubicBezTo>
                        <a:pt x="2567" y="6513"/>
                        <a:pt x="11099" y="-1"/>
                        <a:pt x="20836" y="0"/>
                      </a:cubicBezTo>
                      <a:cubicBezTo>
                        <a:pt x="29864" y="0"/>
                        <a:pt x="37941" y="5615"/>
                        <a:pt x="41084" y="14080"/>
                      </a:cubicBezTo>
                      <a:lnTo>
                        <a:pt x="20836" y="2160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664" name="Arc 65"/>
                <p:cNvSpPr>
                  <a:spLocks/>
                </p:cNvSpPr>
                <p:nvPr/>
              </p:nvSpPr>
              <p:spPr bwMode="auto">
                <a:xfrm>
                  <a:off x="1257" y="2005"/>
                  <a:ext cx="37" cy="11"/>
                </a:xfrm>
                <a:custGeom>
                  <a:avLst/>
                  <a:gdLst>
                    <a:gd name="T0" fmla="*/ 0 w 40935"/>
                    <a:gd name="T1" fmla="*/ 0 h 21600"/>
                    <a:gd name="T2" fmla="*/ 0 w 40935"/>
                    <a:gd name="T3" fmla="*/ 0 h 21600"/>
                    <a:gd name="T4" fmla="*/ 0 w 40935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0935"/>
                    <a:gd name="T10" fmla="*/ 0 h 21600"/>
                    <a:gd name="T11" fmla="*/ 40935 w 40935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0935" h="21600" fill="none" extrusionOk="0">
                      <a:moveTo>
                        <a:pt x="-1" y="15705"/>
                      </a:moveTo>
                      <a:cubicBezTo>
                        <a:pt x="2635" y="6413"/>
                        <a:pt x="11120" y="-1"/>
                        <a:pt x="20780" y="0"/>
                      </a:cubicBezTo>
                      <a:cubicBezTo>
                        <a:pt x="29712" y="0"/>
                        <a:pt x="37723" y="5498"/>
                        <a:pt x="40935" y="13832"/>
                      </a:cubicBezTo>
                    </a:path>
                    <a:path w="40935" h="21600" stroke="0" extrusionOk="0">
                      <a:moveTo>
                        <a:pt x="-1" y="15705"/>
                      </a:moveTo>
                      <a:cubicBezTo>
                        <a:pt x="2635" y="6413"/>
                        <a:pt x="11120" y="-1"/>
                        <a:pt x="20780" y="0"/>
                      </a:cubicBezTo>
                      <a:cubicBezTo>
                        <a:pt x="29712" y="0"/>
                        <a:pt x="37723" y="5498"/>
                        <a:pt x="40935" y="13832"/>
                      </a:cubicBezTo>
                      <a:lnTo>
                        <a:pt x="20780" y="2160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665" name="Arc 66"/>
                <p:cNvSpPr>
                  <a:spLocks/>
                </p:cNvSpPr>
                <p:nvPr/>
              </p:nvSpPr>
              <p:spPr bwMode="auto">
                <a:xfrm>
                  <a:off x="1233" y="2010"/>
                  <a:ext cx="23" cy="14"/>
                </a:xfrm>
                <a:custGeom>
                  <a:avLst/>
                  <a:gdLst>
                    <a:gd name="T0" fmla="*/ 0 w 33372"/>
                    <a:gd name="T1" fmla="*/ 0 h 26005"/>
                    <a:gd name="T2" fmla="*/ 0 w 33372"/>
                    <a:gd name="T3" fmla="*/ 0 h 26005"/>
                    <a:gd name="T4" fmla="*/ 0 w 33372"/>
                    <a:gd name="T5" fmla="*/ 0 h 26005"/>
                    <a:gd name="T6" fmla="*/ 0 60000 65536"/>
                    <a:gd name="T7" fmla="*/ 0 60000 65536"/>
                    <a:gd name="T8" fmla="*/ 0 60000 65536"/>
                    <a:gd name="T9" fmla="*/ 0 w 33372"/>
                    <a:gd name="T10" fmla="*/ 0 h 26005"/>
                    <a:gd name="T11" fmla="*/ 33372 w 33372"/>
                    <a:gd name="T12" fmla="*/ 26005 h 2600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372" h="26005" fill="none" extrusionOk="0">
                      <a:moveTo>
                        <a:pt x="453" y="26005"/>
                      </a:moveTo>
                      <a:cubicBezTo>
                        <a:pt x="152" y="24556"/>
                        <a:pt x="0" y="2308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79" y="-1"/>
                        <a:pt x="29868" y="1212"/>
                        <a:pt x="33372" y="3489"/>
                      </a:cubicBezTo>
                    </a:path>
                    <a:path w="33372" h="26005" stroke="0" extrusionOk="0">
                      <a:moveTo>
                        <a:pt x="453" y="26005"/>
                      </a:moveTo>
                      <a:cubicBezTo>
                        <a:pt x="152" y="24556"/>
                        <a:pt x="0" y="2308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79" y="-1"/>
                        <a:pt x="29868" y="1212"/>
                        <a:pt x="33372" y="3489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666" name="Arc 67"/>
                <p:cNvSpPr>
                  <a:spLocks/>
                </p:cNvSpPr>
                <p:nvPr/>
              </p:nvSpPr>
              <p:spPr bwMode="auto">
                <a:xfrm>
                  <a:off x="1234" y="2011"/>
                  <a:ext cx="22" cy="13"/>
                </a:xfrm>
                <a:custGeom>
                  <a:avLst/>
                  <a:gdLst>
                    <a:gd name="T0" fmla="*/ 0 w 33223"/>
                    <a:gd name="T1" fmla="*/ 0 h 26082"/>
                    <a:gd name="T2" fmla="*/ 0 w 33223"/>
                    <a:gd name="T3" fmla="*/ 0 h 26082"/>
                    <a:gd name="T4" fmla="*/ 0 w 33223"/>
                    <a:gd name="T5" fmla="*/ 0 h 26082"/>
                    <a:gd name="T6" fmla="*/ 0 60000 65536"/>
                    <a:gd name="T7" fmla="*/ 0 60000 65536"/>
                    <a:gd name="T8" fmla="*/ 0 60000 65536"/>
                    <a:gd name="T9" fmla="*/ 0 w 33223"/>
                    <a:gd name="T10" fmla="*/ 0 h 26082"/>
                    <a:gd name="T11" fmla="*/ 33223 w 33223"/>
                    <a:gd name="T12" fmla="*/ 26082 h 2608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223" h="26082" fill="none" extrusionOk="0">
                      <a:moveTo>
                        <a:pt x="470" y="26081"/>
                      </a:moveTo>
                      <a:cubicBezTo>
                        <a:pt x="157" y="24608"/>
                        <a:pt x="0" y="23106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18" y="-1"/>
                        <a:pt x="29751" y="1177"/>
                        <a:pt x="33223" y="3393"/>
                      </a:cubicBezTo>
                    </a:path>
                    <a:path w="33223" h="26082" stroke="0" extrusionOk="0">
                      <a:moveTo>
                        <a:pt x="470" y="26081"/>
                      </a:moveTo>
                      <a:cubicBezTo>
                        <a:pt x="157" y="24608"/>
                        <a:pt x="0" y="23106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18" y="-1"/>
                        <a:pt x="29751" y="1177"/>
                        <a:pt x="33223" y="3393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667" name="Arc 68"/>
                <p:cNvSpPr>
                  <a:spLocks/>
                </p:cNvSpPr>
                <p:nvPr/>
              </p:nvSpPr>
              <p:spPr bwMode="auto">
                <a:xfrm>
                  <a:off x="1229" y="2042"/>
                  <a:ext cx="24" cy="10"/>
                </a:xfrm>
                <a:custGeom>
                  <a:avLst/>
                  <a:gdLst>
                    <a:gd name="T0" fmla="*/ 0 w 31800"/>
                    <a:gd name="T1" fmla="*/ 0 h 21600"/>
                    <a:gd name="T2" fmla="*/ 0 w 31800"/>
                    <a:gd name="T3" fmla="*/ 0 h 21600"/>
                    <a:gd name="T4" fmla="*/ 0 w 318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1800"/>
                    <a:gd name="T10" fmla="*/ 0 h 21600"/>
                    <a:gd name="T11" fmla="*/ 31800 w 318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800" h="21600" fill="none" extrusionOk="0">
                      <a:moveTo>
                        <a:pt x="31799" y="19039"/>
                      </a:moveTo>
                      <a:cubicBezTo>
                        <a:pt x="28662" y="20720"/>
                        <a:pt x="25158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31800" h="21600" stroke="0" extrusionOk="0">
                      <a:moveTo>
                        <a:pt x="31799" y="19039"/>
                      </a:moveTo>
                      <a:cubicBezTo>
                        <a:pt x="28662" y="20720"/>
                        <a:pt x="25158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668" name="Arc 69"/>
                <p:cNvSpPr>
                  <a:spLocks/>
                </p:cNvSpPr>
                <p:nvPr/>
              </p:nvSpPr>
              <p:spPr bwMode="auto">
                <a:xfrm>
                  <a:off x="1230" y="2042"/>
                  <a:ext cx="22" cy="9"/>
                </a:xfrm>
                <a:custGeom>
                  <a:avLst/>
                  <a:gdLst>
                    <a:gd name="T0" fmla="*/ 0 w 31479"/>
                    <a:gd name="T1" fmla="*/ 0 h 21600"/>
                    <a:gd name="T2" fmla="*/ 0 w 31479"/>
                    <a:gd name="T3" fmla="*/ 0 h 21600"/>
                    <a:gd name="T4" fmla="*/ 0 w 31479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1479"/>
                    <a:gd name="T10" fmla="*/ 0 h 21600"/>
                    <a:gd name="T11" fmla="*/ 31479 w 31479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479" h="21600" fill="none" extrusionOk="0">
                      <a:moveTo>
                        <a:pt x="31478" y="19208"/>
                      </a:moveTo>
                      <a:cubicBezTo>
                        <a:pt x="28422" y="20780"/>
                        <a:pt x="25036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31479" h="21600" stroke="0" extrusionOk="0">
                      <a:moveTo>
                        <a:pt x="31478" y="19208"/>
                      </a:moveTo>
                      <a:cubicBezTo>
                        <a:pt x="28422" y="20780"/>
                        <a:pt x="25036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669" name="Arc 70"/>
                <p:cNvSpPr>
                  <a:spLocks/>
                </p:cNvSpPr>
                <p:nvPr/>
              </p:nvSpPr>
              <p:spPr bwMode="auto">
                <a:xfrm>
                  <a:off x="1294" y="2010"/>
                  <a:ext cx="19" cy="14"/>
                </a:xfrm>
                <a:custGeom>
                  <a:avLst/>
                  <a:gdLst>
                    <a:gd name="T0" fmla="*/ 0 w 25986"/>
                    <a:gd name="T1" fmla="*/ 0 h 33449"/>
                    <a:gd name="T2" fmla="*/ 0 w 25986"/>
                    <a:gd name="T3" fmla="*/ 0 h 33449"/>
                    <a:gd name="T4" fmla="*/ 0 w 25986"/>
                    <a:gd name="T5" fmla="*/ 0 h 33449"/>
                    <a:gd name="T6" fmla="*/ 0 60000 65536"/>
                    <a:gd name="T7" fmla="*/ 0 60000 65536"/>
                    <a:gd name="T8" fmla="*/ 0 60000 65536"/>
                    <a:gd name="T9" fmla="*/ 0 w 25986"/>
                    <a:gd name="T10" fmla="*/ 0 h 33449"/>
                    <a:gd name="T11" fmla="*/ 25986 w 25986"/>
                    <a:gd name="T12" fmla="*/ 33449 h 3344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986" h="33449" fill="none" extrusionOk="0">
                      <a:moveTo>
                        <a:pt x="-1" y="449"/>
                      </a:moveTo>
                      <a:cubicBezTo>
                        <a:pt x="1442" y="150"/>
                        <a:pt x="2912" y="-1"/>
                        <a:pt x="4386" y="0"/>
                      </a:cubicBezTo>
                      <a:cubicBezTo>
                        <a:pt x="16315" y="0"/>
                        <a:pt x="25986" y="9670"/>
                        <a:pt x="25986" y="21600"/>
                      </a:cubicBezTo>
                      <a:cubicBezTo>
                        <a:pt x="25986" y="25810"/>
                        <a:pt x="24755" y="29928"/>
                        <a:pt x="22445" y="33448"/>
                      </a:cubicBezTo>
                    </a:path>
                    <a:path w="25986" h="33449" stroke="0" extrusionOk="0">
                      <a:moveTo>
                        <a:pt x="-1" y="449"/>
                      </a:moveTo>
                      <a:cubicBezTo>
                        <a:pt x="1442" y="150"/>
                        <a:pt x="2912" y="-1"/>
                        <a:pt x="4386" y="0"/>
                      </a:cubicBezTo>
                      <a:cubicBezTo>
                        <a:pt x="16315" y="0"/>
                        <a:pt x="25986" y="9670"/>
                        <a:pt x="25986" y="21600"/>
                      </a:cubicBezTo>
                      <a:cubicBezTo>
                        <a:pt x="25986" y="25810"/>
                        <a:pt x="24755" y="29928"/>
                        <a:pt x="22445" y="33448"/>
                      </a:cubicBezTo>
                      <a:lnTo>
                        <a:pt x="4386" y="2160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670" name="Arc 71"/>
                <p:cNvSpPr>
                  <a:spLocks/>
                </p:cNvSpPr>
                <p:nvPr/>
              </p:nvSpPr>
              <p:spPr bwMode="auto">
                <a:xfrm>
                  <a:off x="1294" y="2011"/>
                  <a:ext cx="17" cy="13"/>
                </a:xfrm>
                <a:custGeom>
                  <a:avLst/>
                  <a:gdLst>
                    <a:gd name="T0" fmla="*/ 0 w 25776"/>
                    <a:gd name="T1" fmla="*/ 0 h 33873"/>
                    <a:gd name="T2" fmla="*/ 0 w 25776"/>
                    <a:gd name="T3" fmla="*/ 0 h 33873"/>
                    <a:gd name="T4" fmla="*/ 0 w 25776"/>
                    <a:gd name="T5" fmla="*/ 0 h 33873"/>
                    <a:gd name="T6" fmla="*/ 0 60000 65536"/>
                    <a:gd name="T7" fmla="*/ 0 60000 65536"/>
                    <a:gd name="T8" fmla="*/ 0 60000 65536"/>
                    <a:gd name="T9" fmla="*/ 0 w 25776"/>
                    <a:gd name="T10" fmla="*/ 0 h 33873"/>
                    <a:gd name="T11" fmla="*/ 25776 w 25776"/>
                    <a:gd name="T12" fmla="*/ 33873 h 3387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776" h="33873" fill="none" extrusionOk="0">
                      <a:moveTo>
                        <a:pt x="0" y="407"/>
                      </a:moveTo>
                      <a:cubicBezTo>
                        <a:pt x="1375" y="136"/>
                        <a:pt x="2774" y="-1"/>
                        <a:pt x="4176" y="0"/>
                      </a:cubicBezTo>
                      <a:cubicBezTo>
                        <a:pt x="16105" y="0"/>
                        <a:pt x="25776" y="9670"/>
                        <a:pt x="25776" y="21600"/>
                      </a:cubicBezTo>
                      <a:cubicBezTo>
                        <a:pt x="25776" y="25984"/>
                        <a:pt x="24441" y="30264"/>
                        <a:pt x="21950" y="33872"/>
                      </a:cubicBezTo>
                    </a:path>
                    <a:path w="25776" h="33873" stroke="0" extrusionOk="0">
                      <a:moveTo>
                        <a:pt x="0" y="407"/>
                      </a:moveTo>
                      <a:cubicBezTo>
                        <a:pt x="1375" y="136"/>
                        <a:pt x="2774" y="-1"/>
                        <a:pt x="4176" y="0"/>
                      </a:cubicBezTo>
                      <a:cubicBezTo>
                        <a:pt x="16105" y="0"/>
                        <a:pt x="25776" y="9670"/>
                        <a:pt x="25776" y="21600"/>
                      </a:cubicBezTo>
                      <a:cubicBezTo>
                        <a:pt x="25776" y="25984"/>
                        <a:pt x="24441" y="30264"/>
                        <a:pt x="21950" y="33872"/>
                      </a:cubicBezTo>
                      <a:lnTo>
                        <a:pt x="4176" y="2160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671" name="Arc 72"/>
                <p:cNvSpPr>
                  <a:spLocks/>
                </p:cNvSpPr>
                <p:nvPr/>
              </p:nvSpPr>
              <p:spPr bwMode="auto">
                <a:xfrm>
                  <a:off x="1300" y="2024"/>
                  <a:ext cx="17" cy="14"/>
                </a:xfrm>
                <a:custGeom>
                  <a:avLst/>
                  <a:gdLst>
                    <a:gd name="T0" fmla="*/ 0 w 21600"/>
                    <a:gd name="T1" fmla="*/ 0 h 30094"/>
                    <a:gd name="T2" fmla="*/ 0 w 21600"/>
                    <a:gd name="T3" fmla="*/ 0 h 30094"/>
                    <a:gd name="T4" fmla="*/ 0 w 21600"/>
                    <a:gd name="T5" fmla="*/ 0 h 30094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30094"/>
                    <a:gd name="T11" fmla="*/ 21600 w 21600"/>
                    <a:gd name="T12" fmla="*/ 30094 h 3009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30094" fill="none" extrusionOk="0">
                      <a:moveTo>
                        <a:pt x="13043" y="-1"/>
                      </a:moveTo>
                      <a:cubicBezTo>
                        <a:pt x="18433" y="4083"/>
                        <a:pt x="21600" y="10454"/>
                        <a:pt x="21600" y="17217"/>
                      </a:cubicBezTo>
                      <a:cubicBezTo>
                        <a:pt x="21600" y="21855"/>
                        <a:pt x="20107" y="26370"/>
                        <a:pt x="17341" y="30093"/>
                      </a:cubicBezTo>
                    </a:path>
                    <a:path w="21600" h="30094" stroke="0" extrusionOk="0">
                      <a:moveTo>
                        <a:pt x="13043" y="-1"/>
                      </a:moveTo>
                      <a:cubicBezTo>
                        <a:pt x="18433" y="4083"/>
                        <a:pt x="21600" y="10454"/>
                        <a:pt x="21600" y="17217"/>
                      </a:cubicBezTo>
                      <a:cubicBezTo>
                        <a:pt x="21600" y="21855"/>
                        <a:pt x="20107" y="26370"/>
                        <a:pt x="17341" y="30093"/>
                      </a:cubicBezTo>
                      <a:lnTo>
                        <a:pt x="0" y="17217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672" name="Arc 73"/>
                <p:cNvSpPr>
                  <a:spLocks/>
                </p:cNvSpPr>
                <p:nvPr/>
              </p:nvSpPr>
              <p:spPr bwMode="auto">
                <a:xfrm>
                  <a:off x="1300" y="2025"/>
                  <a:ext cx="16" cy="13"/>
                </a:xfrm>
                <a:custGeom>
                  <a:avLst/>
                  <a:gdLst>
                    <a:gd name="T0" fmla="*/ 0 w 21600"/>
                    <a:gd name="T1" fmla="*/ 0 h 30713"/>
                    <a:gd name="T2" fmla="*/ 0 w 21600"/>
                    <a:gd name="T3" fmla="*/ 0 h 30713"/>
                    <a:gd name="T4" fmla="*/ 0 w 21600"/>
                    <a:gd name="T5" fmla="*/ 0 h 3071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30713"/>
                    <a:gd name="T11" fmla="*/ 21600 w 21600"/>
                    <a:gd name="T12" fmla="*/ 30713 h 3071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30713" fill="none" extrusionOk="0">
                      <a:moveTo>
                        <a:pt x="12687" y="0"/>
                      </a:moveTo>
                      <a:cubicBezTo>
                        <a:pt x="18286" y="4063"/>
                        <a:pt x="21600" y="10563"/>
                        <a:pt x="21600" y="17481"/>
                      </a:cubicBezTo>
                      <a:cubicBezTo>
                        <a:pt x="21600" y="22271"/>
                        <a:pt x="20007" y="26926"/>
                        <a:pt x="17072" y="30712"/>
                      </a:cubicBezTo>
                    </a:path>
                    <a:path w="21600" h="30713" stroke="0" extrusionOk="0">
                      <a:moveTo>
                        <a:pt x="12687" y="0"/>
                      </a:moveTo>
                      <a:cubicBezTo>
                        <a:pt x="18286" y="4063"/>
                        <a:pt x="21600" y="10563"/>
                        <a:pt x="21600" y="17481"/>
                      </a:cubicBezTo>
                      <a:cubicBezTo>
                        <a:pt x="21600" y="22271"/>
                        <a:pt x="20007" y="26926"/>
                        <a:pt x="17072" y="30712"/>
                      </a:cubicBezTo>
                      <a:lnTo>
                        <a:pt x="0" y="1748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673" name="Arc 74"/>
                <p:cNvSpPr>
                  <a:spLocks/>
                </p:cNvSpPr>
                <p:nvPr/>
              </p:nvSpPr>
              <p:spPr bwMode="auto">
                <a:xfrm>
                  <a:off x="1294" y="2037"/>
                  <a:ext cx="20" cy="19"/>
                </a:xfrm>
                <a:custGeom>
                  <a:avLst/>
                  <a:gdLst>
                    <a:gd name="T0" fmla="*/ 0 w 28231"/>
                    <a:gd name="T1" fmla="*/ 0 h 27833"/>
                    <a:gd name="T2" fmla="*/ 0 w 28231"/>
                    <a:gd name="T3" fmla="*/ 0 h 27833"/>
                    <a:gd name="T4" fmla="*/ 0 w 28231"/>
                    <a:gd name="T5" fmla="*/ 0 h 27833"/>
                    <a:gd name="T6" fmla="*/ 0 60000 65536"/>
                    <a:gd name="T7" fmla="*/ 0 60000 65536"/>
                    <a:gd name="T8" fmla="*/ 0 60000 65536"/>
                    <a:gd name="T9" fmla="*/ 0 w 28231"/>
                    <a:gd name="T10" fmla="*/ 0 h 27833"/>
                    <a:gd name="T11" fmla="*/ 28231 w 28231"/>
                    <a:gd name="T12" fmla="*/ 27833 h 2783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231" h="27833" fill="none" extrusionOk="0">
                      <a:moveTo>
                        <a:pt x="27312" y="-1"/>
                      </a:moveTo>
                      <a:cubicBezTo>
                        <a:pt x="27921" y="2021"/>
                        <a:pt x="28231" y="4121"/>
                        <a:pt x="28231" y="6233"/>
                      </a:cubicBezTo>
                      <a:cubicBezTo>
                        <a:pt x="28231" y="18162"/>
                        <a:pt x="18560" y="27833"/>
                        <a:pt x="6631" y="27833"/>
                      </a:cubicBezTo>
                      <a:cubicBezTo>
                        <a:pt x="4379" y="27833"/>
                        <a:pt x="2142" y="27481"/>
                        <a:pt x="0" y="26789"/>
                      </a:cubicBezTo>
                    </a:path>
                    <a:path w="28231" h="27833" stroke="0" extrusionOk="0">
                      <a:moveTo>
                        <a:pt x="27312" y="-1"/>
                      </a:moveTo>
                      <a:cubicBezTo>
                        <a:pt x="27921" y="2021"/>
                        <a:pt x="28231" y="4121"/>
                        <a:pt x="28231" y="6233"/>
                      </a:cubicBezTo>
                      <a:cubicBezTo>
                        <a:pt x="28231" y="18162"/>
                        <a:pt x="18560" y="27833"/>
                        <a:pt x="6631" y="27833"/>
                      </a:cubicBezTo>
                      <a:cubicBezTo>
                        <a:pt x="4379" y="27833"/>
                        <a:pt x="2142" y="27481"/>
                        <a:pt x="0" y="26789"/>
                      </a:cubicBezTo>
                      <a:lnTo>
                        <a:pt x="6631" y="6233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674" name="Arc 75"/>
                <p:cNvSpPr>
                  <a:spLocks/>
                </p:cNvSpPr>
                <p:nvPr/>
              </p:nvSpPr>
              <p:spPr bwMode="auto">
                <a:xfrm>
                  <a:off x="1295" y="2037"/>
                  <a:ext cx="19" cy="18"/>
                </a:xfrm>
                <a:custGeom>
                  <a:avLst/>
                  <a:gdLst>
                    <a:gd name="T0" fmla="*/ 0 w 28217"/>
                    <a:gd name="T1" fmla="*/ 0 h 27846"/>
                    <a:gd name="T2" fmla="*/ 0 w 28217"/>
                    <a:gd name="T3" fmla="*/ 0 h 27846"/>
                    <a:gd name="T4" fmla="*/ 0 w 28217"/>
                    <a:gd name="T5" fmla="*/ 0 h 27846"/>
                    <a:gd name="T6" fmla="*/ 0 60000 65536"/>
                    <a:gd name="T7" fmla="*/ 0 60000 65536"/>
                    <a:gd name="T8" fmla="*/ 0 60000 65536"/>
                    <a:gd name="T9" fmla="*/ 0 w 28217"/>
                    <a:gd name="T10" fmla="*/ 0 h 27846"/>
                    <a:gd name="T11" fmla="*/ 28217 w 28217"/>
                    <a:gd name="T12" fmla="*/ 27846 h 2784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217" h="27846" fill="none" extrusionOk="0">
                      <a:moveTo>
                        <a:pt x="27294" y="-1"/>
                      </a:moveTo>
                      <a:cubicBezTo>
                        <a:pt x="27906" y="2025"/>
                        <a:pt x="28217" y="4130"/>
                        <a:pt x="28217" y="6246"/>
                      </a:cubicBezTo>
                      <a:cubicBezTo>
                        <a:pt x="28217" y="18175"/>
                        <a:pt x="18546" y="27846"/>
                        <a:pt x="6617" y="27846"/>
                      </a:cubicBezTo>
                      <a:cubicBezTo>
                        <a:pt x="4370" y="27846"/>
                        <a:pt x="2138" y="27495"/>
                        <a:pt x="-1" y="26807"/>
                      </a:cubicBezTo>
                    </a:path>
                    <a:path w="28217" h="27846" stroke="0" extrusionOk="0">
                      <a:moveTo>
                        <a:pt x="27294" y="-1"/>
                      </a:moveTo>
                      <a:cubicBezTo>
                        <a:pt x="27906" y="2025"/>
                        <a:pt x="28217" y="4130"/>
                        <a:pt x="28217" y="6246"/>
                      </a:cubicBezTo>
                      <a:cubicBezTo>
                        <a:pt x="28217" y="18175"/>
                        <a:pt x="18546" y="27846"/>
                        <a:pt x="6617" y="27846"/>
                      </a:cubicBezTo>
                      <a:cubicBezTo>
                        <a:pt x="4370" y="27846"/>
                        <a:pt x="2138" y="27495"/>
                        <a:pt x="-1" y="26807"/>
                      </a:cubicBezTo>
                      <a:lnTo>
                        <a:pt x="6617" y="6246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675" name="Arc 76"/>
                <p:cNvSpPr>
                  <a:spLocks/>
                </p:cNvSpPr>
                <p:nvPr/>
              </p:nvSpPr>
              <p:spPr bwMode="auto">
                <a:xfrm>
                  <a:off x="1223" y="2024"/>
                  <a:ext cx="10" cy="17"/>
                </a:xfrm>
                <a:custGeom>
                  <a:avLst/>
                  <a:gdLst>
                    <a:gd name="T0" fmla="*/ 0 w 21600"/>
                    <a:gd name="T1" fmla="*/ 0 h 41436"/>
                    <a:gd name="T2" fmla="*/ 0 w 21600"/>
                    <a:gd name="T3" fmla="*/ 0 h 41436"/>
                    <a:gd name="T4" fmla="*/ 0 w 21600"/>
                    <a:gd name="T5" fmla="*/ 0 h 41436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436"/>
                    <a:gd name="T11" fmla="*/ 21600 w 21600"/>
                    <a:gd name="T12" fmla="*/ 41436 h 414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436" fill="none" extrusionOk="0">
                      <a:moveTo>
                        <a:pt x="13091" y="41435"/>
                      </a:moveTo>
                      <a:cubicBezTo>
                        <a:pt x="5149" y="38031"/>
                        <a:pt x="0" y="30222"/>
                        <a:pt x="0" y="21582"/>
                      </a:cubicBezTo>
                      <a:cubicBezTo>
                        <a:pt x="-1" y="9996"/>
                        <a:pt x="9140" y="473"/>
                        <a:pt x="20717" y="0"/>
                      </a:cubicBezTo>
                    </a:path>
                    <a:path w="21600" h="41436" stroke="0" extrusionOk="0">
                      <a:moveTo>
                        <a:pt x="13091" y="41435"/>
                      </a:moveTo>
                      <a:cubicBezTo>
                        <a:pt x="5149" y="38031"/>
                        <a:pt x="0" y="30222"/>
                        <a:pt x="0" y="21582"/>
                      </a:cubicBezTo>
                      <a:cubicBezTo>
                        <a:pt x="-1" y="9996"/>
                        <a:pt x="9140" y="473"/>
                        <a:pt x="20717" y="0"/>
                      </a:cubicBezTo>
                      <a:lnTo>
                        <a:pt x="21600" y="21582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676" name="Arc 77"/>
                <p:cNvSpPr>
                  <a:spLocks/>
                </p:cNvSpPr>
                <p:nvPr/>
              </p:nvSpPr>
              <p:spPr bwMode="auto">
                <a:xfrm>
                  <a:off x="1224" y="2025"/>
                  <a:ext cx="9" cy="15"/>
                </a:xfrm>
                <a:custGeom>
                  <a:avLst/>
                  <a:gdLst>
                    <a:gd name="T0" fmla="*/ 0 w 21600"/>
                    <a:gd name="T1" fmla="*/ 0 h 41473"/>
                    <a:gd name="T2" fmla="*/ 0 w 21600"/>
                    <a:gd name="T3" fmla="*/ 0 h 41473"/>
                    <a:gd name="T4" fmla="*/ 0 w 21600"/>
                    <a:gd name="T5" fmla="*/ 0 h 4147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473"/>
                    <a:gd name="T11" fmla="*/ 21600 w 21600"/>
                    <a:gd name="T12" fmla="*/ 41473 h 4147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473" fill="none" extrusionOk="0">
                      <a:moveTo>
                        <a:pt x="13179" y="41473"/>
                      </a:moveTo>
                      <a:cubicBezTo>
                        <a:pt x="5190" y="38091"/>
                        <a:pt x="0" y="30257"/>
                        <a:pt x="0" y="21582"/>
                      </a:cubicBezTo>
                      <a:cubicBezTo>
                        <a:pt x="-1" y="9991"/>
                        <a:pt x="9147" y="467"/>
                        <a:pt x="20727" y="-1"/>
                      </a:cubicBezTo>
                    </a:path>
                    <a:path w="21600" h="41473" stroke="0" extrusionOk="0">
                      <a:moveTo>
                        <a:pt x="13179" y="41473"/>
                      </a:moveTo>
                      <a:cubicBezTo>
                        <a:pt x="5190" y="38091"/>
                        <a:pt x="0" y="30257"/>
                        <a:pt x="0" y="21582"/>
                      </a:cubicBezTo>
                      <a:cubicBezTo>
                        <a:pt x="-1" y="9991"/>
                        <a:pt x="9147" y="467"/>
                        <a:pt x="20727" y="-1"/>
                      </a:cubicBezTo>
                      <a:lnTo>
                        <a:pt x="21600" y="21582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677" name="Arc 78"/>
                <p:cNvSpPr>
                  <a:spLocks/>
                </p:cNvSpPr>
                <p:nvPr/>
              </p:nvSpPr>
              <p:spPr bwMode="auto">
                <a:xfrm>
                  <a:off x="1252" y="2048"/>
                  <a:ext cx="42" cy="12"/>
                </a:xfrm>
                <a:custGeom>
                  <a:avLst/>
                  <a:gdLst>
                    <a:gd name="T0" fmla="*/ 0 w 38844"/>
                    <a:gd name="T1" fmla="*/ 0 h 21600"/>
                    <a:gd name="T2" fmla="*/ 0 w 38844"/>
                    <a:gd name="T3" fmla="*/ 0 h 21600"/>
                    <a:gd name="T4" fmla="*/ 0 w 38844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8844"/>
                    <a:gd name="T10" fmla="*/ 0 h 21600"/>
                    <a:gd name="T11" fmla="*/ 38844 w 38844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844" h="21600" fill="none" extrusionOk="0">
                      <a:moveTo>
                        <a:pt x="38843" y="12211"/>
                      </a:moveTo>
                      <a:cubicBezTo>
                        <a:pt x="34816" y="18087"/>
                        <a:pt x="28150" y="21599"/>
                        <a:pt x="21027" y="21600"/>
                      </a:cubicBezTo>
                      <a:cubicBezTo>
                        <a:pt x="11001" y="21600"/>
                        <a:pt x="2293" y="14701"/>
                        <a:pt x="-1" y="4941"/>
                      </a:cubicBezTo>
                    </a:path>
                    <a:path w="38844" h="21600" stroke="0" extrusionOk="0">
                      <a:moveTo>
                        <a:pt x="38843" y="12211"/>
                      </a:moveTo>
                      <a:cubicBezTo>
                        <a:pt x="34816" y="18087"/>
                        <a:pt x="28150" y="21599"/>
                        <a:pt x="21027" y="21600"/>
                      </a:cubicBezTo>
                      <a:cubicBezTo>
                        <a:pt x="11001" y="21600"/>
                        <a:pt x="2293" y="14701"/>
                        <a:pt x="-1" y="4941"/>
                      </a:cubicBezTo>
                      <a:lnTo>
                        <a:pt x="21027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678" name="Arc 79"/>
                <p:cNvSpPr>
                  <a:spLocks/>
                </p:cNvSpPr>
                <p:nvPr/>
              </p:nvSpPr>
              <p:spPr bwMode="auto">
                <a:xfrm>
                  <a:off x="1253" y="2048"/>
                  <a:ext cx="40" cy="11"/>
                </a:xfrm>
                <a:custGeom>
                  <a:avLst/>
                  <a:gdLst>
                    <a:gd name="T0" fmla="*/ 0 w 38540"/>
                    <a:gd name="T1" fmla="*/ 0 h 21600"/>
                    <a:gd name="T2" fmla="*/ 0 w 38540"/>
                    <a:gd name="T3" fmla="*/ 0 h 21600"/>
                    <a:gd name="T4" fmla="*/ 0 w 3854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8540"/>
                    <a:gd name="T10" fmla="*/ 0 h 21600"/>
                    <a:gd name="T11" fmla="*/ 38540 w 3854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540" h="21600" fill="none" extrusionOk="0">
                      <a:moveTo>
                        <a:pt x="38539" y="12573"/>
                      </a:moveTo>
                      <a:cubicBezTo>
                        <a:pt x="34483" y="18239"/>
                        <a:pt x="27944" y="21599"/>
                        <a:pt x="20977" y="21600"/>
                      </a:cubicBezTo>
                      <a:cubicBezTo>
                        <a:pt x="11030" y="21600"/>
                        <a:pt x="2370" y="14808"/>
                        <a:pt x="-1" y="5149"/>
                      </a:cubicBezTo>
                    </a:path>
                    <a:path w="38540" h="21600" stroke="0" extrusionOk="0">
                      <a:moveTo>
                        <a:pt x="38539" y="12573"/>
                      </a:moveTo>
                      <a:cubicBezTo>
                        <a:pt x="34483" y="18239"/>
                        <a:pt x="27944" y="21599"/>
                        <a:pt x="20977" y="21600"/>
                      </a:cubicBezTo>
                      <a:cubicBezTo>
                        <a:pt x="11030" y="21600"/>
                        <a:pt x="2370" y="14808"/>
                        <a:pt x="-1" y="5149"/>
                      </a:cubicBezTo>
                      <a:lnTo>
                        <a:pt x="20977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1563" name="Group 80"/>
            <p:cNvGrpSpPr>
              <a:grpSpLocks/>
            </p:cNvGrpSpPr>
            <p:nvPr/>
          </p:nvGrpSpPr>
          <p:grpSpPr bwMode="auto">
            <a:xfrm>
              <a:off x="1709" y="533"/>
              <a:ext cx="169" cy="168"/>
              <a:chOff x="961" y="2167"/>
              <a:chExt cx="169" cy="168"/>
            </a:xfrm>
          </p:grpSpPr>
          <p:sp>
            <p:nvSpPr>
              <p:cNvPr id="181641" name="Freeform 81"/>
              <p:cNvSpPr>
                <a:spLocks/>
              </p:cNvSpPr>
              <p:nvPr/>
            </p:nvSpPr>
            <p:spPr bwMode="auto">
              <a:xfrm>
                <a:off x="985" y="2269"/>
                <a:ext cx="145" cy="18"/>
              </a:xfrm>
              <a:custGeom>
                <a:avLst/>
                <a:gdLst>
                  <a:gd name="T0" fmla="*/ 0 w 581"/>
                  <a:gd name="T1" fmla="*/ 5 h 72"/>
                  <a:gd name="T2" fmla="*/ 4 w 581"/>
                  <a:gd name="T3" fmla="*/ 0 h 72"/>
                  <a:gd name="T4" fmla="*/ 36 w 581"/>
                  <a:gd name="T5" fmla="*/ 0 h 72"/>
                  <a:gd name="T6" fmla="*/ 32 w 581"/>
                  <a:gd name="T7" fmla="*/ 5 h 72"/>
                  <a:gd name="T8" fmla="*/ 0 w 581"/>
                  <a:gd name="T9" fmla="*/ 5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3" y="0"/>
                    </a:lnTo>
                    <a:lnTo>
                      <a:pt x="581" y="0"/>
                    </a:lnTo>
                    <a:lnTo>
                      <a:pt x="516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642" name="Freeform 82"/>
              <p:cNvSpPr>
                <a:spLocks/>
              </p:cNvSpPr>
              <p:nvPr/>
            </p:nvSpPr>
            <p:spPr bwMode="auto">
              <a:xfrm>
                <a:off x="985" y="2269"/>
                <a:ext cx="145" cy="18"/>
              </a:xfrm>
              <a:custGeom>
                <a:avLst/>
                <a:gdLst>
                  <a:gd name="T0" fmla="*/ 0 w 581"/>
                  <a:gd name="T1" fmla="*/ 5 h 72"/>
                  <a:gd name="T2" fmla="*/ 4 w 581"/>
                  <a:gd name="T3" fmla="*/ 0 h 72"/>
                  <a:gd name="T4" fmla="*/ 36 w 581"/>
                  <a:gd name="T5" fmla="*/ 0 h 72"/>
                  <a:gd name="T6" fmla="*/ 32 w 581"/>
                  <a:gd name="T7" fmla="*/ 5 h 72"/>
                  <a:gd name="T8" fmla="*/ 0 w 581"/>
                  <a:gd name="T9" fmla="*/ 5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3" y="0"/>
                    </a:lnTo>
                    <a:lnTo>
                      <a:pt x="581" y="0"/>
                    </a:lnTo>
                    <a:lnTo>
                      <a:pt x="516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643" name="Rectangle 83"/>
              <p:cNvSpPr>
                <a:spLocks noChangeArrowheads="1"/>
              </p:cNvSpPr>
              <p:nvPr/>
            </p:nvSpPr>
            <p:spPr bwMode="auto">
              <a:xfrm>
                <a:off x="985" y="2287"/>
                <a:ext cx="129" cy="22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81644" name="Rectangle 84"/>
              <p:cNvSpPr>
                <a:spLocks noChangeArrowheads="1"/>
              </p:cNvSpPr>
              <p:nvPr/>
            </p:nvSpPr>
            <p:spPr bwMode="auto">
              <a:xfrm>
                <a:off x="986" y="2288"/>
                <a:ext cx="127" cy="20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81645" name="Freeform 85"/>
              <p:cNvSpPr>
                <a:spLocks/>
              </p:cNvSpPr>
              <p:nvPr/>
            </p:nvSpPr>
            <p:spPr bwMode="auto">
              <a:xfrm>
                <a:off x="1114" y="2269"/>
                <a:ext cx="16" cy="40"/>
              </a:xfrm>
              <a:custGeom>
                <a:avLst/>
                <a:gdLst>
                  <a:gd name="T0" fmla="*/ 0 w 65"/>
                  <a:gd name="T1" fmla="*/ 10 h 160"/>
                  <a:gd name="T2" fmla="*/ 4 w 65"/>
                  <a:gd name="T3" fmla="*/ 6 h 160"/>
                  <a:gd name="T4" fmla="*/ 4 w 65"/>
                  <a:gd name="T5" fmla="*/ 0 h 160"/>
                  <a:gd name="T6" fmla="*/ 0 w 65"/>
                  <a:gd name="T7" fmla="*/ 5 h 160"/>
                  <a:gd name="T8" fmla="*/ 0 w 65"/>
                  <a:gd name="T9" fmla="*/ 1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5"/>
                  <a:gd name="T16" fmla="*/ 0 h 160"/>
                  <a:gd name="T17" fmla="*/ 65 w 65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5" h="160">
                    <a:moveTo>
                      <a:pt x="0" y="160"/>
                    </a:moveTo>
                    <a:lnTo>
                      <a:pt x="65" y="96"/>
                    </a:lnTo>
                    <a:lnTo>
                      <a:pt x="65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646" name="Freeform 86"/>
              <p:cNvSpPr>
                <a:spLocks/>
              </p:cNvSpPr>
              <p:nvPr/>
            </p:nvSpPr>
            <p:spPr bwMode="auto">
              <a:xfrm>
                <a:off x="1114" y="2269"/>
                <a:ext cx="16" cy="40"/>
              </a:xfrm>
              <a:custGeom>
                <a:avLst/>
                <a:gdLst>
                  <a:gd name="T0" fmla="*/ 0 w 65"/>
                  <a:gd name="T1" fmla="*/ 10 h 160"/>
                  <a:gd name="T2" fmla="*/ 4 w 65"/>
                  <a:gd name="T3" fmla="*/ 6 h 160"/>
                  <a:gd name="T4" fmla="*/ 4 w 65"/>
                  <a:gd name="T5" fmla="*/ 0 h 160"/>
                  <a:gd name="T6" fmla="*/ 0 w 65"/>
                  <a:gd name="T7" fmla="*/ 5 h 160"/>
                  <a:gd name="T8" fmla="*/ 0 w 65"/>
                  <a:gd name="T9" fmla="*/ 1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5"/>
                  <a:gd name="T16" fmla="*/ 0 h 160"/>
                  <a:gd name="T17" fmla="*/ 65 w 65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5" h="160">
                    <a:moveTo>
                      <a:pt x="0" y="160"/>
                    </a:moveTo>
                    <a:lnTo>
                      <a:pt x="65" y="96"/>
                    </a:lnTo>
                    <a:lnTo>
                      <a:pt x="65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647" name="Freeform 87"/>
              <p:cNvSpPr>
                <a:spLocks/>
              </p:cNvSpPr>
              <p:nvPr/>
            </p:nvSpPr>
            <p:spPr bwMode="auto">
              <a:xfrm>
                <a:off x="989" y="2269"/>
                <a:ext cx="139" cy="14"/>
              </a:xfrm>
              <a:custGeom>
                <a:avLst/>
                <a:gdLst>
                  <a:gd name="T0" fmla="*/ 0 w 557"/>
                  <a:gd name="T1" fmla="*/ 4 h 56"/>
                  <a:gd name="T2" fmla="*/ 3 w 557"/>
                  <a:gd name="T3" fmla="*/ 0 h 56"/>
                  <a:gd name="T4" fmla="*/ 35 w 557"/>
                  <a:gd name="T5" fmla="*/ 0 h 56"/>
                  <a:gd name="T6" fmla="*/ 32 w 557"/>
                  <a:gd name="T7" fmla="*/ 4 h 56"/>
                  <a:gd name="T8" fmla="*/ 0 w 557"/>
                  <a:gd name="T9" fmla="*/ 4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7" y="0"/>
                    </a:lnTo>
                    <a:lnTo>
                      <a:pt x="557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648" name="Freeform 88"/>
              <p:cNvSpPr>
                <a:spLocks/>
              </p:cNvSpPr>
              <p:nvPr/>
            </p:nvSpPr>
            <p:spPr bwMode="auto">
              <a:xfrm>
                <a:off x="989" y="2269"/>
                <a:ext cx="139" cy="14"/>
              </a:xfrm>
              <a:custGeom>
                <a:avLst/>
                <a:gdLst>
                  <a:gd name="T0" fmla="*/ 0 w 557"/>
                  <a:gd name="T1" fmla="*/ 4 h 56"/>
                  <a:gd name="T2" fmla="*/ 3 w 557"/>
                  <a:gd name="T3" fmla="*/ 0 h 56"/>
                  <a:gd name="T4" fmla="*/ 35 w 557"/>
                  <a:gd name="T5" fmla="*/ 0 h 56"/>
                  <a:gd name="T6" fmla="*/ 32 w 557"/>
                  <a:gd name="T7" fmla="*/ 4 h 56"/>
                  <a:gd name="T8" fmla="*/ 0 w 557"/>
                  <a:gd name="T9" fmla="*/ 4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7" y="0"/>
                    </a:lnTo>
                    <a:lnTo>
                      <a:pt x="557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649" name="Freeform 89"/>
              <p:cNvSpPr>
                <a:spLocks/>
              </p:cNvSpPr>
              <p:nvPr/>
            </p:nvSpPr>
            <p:spPr bwMode="auto">
              <a:xfrm>
                <a:off x="987" y="2167"/>
                <a:ext cx="141" cy="14"/>
              </a:xfrm>
              <a:custGeom>
                <a:avLst/>
                <a:gdLst>
                  <a:gd name="T0" fmla="*/ 0 w 565"/>
                  <a:gd name="T1" fmla="*/ 4 h 56"/>
                  <a:gd name="T2" fmla="*/ 3 w 565"/>
                  <a:gd name="T3" fmla="*/ 0 h 56"/>
                  <a:gd name="T4" fmla="*/ 35 w 565"/>
                  <a:gd name="T5" fmla="*/ 0 h 56"/>
                  <a:gd name="T6" fmla="*/ 32 w 565"/>
                  <a:gd name="T7" fmla="*/ 4 h 56"/>
                  <a:gd name="T8" fmla="*/ 0 w 565"/>
                  <a:gd name="T9" fmla="*/ 4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8" y="0"/>
                    </a:lnTo>
                    <a:lnTo>
                      <a:pt x="565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650" name="Freeform 90"/>
              <p:cNvSpPr>
                <a:spLocks/>
              </p:cNvSpPr>
              <p:nvPr/>
            </p:nvSpPr>
            <p:spPr bwMode="auto">
              <a:xfrm>
                <a:off x="987" y="2167"/>
                <a:ext cx="141" cy="14"/>
              </a:xfrm>
              <a:custGeom>
                <a:avLst/>
                <a:gdLst>
                  <a:gd name="T0" fmla="*/ 0 w 565"/>
                  <a:gd name="T1" fmla="*/ 4 h 56"/>
                  <a:gd name="T2" fmla="*/ 3 w 565"/>
                  <a:gd name="T3" fmla="*/ 0 h 56"/>
                  <a:gd name="T4" fmla="*/ 35 w 565"/>
                  <a:gd name="T5" fmla="*/ 0 h 56"/>
                  <a:gd name="T6" fmla="*/ 32 w 565"/>
                  <a:gd name="T7" fmla="*/ 4 h 56"/>
                  <a:gd name="T8" fmla="*/ 0 w 565"/>
                  <a:gd name="T9" fmla="*/ 4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8" y="0"/>
                    </a:lnTo>
                    <a:lnTo>
                      <a:pt x="565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651" name="Rectangle 91"/>
              <p:cNvSpPr>
                <a:spLocks noChangeArrowheads="1"/>
              </p:cNvSpPr>
              <p:nvPr/>
            </p:nvSpPr>
            <p:spPr bwMode="auto">
              <a:xfrm>
                <a:off x="988" y="2182"/>
                <a:ext cx="127" cy="98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81652" name="Rectangle 92"/>
              <p:cNvSpPr>
                <a:spLocks noChangeArrowheads="1"/>
              </p:cNvSpPr>
              <p:nvPr/>
            </p:nvSpPr>
            <p:spPr bwMode="auto">
              <a:xfrm>
                <a:off x="998" y="2194"/>
                <a:ext cx="105" cy="7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81653" name="Freeform 93"/>
              <p:cNvSpPr>
                <a:spLocks/>
              </p:cNvSpPr>
              <p:nvPr/>
            </p:nvSpPr>
            <p:spPr bwMode="auto">
              <a:xfrm>
                <a:off x="1114" y="2167"/>
                <a:ext cx="14" cy="112"/>
              </a:xfrm>
              <a:custGeom>
                <a:avLst/>
                <a:gdLst>
                  <a:gd name="T0" fmla="*/ 0 w 57"/>
                  <a:gd name="T1" fmla="*/ 28 h 449"/>
                  <a:gd name="T2" fmla="*/ 3 w 57"/>
                  <a:gd name="T3" fmla="*/ 25 h 449"/>
                  <a:gd name="T4" fmla="*/ 3 w 57"/>
                  <a:gd name="T5" fmla="*/ 0 h 449"/>
                  <a:gd name="T6" fmla="*/ 0 w 57"/>
                  <a:gd name="T7" fmla="*/ 3 h 449"/>
                  <a:gd name="T8" fmla="*/ 0 w 57"/>
                  <a:gd name="T9" fmla="*/ 28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449"/>
                  <a:gd name="T17" fmla="*/ 57 w 57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449">
                    <a:moveTo>
                      <a:pt x="0" y="449"/>
                    </a:moveTo>
                    <a:lnTo>
                      <a:pt x="57" y="401"/>
                    </a:lnTo>
                    <a:lnTo>
                      <a:pt x="57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654" name="Freeform 94"/>
              <p:cNvSpPr>
                <a:spLocks/>
              </p:cNvSpPr>
              <p:nvPr/>
            </p:nvSpPr>
            <p:spPr bwMode="auto">
              <a:xfrm>
                <a:off x="1114" y="2167"/>
                <a:ext cx="14" cy="112"/>
              </a:xfrm>
              <a:custGeom>
                <a:avLst/>
                <a:gdLst>
                  <a:gd name="T0" fmla="*/ 0 w 57"/>
                  <a:gd name="T1" fmla="*/ 28 h 449"/>
                  <a:gd name="T2" fmla="*/ 3 w 57"/>
                  <a:gd name="T3" fmla="*/ 25 h 449"/>
                  <a:gd name="T4" fmla="*/ 3 w 57"/>
                  <a:gd name="T5" fmla="*/ 0 h 449"/>
                  <a:gd name="T6" fmla="*/ 0 w 57"/>
                  <a:gd name="T7" fmla="*/ 3 h 449"/>
                  <a:gd name="T8" fmla="*/ 0 w 57"/>
                  <a:gd name="T9" fmla="*/ 28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449"/>
                  <a:gd name="T17" fmla="*/ 57 w 57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449">
                    <a:moveTo>
                      <a:pt x="0" y="449"/>
                    </a:moveTo>
                    <a:lnTo>
                      <a:pt x="57" y="401"/>
                    </a:lnTo>
                    <a:lnTo>
                      <a:pt x="57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655" name="Freeform 95"/>
              <p:cNvSpPr>
                <a:spLocks/>
              </p:cNvSpPr>
              <p:nvPr/>
            </p:nvSpPr>
            <p:spPr bwMode="auto">
              <a:xfrm>
                <a:off x="961" y="2305"/>
                <a:ext cx="159" cy="24"/>
              </a:xfrm>
              <a:custGeom>
                <a:avLst/>
                <a:gdLst>
                  <a:gd name="T0" fmla="*/ 0 w 637"/>
                  <a:gd name="T1" fmla="*/ 6 h 97"/>
                  <a:gd name="T2" fmla="*/ 5 w 637"/>
                  <a:gd name="T3" fmla="*/ 0 h 97"/>
                  <a:gd name="T4" fmla="*/ 40 w 637"/>
                  <a:gd name="T5" fmla="*/ 0 h 97"/>
                  <a:gd name="T6" fmla="*/ 35 w 637"/>
                  <a:gd name="T7" fmla="*/ 6 h 97"/>
                  <a:gd name="T8" fmla="*/ 0 w 637"/>
                  <a:gd name="T9" fmla="*/ 6 h 9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97"/>
                  <a:gd name="T17" fmla="*/ 637 w 637"/>
                  <a:gd name="T18" fmla="*/ 97 h 9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97">
                    <a:moveTo>
                      <a:pt x="0" y="97"/>
                    </a:moveTo>
                    <a:lnTo>
                      <a:pt x="81" y="0"/>
                    </a:lnTo>
                    <a:lnTo>
                      <a:pt x="637" y="0"/>
                    </a:lnTo>
                    <a:lnTo>
                      <a:pt x="557" y="97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656" name="Freeform 96"/>
              <p:cNvSpPr>
                <a:spLocks/>
              </p:cNvSpPr>
              <p:nvPr/>
            </p:nvSpPr>
            <p:spPr bwMode="auto">
              <a:xfrm>
                <a:off x="961" y="2305"/>
                <a:ext cx="159" cy="24"/>
              </a:xfrm>
              <a:custGeom>
                <a:avLst/>
                <a:gdLst>
                  <a:gd name="T0" fmla="*/ 0 w 637"/>
                  <a:gd name="T1" fmla="*/ 6 h 97"/>
                  <a:gd name="T2" fmla="*/ 5 w 637"/>
                  <a:gd name="T3" fmla="*/ 0 h 97"/>
                  <a:gd name="T4" fmla="*/ 40 w 637"/>
                  <a:gd name="T5" fmla="*/ 0 h 97"/>
                  <a:gd name="T6" fmla="*/ 35 w 637"/>
                  <a:gd name="T7" fmla="*/ 6 h 97"/>
                  <a:gd name="T8" fmla="*/ 0 w 637"/>
                  <a:gd name="T9" fmla="*/ 6 h 9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97"/>
                  <a:gd name="T17" fmla="*/ 637 w 637"/>
                  <a:gd name="T18" fmla="*/ 97 h 9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97">
                    <a:moveTo>
                      <a:pt x="0" y="97"/>
                    </a:moveTo>
                    <a:lnTo>
                      <a:pt x="81" y="0"/>
                    </a:lnTo>
                    <a:lnTo>
                      <a:pt x="637" y="0"/>
                    </a:lnTo>
                    <a:lnTo>
                      <a:pt x="557" y="97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657" name="Freeform 97"/>
              <p:cNvSpPr>
                <a:spLocks/>
              </p:cNvSpPr>
              <p:nvPr/>
            </p:nvSpPr>
            <p:spPr bwMode="auto">
              <a:xfrm>
                <a:off x="1100" y="2305"/>
                <a:ext cx="20" cy="30"/>
              </a:xfrm>
              <a:custGeom>
                <a:avLst/>
                <a:gdLst>
                  <a:gd name="T0" fmla="*/ 0 w 80"/>
                  <a:gd name="T1" fmla="*/ 7 h 121"/>
                  <a:gd name="T2" fmla="*/ 5 w 80"/>
                  <a:gd name="T3" fmla="*/ 2 h 121"/>
                  <a:gd name="T4" fmla="*/ 5 w 80"/>
                  <a:gd name="T5" fmla="*/ 0 h 121"/>
                  <a:gd name="T6" fmla="*/ 0 w 80"/>
                  <a:gd name="T7" fmla="*/ 6 h 121"/>
                  <a:gd name="T8" fmla="*/ 0 w 80"/>
                  <a:gd name="T9" fmla="*/ 7 h 1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121"/>
                  <a:gd name="T17" fmla="*/ 80 w 80"/>
                  <a:gd name="T18" fmla="*/ 121 h 1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121">
                    <a:moveTo>
                      <a:pt x="0" y="121"/>
                    </a:moveTo>
                    <a:lnTo>
                      <a:pt x="80" y="40"/>
                    </a:lnTo>
                    <a:lnTo>
                      <a:pt x="80" y="0"/>
                    </a:lnTo>
                    <a:lnTo>
                      <a:pt x="0" y="105"/>
                    </a:lnTo>
                    <a:lnTo>
                      <a:pt x="0" y="121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658" name="Freeform 98"/>
              <p:cNvSpPr>
                <a:spLocks/>
              </p:cNvSpPr>
              <p:nvPr/>
            </p:nvSpPr>
            <p:spPr bwMode="auto">
              <a:xfrm>
                <a:off x="1100" y="2305"/>
                <a:ext cx="20" cy="30"/>
              </a:xfrm>
              <a:custGeom>
                <a:avLst/>
                <a:gdLst>
                  <a:gd name="T0" fmla="*/ 0 w 80"/>
                  <a:gd name="T1" fmla="*/ 7 h 121"/>
                  <a:gd name="T2" fmla="*/ 5 w 80"/>
                  <a:gd name="T3" fmla="*/ 2 h 121"/>
                  <a:gd name="T4" fmla="*/ 5 w 80"/>
                  <a:gd name="T5" fmla="*/ 0 h 121"/>
                  <a:gd name="T6" fmla="*/ 0 w 80"/>
                  <a:gd name="T7" fmla="*/ 6 h 121"/>
                  <a:gd name="T8" fmla="*/ 0 w 80"/>
                  <a:gd name="T9" fmla="*/ 7 h 1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121"/>
                  <a:gd name="T17" fmla="*/ 80 w 80"/>
                  <a:gd name="T18" fmla="*/ 121 h 1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121">
                    <a:moveTo>
                      <a:pt x="0" y="121"/>
                    </a:moveTo>
                    <a:lnTo>
                      <a:pt x="80" y="40"/>
                    </a:lnTo>
                    <a:lnTo>
                      <a:pt x="80" y="0"/>
                    </a:lnTo>
                    <a:lnTo>
                      <a:pt x="0" y="105"/>
                    </a:lnTo>
                    <a:lnTo>
                      <a:pt x="0" y="121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659" name="Rectangle 99"/>
              <p:cNvSpPr>
                <a:spLocks noChangeArrowheads="1"/>
              </p:cNvSpPr>
              <p:nvPr/>
            </p:nvSpPr>
            <p:spPr bwMode="auto">
              <a:xfrm>
                <a:off x="961" y="2329"/>
                <a:ext cx="139" cy="6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81660" name="Rectangle 100"/>
              <p:cNvSpPr>
                <a:spLocks noChangeArrowheads="1"/>
              </p:cNvSpPr>
              <p:nvPr/>
            </p:nvSpPr>
            <p:spPr bwMode="auto">
              <a:xfrm>
                <a:off x="962" y="2330"/>
                <a:ext cx="137" cy="4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</p:grpSp>
        <p:grpSp>
          <p:nvGrpSpPr>
            <p:cNvPr id="181564" name="Group 101"/>
            <p:cNvGrpSpPr>
              <a:grpSpLocks/>
            </p:cNvGrpSpPr>
            <p:nvPr/>
          </p:nvGrpSpPr>
          <p:grpSpPr bwMode="auto">
            <a:xfrm>
              <a:off x="1753" y="571"/>
              <a:ext cx="93" cy="56"/>
              <a:chOff x="1005" y="2205"/>
              <a:chExt cx="93" cy="56"/>
            </a:xfrm>
          </p:grpSpPr>
          <p:grpSp>
            <p:nvGrpSpPr>
              <p:cNvPr id="181614" name="Group 102"/>
              <p:cNvGrpSpPr>
                <a:grpSpLocks/>
              </p:cNvGrpSpPr>
              <p:nvPr/>
            </p:nvGrpSpPr>
            <p:grpSpPr bwMode="auto">
              <a:xfrm>
                <a:off x="1005" y="2205"/>
                <a:ext cx="93" cy="56"/>
                <a:chOff x="1005" y="2205"/>
                <a:chExt cx="93" cy="56"/>
              </a:xfrm>
            </p:grpSpPr>
            <p:sp>
              <p:nvSpPr>
                <p:cNvPr id="181632" name="Oval 103"/>
                <p:cNvSpPr>
                  <a:spLocks noChangeArrowheads="1"/>
                </p:cNvSpPr>
                <p:nvPr/>
              </p:nvSpPr>
              <p:spPr bwMode="auto">
                <a:xfrm>
                  <a:off x="1037" y="2205"/>
                  <a:ext cx="41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181633" name="Oval 104"/>
                <p:cNvSpPr>
                  <a:spLocks noChangeArrowheads="1"/>
                </p:cNvSpPr>
                <p:nvPr/>
              </p:nvSpPr>
              <p:spPr bwMode="auto">
                <a:xfrm>
                  <a:off x="1015" y="2211"/>
                  <a:ext cx="31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181634" name="Oval 105"/>
                <p:cNvSpPr>
                  <a:spLocks noChangeArrowheads="1"/>
                </p:cNvSpPr>
                <p:nvPr/>
              </p:nvSpPr>
              <p:spPr bwMode="auto">
                <a:xfrm>
                  <a:off x="1005" y="2225"/>
                  <a:ext cx="2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181635" name="Oval 106"/>
                <p:cNvSpPr>
                  <a:spLocks noChangeArrowheads="1"/>
                </p:cNvSpPr>
                <p:nvPr/>
              </p:nvSpPr>
              <p:spPr bwMode="auto">
                <a:xfrm>
                  <a:off x="1011" y="2233"/>
                  <a:ext cx="32" cy="2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181636" name="Oval 107"/>
                <p:cNvSpPr>
                  <a:spLocks noChangeArrowheads="1"/>
                </p:cNvSpPr>
                <p:nvPr/>
              </p:nvSpPr>
              <p:spPr bwMode="auto">
                <a:xfrm>
                  <a:off x="1033" y="2237"/>
                  <a:ext cx="49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181637" name="Oval 108"/>
                <p:cNvSpPr>
                  <a:spLocks noChangeArrowheads="1"/>
                </p:cNvSpPr>
                <p:nvPr/>
              </p:nvSpPr>
              <p:spPr bwMode="auto">
                <a:xfrm>
                  <a:off x="1064" y="2211"/>
                  <a:ext cx="3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181638" name="Oval 109"/>
                <p:cNvSpPr>
                  <a:spLocks noChangeArrowheads="1"/>
                </p:cNvSpPr>
                <p:nvPr/>
              </p:nvSpPr>
              <p:spPr bwMode="auto">
                <a:xfrm>
                  <a:off x="1068" y="2223"/>
                  <a:ext cx="3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181639" name="Oval 110"/>
                <p:cNvSpPr>
                  <a:spLocks noChangeArrowheads="1"/>
                </p:cNvSpPr>
                <p:nvPr/>
              </p:nvSpPr>
              <p:spPr bwMode="auto">
                <a:xfrm>
                  <a:off x="1066" y="2227"/>
                  <a:ext cx="30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181640" name="Oval 111"/>
                <p:cNvSpPr>
                  <a:spLocks noChangeArrowheads="1"/>
                </p:cNvSpPr>
                <p:nvPr/>
              </p:nvSpPr>
              <p:spPr bwMode="auto">
                <a:xfrm>
                  <a:off x="1021" y="2219"/>
                  <a:ext cx="61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zh-CN" altLang="en-US">
                    <a:ea typeface="宋体" pitchFamily="2" charset="-122"/>
                  </a:endParaRPr>
                </a:p>
              </p:txBody>
            </p:sp>
          </p:grpSp>
          <p:grpSp>
            <p:nvGrpSpPr>
              <p:cNvPr id="181615" name="Group 112"/>
              <p:cNvGrpSpPr>
                <a:grpSpLocks/>
              </p:cNvGrpSpPr>
              <p:nvPr/>
            </p:nvGrpSpPr>
            <p:grpSpPr bwMode="auto">
              <a:xfrm>
                <a:off x="1005" y="2205"/>
                <a:ext cx="93" cy="56"/>
                <a:chOff x="1005" y="2205"/>
                <a:chExt cx="93" cy="56"/>
              </a:xfrm>
            </p:grpSpPr>
            <p:sp>
              <p:nvSpPr>
                <p:cNvPr id="181616" name="Arc 113"/>
                <p:cNvSpPr>
                  <a:spLocks/>
                </p:cNvSpPr>
                <p:nvPr/>
              </p:nvSpPr>
              <p:spPr bwMode="auto">
                <a:xfrm>
                  <a:off x="1039" y="2205"/>
                  <a:ext cx="38" cy="12"/>
                </a:xfrm>
                <a:custGeom>
                  <a:avLst/>
                  <a:gdLst>
                    <a:gd name="T0" fmla="*/ 0 w 40079"/>
                    <a:gd name="T1" fmla="*/ 0 h 21600"/>
                    <a:gd name="T2" fmla="*/ 0 w 40079"/>
                    <a:gd name="T3" fmla="*/ 0 h 21600"/>
                    <a:gd name="T4" fmla="*/ 0 w 40079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0079"/>
                    <a:gd name="T10" fmla="*/ 0 h 21600"/>
                    <a:gd name="T11" fmla="*/ 40079 w 40079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0079" h="21600" fill="none" extrusionOk="0">
                      <a:moveTo>
                        <a:pt x="0" y="14358"/>
                      </a:moveTo>
                      <a:cubicBezTo>
                        <a:pt x="3063" y="5749"/>
                        <a:pt x="11212" y="-1"/>
                        <a:pt x="20350" y="0"/>
                      </a:cubicBezTo>
                      <a:cubicBezTo>
                        <a:pt x="28878" y="0"/>
                        <a:pt x="36608" y="5017"/>
                        <a:pt x="40079" y="12807"/>
                      </a:cubicBezTo>
                    </a:path>
                    <a:path w="40079" h="21600" stroke="0" extrusionOk="0">
                      <a:moveTo>
                        <a:pt x="0" y="14358"/>
                      </a:moveTo>
                      <a:cubicBezTo>
                        <a:pt x="3063" y="5749"/>
                        <a:pt x="11212" y="-1"/>
                        <a:pt x="20350" y="0"/>
                      </a:cubicBezTo>
                      <a:cubicBezTo>
                        <a:pt x="28878" y="0"/>
                        <a:pt x="36608" y="5017"/>
                        <a:pt x="40079" y="12807"/>
                      </a:cubicBezTo>
                      <a:lnTo>
                        <a:pt x="20350" y="2160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617" name="Arc 114"/>
                <p:cNvSpPr>
                  <a:spLocks/>
                </p:cNvSpPr>
                <p:nvPr/>
              </p:nvSpPr>
              <p:spPr bwMode="auto">
                <a:xfrm>
                  <a:off x="1040" y="2206"/>
                  <a:ext cx="36" cy="11"/>
                </a:xfrm>
                <a:custGeom>
                  <a:avLst/>
                  <a:gdLst>
                    <a:gd name="T0" fmla="*/ 0 w 39867"/>
                    <a:gd name="T1" fmla="*/ 0 h 21600"/>
                    <a:gd name="T2" fmla="*/ 0 w 39867"/>
                    <a:gd name="T3" fmla="*/ 0 h 21600"/>
                    <a:gd name="T4" fmla="*/ 0 w 39867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9867"/>
                    <a:gd name="T10" fmla="*/ 0 h 21600"/>
                    <a:gd name="T11" fmla="*/ 39867 w 39867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867" h="21600" fill="none" extrusionOk="0">
                      <a:moveTo>
                        <a:pt x="-1" y="14116"/>
                      </a:moveTo>
                      <a:cubicBezTo>
                        <a:pt x="3132" y="5633"/>
                        <a:pt x="11218" y="-1"/>
                        <a:pt x="20262" y="0"/>
                      </a:cubicBezTo>
                      <a:cubicBezTo>
                        <a:pt x="28681" y="0"/>
                        <a:pt x="36333" y="4892"/>
                        <a:pt x="39867" y="12533"/>
                      </a:cubicBezTo>
                    </a:path>
                    <a:path w="39867" h="21600" stroke="0" extrusionOk="0">
                      <a:moveTo>
                        <a:pt x="-1" y="14116"/>
                      </a:moveTo>
                      <a:cubicBezTo>
                        <a:pt x="3132" y="5633"/>
                        <a:pt x="11218" y="-1"/>
                        <a:pt x="20262" y="0"/>
                      </a:cubicBezTo>
                      <a:cubicBezTo>
                        <a:pt x="28681" y="0"/>
                        <a:pt x="36333" y="4892"/>
                        <a:pt x="39867" y="12533"/>
                      </a:cubicBezTo>
                      <a:lnTo>
                        <a:pt x="20262" y="2160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618" name="Arc 115"/>
                <p:cNvSpPr>
                  <a:spLocks/>
                </p:cNvSpPr>
                <p:nvPr/>
              </p:nvSpPr>
              <p:spPr bwMode="auto">
                <a:xfrm>
                  <a:off x="1015" y="2211"/>
                  <a:ext cx="23" cy="14"/>
                </a:xfrm>
                <a:custGeom>
                  <a:avLst/>
                  <a:gdLst>
                    <a:gd name="T0" fmla="*/ 0 w 31958"/>
                    <a:gd name="T1" fmla="*/ 0 h 25972"/>
                    <a:gd name="T2" fmla="*/ 0 w 31958"/>
                    <a:gd name="T3" fmla="*/ 0 h 25972"/>
                    <a:gd name="T4" fmla="*/ 0 w 31958"/>
                    <a:gd name="T5" fmla="*/ 0 h 25972"/>
                    <a:gd name="T6" fmla="*/ 0 60000 65536"/>
                    <a:gd name="T7" fmla="*/ 0 60000 65536"/>
                    <a:gd name="T8" fmla="*/ 0 60000 65536"/>
                    <a:gd name="T9" fmla="*/ 0 w 31958"/>
                    <a:gd name="T10" fmla="*/ 0 h 25972"/>
                    <a:gd name="T11" fmla="*/ 31958 w 31958"/>
                    <a:gd name="T12" fmla="*/ 25972 h 2597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958" h="25972" fill="none" extrusionOk="0">
                      <a:moveTo>
                        <a:pt x="447" y="25971"/>
                      </a:moveTo>
                      <a:cubicBezTo>
                        <a:pt x="149" y="24533"/>
                        <a:pt x="0" y="23068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219" y="-1"/>
                        <a:pt x="28781" y="909"/>
                        <a:pt x="31958" y="2645"/>
                      </a:cubicBezTo>
                    </a:path>
                    <a:path w="31958" h="25972" stroke="0" extrusionOk="0">
                      <a:moveTo>
                        <a:pt x="447" y="25971"/>
                      </a:moveTo>
                      <a:cubicBezTo>
                        <a:pt x="149" y="24533"/>
                        <a:pt x="0" y="23068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219" y="-1"/>
                        <a:pt x="28781" y="909"/>
                        <a:pt x="31958" y="2645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619" name="Arc 116"/>
                <p:cNvSpPr>
                  <a:spLocks/>
                </p:cNvSpPr>
                <p:nvPr/>
              </p:nvSpPr>
              <p:spPr bwMode="auto">
                <a:xfrm>
                  <a:off x="1016" y="2212"/>
                  <a:ext cx="21" cy="13"/>
                </a:xfrm>
                <a:custGeom>
                  <a:avLst/>
                  <a:gdLst>
                    <a:gd name="T0" fmla="*/ 0 w 31797"/>
                    <a:gd name="T1" fmla="*/ 0 h 26058"/>
                    <a:gd name="T2" fmla="*/ 0 w 31797"/>
                    <a:gd name="T3" fmla="*/ 0 h 26058"/>
                    <a:gd name="T4" fmla="*/ 0 w 31797"/>
                    <a:gd name="T5" fmla="*/ 0 h 26058"/>
                    <a:gd name="T6" fmla="*/ 0 60000 65536"/>
                    <a:gd name="T7" fmla="*/ 0 60000 65536"/>
                    <a:gd name="T8" fmla="*/ 0 60000 65536"/>
                    <a:gd name="T9" fmla="*/ 0 w 31797"/>
                    <a:gd name="T10" fmla="*/ 0 h 26058"/>
                    <a:gd name="T11" fmla="*/ 31797 w 31797"/>
                    <a:gd name="T12" fmla="*/ 26058 h 2605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797" h="26058" fill="none" extrusionOk="0">
                      <a:moveTo>
                        <a:pt x="465" y="26057"/>
                      </a:moveTo>
                      <a:cubicBezTo>
                        <a:pt x="155" y="24592"/>
                        <a:pt x="0" y="23098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157" y="-1"/>
                        <a:pt x="28660" y="878"/>
                        <a:pt x="31796" y="2558"/>
                      </a:cubicBezTo>
                    </a:path>
                    <a:path w="31797" h="26058" stroke="0" extrusionOk="0">
                      <a:moveTo>
                        <a:pt x="465" y="26057"/>
                      </a:moveTo>
                      <a:cubicBezTo>
                        <a:pt x="155" y="24592"/>
                        <a:pt x="0" y="23098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157" y="-1"/>
                        <a:pt x="28660" y="878"/>
                        <a:pt x="31796" y="2558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620" name="Arc 117"/>
                <p:cNvSpPr>
                  <a:spLocks/>
                </p:cNvSpPr>
                <p:nvPr/>
              </p:nvSpPr>
              <p:spPr bwMode="auto">
                <a:xfrm>
                  <a:off x="1011" y="2242"/>
                  <a:ext cx="24" cy="11"/>
                </a:xfrm>
                <a:custGeom>
                  <a:avLst/>
                  <a:gdLst>
                    <a:gd name="T0" fmla="*/ 0 w 32394"/>
                    <a:gd name="T1" fmla="*/ 0 h 22980"/>
                    <a:gd name="T2" fmla="*/ 0 w 32394"/>
                    <a:gd name="T3" fmla="*/ 0 h 22980"/>
                    <a:gd name="T4" fmla="*/ 0 w 32394"/>
                    <a:gd name="T5" fmla="*/ 0 h 22980"/>
                    <a:gd name="T6" fmla="*/ 0 60000 65536"/>
                    <a:gd name="T7" fmla="*/ 0 60000 65536"/>
                    <a:gd name="T8" fmla="*/ 0 60000 65536"/>
                    <a:gd name="T9" fmla="*/ 0 w 32394"/>
                    <a:gd name="T10" fmla="*/ 0 h 22980"/>
                    <a:gd name="T11" fmla="*/ 32394 w 32394"/>
                    <a:gd name="T12" fmla="*/ 22980 h 2298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2394" h="22980" fill="none" extrusionOk="0">
                      <a:moveTo>
                        <a:pt x="32393" y="20089"/>
                      </a:moveTo>
                      <a:cubicBezTo>
                        <a:pt x="29111" y="21983"/>
                        <a:pt x="25389" y="22979"/>
                        <a:pt x="21600" y="22980"/>
                      </a:cubicBezTo>
                      <a:cubicBezTo>
                        <a:pt x="9670" y="22980"/>
                        <a:pt x="0" y="13309"/>
                        <a:pt x="0" y="1380"/>
                      </a:cubicBezTo>
                      <a:cubicBezTo>
                        <a:pt x="-1" y="919"/>
                        <a:pt x="14" y="459"/>
                        <a:pt x="44" y="0"/>
                      </a:cubicBezTo>
                    </a:path>
                    <a:path w="32394" h="22980" stroke="0" extrusionOk="0">
                      <a:moveTo>
                        <a:pt x="32393" y="20089"/>
                      </a:moveTo>
                      <a:cubicBezTo>
                        <a:pt x="29111" y="21983"/>
                        <a:pt x="25389" y="22979"/>
                        <a:pt x="21600" y="22980"/>
                      </a:cubicBezTo>
                      <a:cubicBezTo>
                        <a:pt x="9670" y="22980"/>
                        <a:pt x="0" y="13309"/>
                        <a:pt x="0" y="1380"/>
                      </a:cubicBezTo>
                      <a:cubicBezTo>
                        <a:pt x="-1" y="919"/>
                        <a:pt x="14" y="459"/>
                        <a:pt x="44" y="0"/>
                      </a:cubicBezTo>
                      <a:lnTo>
                        <a:pt x="21600" y="138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621" name="Arc 118"/>
                <p:cNvSpPr>
                  <a:spLocks/>
                </p:cNvSpPr>
                <p:nvPr/>
              </p:nvSpPr>
              <p:spPr bwMode="auto">
                <a:xfrm>
                  <a:off x="1012" y="2242"/>
                  <a:ext cx="22" cy="10"/>
                </a:xfrm>
                <a:custGeom>
                  <a:avLst/>
                  <a:gdLst>
                    <a:gd name="T0" fmla="*/ 0 w 32065"/>
                    <a:gd name="T1" fmla="*/ 0 h 23037"/>
                    <a:gd name="T2" fmla="*/ 0 w 32065"/>
                    <a:gd name="T3" fmla="*/ 0 h 23037"/>
                    <a:gd name="T4" fmla="*/ 0 w 32065"/>
                    <a:gd name="T5" fmla="*/ 0 h 23037"/>
                    <a:gd name="T6" fmla="*/ 0 60000 65536"/>
                    <a:gd name="T7" fmla="*/ 0 60000 65536"/>
                    <a:gd name="T8" fmla="*/ 0 60000 65536"/>
                    <a:gd name="T9" fmla="*/ 0 w 32065"/>
                    <a:gd name="T10" fmla="*/ 0 h 23037"/>
                    <a:gd name="T11" fmla="*/ 32065 w 32065"/>
                    <a:gd name="T12" fmla="*/ 23037 h 2303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2065" h="23037" fill="none" extrusionOk="0">
                      <a:moveTo>
                        <a:pt x="32065" y="20332"/>
                      </a:moveTo>
                      <a:cubicBezTo>
                        <a:pt x="28862" y="22106"/>
                        <a:pt x="25261" y="23036"/>
                        <a:pt x="21600" y="23037"/>
                      </a:cubicBezTo>
                      <a:cubicBezTo>
                        <a:pt x="9670" y="23037"/>
                        <a:pt x="0" y="13366"/>
                        <a:pt x="0" y="1437"/>
                      </a:cubicBezTo>
                      <a:cubicBezTo>
                        <a:pt x="-1" y="957"/>
                        <a:pt x="15" y="478"/>
                        <a:pt x="47" y="-1"/>
                      </a:cubicBezTo>
                    </a:path>
                    <a:path w="32065" h="23037" stroke="0" extrusionOk="0">
                      <a:moveTo>
                        <a:pt x="32065" y="20332"/>
                      </a:moveTo>
                      <a:cubicBezTo>
                        <a:pt x="28862" y="22106"/>
                        <a:pt x="25261" y="23036"/>
                        <a:pt x="21600" y="23037"/>
                      </a:cubicBezTo>
                      <a:cubicBezTo>
                        <a:pt x="9670" y="23037"/>
                        <a:pt x="0" y="13366"/>
                        <a:pt x="0" y="1437"/>
                      </a:cubicBezTo>
                      <a:cubicBezTo>
                        <a:pt x="-1" y="957"/>
                        <a:pt x="15" y="478"/>
                        <a:pt x="47" y="-1"/>
                      </a:cubicBezTo>
                      <a:lnTo>
                        <a:pt x="21600" y="1437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622" name="Arc 119"/>
                <p:cNvSpPr>
                  <a:spLocks/>
                </p:cNvSpPr>
                <p:nvPr/>
              </p:nvSpPr>
              <p:spPr bwMode="auto">
                <a:xfrm>
                  <a:off x="1076" y="2211"/>
                  <a:ext cx="18" cy="13"/>
                </a:xfrm>
                <a:custGeom>
                  <a:avLst/>
                  <a:gdLst>
                    <a:gd name="T0" fmla="*/ 0 w 25836"/>
                    <a:gd name="T1" fmla="*/ 0 h 32090"/>
                    <a:gd name="T2" fmla="*/ 0 w 25836"/>
                    <a:gd name="T3" fmla="*/ 0 h 32090"/>
                    <a:gd name="T4" fmla="*/ 0 w 25836"/>
                    <a:gd name="T5" fmla="*/ 0 h 32090"/>
                    <a:gd name="T6" fmla="*/ 0 60000 65536"/>
                    <a:gd name="T7" fmla="*/ 0 60000 65536"/>
                    <a:gd name="T8" fmla="*/ 0 60000 65536"/>
                    <a:gd name="T9" fmla="*/ 0 w 25836"/>
                    <a:gd name="T10" fmla="*/ 0 h 32090"/>
                    <a:gd name="T11" fmla="*/ 25836 w 25836"/>
                    <a:gd name="T12" fmla="*/ 32090 h 3209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836" h="32090" fill="none" extrusionOk="0">
                      <a:moveTo>
                        <a:pt x="0" y="419"/>
                      </a:moveTo>
                      <a:cubicBezTo>
                        <a:pt x="1394" y="140"/>
                        <a:pt x="2813" y="-1"/>
                        <a:pt x="4236" y="0"/>
                      </a:cubicBezTo>
                      <a:cubicBezTo>
                        <a:pt x="16165" y="0"/>
                        <a:pt x="25836" y="9670"/>
                        <a:pt x="25836" y="21600"/>
                      </a:cubicBezTo>
                      <a:cubicBezTo>
                        <a:pt x="25836" y="25270"/>
                        <a:pt x="24900" y="28881"/>
                        <a:pt x="23117" y="32089"/>
                      </a:cubicBezTo>
                    </a:path>
                    <a:path w="25836" h="32090" stroke="0" extrusionOk="0">
                      <a:moveTo>
                        <a:pt x="0" y="419"/>
                      </a:moveTo>
                      <a:cubicBezTo>
                        <a:pt x="1394" y="140"/>
                        <a:pt x="2813" y="-1"/>
                        <a:pt x="4236" y="0"/>
                      </a:cubicBezTo>
                      <a:cubicBezTo>
                        <a:pt x="16165" y="0"/>
                        <a:pt x="25836" y="9670"/>
                        <a:pt x="25836" y="21600"/>
                      </a:cubicBezTo>
                      <a:cubicBezTo>
                        <a:pt x="25836" y="25270"/>
                        <a:pt x="24900" y="28881"/>
                        <a:pt x="23117" y="32089"/>
                      </a:cubicBezTo>
                      <a:lnTo>
                        <a:pt x="4236" y="2160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623" name="Arc 120"/>
                <p:cNvSpPr>
                  <a:spLocks/>
                </p:cNvSpPr>
                <p:nvPr/>
              </p:nvSpPr>
              <p:spPr bwMode="auto">
                <a:xfrm>
                  <a:off x="1076" y="2212"/>
                  <a:ext cx="17" cy="12"/>
                </a:xfrm>
                <a:custGeom>
                  <a:avLst/>
                  <a:gdLst>
                    <a:gd name="T0" fmla="*/ 0 w 25642"/>
                    <a:gd name="T1" fmla="*/ 0 h 32484"/>
                    <a:gd name="T2" fmla="*/ 0 w 25642"/>
                    <a:gd name="T3" fmla="*/ 0 h 32484"/>
                    <a:gd name="T4" fmla="*/ 0 w 25642"/>
                    <a:gd name="T5" fmla="*/ 0 h 32484"/>
                    <a:gd name="T6" fmla="*/ 0 60000 65536"/>
                    <a:gd name="T7" fmla="*/ 0 60000 65536"/>
                    <a:gd name="T8" fmla="*/ 0 60000 65536"/>
                    <a:gd name="T9" fmla="*/ 0 w 25642"/>
                    <a:gd name="T10" fmla="*/ 0 h 32484"/>
                    <a:gd name="T11" fmla="*/ 25642 w 25642"/>
                    <a:gd name="T12" fmla="*/ 32484 h 3248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642" h="32484" fill="none" extrusionOk="0">
                      <a:moveTo>
                        <a:pt x="0" y="381"/>
                      </a:moveTo>
                      <a:cubicBezTo>
                        <a:pt x="1332" y="127"/>
                        <a:pt x="2685" y="-1"/>
                        <a:pt x="4042" y="0"/>
                      </a:cubicBezTo>
                      <a:cubicBezTo>
                        <a:pt x="15971" y="0"/>
                        <a:pt x="25642" y="9670"/>
                        <a:pt x="25642" y="21600"/>
                      </a:cubicBezTo>
                      <a:cubicBezTo>
                        <a:pt x="25642" y="25424"/>
                        <a:pt x="24626" y="29180"/>
                        <a:pt x="22699" y="32483"/>
                      </a:cubicBezTo>
                    </a:path>
                    <a:path w="25642" h="32484" stroke="0" extrusionOk="0">
                      <a:moveTo>
                        <a:pt x="0" y="381"/>
                      </a:moveTo>
                      <a:cubicBezTo>
                        <a:pt x="1332" y="127"/>
                        <a:pt x="2685" y="-1"/>
                        <a:pt x="4042" y="0"/>
                      </a:cubicBezTo>
                      <a:cubicBezTo>
                        <a:pt x="15971" y="0"/>
                        <a:pt x="25642" y="9670"/>
                        <a:pt x="25642" y="21600"/>
                      </a:cubicBezTo>
                      <a:cubicBezTo>
                        <a:pt x="25642" y="25424"/>
                        <a:pt x="24626" y="29180"/>
                        <a:pt x="22699" y="32483"/>
                      </a:cubicBezTo>
                      <a:lnTo>
                        <a:pt x="4042" y="2160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624" name="Arc 121"/>
                <p:cNvSpPr>
                  <a:spLocks/>
                </p:cNvSpPr>
                <p:nvPr/>
              </p:nvSpPr>
              <p:spPr bwMode="auto">
                <a:xfrm>
                  <a:off x="1082" y="2225"/>
                  <a:ext cx="16" cy="13"/>
                </a:xfrm>
                <a:custGeom>
                  <a:avLst/>
                  <a:gdLst>
                    <a:gd name="T0" fmla="*/ 0 w 21600"/>
                    <a:gd name="T1" fmla="*/ 0 h 28665"/>
                    <a:gd name="T2" fmla="*/ 0 w 21600"/>
                    <a:gd name="T3" fmla="*/ 0 h 28665"/>
                    <a:gd name="T4" fmla="*/ 0 w 21600"/>
                    <a:gd name="T5" fmla="*/ 0 h 28665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8665"/>
                    <a:gd name="T11" fmla="*/ 21600 w 21600"/>
                    <a:gd name="T12" fmla="*/ 28665 h 2866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8665" fill="none" extrusionOk="0">
                      <a:moveTo>
                        <a:pt x="13298" y="-1"/>
                      </a:moveTo>
                      <a:cubicBezTo>
                        <a:pt x="18537" y="4093"/>
                        <a:pt x="21600" y="10371"/>
                        <a:pt x="21600" y="17021"/>
                      </a:cubicBezTo>
                      <a:cubicBezTo>
                        <a:pt x="21600" y="21148"/>
                        <a:pt x="20417" y="25188"/>
                        <a:pt x="18192" y="28664"/>
                      </a:cubicBezTo>
                    </a:path>
                    <a:path w="21600" h="28665" stroke="0" extrusionOk="0">
                      <a:moveTo>
                        <a:pt x="13298" y="-1"/>
                      </a:moveTo>
                      <a:cubicBezTo>
                        <a:pt x="18537" y="4093"/>
                        <a:pt x="21600" y="10371"/>
                        <a:pt x="21600" y="17021"/>
                      </a:cubicBezTo>
                      <a:cubicBezTo>
                        <a:pt x="21600" y="21148"/>
                        <a:pt x="20417" y="25188"/>
                        <a:pt x="18192" y="28664"/>
                      </a:cubicBezTo>
                      <a:lnTo>
                        <a:pt x="0" y="1702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625" name="Arc 122"/>
                <p:cNvSpPr>
                  <a:spLocks/>
                </p:cNvSpPr>
                <p:nvPr/>
              </p:nvSpPr>
              <p:spPr bwMode="auto">
                <a:xfrm>
                  <a:off x="1082" y="2226"/>
                  <a:ext cx="15" cy="12"/>
                </a:xfrm>
                <a:custGeom>
                  <a:avLst/>
                  <a:gdLst>
                    <a:gd name="T0" fmla="*/ 0 w 21600"/>
                    <a:gd name="T1" fmla="*/ 0 h 29262"/>
                    <a:gd name="T2" fmla="*/ 0 w 21600"/>
                    <a:gd name="T3" fmla="*/ 0 h 29262"/>
                    <a:gd name="T4" fmla="*/ 0 w 21600"/>
                    <a:gd name="T5" fmla="*/ 0 h 29262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9262"/>
                    <a:gd name="T11" fmla="*/ 21600 w 21600"/>
                    <a:gd name="T12" fmla="*/ 29262 h 2926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9262" fill="none" extrusionOk="0">
                      <a:moveTo>
                        <a:pt x="12959" y="-1"/>
                      </a:moveTo>
                      <a:cubicBezTo>
                        <a:pt x="18399" y="4079"/>
                        <a:pt x="21600" y="10481"/>
                        <a:pt x="21600" y="17280"/>
                      </a:cubicBezTo>
                      <a:cubicBezTo>
                        <a:pt x="21600" y="21544"/>
                        <a:pt x="20337" y="25713"/>
                        <a:pt x="17971" y="29261"/>
                      </a:cubicBezTo>
                    </a:path>
                    <a:path w="21600" h="29262" stroke="0" extrusionOk="0">
                      <a:moveTo>
                        <a:pt x="12959" y="-1"/>
                      </a:moveTo>
                      <a:cubicBezTo>
                        <a:pt x="18399" y="4079"/>
                        <a:pt x="21600" y="10481"/>
                        <a:pt x="21600" y="17280"/>
                      </a:cubicBezTo>
                      <a:cubicBezTo>
                        <a:pt x="21600" y="21544"/>
                        <a:pt x="20337" y="25713"/>
                        <a:pt x="17971" y="29261"/>
                      </a:cubicBezTo>
                      <a:lnTo>
                        <a:pt x="0" y="1728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626" name="Arc 123"/>
                <p:cNvSpPr>
                  <a:spLocks/>
                </p:cNvSpPr>
                <p:nvPr/>
              </p:nvSpPr>
              <p:spPr bwMode="auto">
                <a:xfrm>
                  <a:off x="1076" y="2237"/>
                  <a:ext cx="20" cy="20"/>
                </a:xfrm>
                <a:custGeom>
                  <a:avLst/>
                  <a:gdLst>
                    <a:gd name="T0" fmla="*/ 0 w 28696"/>
                    <a:gd name="T1" fmla="*/ 0 h 28431"/>
                    <a:gd name="T2" fmla="*/ 0 w 28696"/>
                    <a:gd name="T3" fmla="*/ 0 h 28431"/>
                    <a:gd name="T4" fmla="*/ 0 w 28696"/>
                    <a:gd name="T5" fmla="*/ 0 h 28431"/>
                    <a:gd name="T6" fmla="*/ 0 60000 65536"/>
                    <a:gd name="T7" fmla="*/ 0 60000 65536"/>
                    <a:gd name="T8" fmla="*/ 0 60000 65536"/>
                    <a:gd name="T9" fmla="*/ 0 w 28696"/>
                    <a:gd name="T10" fmla="*/ 0 h 28431"/>
                    <a:gd name="T11" fmla="*/ 28696 w 28696"/>
                    <a:gd name="T12" fmla="*/ 28431 h 2843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696" h="28431" fill="none" extrusionOk="0">
                      <a:moveTo>
                        <a:pt x="27587" y="0"/>
                      </a:moveTo>
                      <a:cubicBezTo>
                        <a:pt x="28321" y="2202"/>
                        <a:pt x="28696" y="4509"/>
                        <a:pt x="28696" y="6831"/>
                      </a:cubicBezTo>
                      <a:cubicBezTo>
                        <a:pt x="28696" y="18760"/>
                        <a:pt x="19025" y="28431"/>
                        <a:pt x="7096" y="28431"/>
                      </a:cubicBezTo>
                      <a:cubicBezTo>
                        <a:pt x="4680" y="28431"/>
                        <a:pt x="2281" y="28025"/>
                        <a:pt x="-1" y="27232"/>
                      </a:cubicBezTo>
                    </a:path>
                    <a:path w="28696" h="28431" stroke="0" extrusionOk="0">
                      <a:moveTo>
                        <a:pt x="27587" y="0"/>
                      </a:moveTo>
                      <a:cubicBezTo>
                        <a:pt x="28321" y="2202"/>
                        <a:pt x="28696" y="4509"/>
                        <a:pt x="28696" y="6831"/>
                      </a:cubicBezTo>
                      <a:cubicBezTo>
                        <a:pt x="28696" y="18760"/>
                        <a:pt x="19025" y="28431"/>
                        <a:pt x="7096" y="28431"/>
                      </a:cubicBezTo>
                      <a:cubicBezTo>
                        <a:pt x="4680" y="28431"/>
                        <a:pt x="2281" y="28025"/>
                        <a:pt x="-1" y="27232"/>
                      </a:cubicBezTo>
                      <a:lnTo>
                        <a:pt x="7096" y="683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627" name="Arc 124"/>
                <p:cNvSpPr>
                  <a:spLocks/>
                </p:cNvSpPr>
                <p:nvPr/>
              </p:nvSpPr>
              <p:spPr bwMode="auto">
                <a:xfrm>
                  <a:off x="1076" y="2238"/>
                  <a:ext cx="19" cy="18"/>
                </a:xfrm>
                <a:custGeom>
                  <a:avLst/>
                  <a:gdLst>
                    <a:gd name="T0" fmla="*/ 0 w 28696"/>
                    <a:gd name="T1" fmla="*/ 0 h 28431"/>
                    <a:gd name="T2" fmla="*/ 0 w 28696"/>
                    <a:gd name="T3" fmla="*/ 0 h 28431"/>
                    <a:gd name="T4" fmla="*/ 0 w 28696"/>
                    <a:gd name="T5" fmla="*/ 0 h 28431"/>
                    <a:gd name="T6" fmla="*/ 0 60000 65536"/>
                    <a:gd name="T7" fmla="*/ 0 60000 65536"/>
                    <a:gd name="T8" fmla="*/ 0 60000 65536"/>
                    <a:gd name="T9" fmla="*/ 0 w 28696"/>
                    <a:gd name="T10" fmla="*/ 0 h 28431"/>
                    <a:gd name="T11" fmla="*/ 28696 w 28696"/>
                    <a:gd name="T12" fmla="*/ 28431 h 2843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696" h="28431" fill="none" extrusionOk="0">
                      <a:moveTo>
                        <a:pt x="27587" y="0"/>
                      </a:moveTo>
                      <a:cubicBezTo>
                        <a:pt x="28321" y="2202"/>
                        <a:pt x="28696" y="4509"/>
                        <a:pt x="28696" y="6831"/>
                      </a:cubicBezTo>
                      <a:cubicBezTo>
                        <a:pt x="28696" y="18760"/>
                        <a:pt x="19025" y="28431"/>
                        <a:pt x="7096" y="28431"/>
                      </a:cubicBezTo>
                      <a:cubicBezTo>
                        <a:pt x="4680" y="28431"/>
                        <a:pt x="2281" y="28025"/>
                        <a:pt x="-1" y="27232"/>
                      </a:cubicBezTo>
                    </a:path>
                    <a:path w="28696" h="28431" stroke="0" extrusionOk="0">
                      <a:moveTo>
                        <a:pt x="27587" y="0"/>
                      </a:moveTo>
                      <a:cubicBezTo>
                        <a:pt x="28321" y="2202"/>
                        <a:pt x="28696" y="4509"/>
                        <a:pt x="28696" y="6831"/>
                      </a:cubicBezTo>
                      <a:cubicBezTo>
                        <a:pt x="28696" y="18760"/>
                        <a:pt x="19025" y="28431"/>
                        <a:pt x="7096" y="28431"/>
                      </a:cubicBezTo>
                      <a:cubicBezTo>
                        <a:pt x="4680" y="28431"/>
                        <a:pt x="2281" y="28025"/>
                        <a:pt x="-1" y="27232"/>
                      </a:cubicBezTo>
                      <a:lnTo>
                        <a:pt x="7096" y="683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628" name="Arc 125"/>
                <p:cNvSpPr>
                  <a:spLocks/>
                </p:cNvSpPr>
                <p:nvPr/>
              </p:nvSpPr>
              <p:spPr bwMode="auto">
                <a:xfrm>
                  <a:off x="1005" y="2225"/>
                  <a:ext cx="10" cy="17"/>
                </a:xfrm>
                <a:custGeom>
                  <a:avLst/>
                  <a:gdLst>
                    <a:gd name="T0" fmla="*/ 0 w 21600"/>
                    <a:gd name="T1" fmla="*/ 0 h 41281"/>
                    <a:gd name="T2" fmla="*/ 0 w 21600"/>
                    <a:gd name="T3" fmla="*/ 0 h 41281"/>
                    <a:gd name="T4" fmla="*/ 0 w 21600"/>
                    <a:gd name="T5" fmla="*/ 0 h 41281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281"/>
                    <a:gd name="T11" fmla="*/ 21600 w 21600"/>
                    <a:gd name="T12" fmla="*/ 41281 h 412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281" fill="none" extrusionOk="0">
                      <a:moveTo>
                        <a:pt x="12736" y="41280"/>
                      </a:moveTo>
                      <a:cubicBezTo>
                        <a:pt x="4984" y="37792"/>
                        <a:pt x="0" y="30082"/>
                        <a:pt x="0" y="21583"/>
                      </a:cubicBezTo>
                      <a:cubicBezTo>
                        <a:pt x="-1" y="9982"/>
                        <a:pt x="9163" y="453"/>
                        <a:pt x="20754" y="-1"/>
                      </a:cubicBezTo>
                    </a:path>
                    <a:path w="21600" h="41281" stroke="0" extrusionOk="0">
                      <a:moveTo>
                        <a:pt x="12736" y="41280"/>
                      </a:moveTo>
                      <a:cubicBezTo>
                        <a:pt x="4984" y="37792"/>
                        <a:pt x="0" y="30082"/>
                        <a:pt x="0" y="21583"/>
                      </a:cubicBezTo>
                      <a:cubicBezTo>
                        <a:pt x="-1" y="9982"/>
                        <a:pt x="9163" y="453"/>
                        <a:pt x="20754" y="-1"/>
                      </a:cubicBezTo>
                      <a:lnTo>
                        <a:pt x="21600" y="21583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629" name="Arc 126"/>
                <p:cNvSpPr>
                  <a:spLocks/>
                </p:cNvSpPr>
                <p:nvPr/>
              </p:nvSpPr>
              <p:spPr bwMode="auto">
                <a:xfrm>
                  <a:off x="1006" y="2226"/>
                  <a:ext cx="9" cy="15"/>
                </a:xfrm>
                <a:custGeom>
                  <a:avLst/>
                  <a:gdLst>
                    <a:gd name="T0" fmla="*/ 0 w 21600"/>
                    <a:gd name="T1" fmla="*/ 0 h 41322"/>
                    <a:gd name="T2" fmla="*/ 0 w 21600"/>
                    <a:gd name="T3" fmla="*/ 0 h 41322"/>
                    <a:gd name="T4" fmla="*/ 0 w 21600"/>
                    <a:gd name="T5" fmla="*/ 0 h 41322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322"/>
                    <a:gd name="T11" fmla="*/ 21600 w 21600"/>
                    <a:gd name="T12" fmla="*/ 41322 h 4132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322" fill="none" extrusionOk="0">
                      <a:moveTo>
                        <a:pt x="12826" y="41322"/>
                      </a:moveTo>
                      <a:cubicBezTo>
                        <a:pt x="5026" y="37855"/>
                        <a:pt x="0" y="30119"/>
                        <a:pt x="0" y="21584"/>
                      </a:cubicBezTo>
                      <a:cubicBezTo>
                        <a:pt x="-1" y="9979"/>
                        <a:pt x="9169" y="448"/>
                        <a:pt x="20766" y="0"/>
                      </a:cubicBezTo>
                    </a:path>
                    <a:path w="21600" h="41322" stroke="0" extrusionOk="0">
                      <a:moveTo>
                        <a:pt x="12826" y="41322"/>
                      </a:moveTo>
                      <a:cubicBezTo>
                        <a:pt x="5026" y="37855"/>
                        <a:pt x="0" y="30119"/>
                        <a:pt x="0" y="21584"/>
                      </a:cubicBezTo>
                      <a:cubicBezTo>
                        <a:pt x="-1" y="9979"/>
                        <a:pt x="9169" y="448"/>
                        <a:pt x="20766" y="0"/>
                      </a:cubicBezTo>
                      <a:lnTo>
                        <a:pt x="21600" y="21584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630" name="Arc 127"/>
                <p:cNvSpPr>
                  <a:spLocks/>
                </p:cNvSpPr>
                <p:nvPr/>
              </p:nvSpPr>
              <p:spPr bwMode="auto">
                <a:xfrm>
                  <a:off x="1034" y="2249"/>
                  <a:ext cx="43" cy="12"/>
                </a:xfrm>
                <a:custGeom>
                  <a:avLst/>
                  <a:gdLst>
                    <a:gd name="T0" fmla="*/ 0 w 39157"/>
                    <a:gd name="T1" fmla="*/ 0 h 21600"/>
                    <a:gd name="T2" fmla="*/ 0 w 39157"/>
                    <a:gd name="T3" fmla="*/ 0 h 21600"/>
                    <a:gd name="T4" fmla="*/ 0 w 39157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9157"/>
                    <a:gd name="T10" fmla="*/ 0 h 21600"/>
                    <a:gd name="T11" fmla="*/ 39157 w 39157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157" h="21600" fill="none" extrusionOk="0">
                      <a:moveTo>
                        <a:pt x="39156" y="12211"/>
                      </a:moveTo>
                      <a:cubicBezTo>
                        <a:pt x="35129" y="18087"/>
                        <a:pt x="28463" y="21599"/>
                        <a:pt x="21340" y="21600"/>
                      </a:cubicBezTo>
                      <a:cubicBezTo>
                        <a:pt x="10701" y="21600"/>
                        <a:pt x="1646" y="13853"/>
                        <a:pt x="0" y="3342"/>
                      </a:cubicBezTo>
                    </a:path>
                    <a:path w="39157" h="21600" stroke="0" extrusionOk="0">
                      <a:moveTo>
                        <a:pt x="39156" y="12211"/>
                      </a:moveTo>
                      <a:cubicBezTo>
                        <a:pt x="35129" y="18087"/>
                        <a:pt x="28463" y="21599"/>
                        <a:pt x="21340" y="21600"/>
                      </a:cubicBezTo>
                      <a:cubicBezTo>
                        <a:pt x="10701" y="21600"/>
                        <a:pt x="1646" y="13853"/>
                        <a:pt x="0" y="3342"/>
                      </a:cubicBezTo>
                      <a:lnTo>
                        <a:pt x="21340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631" name="Arc 128"/>
                <p:cNvSpPr>
                  <a:spLocks/>
                </p:cNvSpPr>
                <p:nvPr/>
              </p:nvSpPr>
              <p:spPr bwMode="auto">
                <a:xfrm>
                  <a:off x="1035" y="2249"/>
                  <a:ext cx="40" cy="11"/>
                </a:xfrm>
                <a:custGeom>
                  <a:avLst/>
                  <a:gdLst>
                    <a:gd name="T0" fmla="*/ 0 w 38879"/>
                    <a:gd name="T1" fmla="*/ 0 h 21600"/>
                    <a:gd name="T2" fmla="*/ 0 w 38879"/>
                    <a:gd name="T3" fmla="*/ 0 h 21600"/>
                    <a:gd name="T4" fmla="*/ 0 w 38879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8879"/>
                    <a:gd name="T10" fmla="*/ 0 h 21600"/>
                    <a:gd name="T11" fmla="*/ 38879 w 38879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879" h="21600" fill="none" extrusionOk="0">
                      <a:moveTo>
                        <a:pt x="38878" y="12573"/>
                      </a:moveTo>
                      <a:cubicBezTo>
                        <a:pt x="34822" y="18239"/>
                        <a:pt x="28283" y="21599"/>
                        <a:pt x="21316" y="21600"/>
                      </a:cubicBezTo>
                      <a:cubicBezTo>
                        <a:pt x="10732" y="21600"/>
                        <a:pt x="1708" y="13932"/>
                        <a:pt x="-1" y="3488"/>
                      </a:cubicBezTo>
                    </a:path>
                    <a:path w="38879" h="21600" stroke="0" extrusionOk="0">
                      <a:moveTo>
                        <a:pt x="38878" y="12573"/>
                      </a:moveTo>
                      <a:cubicBezTo>
                        <a:pt x="34822" y="18239"/>
                        <a:pt x="28283" y="21599"/>
                        <a:pt x="21316" y="21600"/>
                      </a:cubicBezTo>
                      <a:cubicBezTo>
                        <a:pt x="10732" y="21600"/>
                        <a:pt x="1708" y="13932"/>
                        <a:pt x="-1" y="3488"/>
                      </a:cubicBezTo>
                      <a:lnTo>
                        <a:pt x="21316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1565" name="Group 129"/>
            <p:cNvGrpSpPr>
              <a:grpSpLocks/>
            </p:cNvGrpSpPr>
            <p:nvPr/>
          </p:nvGrpSpPr>
          <p:grpSpPr bwMode="auto">
            <a:xfrm>
              <a:off x="1523" y="332"/>
              <a:ext cx="170" cy="169"/>
              <a:chOff x="775" y="1966"/>
              <a:chExt cx="170" cy="169"/>
            </a:xfrm>
          </p:grpSpPr>
          <p:sp>
            <p:nvSpPr>
              <p:cNvPr id="181594" name="Freeform 130"/>
              <p:cNvSpPr>
                <a:spLocks/>
              </p:cNvSpPr>
              <p:nvPr/>
            </p:nvSpPr>
            <p:spPr bwMode="auto">
              <a:xfrm>
                <a:off x="799" y="2068"/>
                <a:ext cx="146" cy="18"/>
              </a:xfrm>
              <a:custGeom>
                <a:avLst/>
                <a:gdLst>
                  <a:gd name="T0" fmla="*/ 0 w 581"/>
                  <a:gd name="T1" fmla="*/ 5 h 72"/>
                  <a:gd name="T2" fmla="*/ 5 w 581"/>
                  <a:gd name="T3" fmla="*/ 0 h 72"/>
                  <a:gd name="T4" fmla="*/ 37 w 581"/>
                  <a:gd name="T5" fmla="*/ 0 h 72"/>
                  <a:gd name="T6" fmla="*/ 33 w 581"/>
                  <a:gd name="T7" fmla="*/ 5 h 72"/>
                  <a:gd name="T8" fmla="*/ 0 w 581"/>
                  <a:gd name="T9" fmla="*/ 5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2" y="0"/>
                    </a:lnTo>
                    <a:lnTo>
                      <a:pt x="581" y="0"/>
                    </a:lnTo>
                    <a:lnTo>
                      <a:pt x="516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595" name="Freeform 131"/>
              <p:cNvSpPr>
                <a:spLocks/>
              </p:cNvSpPr>
              <p:nvPr/>
            </p:nvSpPr>
            <p:spPr bwMode="auto">
              <a:xfrm>
                <a:off x="799" y="2068"/>
                <a:ext cx="146" cy="18"/>
              </a:xfrm>
              <a:custGeom>
                <a:avLst/>
                <a:gdLst>
                  <a:gd name="T0" fmla="*/ 0 w 581"/>
                  <a:gd name="T1" fmla="*/ 5 h 72"/>
                  <a:gd name="T2" fmla="*/ 5 w 581"/>
                  <a:gd name="T3" fmla="*/ 0 h 72"/>
                  <a:gd name="T4" fmla="*/ 37 w 581"/>
                  <a:gd name="T5" fmla="*/ 0 h 72"/>
                  <a:gd name="T6" fmla="*/ 33 w 581"/>
                  <a:gd name="T7" fmla="*/ 5 h 72"/>
                  <a:gd name="T8" fmla="*/ 0 w 581"/>
                  <a:gd name="T9" fmla="*/ 5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2" y="0"/>
                    </a:lnTo>
                    <a:lnTo>
                      <a:pt x="581" y="0"/>
                    </a:lnTo>
                    <a:lnTo>
                      <a:pt x="516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596" name="Rectangle 132"/>
              <p:cNvSpPr>
                <a:spLocks noChangeArrowheads="1"/>
              </p:cNvSpPr>
              <p:nvPr/>
            </p:nvSpPr>
            <p:spPr bwMode="auto">
              <a:xfrm>
                <a:off x="799" y="2086"/>
                <a:ext cx="130" cy="22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81597" name="Rectangle 133"/>
              <p:cNvSpPr>
                <a:spLocks noChangeArrowheads="1"/>
              </p:cNvSpPr>
              <p:nvPr/>
            </p:nvSpPr>
            <p:spPr bwMode="auto">
              <a:xfrm>
                <a:off x="800" y="2087"/>
                <a:ext cx="128" cy="20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81598" name="Freeform 134"/>
              <p:cNvSpPr>
                <a:spLocks/>
              </p:cNvSpPr>
              <p:nvPr/>
            </p:nvSpPr>
            <p:spPr bwMode="auto">
              <a:xfrm>
                <a:off x="929" y="2068"/>
                <a:ext cx="16" cy="40"/>
              </a:xfrm>
              <a:custGeom>
                <a:avLst/>
                <a:gdLst>
                  <a:gd name="T0" fmla="*/ 0 w 65"/>
                  <a:gd name="T1" fmla="*/ 10 h 160"/>
                  <a:gd name="T2" fmla="*/ 4 w 65"/>
                  <a:gd name="T3" fmla="*/ 6 h 160"/>
                  <a:gd name="T4" fmla="*/ 4 w 65"/>
                  <a:gd name="T5" fmla="*/ 0 h 160"/>
                  <a:gd name="T6" fmla="*/ 0 w 65"/>
                  <a:gd name="T7" fmla="*/ 5 h 160"/>
                  <a:gd name="T8" fmla="*/ 0 w 65"/>
                  <a:gd name="T9" fmla="*/ 1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5"/>
                  <a:gd name="T16" fmla="*/ 0 h 160"/>
                  <a:gd name="T17" fmla="*/ 65 w 65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5" h="160">
                    <a:moveTo>
                      <a:pt x="0" y="160"/>
                    </a:moveTo>
                    <a:lnTo>
                      <a:pt x="65" y="96"/>
                    </a:lnTo>
                    <a:lnTo>
                      <a:pt x="65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599" name="Freeform 135"/>
              <p:cNvSpPr>
                <a:spLocks/>
              </p:cNvSpPr>
              <p:nvPr/>
            </p:nvSpPr>
            <p:spPr bwMode="auto">
              <a:xfrm>
                <a:off x="929" y="2068"/>
                <a:ext cx="16" cy="40"/>
              </a:xfrm>
              <a:custGeom>
                <a:avLst/>
                <a:gdLst>
                  <a:gd name="T0" fmla="*/ 0 w 65"/>
                  <a:gd name="T1" fmla="*/ 10 h 160"/>
                  <a:gd name="T2" fmla="*/ 4 w 65"/>
                  <a:gd name="T3" fmla="*/ 6 h 160"/>
                  <a:gd name="T4" fmla="*/ 4 w 65"/>
                  <a:gd name="T5" fmla="*/ 0 h 160"/>
                  <a:gd name="T6" fmla="*/ 0 w 65"/>
                  <a:gd name="T7" fmla="*/ 5 h 160"/>
                  <a:gd name="T8" fmla="*/ 0 w 65"/>
                  <a:gd name="T9" fmla="*/ 1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5"/>
                  <a:gd name="T16" fmla="*/ 0 h 160"/>
                  <a:gd name="T17" fmla="*/ 65 w 65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5" h="160">
                    <a:moveTo>
                      <a:pt x="0" y="160"/>
                    </a:moveTo>
                    <a:lnTo>
                      <a:pt x="65" y="96"/>
                    </a:lnTo>
                    <a:lnTo>
                      <a:pt x="65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600" name="Freeform 136"/>
              <p:cNvSpPr>
                <a:spLocks/>
              </p:cNvSpPr>
              <p:nvPr/>
            </p:nvSpPr>
            <p:spPr bwMode="auto">
              <a:xfrm>
                <a:off x="803" y="2068"/>
                <a:ext cx="140" cy="14"/>
              </a:xfrm>
              <a:custGeom>
                <a:avLst/>
                <a:gdLst>
                  <a:gd name="T0" fmla="*/ 0 w 557"/>
                  <a:gd name="T1" fmla="*/ 4 h 56"/>
                  <a:gd name="T2" fmla="*/ 4 w 557"/>
                  <a:gd name="T3" fmla="*/ 0 h 56"/>
                  <a:gd name="T4" fmla="*/ 35 w 557"/>
                  <a:gd name="T5" fmla="*/ 0 h 56"/>
                  <a:gd name="T6" fmla="*/ 32 w 557"/>
                  <a:gd name="T7" fmla="*/ 4 h 56"/>
                  <a:gd name="T8" fmla="*/ 0 w 557"/>
                  <a:gd name="T9" fmla="*/ 4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6" y="0"/>
                    </a:lnTo>
                    <a:lnTo>
                      <a:pt x="557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601" name="Freeform 137"/>
              <p:cNvSpPr>
                <a:spLocks/>
              </p:cNvSpPr>
              <p:nvPr/>
            </p:nvSpPr>
            <p:spPr bwMode="auto">
              <a:xfrm>
                <a:off x="803" y="2068"/>
                <a:ext cx="140" cy="14"/>
              </a:xfrm>
              <a:custGeom>
                <a:avLst/>
                <a:gdLst>
                  <a:gd name="T0" fmla="*/ 0 w 557"/>
                  <a:gd name="T1" fmla="*/ 4 h 56"/>
                  <a:gd name="T2" fmla="*/ 4 w 557"/>
                  <a:gd name="T3" fmla="*/ 0 h 56"/>
                  <a:gd name="T4" fmla="*/ 35 w 557"/>
                  <a:gd name="T5" fmla="*/ 0 h 56"/>
                  <a:gd name="T6" fmla="*/ 32 w 557"/>
                  <a:gd name="T7" fmla="*/ 4 h 56"/>
                  <a:gd name="T8" fmla="*/ 0 w 557"/>
                  <a:gd name="T9" fmla="*/ 4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6" y="0"/>
                    </a:lnTo>
                    <a:lnTo>
                      <a:pt x="557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602" name="Freeform 138"/>
              <p:cNvSpPr>
                <a:spLocks/>
              </p:cNvSpPr>
              <p:nvPr/>
            </p:nvSpPr>
            <p:spPr bwMode="auto">
              <a:xfrm>
                <a:off x="801" y="1966"/>
                <a:ext cx="142" cy="14"/>
              </a:xfrm>
              <a:custGeom>
                <a:avLst/>
                <a:gdLst>
                  <a:gd name="T0" fmla="*/ 0 w 565"/>
                  <a:gd name="T1" fmla="*/ 4 h 56"/>
                  <a:gd name="T2" fmla="*/ 3 w 565"/>
                  <a:gd name="T3" fmla="*/ 0 h 56"/>
                  <a:gd name="T4" fmla="*/ 36 w 565"/>
                  <a:gd name="T5" fmla="*/ 0 h 56"/>
                  <a:gd name="T6" fmla="*/ 32 w 565"/>
                  <a:gd name="T7" fmla="*/ 4 h 56"/>
                  <a:gd name="T8" fmla="*/ 0 w 565"/>
                  <a:gd name="T9" fmla="*/ 4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8" y="0"/>
                    </a:lnTo>
                    <a:lnTo>
                      <a:pt x="565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603" name="Freeform 139"/>
              <p:cNvSpPr>
                <a:spLocks/>
              </p:cNvSpPr>
              <p:nvPr/>
            </p:nvSpPr>
            <p:spPr bwMode="auto">
              <a:xfrm>
                <a:off x="801" y="1966"/>
                <a:ext cx="142" cy="14"/>
              </a:xfrm>
              <a:custGeom>
                <a:avLst/>
                <a:gdLst>
                  <a:gd name="T0" fmla="*/ 0 w 565"/>
                  <a:gd name="T1" fmla="*/ 4 h 56"/>
                  <a:gd name="T2" fmla="*/ 3 w 565"/>
                  <a:gd name="T3" fmla="*/ 0 h 56"/>
                  <a:gd name="T4" fmla="*/ 36 w 565"/>
                  <a:gd name="T5" fmla="*/ 0 h 56"/>
                  <a:gd name="T6" fmla="*/ 32 w 565"/>
                  <a:gd name="T7" fmla="*/ 4 h 56"/>
                  <a:gd name="T8" fmla="*/ 0 w 565"/>
                  <a:gd name="T9" fmla="*/ 4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8" y="0"/>
                    </a:lnTo>
                    <a:lnTo>
                      <a:pt x="565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604" name="Rectangle 140"/>
              <p:cNvSpPr>
                <a:spLocks noChangeArrowheads="1"/>
              </p:cNvSpPr>
              <p:nvPr/>
            </p:nvSpPr>
            <p:spPr bwMode="auto">
              <a:xfrm>
                <a:off x="802" y="1981"/>
                <a:ext cx="128" cy="98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81605" name="Rectangle 141"/>
              <p:cNvSpPr>
                <a:spLocks noChangeArrowheads="1"/>
              </p:cNvSpPr>
              <p:nvPr/>
            </p:nvSpPr>
            <p:spPr bwMode="auto">
              <a:xfrm>
                <a:off x="813" y="1993"/>
                <a:ext cx="104" cy="7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81606" name="Freeform 142"/>
              <p:cNvSpPr>
                <a:spLocks/>
              </p:cNvSpPr>
              <p:nvPr/>
            </p:nvSpPr>
            <p:spPr bwMode="auto">
              <a:xfrm>
                <a:off x="929" y="1966"/>
                <a:ext cx="14" cy="112"/>
              </a:xfrm>
              <a:custGeom>
                <a:avLst/>
                <a:gdLst>
                  <a:gd name="T0" fmla="*/ 0 w 57"/>
                  <a:gd name="T1" fmla="*/ 28 h 449"/>
                  <a:gd name="T2" fmla="*/ 3 w 57"/>
                  <a:gd name="T3" fmla="*/ 25 h 449"/>
                  <a:gd name="T4" fmla="*/ 3 w 57"/>
                  <a:gd name="T5" fmla="*/ 0 h 449"/>
                  <a:gd name="T6" fmla="*/ 0 w 57"/>
                  <a:gd name="T7" fmla="*/ 3 h 449"/>
                  <a:gd name="T8" fmla="*/ 0 w 57"/>
                  <a:gd name="T9" fmla="*/ 28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449"/>
                  <a:gd name="T17" fmla="*/ 57 w 57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449">
                    <a:moveTo>
                      <a:pt x="0" y="449"/>
                    </a:moveTo>
                    <a:lnTo>
                      <a:pt x="57" y="401"/>
                    </a:lnTo>
                    <a:lnTo>
                      <a:pt x="57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607" name="Freeform 143"/>
              <p:cNvSpPr>
                <a:spLocks/>
              </p:cNvSpPr>
              <p:nvPr/>
            </p:nvSpPr>
            <p:spPr bwMode="auto">
              <a:xfrm>
                <a:off x="929" y="1966"/>
                <a:ext cx="14" cy="112"/>
              </a:xfrm>
              <a:custGeom>
                <a:avLst/>
                <a:gdLst>
                  <a:gd name="T0" fmla="*/ 0 w 57"/>
                  <a:gd name="T1" fmla="*/ 28 h 449"/>
                  <a:gd name="T2" fmla="*/ 3 w 57"/>
                  <a:gd name="T3" fmla="*/ 25 h 449"/>
                  <a:gd name="T4" fmla="*/ 3 w 57"/>
                  <a:gd name="T5" fmla="*/ 0 h 449"/>
                  <a:gd name="T6" fmla="*/ 0 w 57"/>
                  <a:gd name="T7" fmla="*/ 3 h 449"/>
                  <a:gd name="T8" fmla="*/ 0 w 57"/>
                  <a:gd name="T9" fmla="*/ 28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449"/>
                  <a:gd name="T17" fmla="*/ 57 w 57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449">
                    <a:moveTo>
                      <a:pt x="0" y="449"/>
                    </a:moveTo>
                    <a:lnTo>
                      <a:pt x="57" y="401"/>
                    </a:lnTo>
                    <a:lnTo>
                      <a:pt x="57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608" name="Freeform 144"/>
              <p:cNvSpPr>
                <a:spLocks/>
              </p:cNvSpPr>
              <p:nvPr/>
            </p:nvSpPr>
            <p:spPr bwMode="auto">
              <a:xfrm>
                <a:off x="775" y="2104"/>
                <a:ext cx="160" cy="25"/>
              </a:xfrm>
              <a:custGeom>
                <a:avLst/>
                <a:gdLst>
                  <a:gd name="T0" fmla="*/ 0 w 637"/>
                  <a:gd name="T1" fmla="*/ 7 h 96"/>
                  <a:gd name="T2" fmla="*/ 5 w 637"/>
                  <a:gd name="T3" fmla="*/ 0 h 96"/>
                  <a:gd name="T4" fmla="*/ 40 w 637"/>
                  <a:gd name="T5" fmla="*/ 0 h 96"/>
                  <a:gd name="T6" fmla="*/ 35 w 637"/>
                  <a:gd name="T7" fmla="*/ 7 h 96"/>
                  <a:gd name="T8" fmla="*/ 0 w 637"/>
                  <a:gd name="T9" fmla="*/ 7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96"/>
                  <a:gd name="T17" fmla="*/ 637 w 637"/>
                  <a:gd name="T18" fmla="*/ 96 h 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96">
                    <a:moveTo>
                      <a:pt x="0" y="96"/>
                    </a:moveTo>
                    <a:lnTo>
                      <a:pt x="81" y="0"/>
                    </a:lnTo>
                    <a:lnTo>
                      <a:pt x="637" y="0"/>
                    </a:lnTo>
                    <a:lnTo>
                      <a:pt x="557" y="96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609" name="Freeform 145"/>
              <p:cNvSpPr>
                <a:spLocks/>
              </p:cNvSpPr>
              <p:nvPr/>
            </p:nvSpPr>
            <p:spPr bwMode="auto">
              <a:xfrm>
                <a:off x="775" y="2104"/>
                <a:ext cx="160" cy="25"/>
              </a:xfrm>
              <a:custGeom>
                <a:avLst/>
                <a:gdLst>
                  <a:gd name="T0" fmla="*/ 0 w 637"/>
                  <a:gd name="T1" fmla="*/ 7 h 96"/>
                  <a:gd name="T2" fmla="*/ 5 w 637"/>
                  <a:gd name="T3" fmla="*/ 0 h 96"/>
                  <a:gd name="T4" fmla="*/ 40 w 637"/>
                  <a:gd name="T5" fmla="*/ 0 h 96"/>
                  <a:gd name="T6" fmla="*/ 35 w 637"/>
                  <a:gd name="T7" fmla="*/ 7 h 96"/>
                  <a:gd name="T8" fmla="*/ 0 w 637"/>
                  <a:gd name="T9" fmla="*/ 7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96"/>
                  <a:gd name="T17" fmla="*/ 637 w 637"/>
                  <a:gd name="T18" fmla="*/ 96 h 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96">
                    <a:moveTo>
                      <a:pt x="0" y="96"/>
                    </a:moveTo>
                    <a:lnTo>
                      <a:pt x="81" y="0"/>
                    </a:lnTo>
                    <a:lnTo>
                      <a:pt x="637" y="0"/>
                    </a:lnTo>
                    <a:lnTo>
                      <a:pt x="557" y="96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610" name="Freeform 146"/>
              <p:cNvSpPr>
                <a:spLocks/>
              </p:cNvSpPr>
              <p:nvPr/>
            </p:nvSpPr>
            <p:spPr bwMode="auto">
              <a:xfrm>
                <a:off x="914" y="2104"/>
                <a:ext cx="21" cy="31"/>
              </a:xfrm>
              <a:custGeom>
                <a:avLst/>
                <a:gdLst>
                  <a:gd name="T0" fmla="*/ 0 w 80"/>
                  <a:gd name="T1" fmla="*/ 8 h 120"/>
                  <a:gd name="T2" fmla="*/ 6 w 80"/>
                  <a:gd name="T3" fmla="*/ 3 h 120"/>
                  <a:gd name="T4" fmla="*/ 6 w 80"/>
                  <a:gd name="T5" fmla="*/ 0 h 120"/>
                  <a:gd name="T6" fmla="*/ 0 w 80"/>
                  <a:gd name="T7" fmla="*/ 7 h 120"/>
                  <a:gd name="T8" fmla="*/ 0 w 80"/>
                  <a:gd name="T9" fmla="*/ 8 h 1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120"/>
                  <a:gd name="T17" fmla="*/ 80 w 80"/>
                  <a:gd name="T18" fmla="*/ 120 h 1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120">
                    <a:moveTo>
                      <a:pt x="0" y="120"/>
                    </a:moveTo>
                    <a:lnTo>
                      <a:pt x="80" y="40"/>
                    </a:lnTo>
                    <a:lnTo>
                      <a:pt x="80" y="0"/>
                    </a:lnTo>
                    <a:lnTo>
                      <a:pt x="0" y="104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611" name="Freeform 147"/>
              <p:cNvSpPr>
                <a:spLocks/>
              </p:cNvSpPr>
              <p:nvPr/>
            </p:nvSpPr>
            <p:spPr bwMode="auto">
              <a:xfrm>
                <a:off x="914" y="2104"/>
                <a:ext cx="21" cy="31"/>
              </a:xfrm>
              <a:custGeom>
                <a:avLst/>
                <a:gdLst>
                  <a:gd name="T0" fmla="*/ 0 w 80"/>
                  <a:gd name="T1" fmla="*/ 8 h 120"/>
                  <a:gd name="T2" fmla="*/ 6 w 80"/>
                  <a:gd name="T3" fmla="*/ 3 h 120"/>
                  <a:gd name="T4" fmla="*/ 6 w 80"/>
                  <a:gd name="T5" fmla="*/ 0 h 120"/>
                  <a:gd name="T6" fmla="*/ 0 w 80"/>
                  <a:gd name="T7" fmla="*/ 7 h 120"/>
                  <a:gd name="T8" fmla="*/ 0 w 80"/>
                  <a:gd name="T9" fmla="*/ 8 h 1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120"/>
                  <a:gd name="T17" fmla="*/ 80 w 80"/>
                  <a:gd name="T18" fmla="*/ 120 h 1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120">
                    <a:moveTo>
                      <a:pt x="0" y="120"/>
                    </a:moveTo>
                    <a:lnTo>
                      <a:pt x="80" y="40"/>
                    </a:lnTo>
                    <a:lnTo>
                      <a:pt x="80" y="0"/>
                    </a:lnTo>
                    <a:lnTo>
                      <a:pt x="0" y="104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612" name="Rectangle 148"/>
              <p:cNvSpPr>
                <a:spLocks noChangeArrowheads="1"/>
              </p:cNvSpPr>
              <p:nvPr/>
            </p:nvSpPr>
            <p:spPr bwMode="auto">
              <a:xfrm>
                <a:off x="775" y="2129"/>
                <a:ext cx="139" cy="6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81613" name="Rectangle 149"/>
              <p:cNvSpPr>
                <a:spLocks noChangeArrowheads="1"/>
              </p:cNvSpPr>
              <p:nvPr/>
            </p:nvSpPr>
            <p:spPr bwMode="auto">
              <a:xfrm>
                <a:off x="776" y="2130"/>
                <a:ext cx="137" cy="4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</p:grpSp>
        <p:grpSp>
          <p:nvGrpSpPr>
            <p:cNvPr id="181566" name="Group 150"/>
            <p:cNvGrpSpPr>
              <a:grpSpLocks/>
            </p:cNvGrpSpPr>
            <p:nvPr/>
          </p:nvGrpSpPr>
          <p:grpSpPr bwMode="auto">
            <a:xfrm>
              <a:off x="1568" y="370"/>
              <a:ext cx="92" cy="56"/>
              <a:chOff x="820" y="2004"/>
              <a:chExt cx="92" cy="56"/>
            </a:xfrm>
          </p:grpSpPr>
          <p:grpSp>
            <p:nvGrpSpPr>
              <p:cNvPr id="181567" name="Group 151"/>
              <p:cNvGrpSpPr>
                <a:grpSpLocks/>
              </p:cNvGrpSpPr>
              <p:nvPr/>
            </p:nvGrpSpPr>
            <p:grpSpPr bwMode="auto">
              <a:xfrm>
                <a:off x="820" y="2004"/>
                <a:ext cx="92" cy="56"/>
                <a:chOff x="820" y="2004"/>
                <a:chExt cx="92" cy="56"/>
              </a:xfrm>
            </p:grpSpPr>
            <p:sp>
              <p:nvSpPr>
                <p:cNvPr id="181585" name="Oval 152"/>
                <p:cNvSpPr>
                  <a:spLocks noChangeArrowheads="1"/>
                </p:cNvSpPr>
                <p:nvPr/>
              </p:nvSpPr>
              <p:spPr bwMode="auto">
                <a:xfrm>
                  <a:off x="852" y="2004"/>
                  <a:ext cx="40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181586" name="Oval 153"/>
                <p:cNvSpPr>
                  <a:spLocks noChangeArrowheads="1"/>
                </p:cNvSpPr>
                <p:nvPr/>
              </p:nvSpPr>
              <p:spPr bwMode="auto">
                <a:xfrm>
                  <a:off x="830" y="2010"/>
                  <a:ext cx="30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181587" name="Oval 154"/>
                <p:cNvSpPr>
                  <a:spLocks noChangeArrowheads="1"/>
                </p:cNvSpPr>
                <p:nvPr/>
              </p:nvSpPr>
              <p:spPr bwMode="auto">
                <a:xfrm>
                  <a:off x="820" y="2024"/>
                  <a:ext cx="2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181588" name="Oval 155"/>
                <p:cNvSpPr>
                  <a:spLocks noChangeArrowheads="1"/>
                </p:cNvSpPr>
                <p:nvPr/>
              </p:nvSpPr>
              <p:spPr bwMode="auto">
                <a:xfrm>
                  <a:off x="826" y="2032"/>
                  <a:ext cx="32" cy="2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181589" name="Oval 156"/>
                <p:cNvSpPr>
                  <a:spLocks noChangeArrowheads="1"/>
                </p:cNvSpPr>
                <p:nvPr/>
              </p:nvSpPr>
              <p:spPr bwMode="auto">
                <a:xfrm>
                  <a:off x="848" y="2036"/>
                  <a:ext cx="48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181590" name="Oval 157"/>
                <p:cNvSpPr>
                  <a:spLocks noChangeArrowheads="1"/>
                </p:cNvSpPr>
                <p:nvPr/>
              </p:nvSpPr>
              <p:spPr bwMode="auto">
                <a:xfrm>
                  <a:off x="878" y="2010"/>
                  <a:ext cx="3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181591" name="Oval 158"/>
                <p:cNvSpPr>
                  <a:spLocks noChangeArrowheads="1"/>
                </p:cNvSpPr>
                <p:nvPr/>
              </p:nvSpPr>
              <p:spPr bwMode="auto">
                <a:xfrm>
                  <a:off x="882" y="2022"/>
                  <a:ext cx="3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181592" name="Oval 159"/>
                <p:cNvSpPr>
                  <a:spLocks noChangeArrowheads="1"/>
                </p:cNvSpPr>
                <p:nvPr/>
              </p:nvSpPr>
              <p:spPr bwMode="auto">
                <a:xfrm>
                  <a:off x="880" y="2026"/>
                  <a:ext cx="30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181593" name="Oval 160"/>
                <p:cNvSpPr>
                  <a:spLocks noChangeArrowheads="1"/>
                </p:cNvSpPr>
                <p:nvPr/>
              </p:nvSpPr>
              <p:spPr bwMode="auto">
                <a:xfrm>
                  <a:off x="836" y="2018"/>
                  <a:ext cx="60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zh-CN" altLang="en-US">
                    <a:ea typeface="宋体" pitchFamily="2" charset="-122"/>
                  </a:endParaRPr>
                </a:p>
              </p:txBody>
            </p:sp>
          </p:grpSp>
          <p:grpSp>
            <p:nvGrpSpPr>
              <p:cNvPr id="181568" name="Group 161"/>
              <p:cNvGrpSpPr>
                <a:grpSpLocks/>
              </p:cNvGrpSpPr>
              <p:nvPr/>
            </p:nvGrpSpPr>
            <p:grpSpPr bwMode="auto">
              <a:xfrm>
                <a:off x="820" y="2004"/>
                <a:ext cx="92" cy="56"/>
                <a:chOff x="820" y="2004"/>
                <a:chExt cx="92" cy="56"/>
              </a:xfrm>
            </p:grpSpPr>
            <p:sp>
              <p:nvSpPr>
                <p:cNvPr id="181569" name="Arc 162"/>
                <p:cNvSpPr>
                  <a:spLocks/>
                </p:cNvSpPr>
                <p:nvPr/>
              </p:nvSpPr>
              <p:spPr bwMode="auto">
                <a:xfrm>
                  <a:off x="853" y="2004"/>
                  <a:ext cx="38" cy="12"/>
                </a:xfrm>
                <a:custGeom>
                  <a:avLst/>
                  <a:gdLst>
                    <a:gd name="T0" fmla="*/ 0 w 41217"/>
                    <a:gd name="T1" fmla="*/ 0 h 21600"/>
                    <a:gd name="T2" fmla="*/ 0 w 41217"/>
                    <a:gd name="T3" fmla="*/ 0 h 21600"/>
                    <a:gd name="T4" fmla="*/ 0 w 41217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1217"/>
                    <a:gd name="T10" fmla="*/ 0 h 21600"/>
                    <a:gd name="T11" fmla="*/ 41217 w 41217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1217" h="21600" fill="none" extrusionOk="0">
                      <a:moveTo>
                        <a:pt x="-1" y="15818"/>
                      </a:moveTo>
                      <a:cubicBezTo>
                        <a:pt x="2596" y="6470"/>
                        <a:pt x="11109" y="-1"/>
                        <a:pt x="20812" y="0"/>
                      </a:cubicBezTo>
                      <a:cubicBezTo>
                        <a:pt x="30010" y="0"/>
                        <a:pt x="38199" y="5825"/>
                        <a:pt x="41216" y="14515"/>
                      </a:cubicBezTo>
                    </a:path>
                    <a:path w="41217" h="21600" stroke="0" extrusionOk="0">
                      <a:moveTo>
                        <a:pt x="-1" y="15818"/>
                      </a:moveTo>
                      <a:cubicBezTo>
                        <a:pt x="2596" y="6470"/>
                        <a:pt x="11109" y="-1"/>
                        <a:pt x="20812" y="0"/>
                      </a:cubicBezTo>
                      <a:cubicBezTo>
                        <a:pt x="30010" y="0"/>
                        <a:pt x="38199" y="5825"/>
                        <a:pt x="41216" y="14515"/>
                      </a:cubicBezTo>
                      <a:lnTo>
                        <a:pt x="20812" y="2160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570" name="Arc 163"/>
                <p:cNvSpPr>
                  <a:spLocks/>
                </p:cNvSpPr>
                <p:nvPr/>
              </p:nvSpPr>
              <p:spPr bwMode="auto">
                <a:xfrm>
                  <a:off x="854" y="2005"/>
                  <a:ext cx="36" cy="11"/>
                </a:xfrm>
                <a:custGeom>
                  <a:avLst/>
                  <a:gdLst>
                    <a:gd name="T0" fmla="*/ 0 w 41081"/>
                    <a:gd name="T1" fmla="*/ 0 h 21600"/>
                    <a:gd name="T2" fmla="*/ 0 w 41081"/>
                    <a:gd name="T3" fmla="*/ 0 h 21600"/>
                    <a:gd name="T4" fmla="*/ 0 w 41081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1081"/>
                    <a:gd name="T10" fmla="*/ 0 h 21600"/>
                    <a:gd name="T11" fmla="*/ 41081 w 41081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1081" h="21600" fill="none" extrusionOk="0">
                      <a:moveTo>
                        <a:pt x="0" y="15624"/>
                      </a:moveTo>
                      <a:cubicBezTo>
                        <a:pt x="2663" y="6372"/>
                        <a:pt x="11129" y="-1"/>
                        <a:pt x="20757" y="0"/>
                      </a:cubicBezTo>
                      <a:cubicBezTo>
                        <a:pt x="29866" y="0"/>
                        <a:pt x="37996" y="5714"/>
                        <a:pt x="41081" y="14285"/>
                      </a:cubicBezTo>
                    </a:path>
                    <a:path w="41081" h="21600" stroke="0" extrusionOk="0">
                      <a:moveTo>
                        <a:pt x="0" y="15624"/>
                      </a:moveTo>
                      <a:cubicBezTo>
                        <a:pt x="2663" y="6372"/>
                        <a:pt x="11129" y="-1"/>
                        <a:pt x="20757" y="0"/>
                      </a:cubicBezTo>
                      <a:cubicBezTo>
                        <a:pt x="29866" y="0"/>
                        <a:pt x="37996" y="5714"/>
                        <a:pt x="41081" y="14285"/>
                      </a:cubicBezTo>
                      <a:lnTo>
                        <a:pt x="20757" y="2160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571" name="Arc 164"/>
                <p:cNvSpPr>
                  <a:spLocks/>
                </p:cNvSpPr>
                <p:nvPr/>
              </p:nvSpPr>
              <p:spPr bwMode="auto">
                <a:xfrm>
                  <a:off x="830" y="2010"/>
                  <a:ext cx="23" cy="14"/>
                </a:xfrm>
                <a:custGeom>
                  <a:avLst/>
                  <a:gdLst>
                    <a:gd name="T0" fmla="*/ 0 w 33372"/>
                    <a:gd name="T1" fmla="*/ 0 h 25836"/>
                    <a:gd name="T2" fmla="*/ 0 w 33372"/>
                    <a:gd name="T3" fmla="*/ 0 h 25836"/>
                    <a:gd name="T4" fmla="*/ 0 w 33372"/>
                    <a:gd name="T5" fmla="*/ 0 h 25836"/>
                    <a:gd name="T6" fmla="*/ 0 60000 65536"/>
                    <a:gd name="T7" fmla="*/ 0 60000 65536"/>
                    <a:gd name="T8" fmla="*/ 0 60000 65536"/>
                    <a:gd name="T9" fmla="*/ 0 w 33372"/>
                    <a:gd name="T10" fmla="*/ 0 h 25836"/>
                    <a:gd name="T11" fmla="*/ 33372 w 33372"/>
                    <a:gd name="T12" fmla="*/ 25836 h 258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372" h="25836" fill="none" extrusionOk="0">
                      <a:moveTo>
                        <a:pt x="419" y="25835"/>
                      </a:moveTo>
                      <a:cubicBezTo>
                        <a:pt x="140" y="24441"/>
                        <a:pt x="0" y="23022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79" y="-1"/>
                        <a:pt x="29868" y="1212"/>
                        <a:pt x="33372" y="3489"/>
                      </a:cubicBezTo>
                    </a:path>
                    <a:path w="33372" h="25836" stroke="0" extrusionOk="0">
                      <a:moveTo>
                        <a:pt x="419" y="25835"/>
                      </a:moveTo>
                      <a:cubicBezTo>
                        <a:pt x="140" y="24441"/>
                        <a:pt x="0" y="23022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79" y="-1"/>
                        <a:pt x="29868" y="1212"/>
                        <a:pt x="33372" y="3489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572" name="Arc 165"/>
                <p:cNvSpPr>
                  <a:spLocks/>
                </p:cNvSpPr>
                <p:nvPr/>
              </p:nvSpPr>
              <p:spPr bwMode="auto">
                <a:xfrm>
                  <a:off x="831" y="2011"/>
                  <a:ext cx="22" cy="13"/>
                </a:xfrm>
                <a:custGeom>
                  <a:avLst/>
                  <a:gdLst>
                    <a:gd name="T0" fmla="*/ 0 w 33223"/>
                    <a:gd name="T1" fmla="*/ 0 h 25910"/>
                    <a:gd name="T2" fmla="*/ 0 w 33223"/>
                    <a:gd name="T3" fmla="*/ 0 h 25910"/>
                    <a:gd name="T4" fmla="*/ 0 w 33223"/>
                    <a:gd name="T5" fmla="*/ 0 h 25910"/>
                    <a:gd name="T6" fmla="*/ 0 60000 65536"/>
                    <a:gd name="T7" fmla="*/ 0 60000 65536"/>
                    <a:gd name="T8" fmla="*/ 0 60000 65536"/>
                    <a:gd name="T9" fmla="*/ 0 w 33223"/>
                    <a:gd name="T10" fmla="*/ 0 h 25910"/>
                    <a:gd name="T11" fmla="*/ 33223 w 33223"/>
                    <a:gd name="T12" fmla="*/ 25910 h 2591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223" h="25910" fill="none" extrusionOk="0">
                      <a:moveTo>
                        <a:pt x="434" y="25909"/>
                      </a:moveTo>
                      <a:cubicBezTo>
                        <a:pt x="145" y="24491"/>
                        <a:pt x="0" y="23047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18" y="-1"/>
                        <a:pt x="29751" y="1177"/>
                        <a:pt x="33223" y="3393"/>
                      </a:cubicBezTo>
                    </a:path>
                    <a:path w="33223" h="25910" stroke="0" extrusionOk="0">
                      <a:moveTo>
                        <a:pt x="434" y="25909"/>
                      </a:moveTo>
                      <a:cubicBezTo>
                        <a:pt x="145" y="24491"/>
                        <a:pt x="0" y="23047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18" y="-1"/>
                        <a:pt x="29751" y="1177"/>
                        <a:pt x="33223" y="3393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573" name="Arc 166"/>
                <p:cNvSpPr>
                  <a:spLocks/>
                </p:cNvSpPr>
                <p:nvPr/>
              </p:nvSpPr>
              <p:spPr bwMode="auto">
                <a:xfrm>
                  <a:off x="826" y="2042"/>
                  <a:ext cx="24" cy="10"/>
                </a:xfrm>
                <a:custGeom>
                  <a:avLst/>
                  <a:gdLst>
                    <a:gd name="T0" fmla="*/ 0 w 31800"/>
                    <a:gd name="T1" fmla="*/ 0 h 21600"/>
                    <a:gd name="T2" fmla="*/ 0 w 31800"/>
                    <a:gd name="T3" fmla="*/ 0 h 21600"/>
                    <a:gd name="T4" fmla="*/ 0 w 318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1800"/>
                    <a:gd name="T10" fmla="*/ 0 h 21600"/>
                    <a:gd name="T11" fmla="*/ 31800 w 318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800" h="21600" fill="none" extrusionOk="0">
                      <a:moveTo>
                        <a:pt x="31799" y="19039"/>
                      </a:moveTo>
                      <a:cubicBezTo>
                        <a:pt x="28662" y="20720"/>
                        <a:pt x="25158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31800" h="21600" stroke="0" extrusionOk="0">
                      <a:moveTo>
                        <a:pt x="31799" y="19039"/>
                      </a:moveTo>
                      <a:cubicBezTo>
                        <a:pt x="28662" y="20720"/>
                        <a:pt x="25158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574" name="Arc 167"/>
                <p:cNvSpPr>
                  <a:spLocks/>
                </p:cNvSpPr>
                <p:nvPr/>
              </p:nvSpPr>
              <p:spPr bwMode="auto">
                <a:xfrm>
                  <a:off x="827" y="2042"/>
                  <a:ext cx="22" cy="9"/>
                </a:xfrm>
                <a:custGeom>
                  <a:avLst/>
                  <a:gdLst>
                    <a:gd name="T0" fmla="*/ 0 w 31479"/>
                    <a:gd name="T1" fmla="*/ 0 h 21600"/>
                    <a:gd name="T2" fmla="*/ 0 w 31479"/>
                    <a:gd name="T3" fmla="*/ 0 h 21600"/>
                    <a:gd name="T4" fmla="*/ 0 w 31479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1479"/>
                    <a:gd name="T10" fmla="*/ 0 h 21600"/>
                    <a:gd name="T11" fmla="*/ 31479 w 31479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479" h="21600" fill="none" extrusionOk="0">
                      <a:moveTo>
                        <a:pt x="31478" y="19208"/>
                      </a:moveTo>
                      <a:cubicBezTo>
                        <a:pt x="28422" y="20780"/>
                        <a:pt x="25036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31479" h="21600" stroke="0" extrusionOk="0">
                      <a:moveTo>
                        <a:pt x="31478" y="19208"/>
                      </a:moveTo>
                      <a:cubicBezTo>
                        <a:pt x="28422" y="20780"/>
                        <a:pt x="25036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575" name="Arc 168"/>
                <p:cNvSpPr>
                  <a:spLocks/>
                </p:cNvSpPr>
                <p:nvPr/>
              </p:nvSpPr>
              <p:spPr bwMode="auto">
                <a:xfrm>
                  <a:off x="890" y="2010"/>
                  <a:ext cx="18" cy="14"/>
                </a:xfrm>
                <a:custGeom>
                  <a:avLst/>
                  <a:gdLst>
                    <a:gd name="T0" fmla="*/ 0 w 26126"/>
                    <a:gd name="T1" fmla="*/ 0 h 32795"/>
                    <a:gd name="T2" fmla="*/ 0 w 26126"/>
                    <a:gd name="T3" fmla="*/ 0 h 32795"/>
                    <a:gd name="T4" fmla="*/ 0 w 26126"/>
                    <a:gd name="T5" fmla="*/ 0 h 32795"/>
                    <a:gd name="T6" fmla="*/ 0 60000 65536"/>
                    <a:gd name="T7" fmla="*/ 0 60000 65536"/>
                    <a:gd name="T8" fmla="*/ 0 60000 65536"/>
                    <a:gd name="T9" fmla="*/ 0 w 26126"/>
                    <a:gd name="T10" fmla="*/ 0 h 32795"/>
                    <a:gd name="T11" fmla="*/ 26126 w 26126"/>
                    <a:gd name="T12" fmla="*/ 32795 h 3279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6126" h="32795" fill="none" extrusionOk="0">
                      <a:moveTo>
                        <a:pt x="0" y="479"/>
                      </a:moveTo>
                      <a:cubicBezTo>
                        <a:pt x="1487" y="160"/>
                        <a:pt x="3004" y="-1"/>
                        <a:pt x="4526" y="0"/>
                      </a:cubicBezTo>
                      <a:cubicBezTo>
                        <a:pt x="16455" y="0"/>
                        <a:pt x="26126" y="9670"/>
                        <a:pt x="26126" y="21600"/>
                      </a:cubicBezTo>
                      <a:cubicBezTo>
                        <a:pt x="26126" y="25547"/>
                        <a:pt x="25044" y="29419"/>
                        <a:pt x="22998" y="32795"/>
                      </a:cubicBezTo>
                    </a:path>
                    <a:path w="26126" h="32795" stroke="0" extrusionOk="0">
                      <a:moveTo>
                        <a:pt x="0" y="479"/>
                      </a:moveTo>
                      <a:cubicBezTo>
                        <a:pt x="1487" y="160"/>
                        <a:pt x="3004" y="-1"/>
                        <a:pt x="4526" y="0"/>
                      </a:cubicBezTo>
                      <a:cubicBezTo>
                        <a:pt x="16455" y="0"/>
                        <a:pt x="26126" y="9670"/>
                        <a:pt x="26126" y="21600"/>
                      </a:cubicBezTo>
                      <a:cubicBezTo>
                        <a:pt x="26126" y="25547"/>
                        <a:pt x="25044" y="29419"/>
                        <a:pt x="22998" y="32795"/>
                      </a:cubicBezTo>
                      <a:lnTo>
                        <a:pt x="4526" y="2160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576" name="Arc 169"/>
                <p:cNvSpPr>
                  <a:spLocks/>
                </p:cNvSpPr>
                <p:nvPr/>
              </p:nvSpPr>
              <p:spPr bwMode="auto">
                <a:xfrm>
                  <a:off x="890" y="2011"/>
                  <a:ext cx="17" cy="12"/>
                </a:xfrm>
                <a:custGeom>
                  <a:avLst/>
                  <a:gdLst>
                    <a:gd name="T0" fmla="*/ 0 w 25919"/>
                    <a:gd name="T1" fmla="*/ 0 h 33197"/>
                    <a:gd name="T2" fmla="*/ 0 w 25919"/>
                    <a:gd name="T3" fmla="*/ 0 h 33197"/>
                    <a:gd name="T4" fmla="*/ 0 w 25919"/>
                    <a:gd name="T5" fmla="*/ 0 h 33197"/>
                    <a:gd name="T6" fmla="*/ 0 60000 65536"/>
                    <a:gd name="T7" fmla="*/ 0 60000 65536"/>
                    <a:gd name="T8" fmla="*/ 0 60000 65536"/>
                    <a:gd name="T9" fmla="*/ 0 w 25919"/>
                    <a:gd name="T10" fmla="*/ 0 h 33197"/>
                    <a:gd name="T11" fmla="*/ 25919 w 25919"/>
                    <a:gd name="T12" fmla="*/ 33197 h 3319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919" h="33197" fill="none" extrusionOk="0">
                      <a:moveTo>
                        <a:pt x="0" y="436"/>
                      </a:moveTo>
                      <a:cubicBezTo>
                        <a:pt x="1421" y="146"/>
                        <a:pt x="2868" y="-1"/>
                        <a:pt x="4319" y="0"/>
                      </a:cubicBezTo>
                      <a:cubicBezTo>
                        <a:pt x="16248" y="0"/>
                        <a:pt x="25919" y="9670"/>
                        <a:pt x="25919" y="21600"/>
                      </a:cubicBezTo>
                      <a:cubicBezTo>
                        <a:pt x="25919" y="25708"/>
                        <a:pt x="24747" y="29731"/>
                        <a:pt x="22541" y="33196"/>
                      </a:cubicBezTo>
                    </a:path>
                    <a:path w="25919" h="33197" stroke="0" extrusionOk="0">
                      <a:moveTo>
                        <a:pt x="0" y="436"/>
                      </a:moveTo>
                      <a:cubicBezTo>
                        <a:pt x="1421" y="146"/>
                        <a:pt x="2868" y="-1"/>
                        <a:pt x="4319" y="0"/>
                      </a:cubicBezTo>
                      <a:cubicBezTo>
                        <a:pt x="16248" y="0"/>
                        <a:pt x="25919" y="9670"/>
                        <a:pt x="25919" y="21600"/>
                      </a:cubicBezTo>
                      <a:cubicBezTo>
                        <a:pt x="25919" y="25708"/>
                        <a:pt x="24747" y="29731"/>
                        <a:pt x="22541" y="33196"/>
                      </a:cubicBezTo>
                      <a:lnTo>
                        <a:pt x="4319" y="2160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577" name="Arc 170"/>
                <p:cNvSpPr>
                  <a:spLocks/>
                </p:cNvSpPr>
                <p:nvPr/>
              </p:nvSpPr>
              <p:spPr bwMode="auto">
                <a:xfrm>
                  <a:off x="896" y="2024"/>
                  <a:ext cx="16" cy="13"/>
                </a:xfrm>
                <a:custGeom>
                  <a:avLst/>
                  <a:gdLst>
                    <a:gd name="T0" fmla="*/ 0 w 21600"/>
                    <a:gd name="T1" fmla="*/ 0 h 28809"/>
                    <a:gd name="T2" fmla="*/ 0 w 21600"/>
                    <a:gd name="T3" fmla="*/ 0 h 28809"/>
                    <a:gd name="T4" fmla="*/ 0 w 21600"/>
                    <a:gd name="T5" fmla="*/ 0 h 2880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8809"/>
                    <a:gd name="T11" fmla="*/ 21600 w 21600"/>
                    <a:gd name="T12" fmla="*/ 28809 h 2880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8809" fill="none" extrusionOk="0">
                      <a:moveTo>
                        <a:pt x="13827" y="0"/>
                      </a:moveTo>
                      <a:cubicBezTo>
                        <a:pt x="18752" y="4104"/>
                        <a:pt x="21600" y="10183"/>
                        <a:pt x="21600" y="16594"/>
                      </a:cubicBezTo>
                      <a:cubicBezTo>
                        <a:pt x="21600" y="20954"/>
                        <a:pt x="20280" y="25212"/>
                        <a:pt x="17814" y="28809"/>
                      </a:cubicBezTo>
                    </a:path>
                    <a:path w="21600" h="28809" stroke="0" extrusionOk="0">
                      <a:moveTo>
                        <a:pt x="13827" y="0"/>
                      </a:moveTo>
                      <a:cubicBezTo>
                        <a:pt x="18752" y="4104"/>
                        <a:pt x="21600" y="10183"/>
                        <a:pt x="21600" y="16594"/>
                      </a:cubicBezTo>
                      <a:cubicBezTo>
                        <a:pt x="21600" y="20954"/>
                        <a:pt x="20280" y="25212"/>
                        <a:pt x="17814" y="28809"/>
                      </a:cubicBezTo>
                      <a:lnTo>
                        <a:pt x="0" y="16594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578" name="Arc 171"/>
                <p:cNvSpPr>
                  <a:spLocks/>
                </p:cNvSpPr>
                <p:nvPr/>
              </p:nvSpPr>
              <p:spPr bwMode="auto">
                <a:xfrm>
                  <a:off x="896" y="2025"/>
                  <a:ext cx="15" cy="12"/>
                </a:xfrm>
                <a:custGeom>
                  <a:avLst/>
                  <a:gdLst>
                    <a:gd name="T0" fmla="*/ 0 w 21600"/>
                    <a:gd name="T1" fmla="*/ 0 h 29422"/>
                    <a:gd name="T2" fmla="*/ 0 w 21600"/>
                    <a:gd name="T3" fmla="*/ 0 h 29422"/>
                    <a:gd name="T4" fmla="*/ 0 w 21600"/>
                    <a:gd name="T5" fmla="*/ 0 h 29422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9422"/>
                    <a:gd name="T11" fmla="*/ 21600 w 21600"/>
                    <a:gd name="T12" fmla="*/ 29422 h 2942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9422" fill="none" extrusionOk="0">
                      <a:moveTo>
                        <a:pt x="13493" y="-1"/>
                      </a:moveTo>
                      <a:cubicBezTo>
                        <a:pt x="18617" y="4099"/>
                        <a:pt x="21600" y="10305"/>
                        <a:pt x="21600" y="16867"/>
                      </a:cubicBezTo>
                      <a:cubicBezTo>
                        <a:pt x="21600" y="21368"/>
                        <a:pt x="20193" y="25758"/>
                        <a:pt x="17576" y="29421"/>
                      </a:cubicBezTo>
                    </a:path>
                    <a:path w="21600" h="29422" stroke="0" extrusionOk="0">
                      <a:moveTo>
                        <a:pt x="13493" y="-1"/>
                      </a:moveTo>
                      <a:cubicBezTo>
                        <a:pt x="18617" y="4099"/>
                        <a:pt x="21600" y="10305"/>
                        <a:pt x="21600" y="16867"/>
                      </a:cubicBezTo>
                      <a:cubicBezTo>
                        <a:pt x="21600" y="21368"/>
                        <a:pt x="20193" y="25758"/>
                        <a:pt x="17576" y="29421"/>
                      </a:cubicBezTo>
                      <a:lnTo>
                        <a:pt x="0" y="16867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579" name="Arc 172"/>
                <p:cNvSpPr>
                  <a:spLocks/>
                </p:cNvSpPr>
                <p:nvPr/>
              </p:nvSpPr>
              <p:spPr bwMode="auto">
                <a:xfrm>
                  <a:off x="890" y="2037"/>
                  <a:ext cx="20" cy="19"/>
                </a:xfrm>
                <a:custGeom>
                  <a:avLst/>
                  <a:gdLst>
                    <a:gd name="T0" fmla="*/ 0 w 28431"/>
                    <a:gd name="T1" fmla="*/ 0 h 27648"/>
                    <a:gd name="T2" fmla="*/ 0 w 28431"/>
                    <a:gd name="T3" fmla="*/ 0 h 27648"/>
                    <a:gd name="T4" fmla="*/ 0 w 28431"/>
                    <a:gd name="T5" fmla="*/ 0 h 27648"/>
                    <a:gd name="T6" fmla="*/ 0 60000 65536"/>
                    <a:gd name="T7" fmla="*/ 0 60000 65536"/>
                    <a:gd name="T8" fmla="*/ 0 60000 65536"/>
                    <a:gd name="T9" fmla="*/ 0 w 28431"/>
                    <a:gd name="T10" fmla="*/ 0 h 27648"/>
                    <a:gd name="T11" fmla="*/ 28431 w 28431"/>
                    <a:gd name="T12" fmla="*/ 27648 h 2764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431" h="27648" fill="none" extrusionOk="0">
                      <a:moveTo>
                        <a:pt x="27566" y="-1"/>
                      </a:moveTo>
                      <a:cubicBezTo>
                        <a:pt x="28140" y="1964"/>
                        <a:pt x="28431" y="4001"/>
                        <a:pt x="28431" y="6048"/>
                      </a:cubicBezTo>
                      <a:cubicBezTo>
                        <a:pt x="28431" y="17977"/>
                        <a:pt x="18760" y="27648"/>
                        <a:pt x="6831" y="27648"/>
                      </a:cubicBezTo>
                      <a:cubicBezTo>
                        <a:pt x="4509" y="27648"/>
                        <a:pt x="2202" y="27273"/>
                        <a:pt x="0" y="26539"/>
                      </a:cubicBezTo>
                    </a:path>
                    <a:path w="28431" h="27648" stroke="0" extrusionOk="0">
                      <a:moveTo>
                        <a:pt x="27566" y="-1"/>
                      </a:moveTo>
                      <a:cubicBezTo>
                        <a:pt x="28140" y="1964"/>
                        <a:pt x="28431" y="4001"/>
                        <a:pt x="28431" y="6048"/>
                      </a:cubicBezTo>
                      <a:cubicBezTo>
                        <a:pt x="28431" y="17977"/>
                        <a:pt x="18760" y="27648"/>
                        <a:pt x="6831" y="27648"/>
                      </a:cubicBezTo>
                      <a:cubicBezTo>
                        <a:pt x="4509" y="27648"/>
                        <a:pt x="2202" y="27273"/>
                        <a:pt x="0" y="26539"/>
                      </a:cubicBezTo>
                      <a:lnTo>
                        <a:pt x="6831" y="6048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580" name="Arc 173"/>
                <p:cNvSpPr>
                  <a:spLocks/>
                </p:cNvSpPr>
                <p:nvPr/>
              </p:nvSpPr>
              <p:spPr bwMode="auto">
                <a:xfrm>
                  <a:off x="891" y="2037"/>
                  <a:ext cx="18" cy="18"/>
                </a:xfrm>
                <a:custGeom>
                  <a:avLst/>
                  <a:gdLst>
                    <a:gd name="T0" fmla="*/ 0 w 28431"/>
                    <a:gd name="T1" fmla="*/ 0 h 27648"/>
                    <a:gd name="T2" fmla="*/ 0 w 28431"/>
                    <a:gd name="T3" fmla="*/ 0 h 27648"/>
                    <a:gd name="T4" fmla="*/ 0 w 28431"/>
                    <a:gd name="T5" fmla="*/ 0 h 27648"/>
                    <a:gd name="T6" fmla="*/ 0 60000 65536"/>
                    <a:gd name="T7" fmla="*/ 0 60000 65536"/>
                    <a:gd name="T8" fmla="*/ 0 60000 65536"/>
                    <a:gd name="T9" fmla="*/ 0 w 28431"/>
                    <a:gd name="T10" fmla="*/ 0 h 27648"/>
                    <a:gd name="T11" fmla="*/ 28431 w 28431"/>
                    <a:gd name="T12" fmla="*/ 27648 h 2764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431" h="27648" fill="none" extrusionOk="0">
                      <a:moveTo>
                        <a:pt x="27566" y="-1"/>
                      </a:moveTo>
                      <a:cubicBezTo>
                        <a:pt x="28140" y="1964"/>
                        <a:pt x="28431" y="4001"/>
                        <a:pt x="28431" y="6048"/>
                      </a:cubicBezTo>
                      <a:cubicBezTo>
                        <a:pt x="28431" y="17977"/>
                        <a:pt x="18760" y="27648"/>
                        <a:pt x="6831" y="27648"/>
                      </a:cubicBezTo>
                      <a:cubicBezTo>
                        <a:pt x="4509" y="27648"/>
                        <a:pt x="2202" y="27273"/>
                        <a:pt x="0" y="26539"/>
                      </a:cubicBezTo>
                    </a:path>
                    <a:path w="28431" h="27648" stroke="0" extrusionOk="0">
                      <a:moveTo>
                        <a:pt x="27566" y="-1"/>
                      </a:moveTo>
                      <a:cubicBezTo>
                        <a:pt x="28140" y="1964"/>
                        <a:pt x="28431" y="4001"/>
                        <a:pt x="28431" y="6048"/>
                      </a:cubicBezTo>
                      <a:cubicBezTo>
                        <a:pt x="28431" y="17977"/>
                        <a:pt x="18760" y="27648"/>
                        <a:pt x="6831" y="27648"/>
                      </a:cubicBezTo>
                      <a:cubicBezTo>
                        <a:pt x="4509" y="27648"/>
                        <a:pt x="2202" y="27273"/>
                        <a:pt x="0" y="26539"/>
                      </a:cubicBezTo>
                      <a:lnTo>
                        <a:pt x="6831" y="6048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581" name="Arc 174"/>
                <p:cNvSpPr>
                  <a:spLocks/>
                </p:cNvSpPr>
                <p:nvPr/>
              </p:nvSpPr>
              <p:spPr bwMode="auto">
                <a:xfrm>
                  <a:off x="820" y="2024"/>
                  <a:ext cx="10" cy="17"/>
                </a:xfrm>
                <a:custGeom>
                  <a:avLst/>
                  <a:gdLst>
                    <a:gd name="T0" fmla="*/ 0 w 21600"/>
                    <a:gd name="T1" fmla="*/ 0 h 41382"/>
                    <a:gd name="T2" fmla="*/ 0 w 21600"/>
                    <a:gd name="T3" fmla="*/ 0 h 41382"/>
                    <a:gd name="T4" fmla="*/ 0 w 21600"/>
                    <a:gd name="T5" fmla="*/ 0 h 41382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382"/>
                    <a:gd name="T11" fmla="*/ 21600 w 21600"/>
                    <a:gd name="T12" fmla="*/ 41382 h 4138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382" fill="none" extrusionOk="0">
                      <a:moveTo>
                        <a:pt x="13091" y="41381"/>
                      </a:moveTo>
                      <a:cubicBezTo>
                        <a:pt x="5149" y="37977"/>
                        <a:pt x="0" y="30168"/>
                        <a:pt x="0" y="21528"/>
                      </a:cubicBezTo>
                      <a:cubicBezTo>
                        <a:pt x="-1" y="10281"/>
                        <a:pt x="8629" y="916"/>
                        <a:pt x="19838" y="-1"/>
                      </a:cubicBezTo>
                    </a:path>
                    <a:path w="21600" h="41382" stroke="0" extrusionOk="0">
                      <a:moveTo>
                        <a:pt x="13091" y="41381"/>
                      </a:moveTo>
                      <a:cubicBezTo>
                        <a:pt x="5149" y="37977"/>
                        <a:pt x="0" y="30168"/>
                        <a:pt x="0" y="21528"/>
                      </a:cubicBezTo>
                      <a:cubicBezTo>
                        <a:pt x="-1" y="10281"/>
                        <a:pt x="8629" y="916"/>
                        <a:pt x="19838" y="-1"/>
                      </a:cubicBezTo>
                      <a:lnTo>
                        <a:pt x="21600" y="21528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582" name="Arc 175"/>
                <p:cNvSpPr>
                  <a:spLocks/>
                </p:cNvSpPr>
                <p:nvPr/>
              </p:nvSpPr>
              <p:spPr bwMode="auto">
                <a:xfrm>
                  <a:off x="821" y="2025"/>
                  <a:ext cx="9" cy="15"/>
                </a:xfrm>
                <a:custGeom>
                  <a:avLst/>
                  <a:gdLst>
                    <a:gd name="T0" fmla="*/ 0 w 21600"/>
                    <a:gd name="T1" fmla="*/ 0 h 41421"/>
                    <a:gd name="T2" fmla="*/ 0 w 21600"/>
                    <a:gd name="T3" fmla="*/ 0 h 41421"/>
                    <a:gd name="T4" fmla="*/ 0 w 21600"/>
                    <a:gd name="T5" fmla="*/ 0 h 41421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421"/>
                    <a:gd name="T11" fmla="*/ 21600 w 21600"/>
                    <a:gd name="T12" fmla="*/ 41421 h 4142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421" fill="none" extrusionOk="0">
                      <a:moveTo>
                        <a:pt x="13179" y="41421"/>
                      </a:moveTo>
                      <a:cubicBezTo>
                        <a:pt x="5190" y="38039"/>
                        <a:pt x="0" y="30205"/>
                        <a:pt x="0" y="21530"/>
                      </a:cubicBezTo>
                      <a:cubicBezTo>
                        <a:pt x="-1" y="10275"/>
                        <a:pt x="8641" y="906"/>
                        <a:pt x="19860" y="0"/>
                      </a:cubicBezTo>
                    </a:path>
                    <a:path w="21600" h="41421" stroke="0" extrusionOk="0">
                      <a:moveTo>
                        <a:pt x="13179" y="41421"/>
                      </a:moveTo>
                      <a:cubicBezTo>
                        <a:pt x="5190" y="38039"/>
                        <a:pt x="0" y="30205"/>
                        <a:pt x="0" y="21530"/>
                      </a:cubicBezTo>
                      <a:cubicBezTo>
                        <a:pt x="-1" y="10275"/>
                        <a:pt x="8641" y="906"/>
                        <a:pt x="19860" y="0"/>
                      </a:cubicBezTo>
                      <a:lnTo>
                        <a:pt x="21600" y="2153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583" name="Arc 176"/>
                <p:cNvSpPr>
                  <a:spLocks/>
                </p:cNvSpPr>
                <p:nvPr/>
              </p:nvSpPr>
              <p:spPr bwMode="auto">
                <a:xfrm>
                  <a:off x="849" y="2048"/>
                  <a:ext cx="42" cy="12"/>
                </a:xfrm>
                <a:custGeom>
                  <a:avLst/>
                  <a:gdLst>
                    <a:gd name="T0" fmla="*/ 0 w 39208"/>
                    <a:gd name="T1" fmla="*/ 0 h 21600"/>
                    <a:gd name="T2" fmla="*/ 0 w 39208"/>
                    <a:gd name="T3" fmla="*/ 0 h 21600"/>
                    <a:gd name="T4" fmla="*/ 0 w 39208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9208"/>
                    <a:gd name="T10" fmla="*/ 0 h 21600"/>
                    <a:gd name="T11" fmla="*/ 39208 w 39208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208" h="21600" fill="none" extrusionOk="0">
                      <a:moveTo>
                        <a:pt x="39208" y="11629"/>
                      </a:moveTo>
                      <a:cubicBezTo>
                        <a:pt x="35239" y="17840"/>
                        <a:pt x="28377" y="21599"/>
                        <a:pt x="21006" y="21600"/>
                      </a:cubicBezTo>
                      <a:cubicBezTo>
                        <a:pt x="11015" y="21600"/>
                        <a:pt x="2328" y="14748"/>
                        <a:pt x="0" y="5032"/>
                      </a:cubicBezTo>
                    </a:path>
                    <a:path w="39208" h="21600" stroke="0" extrusionOk="0">
                      <a:moveTo>
                        <a:pt x="39208" y="11629"/>
                      </a:moveTo>
                      <a:cubicBezTo>
                        <a:pt x="35239" y="17840"/>
                        <a:pt x="28377" y="21599"/>
                        <a:pt x="21006" y="21600"/>
                      </a:cubicBezTo>
                      <a:cubicBezTo>
                        <a:pt x="11015" y="21600"/>
                        <a:pt x="2328" y="14748"/>
                        <a:pt x="0" y="5032"/>
                      </a:cubicBezTo>
                      <a:lnTo>
                        <a:pt x="21006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584" name="Arc 177"/>
                <p:cNvSpPr>
                  <a:spLocks/>
                </p:cNvSpPr>
                <p:nvPr/>
              </p:nvSpPr>
              <p:spPr bwMode="auto">
                <a:xfrm>
                  <a:off x="850" y="2048"/>
                  <a:ext cx="40" cy="11"/>
                </a:xfrm>
                <a:custGeom>
                  <a:avLst/>
                  <a:gdLst>
                    <a:gd name="T0" fmla="*/ 0 w 38927"/>
                    <a:gd name="T1" fmla="*/ 0 h 21600"/>
                    <a:gd name="T2" fmla="*/ 0 w 38927"/>
                    <a:gd name="T3" fmla="*/ 0 h 21600"/>
                    <a:gd name="T4" fmla="*/ 0 w 38927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8927"/>
                    <a:gd name="T10" fmla="*/ 0 h 21600"/>
                    <a:gd name="T11" fmla="*/ 38927 w 38927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927" h="21600" fill="none" extrusionOk="0">
                      <a:moveTo>
                        <a:pt x="38926" y="11981"/>
                      </a:moveTo>
                      <a:cubicBezTo>
                        <a:pt x="34920" y="17990"/>
                        <a:pt x="28176" y="21599"/>
                        <a:pt x="20955" y="21600"/>
                      </a:cubicBezTo>
                      <a:cubicBezTo>
                        <a:pt x="11043" y="21600"/>
                        <a:pt x="2403" y="14854"/>
                        <a:pt x="-1" y="5239"/>
                      </a:cubicBezTo>
                    </a:path>
                    <a:path w="38927" h="21600" stroke="0" extrusionOk="0">
                      <a:moveTo>
                        <a:pt x="38926" y="11981"/>
                      </a:moveTo>
                      <a:cubicBezTo>
                        <a:pt x="34920" y="17990"/>
                        <a:pt x="28176" y="21599"/>
                        <a:pt x="20955" y="21600"/>
                      </a:cubicBezTo>
                      <a:cubicBezTo>
                        <a:pt x="11043" y="21600"/>
                        <a:pt x="2403" y="14854"/>
                        <a:pt x="-1" y="5239"/>
                      </a:cubicBezTo>
                      <a:lnTo>
                        <a:pt x="20955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81253" name="Group 178"/>
          <p:cNvGrpSpPr>
            <a:grpSpLocks/>
          </p:cNvGrpSpPr>
          <p:nvPr/>
        </p:nvGrpSpPr>
        <p:grpSpPr bwMode="auto">
          <a:xfrm>
            <a:off x="539750" y="2744788"/>
            <a:ext cx="1177925" cy="804862"/>
            <a:chOff x="1372" y="240"/>
            <a:chExt cx="836" cy="549"/>
          </a:xfrm>
        </p:grpSpPr>
        <p:grpSp>
          <p:nvGrpSpPr>
            <p:cNvPr id="181383" name="Group 179"/>
            <p:cNvGrpSpPr>
              <a:grpSpLocks/>
            </p:cNvGrpSpPr>
            <p:nvPr/>
          </p:nvGrpSpPr>
          <p:grpSpPr bwMode="auto">
            <a:xfrm>
              <a:off x="1372" y="240"/>
              <a:ext cx="833" cy="499"/>
              <a:chOff x="628" y="1878"/>
              <a:chExt cx="833" cy="499"/>
            </a:xfrm>
          </p:grpSpPr>
          <p:sp>
            <p:nvSpPr>
              <p:cNvPr id="181549" name="Oval 180"/>
              <p:cNvSpPr>
                <a:spLocks noChangeArrowheads="1"/>
              </p:cNvSpPr>
              <p:nvPr/>
            </p:nvSpPr>
            <p:spPr bwMode="auto">
              <a:xfrm>
                <a:off x="912" y="1878"/>
                <a:ext cx="363" cy="206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81550" name="Oval 181"/>
              <p:cNvSpPr>
                <a:spLocks noChangeArrowheads="1"/>
              </p:cNvSpPr>
              <p:nvPr/>
            </p:nvSpPr>
            <p:spPr bwMode="auto">
              <a:xfrm>
                <a:off x="713" y="1932"/>
                <a:ext cx="278" cy="207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81551" name="Oval 182"/>
              <p:cNvSpPr>
                <a:spLocks noChangeArrowheads="1"/>
              </p:cNvSpPr>
              <p:nvPr/>
            </p:nvSpPr>
            <p:spPr bwMode="auto">
              <a:xfrm>
                <a:off x="628" y="2056"/>
                <a:ext cx="188" cy="169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81552" name="Oval 183"/>
              <p:cNvSpPr>
                <a:spLocks noChangeArrowheads="1"/>
              </p:cNvSpPr>
              <p:nvPr/>
            </p:nvSpPr>
            <p:spPr bwMode="auto">
              <a:xfrm>
                <a:off x="685" y="2131"/>
                <a:ext cx="282" cy="182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81553" name="Oval 184"/>
              <p:cNvSpPr>
                <a:spLocks noChangeArrowheads="1"/>
              </p:cNvSpPr>
              <p:nvPr/>
            </p:nvSpPr>
            <p:spPr bwMode="auto">
              <a:xfrm>
                <a:off x="884" y="2161"/>
                <a:ext cx="422" cy="216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81554" name="Oval 185"/>
              <p:cNvSpPr>
                <a:spLocks noChangeArrowheads="1"/>
              </p:cNvSpPr>
              <p:nvPr/>
            </p:nvSpPr>
            <p:spPr bwMode="auto">
              <a:xfrm>
                <a:off x="1152" y="1938"/>
                <a:ext cx="271" cy="162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81555" name="Oval 186"/>
              <p:cNvSpPr>
                <a:spLocks noChangeArrowheads="1"/>
              </p:cNvSpPr>
              <p:nvPr/>
            </p:nvSpPr>
            <p:spPr bwMode="auto">
              <a:xfrm>
                <a:off x="1193" y="2042"/>
                <a:ext cx="268" cy="163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81556" name="Oval 187"/>
              <p:cNvSpPr>
                <a:spLocks noChangeArrowheads="1"/>
              </p:cNvSpPr>
              <p:nvPr/>
            </p:nvSpPr>
            <p:spPr bwMode="auto">
              <a:xfrm>
                <a:off x="1169" y="2076"/>
                <a:ext cx="266" cy="267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81557" name="Oval 188"/>
              <p:cNvSpPr>
                <a:spLocks noChangeArrowheads="1"/>
              </p:cNvSpPr>
              <p:nvPr/>
            </p:nvSpPr>
            <p:spPr bwMode="auto">
              <a:xfrm>
                <a:off x="779" y="1996"/>
                <a:ext cx="541" cy="267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</p:grpSp>
        <p:grpSp>
          <p:nvGrpSpPr>
            <p:cNvPr id="181384" name="Group 189"/>
            <p:cNvGrpSpPr>
              <a:grpSpLocks/>
            </p:cNvGrpSpPr>
            <p:nvPr/>
          </p:nvGrpSpPr>
          <p:grpSpPr bwMode="auto">
            <a:xfrm>
              <a:off x="1372" y="286"/>
              <a:ext cx="836" cy="503"/>
              <a:chOff x="628" y="1876"/>
              <a:chExt cx="836" cy="503"/>
            </a:xfrm>
          </p:grpSpPr>
          <p:sp>
            <p:nvSpPr>
              <p:cNvPr id="181533" name="Arc 190"/>
              <p:cNvSpPr>
                <a:spLocks/>
              </p:cNvSpPr>
              <p:nvPr/>
            </p:nvSpPr>
            <p:spPr bwMode="auto">
              <a:xfrm>
                <a:off x="921" y="1876"/>
                <a:ext cx="346" cy="104"/>
              </a:xfrm>
              <a:custGeom>
                <a:avLst/>
                <a:gdLst>
                  <a:gd name="T0" fmla="*/ 0 w 40736"/>
                  <a:gd name="T1" fmla="*/ 0 h 21600"/>
                  <a:gd name="T2" fmla="*/ 0 w 40736"/>
                  <a:gd name="T3" fmla="*/ 0 h 21600"/>
                  <a:gd name="T4" fmla="*/ 0 w 40736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736"/>
                  <a:gd name="T10" fmla="*/ 0 h 21600"/>
                  <a:gd name="T11" fmla="*/ 40736 w 40736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736" h="21600" fill="none" extrusionOk="0">
                    <a:moveTo>
                      <a:pt x="0" y="14968"/>
                    </a:moveTo>
                    <a:cubicBezTo>
                      <a:pt x="2878" y="6046"/>
                      <a:pt x="11182" y="-1"/>
                      <a:pt x="20557" y="0"/>
                    </a:cubicBezTo>
                    <a:cubicBezTo>
                      <a:pt x="29513" y="0"/>
                      <a:pt x="37541" y="5528"/>
                      <a:pt x="40736" y="13895"/>
                    </a:cubicBezTo>
                  </a:path>
                  <a:path w="40736" h="21600" stroke="0" extrusionOk="0">
                    <a:moveTo>
                      <a:pt x="0" y="14968"/>
                    </a:moveTo>
                    <a:cubicBezTo>
                      <a:pt x="2878" y="6046"/>
                      <a:pt x="11182" y="-1"/>
                      <a:pt x="20557" y="0"/>
                    </a:cubicBezTo>
                    <a:cubicBezTo>
                      <a:pt x="29513" y="0"/>
                      <a:pt x="37541" y="5528"/>
                      <a:pt x="40736" y="13895"/>
                    </a:cubicBezTo>
                    <a:lnTo>
                      <a:pt x="20557" y="21600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534" name="Arc 191"/>
              <p:cNvSpPr>
                <a:spLocks/>
              </p:cNvSpPr>
              <p:nvPr/>
            </p:nvSpPr>
            <p:spPr bwMode="auto">
              <a:xfrm>
                <a:off x="923" y="1878"/>
                <a:ext cx="342" cy="102"/>
              </a:xfrm>
              <a:custGeom>
                <a:avLst/>
                <a:gdLst>
                  <a:gd name="T0" fmla="*/ 0 w 40698"/>
                  <a:gd name="T1" fmla="*/ 0 h 21600"/>
                  <a:gd name="T2" fmla="*/ 0 w 40698"/>
                  <a:gd name="T3" fmla="*/ 0 h 21600"/>
                  <a:gd name="T4" fmla="*/ 0 w 4069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698"/>
                  <a:gd name="T10" fmla="*/ 0 h 21600"/>
                  <a:gd name="T11" fmla="*/ 40698 w 4069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698" h="21600" fill="none" extrusionOk="0">
                    <a:moveTo>
                      <a:pt x="-1" y="14916"/>
                    </a:moveTo>
                    <a:cubicBezTo>
                      <a:pt x="2894" y="6021"/>
                      <a:pt x="11185" y="-1"/>
                      <a:pt x="20540" y="0"/>
                    </a:cubicBezTo>
                    <a:cubicBezTo>
                      <a:pt x="29474" y="0"/>
                      <a:pt x="37487" y="5501"/>
                      <a:pt x="40697" y="13839"/>
                    </a:cubicBezTo>
                  </a:path>
                  <a:path w="40698" h="21600" stroke="0" extrusionOk="0">
                    <a:moveTo>
                      <a:pt x="-1" y="14916"/>
                    </a:moveTo>
                    <a:cubicBezTo>
                      <a:pt x="2894" y="6021"/>
                      <a:pt x="11185" y="-1"/>
                      <a:pt x="20540" y="0"/>
                    </a:cubicBezTo>
                    <a:cubicBezTo>
                      <a:pt x="29474" y="0"/>
                      <a:pt x="37487" y="5501"/>
                      <a:pt x="40697" y="13839"/>
                    </a:cubicBezTo>
                    <a:lnTo>
                      <a:pt x="20540" y="21600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535" name="Arc 192"/>
              <p:cNvSpPr>
                <a:spLocks/>
              </p:cNvSpPr>
              <p:nvPr/>
            </p:nvSpPr>
            <p:spPr bwMode="auto">
              <a:xfrm>
                <a:off x="713" y="1930"/>
                <a:ext cx="214" cy="126"/>
              </a:xfrm>
              <a:custGeom>
                <a:avLst/>
                <a:gdLst>
                  <a:gd name="T0" fmla="*/ 0 w 32990"/>
                  <a:gd name="T1" fmla="*/ 0 h 25945"/>
                  <a:gd name="T2" fmla="*/ 0 w 32990"/>
                  <a:gd name="T3" fmla="*/ 0 h 25945"/>
                  <a:gd name="T4" fmla="*/ 0 w 32990"/>
                  <a:gd name="T5" fmla="*/ 0 h 25945"/>
                  <a:gd name="T6" fmla="*/ 0 60000 65536"/>
                  <a:gd name="T7" fmla="*/ 0 60000 65536"/>
                  <a:gd name="T8" fmla="*/ 0 60000 65536"/>
                  <a:gd name="T9" fmla="*/ 0 w 32990"/>
                  <a:gd name="T10" fmla="*/ 0 h 25945"/>
                  <a:gd name="T11" fmla="*/ 32990 w 32990"/>
                  <a:gd name="T12" fmla="*/ 25945 h 2594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990" h="25945" fill="none" extrusionOk="0">
                    <a:moveTo>
                      <a:pt x="441" y="25945"/>
                    </a:moveTo>
                    <a:cubicBezTo>
                      <a:pt x="147" y="24515"/>
                      <a:pt x="0" y="2305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25" y="-1"/>
                      <a:pt x="29569" y="1124"/>
                      <a:pt x="32989" y="3247"/>
                    </a:cubicBezTo>
                  </a:path>
                  <a:path w="32990" h="25945" stroke="0" extrusionOk="0">
                    <a:moveTo>
                      <a:pt x="441" y="25945"/>
                    </a:moveTo>
                    <a:cubicBezTo>
                      <a:pt x="147" y="24515"/>
                      <a:pt x="0" y="2305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25" y="-1"/>
                      <a:pt x="29569" y="1124"/>
                      <a:pt x="32989" y="3247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536" name="Arc 193"/>
              <p:cNvSpPr>
                <a:spLocks/>
              </p:cNvSpPr>
              <p:nvPr/>
            </p:nvSpPr>
            <p:spPr bwMode="auto">
              <a:xfrm>
                <a:off x="715" y="1932"/>
                <a:ext cx="211" cy="123"/>
              </a:xfrm>
              <a:custGeom>
                <a:avLst/>
                <a:gdLst>
                  <a:gd name="T0" fmla="*/ 0 w 32950"/>
                  <a:gd name="T1" fmla="*/ 0 h 25966"/>
                  <a:gd name="T2" fmla="*/ 0 w 32950"/>
                  <a:gd name="T3" fmla="*/ 0 h 25966"/>
                  <a:gd name="T4" fmla="*/ 0 w 32950"/>
                  <a:gd name="T5" fmla="*/ 0 h 25966"/>
                  <a:gd name="T6" fmla="*/ 0 60000 65536"/>
                  <a:gd name="T7" fmla="*/ 0 60000 65536"/>
                  <a:gd name="T8" fmla="*/ 0 60000 65536"/>
                  <a:gd name="T9" fmla="*/ 0 w 32950"/>
                  <a:gd name="T10" fmla="*/ 0 h 25966"/>
                  <a:gd name="T11" fmla="*/ 32950 w 32950"/>
                  <a:gd name="T12" fmla="*/ 25966 h 2596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950" h="25966" fill="none" extrusionOk="0">
                    <a:moveTo>
                      <a:pt x="445" y="25966"/>
                    </a:moveTo>
                    <a:cubicBezTo>
                      <a:pt x="149" y="24529"/>
                      <a:pt x="0" y="2306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08" y="-1"/>
                      <a:pt x="29538" y="1115"/>
                      <a:pt x="32949" y="3222"/>
                    </a:cubicBezTo>
                  </a:path>
                  <a:path w="32950" h="25966" stroke="0" extrusionOk="0">
                    <a:moveTo>
                      <a:pt x="445" y="25966"/>
                    </a:moveTo>
                    <a:cubicBezTo>
                      <a:pt x="149" y="24529"/>
                      <a:pt x="0" y="2306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08" y="-1"/>
                      <a:pt x="29538" y="1115"/>
                      <a:pt x="32949" y="3222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537" name="Arc 194"/>
              <p:cNvSpPr>
                <a:spLocks/>
              </p:cNvSpPr>
              <p:nvPr/>
            </p:nvSpPr>
            <p:spPr bwMode="auto">
              <a:xfrm>
                <a:off x="682" y="2217"/>
                <a:ext cx="216" cy="99"/>
              </a:xfrm>
              <a:custGeom>
                <a:avLst/>
                <a:gdLst>
                  <a:gd name="T0" fmla="*/ 0 w 32074"/>
                  <a:gd name="T1" fmla="*/ 0 h 22517"/>
                  <a:gd name="T2" fmla="*/ 0 w 32074"/>
                  <a:gd name="T3" fmla="*/ 0 h 22517"/>
                  <a:gd name="T4" fmla="*/ 0 w 32074"/>
                  <a:gd name="T5" fmla="*/ 0 h 22517"/>
                  <a:gd name="T6" fmla="*/ 0 60000 65536"/>
                  <a:gd name="T7" fmla="*/ 0 60000 65536"/>
                  <a:gd name="T8" fmla="*/ 0 60000 65536"/>
                  <a:gd name="T9" fmla="*/ 0 w 32074"/>
                  <a:gd name="T10" fmla="*/ 0 h 22517"/>
                  <a:gd name="T11" fmla="*/ 32074 w 32074"/>
                  <a:gd name="T12" fmla="*/ 22517 h 225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74" h="22517" fill="none" extrusionOk="0">
                    <a:moveTo>
                      <a:pt x="32073" y="19807"/>
                    </a:moveTo>
                    <a:cubicBezTo>
                      <a:pt x="28868" y="21584"/>
                      <a:pt x="25264" y="22516"/>
                      <a:pt x="21600" y="22517"/>
                    </a:cubicBezTo>
                    <a:cubicBezTo>
                      <a:pt x="9670" y="22517"/>
                      <a:pt x="0" y="12846"/>
                      <a:pt x="0" y="917"/>
                    </a:cubicBezTo>
                    <a:cubicBezTo>
                      <a:pt x="-1" y="611"/>
                      <a:pt x="6" y="305"/>
                      <a:pt x="19" y="0"/>
                    </a:cubicBezTo>
                  </a:path>
                  <a:path w="32074" h="22517" stroke="0" extrusionOk="0">
                    <a:moveTo>
                      <a:pt x="32073" y="19807"/>
                    </a:moveTo>
                    <a:cubicBezTo>
                      <a:pt x="28868" y="21584"/>
                      <a:pt x="25264" y="22516"/>
                      <a:pt x="21600" y="22517"/>
                    </a:cubicBezTo>
                    <a:cubicBezTo>
                      <a:pt x="9670" y="22517"/>
                      <a:pt x="0" y="12846"/>
                      <a:pt x="0" y="917"/>
                    </a:cubicBezTo>
                    <a:cubicBezTo>
                      <a:pt x="-1" y="611"/>
                      <a:pt x="6" y="305"/>
                      <a:pt x="19" y="0"/>
                    </a:cubicBezTo>
                    <a:lnTo>
                      <a:pt x="21600" y="917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538" name="Arc 195"/>
              <p:cNvSpPr>
                <a:spLocks/>
              </p:cNvSpPr>
              <p:nvPr/>
            </p:nvSpPr>
            <p:spPr bwMode="auto">
              <a:xfrm>
                <a:off x="684" y="2217"/>
                <a:ext cx="213" cy="96"/>
              </a:xfrm>
              <a:custGeom>
                <a:avLst/>
                <a:gdLst>
                  <a:gd name="T0" fmla="*/ 0 w 32013"/>
                  <a:gd name="T1" fmla="*/ 0 h 22524"/>
                  <a:gd name="T2" fmla="*/ 0 w 32013"/>
                  <a:gd name="T3" fmla="*/ 0 h 22524"/>
                  <a:gd name="T4" fmla="*/ 0 w 32013"/>
                  <a:gd name="T5" fmla="*/ 0 h 22524"/>
                  <a:gd name="T6" fmla="*/ 0 60000 65536"/>
                  <a:gd name="T7" fmla="*/ 0 60000 65536"/>
                  <a:gd name="T8" fmla="*/ 0 60000 65536"/>
                  <a:gd name="T9" fmla="*/ 0 w 32013"/>
                  <a:gd name="T10" fmla="*/ 0 h 22524"/>
                  <a:gd name="T11" fmla="*/ 32013 w 32013"/>
                  <a:gd name="T12" fmla="*/ 22524 h 2252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13" h="22524" fill="none" extrusionOk="0">
                    <a:moveTo>
                      <a:pt x="32013" y="19848"/>
                    </a:moveTo>
                    <a:cubicBezTo>
                      <a:pt x="28823" y="21603"/>
                      <a:pt x="25241" y="22523"/>
                      <a:pt x="21600" y="22524"/>
                    </a:cubicBezTo>
                    <a:cubicBezTo>
                      <a:pt x="9670" y="22524"/>
                      <a:pt x="0" y="12853"/>
                      <a:pt x="0" y="924"/>
                    </a:cubicBezTo>
                    <a:cubicBezTo>
                      <a:pt x="-1" y="615"/>
                      <a:pt x="6" y="307"/>
                      <a:pt x="19" y="-1"/>
                    </a:cubicBezTo>
                  </a:path>
                  <a:path w="32013" h="22524" stroke="0" extrusionOk="0">
                    <a:moveTo>
                      <a:pt x="32013" y="19848"/>
                    </a:moveTo>
                    <a:cubicBezTo>
                      <a:pt x="28823" y="21603"/>
                      <a:pt x="25241" y="22523"/>
                      <a:pt x="21600" y="22524"/>
                    </a:cubicBezTo>
                    <a:cubicBezTo>
                      <a:pt x="9670" y="22524"/>
                      <a:pt x="0" y="12853"/>
                      <a:pt x="0" y="924"/>
                    </a:cubicBezTo>
                    <a:cubicBezTo>
                      <a:pt x="-1" y="615"/>
                      <a:pt x="6" y="307"/>
                      <a:pt x="19" y="-1"/>
                    </a:cubicBezTo>
                    <a:lnTo>
                      <a:pt x="21600" y="924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539" name="Arc 196"/>
              <p:cNvSpPr>
                <a:spLocks/>
              </p:cNvSpPr>
              <p:nvPr/>
            </p:nvSpPr>
            <p:spPr bwMode="auto">
              <a:xfrm>
                <a:off x="1262" y="1936"/>
                <a:ext cx="164" cy="120"/>
              </a:xfrm>
              <a:custGeom>
                <a:avLst/>
                <a:gdLst>
                  <a:gd name="T0" fmla="*/ 0 w 26077"/>
                  <a:gd name="T1" fmla="*/ 0 h 32051"/>
                  <a:gd name="T2" fmla="*/ 0 w 26077"/>
                  <a:gd name="T3" fmla="*/ 0 h 32051"/>
                  <a:gd name="T4" fmla="*/ 0 w 26077"/>
                  <a:gd name="T5" fmla="*/ 0 h 32051"/>
                  <a:gd name="T6" fmla="*/ 0 60000 65536"/>
                  <a:gd name="T7" fmla="*/ 0 60000 65536"/>
                  <a:gd name="T8" fmla="*/ 0 60000 65536"/>
                  <a:gd name="T9" fmla="*/ 0 w 26077"/>
                  <a:gd name="T10" fmla="*/ 0 h 32051"/>
                  <a:gd name="T11" fmla="*/ 26077 w 26077"/>
                  <a:gd name="T12" fmla="*/ 32051 h 320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077" h="32051" fill="none" extrusionOk="0">
                    <a:moveTo>
                      <a:pt x="0" y="469"/>
                    </a:moveTo>
                    <a:cubicBezTo>
                      <a:pt x="1471" y="157"/>
                      <a:pt x="2972" y="-1"/>
                      <a:pt x="4477" y="0"/>
                    </a:cubicBezTo>
                    <a:cubicBezTo>
                      <a:pt x="16406" y="0"/>
                      <a:pt x="26077" y="9670"/>
                      <a:pt x="26077" y="21600"/>
                    </a:cubicBezTo>
                    <a:cubicBezTo>
                      <a:pt x="26077" y="25255"/>
                      <a:pt x="25149" y="28851"/>
                      <a:pt x="23380" y="32051"/>
                    </a:cubicBezTo>
                  </a:path>
                  <a:path w="26077" h="32051" stroke="0" extrusionOk="0">
                    <a:moveTo>
                      <a:pt x="0" y="469"/>
                    </a:moveTo>
                    <a:cubicBezTo>
                      <a:pt x="1471" y="157"/>
                      <a:pt x="2972" y="-1"/>
                      <a:pt x="4477" y="0"/>
                    </a:cubicBezTo>
                    <a:cubicBezTo>
                      <a:pt x="16406" y="0"/>
                      <a:pt x="26077" y="9670"/>
                      <a:pt x="26077" y="21600"/>
                    </a:cubicBezTo>
                    <a:cubicBezTo>
                      <a:pt x="26077" y="25255"/>
                      <a:pt x="25149" y="28851"/>
                      <a:pt x="23380" y="32051"/>
                    </a:cubicBezTo>
                    <a:lnTo>
                      <a:pt x="4477" y="21600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540" name="Arc 197"/>
              <p:cNvSpPr>
                <a:spLocks/>
              </p:cNvSpPr>
              <p:nvPr/>
            </p:nvSpPr>
            <p:spPr bwMode="auto">
              <a:xfrm>
                <a:off x="1263" y="1938"/>
                <a:ext cx="161" cy="118"/>
              </a:xfrm>
              <a:custGeom>
                <a:avLst/>
                <a:gdLst>
                  <a:gd name="T0" fmla="*/ 0 w 26034"/>
                  <a:gd name="T1" fmla="*/ 0 h 32133"/>
                  <a:gd name="T2" fmla="*/ 0 w 26034"/>
                  <a:gd name="T3" fmla="*/ 0 h 32133"/>
                  <a:gd name="T4" fmla="*/ 0 w 26034"/>
                  <a:gd name="T5" fmla="*/ 0 h 32133"/>
                  <a:gd name="T6" fmla="*/ 0 60000 65536"/>
                  <a:gd name="T7" fmla="*/ 0 60000 65536"/>
                  <a:gd name="T8" fmla="*/ 0 60000 65536"/>
                  <a:gd name="T9" fmla="*/ 0 w 26034"/>
                  <a:gd name="T10" fmla="*/ 0 h 32133"/>
                  <a:gd name="T11" fmla="*/ 26034 w 26034"/>
                  <a:gd name="T12" fmla="*/ 32133 h 3213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034" h="32133" fill="none" extrusionOk="0">
                    <a:moveTo>
                      <a:pt x="-1" y="459"/>
                    </a:moveTo>
                    <a:cubicBezTo>
                      <a:pt x="1458" y="154"/>
                      <a:pt x="2944" y="-1"/>
                      <a:pt x="4434" y="0"/>
                    </a:cubicBezTo>
                    <a:cubicBezTo>
                      <a:pt x="16363" y="0"/>
                      <a:pt x="26034" y="9670"/>
                      <a:pt x="26034" y="21600"/>
                    </a:cubicBezTo>
                    <a:cubicBezTo>
                      <a:pt x="26034" y="25287"/>
                      <a:pt x="25089" y="28913"/>
                      <a:pt x="23291" y="32132"/>
                    </a:cubicBezTo>
                  </a:path>
                  <a:path w="26034" h="32133" stroke="0" extrusionOk="0">
                    <a:moveTo>
                      <a:pt x="-1" y="459"/>
                    </a:moveTo>
                    <a:cubicBezTo>
                      <a:pt x="1458" y="154"/>
                      <a:pt x="2944" y="-1"/>
                      <a:pt x="4434" y="0"/>
                    </a:cubicBezTo>
                    <a:cubicBezTo>
                      <a:pt x="16363" y="0"/>
                      <a:pt x="26034" y="9670"/>
                      <a:pt x="26034" y="21600"/>
                    </a:cubicBezTo>
                    <a:cubicBezTo>
                      <a:pt x="26034" y="25287"/>
                      <a:pt x="25089" y="28913"/>
                      <a:pt x="23291" y="32132"/>
                    </a:cubicBezTo>
                    <a:lnTo>
                      <a:pt x="4434" y="21600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541" name="Arc 198"/>
              <p:cNvSpPr>
                <a:spLocks/>
              </p:cNvSpPr>
              <p:nvPr/>
            </p:nvSpPr>
            <p:spPr bwMode="auto">
              <a:xfrm>
                <a:off x="1308" y="2056"/>
                <a:ext cx="156" cy="119"/>
              </a:xfrm>
              <a:custGeom>
                <a:avLst/>
                <a:gdLst>
                  <a:gd name="T0" fmla="*/ 0 w 21600"/>
                  <a:gd name="T1" fmla="*/ 0 h 29154"/>
                  <a:gd name="T2" fmla="*/ 0 w 21600"/>
                  <a:gd name="T3" fmla="*/ 0 h 29154"/>
                  <a:gd name="T4" fmla="*/ 0 w 21600"/>
                  <a:gd name="T5" fmla="*/ 0 h 29154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154"/>
                  <a:gd name="T11" fmla="*/ 21600 w 21600"/>
                  <a:gd name="T12" fmla="*/ 29154 h 2915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154" fill="none" extrusionOk="0">
                    <a:moveTo>
                      <a:pt x="13494" y="-1"/>
                    </a:moveTo>
                    <a:cubicBezTo>
                      <a:pt x="18617" y="4098"/>
                      <a:pt x="21600" y="10304"/>
                      <a:pt x="21600" y="16866"/>
                    </a:cubicBezTo>
                    <a:cubicBezTo>
                      <a:pt x="21600" y="21256"/>
                      <a:pt x="20261" y="25543"/>
                      <a:pt x="17764" y="29154"/>
                    </a:cubicBezTo>
                  </a:path>
                  <a:path w="21600" h="29154" stroke="0" extrusionOk="0">
                    <a:moveTo>
                      <a:pt x="13494" y="-1"/>
                    </a:moveTo>
                    <a:cubicBezTo>
                      <a:pt x="18617" y="4098"/>
                      <a:pt x="21600" y="10304"/>
                      <a:pt x="21600" y="16866"/>
                    </a:cubicBezTo>
                    <a:cubicBezTo>
                      <a:pt x="21600" y="21256"/>
                      <a:pt x="20261" y="25543"/>
                      <a:pt x="17764" y="29154"/>
                    </a:cubicBezTo>
                    <a:lnTo>
                      <a:pt x="0" y="16866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542" name="Arc 199"/>
              <p:cNvSpPr>
                <a:spLocks/>
              </p:cNvSpPr>
              <p:nvPr/>
            </p:nvSpPr>
            <p:spPr bwMode="auto">
              <a:xfrm>
                <a:off x="1308" y="2057"/>
                <a:ext cx="154" cy="117"/>
              </a:xfrm>
              <a:custGeom>
                <a:avLst/>
                <a:gdLst>
                  <a:gd name="T0" fmla="*/ 0 w 21600"/>
                  <a:gd name="T1" fmla="*/ 0 h 29302"/>
                  <a:gd name="T2" fmla="*/ 0 w 21600"/>
                  <a:gd name="T3" fmla="*/ 0 h 29302"/>
                  <a:gd name="T4" fmla="*/ 0 w 21600"/>
                  <a:gd name="T5" fmla="*/ 0 h 29302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302"/>
                  <a:gd name="T11" fmla="*/ 21600 w 21600"/>
                  <a:gd name="T12" fmla="*/ 29302 h 2930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302" fill="none" extrusionOk="0">
                    <a:moveTo>
                      <a:pt x="13412" y="0"/>
                    </a:moveTo>
                    <a:cubicBezTo>
                      <a:pt x="18584" y="4097"/>
                      <a:pt x="21600" y="10333"/>
                      <a:pt x="21600" y="16931"/>
                    </a:cubicBezTo>
                    <a:cubicBezTo>
                      <a:pt x="21600" y="21356"/>
                      <a:pt x="20240" y="25674"/>
                      <a:pt x="17706" y="29301"/>
                    </a:cubicBezTo>
                  </a:path>
                  <a:path w="21600" h="29302" stroke="0" extrusionOk="0">
                    <a:moveTo>
                      <a:pt x="13412" y="0"/>
                    </a:moveTo>
                    <a:cubicBezTo>
                      <a:pt x="18584" y="4097"/>
                      <a:pt x="21600" y="10333"/>
                      <a:pt x="21600" y="16931"/>
                    </a:cubicBezTo>
                    <a:cubicBezTo>
                      <a:pt x="21600" y="21356"/>
                      <a:pt x="20240" y="25674"/>
                      <a:pt x="17706" y="29301"/>
                    </a:cubicBezTo>
                    <a:lnTo>
                      <a:pt x="0" y="16931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543" name="Arc 200"/>
              <p:cNvSpPr>
                <a:spLocks/>
              </p:cNvSpPr>
              <p:nvPr/>
            </p:nvSpPr>
            <p:spPr bwMode="auto">
              <a:xfrm>
                <a:off x="1257" y="2176"/>
                <a:ext cx="183" cy="172"/>
              </a:xfrm>
              <a:custGeom>
                <a:avLst/>
                <a:gdLst>
                  <a:gd name="T0" fmla="*/ 0 w 28724"/>
                  <a:gd name="T1" fmla="*/ 0 h 27592"/>
                  <a:gd name="T2" fmla="*/ 0 w 28724"/>
                  <a:gd name="T3" fmla="*/ 0 h 27592"/>
                  <a:gd name="T4" fmla="*/ 0 w 28724"/>
                  <a:gd name="T5" fmla="*/ 0 h 27592"/>
                  <a:gd name="T6" fmla="*/ 0 60000 65536"/>
                  <a:gd name="T7" fmla="*/ 0 60000 65536"/>
                  <a:gd name="T8" fmla="*/ 0 60000 65536"/>
                  <a:gd name="T9" fmla="*/ 0 w 28724"/>
                  <a:gd name="T10" fmla="*/ 0 h 27592"/>
                  <a:gd name="T11" fmla="*/ 28724 w 28724"/>
                  <a:gd name="T12" fmla="*/ 27592 h 275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724" h="27592" fill="none" extrusionOk="0">
                    <a:moveTo>
                      <a:pt x="27876" y="-1"/>
                    </a:moveTo>
                    <a:cubicBezTo>
                      <a:pt x="28438" y="1947"/>
                      <a:pt x="28724" y="3964"/>
                      <a:pt x="28724" y="5992"/>
                    </a:cubicBezTo>
                    <a:cubicBezTo>
                      <a:pt x="28724" y="17921"/>
                      <a:pt x="19053" y="27592"/>
                      <a:pt x="7124" y="27592"/>
                    </a:cubicBezTo>
                    <a:cubicBezTo>
                      <a:pt x="4698" y="27592"/>
                      <a:pt x="2289" y="27183"/>
                      <a:pt x="-1" y="26383"/>
                    </a:cubicBezTo>
                  </a:path>
                  <a:path w="28724" h="27592" stroke="0" extrusionOk="0">
                    <a:moveTo>
                      <a:pt x="27876" y="-1"/>
                    </a:moveTo>
                    <a:cubicBezTo>
                      <a:pt x="28438" y="1947"/>
                      <a:pt x="28724" y="3964"/>
                      <a:pt x="28724" y="5992"/>
                    </a:cubicBezTo>
                    <a:cubicBezTo>
                      <a:pt x="28724" y="17921"/>
                      <a:pt x="19053" y="27592"/>
                      <a:pt x="7124" y="27592"/>
                    </a:cubicBezTo>
                    <a:cubicBezTo>
                      <a:pt x="4698" y="27592"/>
                      <a:pt x="2289" y="27183"/>
                      <a:pt x="-1" y="26383"/>
                    </a:cubicBezTo>
                    <a:lnTo>
                      <a:pt x="7124" y="5992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544" name="Arc 201"/>
              <p:cNvSpPr>
                <a:spLocks/>
              </p:cNvSpPr>
              <p:nvPr/>
            </p:nvSpPr>
            <p:spPr bwMode="auto">
              <a:xfrm>
                <a:off x="1257" y="2176"/>
                <a:ext cx="180" cy="169"/>
              </a:xfrm>
              <a:custGeom>
                <a:avLst/>
                <a:gdLst>
                  <a:gd name="T0" fmla="*/ 0 w 28722"/>
                  <a:gd name="T1" fmla="*/ 0 h 27594"/>
                  <a:gd name="T2" fmla="*/ 0 w 28722"/>
                  <a:gd name="T3" fmla="*/ 0 h 27594"/>
                  <a:gd name="T4" fmla="*/ 0 w 28722"/>
                  <a:gd name="T5" fmla="*/ 0 h 27594"/>
                  <a:gd name="T6" fmla="*/ 0 60000 65536"/>
                  <a:gd name="T7" fmla="*/ 0 60000 65536"/>
                  <a:gd name="T8" fmla="*/ 0 60000 65536"/>
                  <a:gd name="T9" fmla="*/ 0 w 28722"/>
                  <a:gd name="T10" fmla="*/ 0 h 27594"/>
                  <a:gd name="T11" fmla="*/ 28722 w 28722"/>
                  <a:gd name="T12" fmla="*/ 27594 h 2759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722" h="27594" fill="none" extrusionOk="0">
                    <a:moveTo>
                      <a:pt x="27873" y="0"/>
                    </a:moveTo>
                    <a:cubicBezTo>
                      <a:pt x="28436" y="1948"/>
                      <a:pt x="28722" y="3966"/>
                      <a:pt x="28722" y="5994"/>
                    </a:cubicBezTo>
                    <a:cubicBezTo>
                      <a:pt x="28722" y="17923"/>
                      <a:pt x="19051" y="27594"/>
                      <a:pt x="7122" y="27594"/>
                    </a:cubicBezTo>
                    <a:cubicBezTo>
                      <a:pt x="4697" y="27594"/>
                      <a:pt x="2289" y="27185"/>
                      <a:pt x="-1" y="26386"/>
                    </a:cubicBezTo>
                  </a:path>
                  <a:path w="28722" h="27594" stroke="0" extrusionOk="0">
                    <a:moveTo>
                      <a:pt x="27873" y="0"/>
                    </a:moveTo>
                    <a:cubicBezTo>
                      <a:pt x="28436" y="1948"/>
                      <a:pt x="28722" y="3966"/>
                      <a:pt x="28722" y="5994"/>
                    </a:cubicBezTo>
                    <a:cubicBezTo>
                      <a:pt x="28722" y="17923"/>
                      <a:pt x="19051" y="27594"/>
                      <a:pt x="7122" y="27594"/>
                    </a:cubicBezTo>
                    <a:cubicBezTo>
                      <a:pt x="4697" y="27594"/>
                      <a:pt x="2289" y="27185"/>
                      <a:pt x="-1" y="26386"/>
                    </a:cubicBezTo>
                    <a:lnTo>
                      <a:pt x="7122" y="5994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545" name="Arc 202"/>
              <p:cNvSpPr>
                <a:spLocks/>
              </p:cNvSpPr>
              <p:nvPr/>
            </p:nvSpPr>
            <p:spPr bwMode="auto">
              <a:xfrm>
                <a:off x="628" y="2055"/>
                <a:ext cx="99" cy="165"/>
              </a:xfrm>
              <a:custGeom>
                <a:avLst/>
                <a:gdLst>
                  <a:gd name="T0" fmla="*/ 0 w 21600"/>
                  <a:gd name="T1" fmla="*/ 0 h 41258"/>
                  <a:gd name="T2" fmla="*/ 0 w 21600"/>
                  <a:gd name="T3" fmla="*/ 0 h 41258"/>
                  <a:gd name="T4" fmla="*/ 0 w 21600"/>
                  <a:gd name="T5" fmla="*/ 0 h 4125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258"/>
                  <a:gd name="T11" fmla="*/ 21600 w 21600"/>
                  <a:gd name="T12" fmla="*/ 41258 h 4125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258" fill="none" extrusionOk="0">
                    <a:moveTo>
                      <a:pt x="12768" y="41257"/>
                    </a:moveTo>
                    <a:cubicBezTo>
                      <a:pt x="4999" y="37777"/>
                      <a:pt x="0" y="30058"/>
                      <a:pt x="0" y="21546"/>
                    </a:cubicBezTo>
                    <a:cubicBezTo>
                      <a:pt x="-1" y="10211"/>
                      <a:pt x="8761" y="804"/>
                      <a:pt x="20068" y="0"/>
                    </a:cubicBezTo>
                  </a:path>
                  <a:path w="21600" h="41258" stroke="0" extrusionOk="0">
                    <a:moveTo>
                      <a:pt x="12768" y="41257"/>
                    </a:moveTo>
                    <a:cubicBezTo>
                      <a:pt x="4999" y="37777"/>
                      <a:pt x="0" y="30058"/>
                      <a:pt x="0" y="21546"/>
                    </a:cubicBezTo>
                    <a:cubicBezTo>
                      <a:pt x="-1" y="10211"/>
                      <a:pt x="8761" y="804"/>
                      <a:pt x="20068" y="0"/>
                    </a:cubicBezTo>
                    <a:lnTo>
                      <a:pt x="21600" y="21546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546" name="Arc 203"/>
              <p:cNvSpPr>
                <a:spLocks/>
              </p:cNvSpPr>
              <p:nvPr/>
            </p:nvSpPr>
            <p:spPr bwMode="auto">
              <a:xfrm>
                <a:off x="630" y="2057"/>
                <a:ext cx="97" cy="161"/>
              </a:xfrm>
              <a:custGeom>
                <a:avLst/>
                <a:gdLst>
                  <a:gd name="T0" fmla="*/ 0 w 21600"/>
                  <a:gd name="T1" fmla="*/ 0 h 41268"/>
                  <a:gd name="T2" fmla="*/ 0 w 21600"/>
                  <a:gd name="T3" fmla="*/ 0 h 41268"/>
                  <a:gd name="T4" fmla="*/ 0 w 21600"/>
                  <a:gd name="T5" fmla="*/ 0 h 4126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268"/>
                  <a:gd name="T11" fmla="*/ 21600 w 21600"/>
                  <a:gd name="T12" fmla="*/ 41268 h 4126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268" fill="none" extrusionOk="0">
                    <a:moveTo>
                      <a:pt x="12790" y="41267"/>
                    </a:moveTo>
                    <a:cubicBezTo>
                      <a:pt x="5009" y="37792"/>
                      <a:pt x="0" y="30067"/>
                      <a:pt x="0" y="21546"/>
                    </a:cubicBezTo>
                    <a:cubicBezTo>
                      <a:pt x="-1" y="10209"/>
                      <a:pt x="8763" y="802"/>
                      <a:pt x="20072" y="0"/>
                    </a:cubicBezTo>
                  </a:path>
                  <a:path w="21600" h="41268" stroke="0" extrusionOk="0">
                    <a:moveTo>
                      <a:pt x="12790" y="41267"/>
                    </a:moveTo>
                    <a:cubicBezTo>
                      <a:pt x="5009" y="37792"/>
                      <a:pt x="0" y="30067"/>
                      <a:pt x="0" y="21546"/>
                    </a:cubicBezTo>
                    <a:cubicBezTo>
                      <a:pt x="-1" y="10209"/>
                      <a:pt x="8763" y="802"/>
                      <a:pt x="20072" y="0"/>
                    </a:cubicBezTo>
                    <a:lnTo>
                      <a:pt x="21600" y="21546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547" name="Arc 204"/>
              <p:cNvSpPr>
                <a:spLocks/>
              </p:cNvSpPr>
              <p:nvPr/>
            </p:nvSpPr>
            <p:spPr bwMode="auto">
              <a:xfrm>
                <a:off x="890" y="2279"/>
                <a:ext cx="375" cy="100"/>
              </a:xfrm>
              <a:custGeom>
                <a:avLst/>
                <a:gdLst>
                  <a:gd name="T0" fmla="*/ 0 w 39085"/>
                  <a:gd name="T1" fmla="*/ 0 h 21600"/>
                  <a:gd name="T2" fmla="*/ 0 w 39085"/>
                  <a:gd name="T3" fmla="*/ 0 h 21600"/>
                  <a:gd name="T4" fmla="*/ 0 w 39085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9085"/>
                  <a:gd name="T10" fmla="*/ 0 h 21600"/>
                  <a:gd name="T11" fmla="*/ 39085 w 39085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085" h="21600" fill="none" extrusionOk="0">
                    <a:moveTo>
                      <a:pt x="39085" y="12120"/>
                    </a:moveTo>
                    <a:cubicBezTo>
                      <a:pt x="35065" y="18049"/>
                      <a:pt x="28368" y="21599"/>
                      <a:pt x="21206" y="21600"/>
                    </a:cubicBezTo>
                    <a:cubicBezTo>
                      <a:pt x="10860" y="21600"/>
                      <a:pt x="1967" y="14264"/>
                      <a:pt x="0" y="4107"/>
                    </a:cubicBezTo>
                  </a:path>
                  <a:path w="39085" h="21600" stroke="0" extrusionOk="0">
                    <a:moveTo>
                      <a:pt x="39085" y="12120"/>
                    </a:moveTo>
                    <a:cubicBezTo>
                      <a:pt x="35065" y="18049"/>
                      <a:pt x="28368" y="21599"/>
                      <a:pt x="21206" y="21600"/>
                    </a:cubicBezTo>
                    <a:cubicBezTo>
                      <a:pt x="10860" y="21600"/>
                      <a:pt x="1967" y="14264"/>
                      <a:pt x="0" y="4107"/>
                    </a:cubicBezTo>
                    <a:lnTo>
                      <a:pt x="21206" y="0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548" name="Arc 205"/>
              <p:cNvSpPr>
                <a:spLocks/>
              </p:cNvSpPr>
              <p:nvPr/>
            </p:nvSpPr>
            <p:spPr bwMode="auto">
              <a:xfrm>
                <a:off x="892" y="2279"/>
                <a:ext cx="370" cy="98"/>
              </a:xfrm>
              <a:custGeom>
                <a:avLst/>
                <a:gdLst>
                  <a:gd name="T0" fmla="*/ 0 w 39018"/>
                  <a:gd name="T1" fmla="*/ 0 h 21600"/>
                  <a:gd name="T2" fmla="*/ 0 w 39018"/>
                  <a:gd name="T3" fmla="*/ 0 h 21600"/>
                  <a:gd name="T4" fmla="*/ 0 w 3901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9018"/>
                  <a:gd name="T10" fmla="*/ 0 h 21600"/>
                  <a:gd name="T11" fmla="*/ 39018 w 3901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018" h="21600" fill="none" extrusionOk="0">
                    <a:moveTo>
                      <a:pt x="39017" y="12206"/>
                    </a:moveTo>
                    <a:cubicBezTo>
                      <a:pt x="34990" y="18085"/>
                      <a:pt x="28323" y="21599"/>
                      <a:pt x="21198" y="21600"/>
                    </a:cubicBezTo>
                    <a:cubicBezTo>
                      <a:pt x="10868" y="21600"/>
                      <a:pt x="1984" y="14286"/>
                      <a:pt x="0" y="4149"/>
                    </a:cubicBezTo>
                  </a:path>
                  <a:path w="39018" h="21600" stroke="0" extrusionOk="0">
                    <a:moveTo>
                      <a:pt x="39017" y="12206"/>
                    </a:moveTo>
                    <a:cubicBezTo>
                      <a:pt x="34990" y="18085"/>
                      <a:pt x="28323" y="21599"/>
                      <a:pt x="21198" y="21600"/>
                    </a:cubicBezTo>
                    <a:cubicBezTo>
                      <a:pt x="10868" y="21600"/>
                      <a:pt x="1984" y="14286"/>
                      <a:pt x="0" y="4149"/>
                    </a:cubicBezTo>
                    <a:lnTo>
                      <a:pt x="21198" y="0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81385" name="Freeform 206"/>
            <p:cNvSpPr>
              <a:spLocks/>
            </p:cNvSpPr>
            <p:nvPr/>
          </p:nvSpPr>
          <p:spPr bwMode="auto">
            <a:xfrm>
              <a:off x="1628" y="398"/>
              <a:ext cx="365" cy="183"/>
            </a:xfrm>
            <a:custGeom>
              <a:avLst/>
              <a:gdLst>
                <a:gd name="T0" fmla="*/ 11 w 1460"/>
                <a:gd name="T1" fmla="*/ 0 h 730"/>
                <a:gd name="T2" fmla="*/ 91 w 1460"/>
                <a:gd name="T3" fmla="*/ 0 h 730"/>
                <a:gd name="T4" fmla="*/ 46 w 1460"/>
                <a:gd name="T5" fmla="*/ 46 h 730"/>
                <a:gd name="T6" fmla="*/ 0 w 1460"/>
                <a:gd name="T7" fmla="*/ 1 h 7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60"/>
                <a:gd name="T13" fmla="*/ 0 h 730"/>
                <a:gd name="T14" fmla="*/ 1460 w 1460"/>
                <a:gd name="T15" fmla="*/ 730 h 7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60" h="730">
                  <a:moveTo>
                    <a:pt x="177" y="0"/>
                  </a:moveTo>
                  <a:lnTo>
                    <a:pt x="1460" y="0"/>
                  </a:lnTo>
                  <a:lnTo>
                    <a:pt x="726" y="730"/>
                  </a:lnTo>
                  <a:lnTo>
                    <a:pt x="0" y="8"/>
                  </a:lnTo>
                </a:path>
              </a:pathLst>
            </a:custGeom>
            <a:noFill/>
            <a:ln w="9525">
              <a:solidFill>
                <a:srgbClr val="CF0E3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81386" name="Group 207"/>
            <p:cNvGrpSpPr>
              <a:grpSpLocks/>
            </p:cNvGrpSpPr>
            <p:nvPr/>
          </p:nvGrpSpPr>
          <p:grpSpPr bwMode="auto">
            <a:xfrm>
              <a:off x="1927" y="332"/>
              <a:ext cx="171" cy="169"/>
              <a:chOff x="1179" y="1966"/>
              <a:chExt cx="171" cy="169"/>
            </a:xfrm>
          </p:grpSpPr>
          <p:sp>
            <p:nvSpPr>
              <p:cNvPr id="181513" name="Freeform 208"/>
              <p:cNvSpPr>
                <a:spLocks/>
              </p:cNvSpPr>
              <p:nvPr/>
            </p:nvSpPr>
            <p:spPr bwMode="auto">
              <a:xfrm>
                <a:off x="1203" y="2068"/>
                <a:ext cx="145" cy="18"/>
              </a:xfrm>
              <a:custGeom>
                <a:avLst/>
                <a:gdLst>
                  <a:gd name="T0" fmla="*/ 0 w 581"/>
                  <a:gd name="T1" fmla="*/ 5 h 72"/>
                  <a:gd name="T2" fmla="*/ 4 w 581"/>
                  <a:gd name="T3" fmla="*/ 0 h 72"/>
                  <a:gd name="T4" fmla="*/ 36 w 581"/>
                  <a:gd name="T5" fmla="*/ 0 h 72"/>
                  <a:gd name="T6" fmla="*/ 32 w 581"/>
                  <a:gd name="T7" fmla="*/ 5 h 72"/>
                  <a:gd name="T8" fmla="*/ 0 w 581"/>
                  <a:gd name="T9" fmla="*/ 5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3" y="0"/>
                    </a:lnTo>
                    <a:lnTo>
                      <a:pt x="581" y="0"/>
                    </a:lnTo>
                    <a:lnTo>
                      <a:pt x="517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514" name="Freeform 209"/>
              <p:cNvSpPr>
                <a:spLocks/>
              </p:cNvSpPr>
              <p:nvPr/>
            </p:nvSpPr>
            <p:spPr bwMode="auto">
              <a:xfrm>
                <a:off x="1205" y="2070"/>
                <a:ext cx="145" cy="18"/>
              </a:xfrm>
              <a:custGeom>
                <a:avLst/>
                <a:gdLst>
                  <a:gd name="T0" fmla="*/ 0 w 581"/>
                  <a:gd name="T1" fmla="*/ 5 h 72"/>
                  <a:gd name="T2" fmla="*/ 4 w 581"/>
                  <a:gd name="T3" fmla="*/ 0 h 72"/>
                  <a:gd name="T4" fmla="*/ 36 w 581"/>
                  <a:gd name="T5" fmla="*/ 0 h 72"/>
                  <a:gd name="T6" fmla="*/ 32 w 581"/>
                  <a:gd name="T7" fmla="*/ 5 h 72"/>
                  <a:gd name="T8" fmla="*/ 0 w 581"/>
                  <a:gd name="T9" fmla="*/ 5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3" y="0"/>
                    </a:lnTo>
                    <a:lnTo>
                      <a:pt x="581" y="0"/>
                    </a:lnTo>
                    <a:lnTo>
                      <a:pt x="517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515" name="Rectangle 210"/>
              <p:cNvSpPr>
                <a:spLocks noChangeArrowheads="1"/>
              </p:cNvSpPr>
              <p:nvPr/>
            </p:nvSpPr>
            <p:spPr bwMode="auto">
              <a:xfrm>
                <a:off x="1203" y="2086"/>
                <a:ext cx="129" cy="22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81516" name="Rectangle 211"/>
              <p:cNvSpPr>
                <a:spLocks noChangeArrowheads="1"/>
              </p:cNvSpPr>
              <p:nvPr/>
            </p:nvSpPr>
            <p:spPr bwMode="auto">
              <a:xfrm>
                <a:off x="1204" y="2087"/>
                <a:ext cx="127" cy="20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81517" name="Freeform 212"/>
              <p:cNvSpPr>
                <a:spLocks/>
              </p:cNvSpPr>
              <p:nvPr/>
            </p:nvSpPr>
            <p:spPr bwMode="auto">
              <a:xfrm>
                <a:off x="1332" y="2068"/>
                <a:ext cx="16" cy="40"/>
              </a:xfrm>
              <a:custGeom>
                <a:avLst/>
                <a:gdLst>
                  <a:gd name="T0" fmla="*/ 0 w 64"/>
                  <a:gd name="T1" fmla="*/ 10 h 160"/>
                  <a:gd name="T2" fmla="*/ 4 w 64"/>
                  <a:gd name="T3" fmla="*/ 6 h 160"/>
                  <a:gd name="T4" fmla="*/ 4 w 64"/>
                  <a:gd name="T5" fmla="*/ 0 h 160"/>
                  <a:gd name="T6" fmla="*/ 0 w 64"/>
                  <a:gd name="T7" fmla="*/ 5 h 160"/>
                  <a:gd name="T8" fmla="*/ 0 w 64"/>
                  <a:gd name="T9" fmla="*/ 1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4"/>
                  <a:gd name="T16" fmla="*/ 0 h 160"/>
                  <a:gd name="T17" fmla="*/ 64 w 64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4" h="160">
                    <a:moveTo>
                      <a:pt x="0" y="160"/>
                    </a:moveTo>
                    <a:lnTo>
                      <a:pt x="64" y="96"/>
                    </a:lnTo>
                    <a:lnTo>
                      <a:pt x="64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518" name="Freeform 213"/>
              <p:cNvSpPr>
                <a:spLocks/>
              </p:cNvSpPr>
              <p:nvPr/>
            </p:nvSpPr>
            <p:spPr bwMode="auto">
              <a:xfrm>
                <a:off x="1332" y="2068"/>
                <a:ext cx="16" cy="40"/>
              </a:xfrm>
              <a:custGeom>
                <a:avLst/>
                <a:gdLst>
                  <a:gd name="T0" fmla="*/ 0 w 64"/>
                  <a:gd name="T1" fmla="*/ 10 h 160"/>
                  <a:gd name="T2" fmla="*/ 4 w 64"/>
                  <a:gd name="T3" fmla="*/ 6 h 160"/>
                  <a:gd name="T4" fmla="*/ 4 w 64"/>
                  <a:gd name="T5" fmla="*/ 0 h 160"/>
                  <a:gd name="T6" fmla="*/ 0 w 64"/>
                  <a:gd name="T7" fmla="*/ 5 h 160"/>
                  <a:gd name="T8" fmla="*/ 0 w 64"/>
                  <a:gd name="T9" fmla="*/ 1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4"/>
                  <a:gd name="T16" fmla="*/ 0 h 160"/>
                  <a:gd name="T17" fmla="*/ 64 w 64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4" h="160">
                    <a:moveTo>
                      <a:pt x="0" y="160"/>
                    </a:moveTo>
                    <a:lnTo>
                      <a:pt x="64" y="96"/>
                    </a:lnTo>
                    <a:lnTo>
                      <a:pt x="64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519" name="Freeform 214"/>
              <p:cNvSpPr>
                <a:spLocks/>
              </p:cNvSpPr>
              <p:nvPr/>
            </p:nvSpPr>
            <p:spPr bwMode="auto">
              <a:xfrm>
                <a:off x="1207" y="2068"/>
                <a:ext cx="139" cy="14"/>
              </a:xfrm>
              <a:custGeom>
                <a:avLst/>
                <a:gdLst>
                  <a:gd name="T0" fmla="*/ 0 w 557"/>
                  <a:gd name="T1" fmla="*/ 4 h 56"/>
                  <a:gd name="T2" fmla="*/ 3 w 557"/>
                  <a:gd name="T3" fmla="*/ 0 h 56"/>
                  <a:gd name="T4" fmla="*/ 35 w 557"/>
                  <a:gd name="T5" fmla="*/ 0 h 56"/>
                  <a:gd name="T6" fmla="*/ 32 w 557"/>
                  <a:gd name="T7" fmla="*/ 4 h 56"/>
                  <a:gd name="T8" fmla="*/ 0 w 557"/>
                  <a:gd name="T9" fmla="*/ 4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7" y="0"/>
                    </a:lnTo>
                    <a:lnTo>
                      <a:pt x="557" y="0"/>
                    </a:lnTo>
                    <a:lnTo>
                      <a:pt x="509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520" name="Freeform 215"/>
              <p:cNvSpPr>
                <a:spLocks/>
              </p:cNvSpPr>
              <p:nvPr/>
            </p:nvSpPr>
            <p:spPr bwMode="auto">
              <a:xfrm>
                <a:off x="1207" y="2068"/>
                <a:ext cx="139" cy="14"/>
              </a:xfrm>
              <a:custGeom>
                <a:avLst/>
                <a:gdLst>
                  <a:gd name="T0" fmla="*/ 0 w 557"/>
                  <a:gd name="T1" fmla="*/ 4 h 56"/>
                  <a:gd name="T2" fmla="*/ 3 w 557"/>
                  <a:gd name="T3" fmla="*/ 0 h 56"/>
                  <a:gd name="T4" fmla="*/ 35 w 557"/>
                  <a:gd name="T5" fmla="*/ 0 h 56"/>
                  <a:gd name="T6" fmla="*/ 32 w 557"/>
                  <a:gd name="T7" fmla="*/ 4 h 56"/>
                  <a:gd name="T8" fmla="*/ 0 w 557"/>
                  <a:gd name="T9" fmla="*/ 4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7" y="0"/>
                    </a:lnTo>
                    <a:lnTo>
                      <a:pt x="557" y="0"/>
                    </a:lnTo>
                    <a:lnTo>
                      <a:pt x="509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521" name="Freeform 216"/>
              <p:cNvSpPr>
                <a:spLocks/>
              </p:cNvSpPr>
              <p:nvPr/>
            </p:nvSpPr>
            <p:spPr bwMode="auto">
              <a:xfrm>
                <a:off x="1205" y="1966"/>
                <a:ext cx="141" cy="14"/>
              </a:xfrm>
              <a:custGeom>
                <a:avLst/>
                <a:gdLst>
                  <a:gd name="T0" fmla="*/ 0 w 565"/>
                  <a:gd name="T1" fmla="*/ 4 h 56"/>
                  <a:gd name="T2" fmla="*/ 3 w 565"/>
                  <a:gd name="T3" fmla="*/ 0 h 56"/>
                  <a:gd name="T4" fmla="*/ 35 w 565"/>
                  <a:gd name="T5" fmla="*/ 0 h 56"/>
                  <a:gd name="T6" fmla="*/ 32 w 565"/>
                  <a:gd name="T7" fmla="*/ 4 h 56"/>
                  <a:gd name="T8" fmla="*/ 0 w 565"/>
                  <a:gd name="T9" fmla="*/ 4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9" y="0"/>
                    </a:lnTo>
                    <a:lnTo>
                      <a:pt x="565" y="0"/>
                    </a:lnTo>
                    <a:lnTo>
                      <a:pt x="509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522" name="Freeform 217"/>
              <p:cNvSpPr>
                <a:spLocks/>
              </p:cNvSpPr>
              <p:nvPr/>
            </p:nvSpPr>
            <p:spPr bwMode="auto">
              <a:xfrm>
                <a:off x="1205" y="1966"/>
                <a:ext cx="141" cy="14"/>
              </a:xfrm>
              <a:custGeom>
                <a:avLst/>
                <a:gdLst>
                  <a:gd name="T0" fmla="*/ 0 w 565"/>
                  <a:gd name="T1" fmla="*/ 4 h 56"/>
                  <a:gd name="T2" fmla="*/ 3 w 565"/>
                  <a:gd name="T3" fmla="*/ 0 h 56"/>
                  <a:gd name="T4" fmla="*/ 35 w 565"/>
                  <a:gd name="T5" fmla="*/ 0 h 56"/>
                  <a:gd name="T6" fmla="*/ 32 w 565"/>
                  <a:gd name="T7" fmla="*/ 4 h 56"/>
                  <a:gd name="T8" fmla="*/ 0 w 565"/>
                  <a:gd name="T9" fmla="*/ 4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9" y="0"/>
                    </a:lnTo>
                    <a:lnTo>
                      <a:pt x="565" y="0"/>
                    </a:lnTo>
                    <a:lnTo>
                      <a:pt x="509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523" name="Rectangle 218"/>
              <p:cNvSpPr>
                <a:spLocks noChangeArrowheads="1"/>
              </p:cNvSpPr>
              <p:nvPr/>
            </p:nvSpPr>
            <p:spPr bwMode="auto">
              <a:xfrm>
                <a:off x="1206" y="1981"/>
                <a:ext cx="127" cy="98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81524" name="Rectangle 219"/>
              <p:cNvSpPr>
                <a:spLocks noChangeArrowheads="1"/>
              </p:cNvSpPr>
              <p:nvPr/>
            </p:nvSpPr>
            <p:spPr bwMode="auto">
              <a:xfrm>
                <a:off x="1216" y="1993"/>
                <a:ext cx="105" cy="7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81525" name="Freeform 220"/>
              <p:cNvSpPr>
                <a:spLocks/>
              </p:cNvSpPr>
              <p:nvPr/>
            </p:nvSpPr>
            <p:spPr bwMode="auto">
              <a:xfrm>
                <a:off x="1332" y="1966"/>
                <a:ext cx="14" cy="112"/>
              </a:xfrm>
              <a:custGeom>
                <a:avLst/>
                <a:gdLst>
                  <a:gd name="T0" fmla="*/ 0 w 56"/>
                  <a:gd name="T1" fmla="*/ 28 h 449"/>
                  <a:gd name="T2" fmla="*/ 4 w 56"/>
                  <a:gd name="T3" fmla="*/ 25 h 449"/>
                  <a:gd name="T4" fmla="*/ 4 w 56"/>
                  <a:gd name="T5" fmla="*/ 0 h 449"/>
                  <a:gd name="T6" fmla="*/ 0 w 56"/>
                  <a:gd name="T7" fmla="*/ 3 h 449"/>
                  <a:gd name="T8" fmla="*/ 0 w 56"/>
                  <a:gd name="T9" fmla="*/ 28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449"/>
                  <a:gd name="T17" fmla="*/ 56 w 56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449">
                    <a:moveTo>
                      <a:pt x="0" y="449"/>
                    </a:moveTo>
                    <a:lnTo>
                      <a:pt x="56" y="401"/>
                    </a:lnTo>
                    <a:lnTo>
                      <a:pt x="56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526" name="Freeform 221"/>
              <p:cNvSpPr>
                <a:spLocks/>
              </p:cNvSpPr>
              <p:nvPr/>
            </p:nvSpPr>
            <p:spPr bwMode="auto">
              <a:xfrm>
                <a:off x="1332" y="1966"/>
                <a:ext cx="14" cy="112"/>
              </a:xfrm>
              <a:custGeom>
                <a:avLst/>
                <a:gdLst>
                  <a:gd name="T0" fmla="*/ 0 w 56"/>
                  <a:gd name="T1" fmla="*/ 28 h 449"/>
                  <a:gd name="T2" fmla="*/ 4 w 56"/>
                  <a:gd name="T3" fmla="*/ 25 h 449"/>
                  <a:gd name="T4" fmla="*/ 4 w 56"/>
                  <a:gd name="T5" fmla="*/ 0 h 449"/>
                  <a:gd name="T6" fmla="*/ 0 w 56"/>
                  <a:gd name="T7" fmla="*/ 3 h 449"/>
                  <a:gd name="T8" fmla="*/ 0 w 56"/>
                  <a:gd name="T9" fmla="*/ 28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449"/>
                  <a:gd name="T17" fmla="*/ 56 w 56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449">
                    <a:moveTo>
                      <a:pt x="0" y="449"/>
                    </a:moveTo>
                    <a:lnTo>
                      <a:pt x="56" y="401"/>
                    </a:lnTo>
                    <a:lnTo>
                      <a:pt x="56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527" name="Freeform 222"/>
              <p:cNvSpPr>
                <a:spLocks/>
              </p:cNvSpPr>
              <p:nvPr/>
            </p:nvSpPr>
            <p:spPr bwMode="auto">
              <a:xfrm>
                <a:off x="1179" y="2104"/>
                <a:ext cx="159" cy="25"/>
              </a:xfrm>
              <a:custGeom>
                <a:avLst/>
                <a:gdLst>
                  <a:gd name="T0" fmla="*/ 0 w 638"/>
                  <a:gd name="T1" fmla="*/ 7 h 96"/>
                  <a:gd name="T2" fmla="*/ 5 w 638"/>
                  <a:gd name="T3" fmla="*/ 0 h 96"/>
                  <a:gd name="T4" fmla="*/ 40 w 638"/>
                  <a:gd name="T5" fmla="*/ 0 h 96"/>
                  <a:gd name="T6" fmla="*/ 35 w 638"/>
                  <a:gd name="T7" fmla="*/ 7 h 96"/>
                  <a:gd name="T8" fmla="*/ 0 w 638"/>
                  <a:gd name="T9" fmla="*/ 7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8"/>
                  <a:gd name="T16" fmla="*/ 0 h 96"/>
                  <a:gd name="T17" fmla="*/ 638 w 638"/>
                  <a:gd name="T18" fmla="*/ 96 h 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8" h="96">
                    <a:moveTo>
                      <a:pt x="0" y="96"/>
                    </a:moveTo>
                    <a:lnTo>
                      <a:pt x="81" y="0"/>
                    </a:lnTo>
                    <a:lnTo>
                      <a:pt x="638" y="0"/>
                    </a:lnTo>
                    <a:lnTo>
                      <a:pt x="557" y="96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528" name="Freeform 223"/>
              <p:cNvSpPr>
                <a:spLocks/>
              </p:cNvSpPr>
              <p:nvPr/>
            </p:nvSpPr>
            <p:spPr bwMode="auto">
              <a:xfrm>
                <a:off x="1179" y="2104"/>
                <a:ext cx="159" cy="25"/>
              </a:xfrm>
              <a:custGeom>
                <a:avLst/>
                <a:gdLst>
                  <a:gd name="T0" fmla="*/ 0 w 638"/>
                  <a:gd name="T1" fmla="*/ 7 h 96"/>
                  <a:gd name="T2" fmla="*/ 5 w 638"/>
                  <a:gd name="T3" fmla="*/ 0 h 96"/>
                  <a:gd name="T4" fmla="*/ 40 w 638"/>
                  <a:gd name="T5" fmla="*/ 0 h 96"/>
                  <a:gd name="T6" fmla="*/ 35 w 638"/>
                  <a:gd name="T7" fmla="*/ 7 h 96"/>
                  <a:gd name="T8" fmla="*/ 0 w 638"/>
                  <a:gd name="T9" fmla="*/ 7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8"/>
                  <a:gd name="T16" fmla="*/ 0 h 96"/>
                  <a:gd name="T17" fmla="*/ 638 w 638"/>
                  <a:gd name="T18" fmla="*/ 96 h 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8" h="96">
                    <a:moveTo>
                      <a:pt x="0" y="96"/>
                    </a:moveTo>
                    <a:lnTo>
                      <a:pt x="81" y="0"/>
                    </a:lnTo>
                    <a:lnTo>
                      <a:pt x="638" y="0"/>
                    </a:lnTo>
                    <a:lnTo>
                      <a:pt x="557" y="96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529" name="Freeform 224"/>
              <p:cNvSpPr>
                <a:spLocks/>
              </p:cNvSpPr>
              <p:nvPr/>
            </p:nvSpPr>
            <p:spPr bwMode="auto">
              <a:xfrm>
                <a:off x="1318" y="2104"/>
                <a:ext cx="20" cy="31"/>
              </a:xfrm>
              <a:custGeom>
                <a:avLst/>
                <a:gdLst>
                  <a:gd name="T0" fmla="*/ 0 w 81"/>
                  <a:gd name="T1" fmla="*/ 8 h 120"/>
                  <a:gd name="T2" fmla="*/ 5 w 81"/>
                  <a:gd name="T3" fmla="*/ 3 h 120"/>
                  <a:gd name="T4" fmla="*/ 5 w 81"/>
                  <a:gd name="T5" fmla="*/ 0 h 120"/>
                  <a:gd name="T6" fmla="*/ 0 w 81"/>
                  <a:gd name="T7" fmla="*/ 7 h 120"/>
                  <a:gd name="T8" fmla="*/ 0 w 81"/>
                  <a:gd name="T9" fmla="*/ 8 h 1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120"/>
                  <a:gd name="T17" fmla="*/ 81 w 81"/>
                  <a:gd name="T18" fmla="*/ 120 h 1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120">
                    <a:moveTo>
                      <a:pt x="0" y="120"/>
                    </a:moveTo>
                    <a:lnTo>
                      <a:pt x="81" y="40"/>
                    </a:lnTo>
                    <a:lnTo>
                      <a:pt x="81" y="0"/>
                    </a:lnTo>
                    <a:lnTo>
                      <a:pt x="0" y="104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530" name="Freeform 225"/>
              <p:cNvSpPr>
                <a:spLocks/>
              </p:cNvSpPr>
              <p:nvPr/>
            </p:nvSpPr>
            <p:spPr bwMode="auto">
              <a:xfrm>
                <a:off x="1318" y="2104"/>
                <a:ext cx="20" cy="31"/>
              </a:xfrm>
              <a:custGeom>
                <a:avLst/>
                <a:gdLst>
                  <a:gd name="T0" fmla="*/ 0 w 81"/>
                  <a:gd name="T1" fmla="*/ 8 h 120"/>
                  <a:gd name="T2" fmla="*/ 5 w 81"/>
                  <a:gd name="T3" fmla="*/ 3 h 120"/>
                  <a:gd name="T4" fmla="*/ 5 w 81"/>
                  <a:gd name="T5" fmla="*/ 0 h 120"/>
                  <a:gd name="T6" fmla="*/ 0 w 81"/>
                  <a:gd name="T7" fmla="*/ 7 h 120"/>
                  <a:gd name="T8" fmla="*/ 0 w 81"/>
                  <a:gd name="T9" fmla="*/ 8 h 1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120"/>
                  <a:gd name="T17" fmla="*/ 81 w 81"/>
                  <a:gd name="T18" fmla="*/ 120 h 1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120">
                    <a:moveTo>
                      <a:pt x="0" y="120"/>
                    </a:moveTo>
                    <a:lnTo>
                      <a:pt x="81" y="40"/>
                    </a:lnTo>
                    <a:lnTo>
                      <a:pt x="81" y="0"/>
                    </a:lnTo>
                    <a:lnTo>
                      <a:pt x="0" y="104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531" name="Rectangle 226"/>
              <p:cNvSpPr>
                <a:spLocks noChangeArrowheads="1"/>
              </p:cNvSpPr>
              <p:nvPr/>
            </p:nvSpPr>
            <p:spPr bwMode="auto">
              <a:xfrm>
                <a:off x="1179" y="2129"/>
                <a:ext cx="139" cy="6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81532" name="Rectangle 227"/>
              <p:cNvSpPr>
                <a:spLocks noChangeArrowheads="1"/>
              </p:cNvSpPr>
              <p:nvPr/>
            </p:nvSpPr>
            <p:spPr bwMode="auto">
              <a:xfrm>
                <a:off x="1180" y="2130"/>
                <a:ext cx="137" cy="4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</p:grpSp>
        <p:grpSp>
          <p:nvGrpSpPr>
            <p:cNvPr id="181387" name="Group 228"/>
            <p:cNvGrpSpPr>
              <a:grpSpLocks/>
            </p:cNvGrpSpPr>
            <p:nvPr/>
          </p:nvGrpSpPr>
          <p:grpSpPr bwMode="auto">
            <a:xfrm>
              <a:off x="1971" y="370"/>
              <a:ext cx="94" cy="56"/>
              <a:chOff x="1223" y="2004"/>
              <a:chExt cx="94" cy="56"/>
            </a:xfrm>
          </p:grpSpPr>
          <p:grpSp>
            <p:nvGrpSpPr>
              <p:cNvPr id="181486" name="Group 229"/>
              <p:cNvGrpSpPr>
                <a:grpSpLocks/>
              </p:cNvGrpSpPr>
              <p:nvPr/>
            </p:nvGrpSpPr>
            <p:grpSpPr bwMode="auto">
              <a:xfrm>
                <a:off x="1223" y="2004"/>
                <a:ext cx="93" cy="56"/>
                <a:chOff x="1223" y="2004"/>
                <a:chExt cx="93" cy="56"/>
              </a:xfrm>
            </p:grpSpPr>
            <p:sp>
              <p:nvSpPr>
                <p:cNvPr id="181504" name="Oval 230"/>
                <p:cNvSpPr>
                  <a:spLocks noChangeArrowheads="1"/>
                </p:cNvSpPr>
                <p:nvPr/>
              </p:nvSpPr>
              <p:spPr bwMode="auto">
                <a:xfrm>
                  <a:off x="1255" y="2004"/>
                  <a:ext cx="41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181505" name="Oval 231"/>
                <p:cNvSpPr>
                  <a:spLocks noChangeArrowheads="1"/>
                </p:cNvSpPr>
                <p:nvPr/>
              </p:nvSpPr>
              <p:spPr bwMode="auto">
                <a:xfrm>
                  <a:off x="1233" y="2010"/>
                  <a:ext cx="30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181506" name="Oval 232"/>
                <p:cNvSpPr>
                  <a:spLocks noChangeArrowheads="1"/>
                </p:cNvSpPr>
                <p:nvPr/>
              </p:nvSpPr>
              <p:spPr bwMode="auto">
                <a:xfrm>
                  <a:off x="1223" y="2024"/>
                  <a:ext cx="2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181507" name="Oval 233"/>
                <p:cNvSpPr>
                  <a:spLocks noChangeArrowheads="1"/>
                </p:cNvSpPr>
                <p:nvPr/>
              </p:nvSpPr>
              <p:spPr bwMode="auto">
                <a:xfrm>
                  <a:off x="1229" y="2032"/>
                  <a:ext cx="32" cy="2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181508" name="Oval 234"/>
                <p:cNvSpPr>
                  <a:spLocks noChangeArrowheads="1"/>
                </p:cNvSpPr>
                <p:nvPr/>
              </p:nvSpPr>
              <p:spPr bwMode="auto">
                <a:xfrm>
                  <a:off x="1251" y="2036"/>
                  <a:ext cx="49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181509" name="Oval 235"/>
                <p:cNvSpPr>
                  <a:spLocks noChangeArrowheads="1"/>
                </p:cNvSpPr>
                <p:nvPr/>
              </p:nvSpPr>
              <p:spPr bwMode="auto">
                <a:xfrm>
                  <a:off x="1281" y="2010"/>
                  <a:ext cx="31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181510" name="Oval 236"/>
                <p:cNvSpPr>
                  <a:spLocks noChangeArrowheads="1"/>
                </p:cNvSpPr>
                <p:nvPr/>
              </p:nvSpPr>
              <p:spPr bwMode="auto">
                <a:xfrm>
                  <a:off x="1285" y="2022"/>
                  <a:ext cx="31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181511" name="Oval 237"/>
                <p:cNvSpPr>
                  <a:spLocks noChangeArrowheads="1"/>
                </p:cNvSpPr>
                <p:nvPr/>
              </p:nvSpPr>
              <p:spPr bwMode="auto">
                <a:xfrm>
                  <a:off x="1283" y="2026"/>
                  <a:ext cx="31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181512" name="Oval 238"/>
                <p:cNvSpPr>
                  <a:spLocks noChangeArrowheads="1"/>
                </p:cNvSpPr>
                <p:nvPr/>
              </p:nvSpPr>
              <p:spPr bwMode="auto">
                <a:xfrm>
                  <a:off x="1239" y="2018"/>
                  <a:ext cx="61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zh-CN" altLang="en-US">
                    <a:ea typeface="宋体" pitchFamily="2" charset="-122"/>
                  </a:endParaRPr>
                </a:p>
              </p:txBody>
            </p:sp>
          </p:grpSp>
          <p:grpSp>
            <p:nvGrpSpPr>
              <p:cNvPr id="181487" name="Group 239"/>
              <p:cNvGrpSpPr>
                <a:grpSpLocks/>
              </p:cNvGrpSpPr>
              <p:nvPr/>
            </p:nvGrpSpPr>
            <p:grpSpPr bwMode="auto">
              <a:xfrm>
                <a:off x="1223" y="2004"/>
                <a:ext cx="94" cy="56"/>
                <a:chOff x="1223" y="2004"/>
                <a:chExt cx="94" cy="56"/>
              </a:xfrm>
            </p:grpSpPr>
            <p:sp>
              <p:nvSpPr>
                <p:cNvPr id="181488" name="Arc 240"/>
                <p:cNvSpPr>
                  <a:spLocks/>
                </p:cNvSpPr>
                <p:nvPr/>
              </p:nvSpPr>
              <p:spPr bwMode="auto">
                <a:xfrm>
                  <a:off x="1256" y="2004"/>
                  <a:ext cx="39" cy="12"/>
                </a:xfrm>
                <a:custGeom>
                  <a:avLst/>
                  <a:gdLst>
                    <a:gd name="T0" fmla="*/ 0 w 41085"/>
                    <a:gd name="T1" fmla="*/ 0 h 21600"/>
                    <a:gd name="T2" fmla="*/ 0 w 41085"/>
                    <a:gd name="T3" fmla="*/ 0 h 21600"/>
                    <a:gd name="T4" fmla="*/ 0 w 41085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1085"/>
                    <a:gd name="T10" fmla="*/ 0 h 21600"/>
                    <a:gd name="T11" fmla="*/ 41085 w 41085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1085" h="21600" fill="none" extrusionOk="0">
                      <a:moveTo>
                        <a:pt x="0" y="15905"/>
                      </a:moveTo>
                      <a:cubicBezTo>
                        <a:pt x="2567" y="6513"/>
                        <a:pt x="11099" y="-1"/>
                        <a:pt x="20836" y="0"/>
                      </a:cubicBezTo>
                      <a:cubicBezTo>
                        <a:pt x="29864" y="0"/>
                        <a:pt x="37941" y="5615"/>
                        <a:pt x="41084" y="14080"/>
                      </a:cubicBezTo>
                    </a:path>
                    <a:path w="41085" h="21600" stroke="0" extrusionOk="0">
                      <a:moveTo>
                        <a:pt x="0" y="15905"/>
                      </a:moveTo>
                      <a:cubicBezTo>
                        <a:pt x="2567" y="6513"/>
                        <a:pt x="11099" y="-1"/>
                        <a:pt x="20836" y="0"/>
                      </a:cubicBezTo>
                      <a:cubicBezTo>
                        <a:pt x="29864" y="0"/>
                        <a:pt x="37941" y="5615"/>
                        <a:pt x="41084" y="14080"/>
                      </a:cubicBezTo>
                      <a:lnTo>
                        <a:pt x="20836" y="2160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489" name="Arc 241"/>
                <p:cNvSpPr>
                  <a:spLocks/>
                </p:cNvSpPr>
                <p:nvPr/>
              </p:nvSpPr>
              <p:spPr bwMode="auto">
                <a:xfrm>
                  <a:off x="1257" y="2005"/>
                  <a:ext cx="37" cy="11"/>
                </a:xfrm>
                <a:custGeom>
                  <a:avLst/>
                  <a:gdLst>
                    <a:gd name="T0" fmla="*/ 0 w 40935"/>
                    <a:gd name="T1" fmla="*/ 0 h 21600"/>
                    <a:gd name="T2" fmla="*/ 0 w 40935"/>
                    <a:gd name="T3" fmla="*/ 0 h 21600"/>
                    <a:gd name="T4" fmla="*/ 0 w 40935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0935"/>
                    <a:gd name="T10" fmla="*/ 0 h 21600"/>
                    <a:gd name="T11" fmla="*/ 40935 w 40935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0935" h="21600" fill="none" extrusionOk="0">
                      <a:moveTo>
                        <a:pt x="-1" y="15705"/>
                      </a:moveTo>
                      <a:cubicBezTo>
                        <a:pt x="2635" y="6413"/>
                        <a:pt x="11120" y="-1"/>
                        <a:pt x="20780" y="0"/>
                      </a:cubicBezTo>
                      <a:cubicBezTo>
                        <a:pt x="29712" y="0"/>
                        <a:pt x="37723" y="5498"/>
                        <a:pt x="40935" y="13832"/>
                      </a:cubicBezTo>
                    </a:path>
                    <a:path w="40935" h="21600" stroke="0" extrusionOk="0">
                      <a:moveTo>
                        <a:pt x="-1" y="15705"/>
                      </a:moveTo>
                      <a:cubicBezTo>
                        <a:pt x="2635" y="6413"/>
                        <a:pt x="11120" y="-1"/>
                        <a:pt x="20780" y="0"/>
                      </a:cubicBezTo>
                      <a:cubicBezTo>
                        <a:pt x="29712" y="0"/>
                        <a:pt x="37723" y="5498"/>
                        <a:pt x="40935" y="13832"/>
                      </a:cubicBezTo>
                      <a:lnTo>
                        <a:pt x="20780" y="2160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490" name="Arc 242"/>
                <p:cNvSpPr>
                  <a:spLocks/>
                </p:cNvSpPr>
                <p:nvPr/>
              </p:nvSpPr>
              <p:spPr bwMode="auto">
                <a:xfrm>
                  <a:off x="1233" y="2010"/>
                  <a:ext cx="23" cy="14"/>
                </a:xfrm>
                <a:custGeom>
                  <a:avLst/>
                  <a:gdLst>
                    <a:gd name="T0" fmla="*/ 0 w 33372"/>
                    <a:gd name="T1" fmla="*/ 0 h 26005"/>
                    <a:gd name="T2" fmla="*/ 0 w 33372"/>
                    <a:gd name="T3" fmla="*/ 0 h 26005"/>
                    <a:gd name="T4" fmla="*/ 0 w 33372"/>
                    <a:gd name="T5" fmla="*/ 0 h 26005"/>
                    <a:gd name="T6" fmla="*/ 0 60000 65536"/>
                    <a:gd name="T7" fmla="*/ 0 60000 65536"/>
                    <a:gd name="T8" fmla="*/ 0 60000 65536"/>
                    <a:gd name="T9" fmla="*/ 0 w 33372"/>
                    <a:gd name="T10" fmla="*/ 0 h 26005"/>
                    <a:gd name="T11" fmla="*/ 33372 w 33372"/>
                    <a:gd name="T12" fmla="*/ 26005 h 2600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372" h="26005" fill="none" extrusionOk="0">
                      <a:moveTo>
                        <a:pt x="453" y="26005"/>
                      </a:moveTo>
                      <a:cubicBezTo>
                        <a:pt x="152" y="24556"/>
                        <a:pt x="0" y="2308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79" y="-1"/>
                        <a:pt x="29868" y="1212"/>
                        <a:pt x="33372" y="3489"/>
                      </a:cubicBezTo>
                    </a:path>
                    <a:path w="33372" h="26005" stroke="0" extrusionOk="0">
                      <a:moveTo>
                        <a:pt x="453" y="26005"/>
                      </a:moveTo>
                      <a:cubicBezTo>
                        <a:pt x="152" y="24556"/>
                        <a:pt x="0" y="2308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79" y="-1"/>
                        <a:pt x="29868" y="1212"/>
                        <a:pt x="33372" y="3489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491" name="Arc 243"/>
                <p:cNvSpPr>
                  <a:spLocks/>
                </p:cNvSpPr>
                <p:nvPr/>
              </p:nvSpPr>
              <p:spPr bwMode="auto">
                <a:xfrm>
                  <a:off x="1234" y="2011"/>
                  <a:ext cx="22" cy="13"/>
                </a:xfrm>
                <a:custGeom>
                  <a:avLst/>
                  <a:gdLst>
                    <a:gd name="T0" fmla="*/ 0 w 33223"/>
                    <a:gd name="T1" fmla="*/ 0 h 26082"/>
                    <a:gd name="T2" fmla="*/ 0 w 33223"/>
                    <a:gd name="T3" fmla="*/ 0 h 26082"/>
                    <a:gd name="T4" fmla="*/ 0 w 33223"/>
                    <a:gd name="T5" fmla="*/ 0 h 26082"/>
                    <a:gd name="T6" fmla="*/ 0 60000 65536"/>
                    <a:gd name="T7" fmla="*/ 0 60000 65536"/>
                    <a:gd name="T8" fmla="*/ 0 60000 65536"/>
                    <a:gd name="T9" fmla="*/ 0 w 33223"/>
                    <a:gd name="T10" fmla="*/ 0 h 26082"/>
                    <a:gd name="T11" fmla="*/ 33223 w 33223"/>
                    <a:gd name="T12" fmla="*/ 26082 h 2608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223" h="26082" fill="none" extrusionOk="0">
                      <a:moveTo>
                        <a:pt x="470" y="26081"/>
                      </a:moveTo>
                      <a:cubicBezTo>
                        <a:pt x="157" y="24608"/>
                        <a:pt x="0" y="23106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18" y="-1"/>
                        <a:pt x="29751" y="1177"/>
                        <a:pt x="33223" y="3393"/>
                      </a:cubicBezTo>
                    </a:path>
                    <a:path w="33223" h="26082" stroke="0" extrusionOk="0">
                      <a:moveTo>
                        <a:pt x="470" y="26081"/>
                      </a:moveTo>
                      <a:cubicBezTo>
                        <a:pt x="157" y="24608"/>
                        <a:pt x="0" y="23106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18" y="-1"/>
                        <a:pt x="29751" y="1177"/>
                        <a:pt x="33223" y="3393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492" name="Arc 244"/>
                <p:cNvSpPr>
                  <a:spLocks/>
                </p:cNvSpPr>
                <p:nvPr/>
              </p:nvSpPr>
              <p:spPr bwMode="auto">
                <a:xfrm>
                  <a:off x="1229" y="2042"/>
                  <a:ext cx="24" cy="10"/>
                </a:xfrm>
                <a:custGeom>
                  <a:avLst/>
                  <a:gdLst>
                    <a:gd name="T0" fmla="*/ 0 w 31800"/>
                    <a:gd name="T1" fmla="*/ 0 h 21600"/>
                    <a:gd name="T2" fmla="*/ 0 w 31800"/>
                    <a:gd name="T3" fmla="*/ 0 h 21600"/>
                    <a:gd name="T4" fmla="*/ 0 w 318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1800"/>
                    <a:gd name="T10" fmla="*/ 0 h 21600"/>
                    <a:gd name="T11" fmla="*/ 31800 w 318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800" h="21600" fill="none" extrusionOk="0">
                      <a:moveTo>
                        <a:pt x="31799" y="19039"/>
                      </a:moveTo>
                      <a:cubicBezTo>
                        <a:pt x="28662" y="20720"/>
                        <a:pt x="25158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31800" h="21600" stroke="0" extrusionOk="0">
                      <a:moveTo>
                        <a:pt x="31799" y="19039"/>
                      </a:moveTo>
                      <a:cubicBezTo>
                        <a:pt x="28662" y="20720"/>
                        <a:pt x="25158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493" name="Arc 245"/>
                <p:cNvSpPr>
                  <a:spLocks/>
                </p:cNvSpPr>
                <p:nvPr/>
              </p:nvSpPr>
              <p:spPr bwMode="auto">
                <a:xfrm>
                  <a:off x="1230" y="2042"/>
                  <a:ext cx="22" cy="9"/>
                </a:xfrm>
                <a:custGeom>
                  <a:avLst/>
                  <a:gdLst>
                    <a:gd name="T0" fmla="*/ 0 w 31479"/>
                    <a:gd name="T1" fmla="*/ 0 h 21600"/>
                    <a:gd name="T2" fmla="*/ 0 w 31479"/>
                    <a:gd name="T3" fmla="*/ 0 h 21600"/>
                    <a:gd name="T4" fmla="*/ 0 w 31479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1479"/>
                    <a:gd name="T10" fmla="*/ 0 h 21600"/>
                    <a:gd name="T11" fmla="*/ 31479 w 31479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479" h="21600" fill="none" extrusionOk="0">
                      <a:moveTo>
                        <a:pt x="31478" y="19208"/>
                      </a:moveTo>
                      <a:cubicBezTo>
                        <a:pt x="28422" y="20780"/>
                        <a:pt x="25036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31479" h="21600" stroke="0" extrusionOk="0">
                      <a:moveTo>
                        <a:pt x="31478" y="19208"/>
                      </a:moveTo>
                      <a:cubicBezTo>
                        <a:pt x="28422" y="20780"/>
                        <a:pt x="25036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494" name="Arc 246"/>
                <p:cNvSpPr>
                  <a:spLocks/>
                </p:cNvSpPr>
                <p:nvPr/>
              </p:nvSpPr>
              <p:spPr bwMode="auto">
                <a:xfrm>
                  <a:off x="1294" y="2010"/>
                  <a:ext cx="19" cy="14"/>
                </a:xfrm>
                <a:custGeom>
                  <a:avLst/>
                  <a:gdLst>
                    <a:gd name="T0" fmla="*/ 0 w 25986"/>
                    <a:gd name="T1" fmla="*/ 0 h 33449"/>
                    <a:gd name="T2" fmla="*/ 0 w 25986"/>
                    <a:gd name="T3" fmla="*/ 0 h 33449"/>
                    <a:gd name="T4" fmla="*/ 0 w 25986"/>
                    <a:gd name="T5" fmla="*/ 0 h 33449"/>
                    <a:gd name="T6" fmla="*/ 0 60000 65536"/>
                    <a:gd name="T7" fmla="*/ 0 60000 65536"/>
                    <a:gd name="T8" fmla="*/ 0 60000 65536"/>
                    <a:gd name="T9" fmla="*/ 0 w 25986"/>
                    <a:gd name="T10" fmla="*/ 0 h 33449"/>
                    <a:gd name="T11" fmla="*/ 25986 w 25986"/>
                    <a:gd name="T12" fmla="*/ 33449 h 3344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986" h="33449" fill="none" extrusionOk="0">
                      <a:moveTo>
                        <a:pt x="-1" y="449"/>
                      </a:moveTo>
                      <a:cubicBezTo>
                        <a:pt x="1442" y="150"/>
                        <a:pt x="2912" y="-1"/>
                        <a:pt x="4386" y="0"/>
                      </a:cubicBezTo>
                      <a:cubicBezTo>
                        <a:pt x="16315" y="0"/>
                        <a:pt x="25986" y="9670"/>
                        <a:pt x="25986" y="21600"/>
                      </a:cubicBezTo>
                      <a:cubicBezTo>
                        <a:pt x="25986" y="25810"/>
                        <a:pt x="24755" y="29928"/>
                        <a:pt x="22445" y="33448"/>
                      </a:cubicBezTo>
                    </a:path>
                    <a:path w="25986" h="33449" stroke="0" extrusionOk="0">
                      <a:moveTo>
                        <a:pt x="-1" y="449"/>
                      </a:moveTo>
                      <a:cubicBezTo>
                        <a:pt x="1442" y="150"/>
                        <a:pt x="2912" y="-1"/>
                        <a:pt x="4386" y="0"/>
                      </a:cubicBezTo>
                      <a:cubicBezTo>
                        <a:pt x="16315" y="0"/>
                        <a:pt x="25986" y="9670"/>
                        <a:pt x="25986" y="21600"/>
                      </a:cubicBezTo>
                      <a:cubicBezTo>
                        <a:pt x="25986" y="25810"/>
                        <a:pt x="24755" y="29928"/>
                        <a:pt x="22445" y="33448"/>
                      </a:cubicBezTo>
                      <a:lnTo>
                        <a:pt x="4386" y="2160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495" name="Arc 247"/>
                <p:cNvSpPr>
                  <a:spLocks/>
                </p:cNvSpPr>
                <p:nvPr/>
              </p:nvSpPr>
              <p:spPr bwMode="auto">
                <a:xfrm>
                  <a:off x="1294" y="2011"/>
                  <a:ext cx="17" cy="13"/>
                </a:xfrm>
                <a:custGeom>
                  <a:avLst/>
                  <a:gdLst>
                    <a:gd name="T0" fmla="*/ 0 w 25776"/>
                    <a:gd name="T1" fmla="*/ 0 h 33873"/>
                    <a:gd name="T2" fmla="*/ 0 w 25776"/>
                    <a:gd name="T3" fmla="*/ 0 h 33873"/>
                    <a:gd name="T4" fmla="*/ 0 w 25776"/>
                    <a:gd name="T5" fmla="*/ 0 h 33873"/>
                    <a:gd name="T6" fmla="*/ 0 60000 65536"/>
                    <a:gd name="T7" fmla="*/ 0 60000 65536"/>
                    <a:gd name="T8" fmla="*/ 0 60000 65536"/>
                    <a:gd name="T9" fmla="*/ 0 w 25776"/>
                    <a:gd name="T10" fmla="*/ 0 h 33873"/>
                    <a:gd name="T11" fmla="*/ 25776 w 25776"/>
                    <a:gd name="T12" fmla="*/ 33873 h 3387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776" h="33873" fill="none" extrusionOk="0">
                      <a:moveTo>
                        <a:pt x="0" y="407"/>
                      </a:moveTo>
                      <a:cubicBezTo>
                        <a:pt x="1375" y="136"/>
                        <a:pt x="2774" y="-1"/>
                        <a:pt x="4176" y="0"/>
                      </a:cubicBezTo>
                      <a:cubicBezTo>
                        <a:pt x="16105" y="0"/>
                        <a:pt x="25776" y="9670"/>
                        <a:pt x="25776" y="21600"/>
                      </a:cubicBezTo>
                      <a:cubicBezTo>
                        <a:pt x="25776" y="25984"/>
                        <a:pt x="24441" y="30264"/>
                        <a:pt x="21950" y="33872"/>
                      </a:cubicBezTo>
                    </a:path>
                    <a:path w="25776" h="33873" stroke="0" extrusionOk="0">
                      <a:moveTo>
                        <a:pt x="0" y="407"/>
                      </a:moveTo>
                      <a:cubicBezTo>
                        <a:pt x="1375" y="136"/>
                        <a:pt x="2774" y="-1"/>
                        <a:pt x="4176" y="0"/>
                      </a:cubicBezTo>
                      <a:cubicBezTo>
                        <a:pt x="16105" y="0"/>
                        <a:pt x="25776" y="9670"/>
                        <a:pt x="25776" y="21600"/>
                      </a:cubicBezTo>
                      <a:cubicBezTo>
                        <a:pt x="25776" y="25984"/>
                        <a:pt x="24441" y="30264"/>
                        <a:pt x="21950" y="33872"/>
                      </a:cubicBezTo>
                      <a:lnTo>
                        <a:pt x="4176" y="2160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496" name="Arc 248"/>
                <p:cNvSpPr>
                  <a:spLocks/>
                </p:cNvSpPr>
                <p:nvPr/>
              </p:nvSpPr>
              <p:spPr bwMode="auto">
                <a:xfrm>
                  <a:off x="1300" y="2024"/>
                  <a:ext cx="17" cy="14"/>
                </a:xfrm>
                <a:custGeom>
                  <a:avLst/>
                  <a:gdLst>
                    <a:gd name="T0" fmla="*/ 0 w 21600"/>
                    <a:gd name="T1" fmla="*/ 0 h 30094"/>
                    <a:gd name="T2" fmla="*/ 0 w 21600"/>
                    <a:gd name="T3" fmla="*/ 0 h 30094"/>
                    <a:gd name="T4" fmla="*/ 0 w 21600"/>
                    <a:gd name="T5" fmla="*/ 0 h 30094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30094"/>
                    <a:gd name="T11" fmla="*/ 21600 w 21600"/>
                    <a:gd name="T12" fmla="*/ 30094 h 3009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30094" fill="none" extrusionOk="0">
                      <a:moveTo>
                        <a:pt x="13043" y="-1"/>
                      </a:moveTo>
                      <a:cubicBezTo>
                        <a:pt x="18433" y="4083"/>
                        <a:pt x="21600" y="10454"/>
                        <a:pt x="21600" y="17217"/>
                      </a:cubicBezTo>
                      <a:cubicBezTo>
                        <a:pt x="21600" y="21855"/>
                        <a:pt x="20107" y="26370"/>
                        <a:pt x="17341" y="30093"/>
                      </a:cubicBezTo>
                    </a:path>
                    <a:path w="21600" h="30094" stroke="0" extrusionOk="0">
                      <a:moveTo>
                        <a:pt x="13043" y="-1"/>
                      </a:moveTo>
                      <a:cubicBezTo>
                        <a:pt x="18433" y="4083"/>
                        <a:pt x="21600" y="10454"/>
                        <a:pt x="21600" y="17217"/>
                      </a:cubicBezTo>
                      <a:cubicBezTo>
                        <a:pt x="21600" y="21855"/>
                        <a:pt x="20107" y="26370"/>
                        <a:pt x="17341" y="30093"/>
                      </a:cubicBezTo>
                      <a:lnTo>
                        <a:pt x="0" y="17217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497" name="Arc 249"/>
                <p:cNvSpPr>
                  <a:spLocks/>
                </p:cNvSpPr>
                <p:nvPr/>
              </p:nvSpPr>
              <p:spPr bwMode="auto">
                <a:xfrm>
                  <a:off x="1300" y="2025"/>
                  <a:ext cx="16" cy="13"/>
                </a:xfrm>
                <a:custGeom>
                  <a:avLst/>
                  <a:gdLst>
                    <a:gd name="T0" fmla="*/ 0 w 21600"/>
                    <a:gd name="T1" fmla="*/ 0 h 30713"/>
                    <a:gd name="T2" fmla="*/ 0 w 21600"/>
                    <a:gd name="T3" fmla="*/ 0 h 30713"/>
                    <a:gd name="T4" fmla="*/ 0 w 21600"/>
                    <a:gd name="T5" fmla="*/ 0 h 3071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30713"/>
                    <a:gd name="T11" fmla="*/ 21600 w 21600"/>
                    <a:gd name="T12" fmla="*/ 30713 h 3071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30713" fill="none" extrusionOk="0">
                      <a:moveTo>
                        <a:pt x="12687" y="0"/>
                      </a:moveTo>
                      <a:cubicBezTo>
                        <a:pt x="18286" y="4063"/>
                        <a:pt x="21600" y="10563"/>
                        <a:pt x="21600" y="17481"/>
                      </a:cubicBezTo>
                      <a:cubicBezTo>
                        <a:pt x="21600" y="22271"/>
                        <a:pt x="20007" y="26926"/>
                        <a:pt x="17072" y="30712"/>
                      </a:cubicBezTo>
                    </a:path>
                    <a:path w="21600" h="30713" stroke="0" extrusionOk="0">
                      <a:moveTo>
                        <a:pt x="12687" y="0"/>
                      </a:moveTo>
                      <a:cubicBezTo>
                        <a:pt x="18286" y="4063"/>
                        <a:pt x="21600" y="10563"/>
                        <a:pt x="21600" y="17481"/>
                      </a:cubicBezTo>
                      <a:cubicBezTo>
                        <a:pt x="21600" y="22271"/>
                        <a:pt x="20007" y="26926"/>
                        <a:pt x="17072" y="30712"/>
                      </a:cubicBezTo>
                      <a:lnTo>
                        <a:pt x="0" y="1748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498" name="Arc 250"/>
                <p:cNvSpPr>
                  <a:spLocks/>
                </p:cNvSpPr>
                <p:nvPr/>
              </p:nvSpPr>
              <p:spPr bwMode="auto">
                <a:xfrm>
                  <a:off x="1294" y="2037"/>
                  <a:ext cx="20" cy="19"/>
                </a:xfrm>
                <a:custGeom>
                  <a:avLst/>
                  <a:gdLst>
                    <a:gd name="T0" fmla="*/ 0 w 28231"/>
                    <a:gd name="T1" fmla="*/ 0 h 27833"/>
                    <a:gd name="T2" fmla="*/ 0 w 28231"/>
                    <a:gd name="T3" fmla="*/ 0 h 27833"/>
                    <a:gd name="T4" fmla="*/ 0 w 28231"/>
                    <a:gd name="T5" fmla="*/ 0 h 27833"/>
                    <a:gd name="T6" fmla="*/ 0 60000 65536"/>
                    <a:gd name="T7" fmla="*/ 0 60000 65536"/>
                    <a:gd name="T8" fmla="*/ 0 60000 65536"/>
                    <a:gd name="T9" fmla="*/ 0 w 28231"/>
                    <a:gd name="T10" fmla="*/ 0 h 27833"/>
                    <a:gd name="T11" fmla="*/ 28231 w 28231"/>
                    <a:gd name="T12" fmla="*/ 27833 h 2783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231" h="27833" fill="none" extrusionOk="0">
                      <a:moveTo>
                        <a:pt x="27312" y="-1"/>
                      </a:moveTo>
                      <a:cubicBezTo>
                        <a:pt x="27921" y="2021"/>
                        <a:pt x="28231" y="4121"/>
                        <a:pt x="28231" y="6233"/>
                      </a:cubicBezTo>
                      <a:cubicBezTo>
                        <a:pt x="28231" y="18162"/>
                        <a:pt x="18560" y="27833"/>
                        <a:pt x="6631" y="27833"/>
                      </a:cubicBezTo>
                      <a:cubicBezTo>
                        <a:pt x="4379" y="27833"/>
                        <a:pt x="2142" y="27481"/>
                        <a:pt x="0" y="26789"/>
                      </a:cubicBezTo>
                    </a:path>
                    <a:path w="28231" h="27833" stroke="0" extrusionOk="0">
                      <a:moveTo>
                        <a:pt x="27312" y="-1"/>
                      </a:moveTo>
                      <a:cubicBezTo>
                        <a:pt x="27921" y="2021"/>
                        <a:pt x="28231" y="4121"/>
                        <a:pt x="28231" y="6233"/>
                      </a:cubicBezTo>
                      <a:cubicBezTo>
                        <a:pt x="28231" y="18162"/>
                        <a:pt x="18560" y="27833"/>
                        <a:pt x="6631" y="27833"/>
                      </a:cubicBezTo>
                      <a:cubicBezTo>
                        <a:pt x="4379" y="27833"/>
                        <a:pt x="2142" y="27481"/>
                        <a:pt x="0" y="26789"/>
                      </a:cubicBezTo>
                      <a:lnTo>
                        <a:pt x="6631" y="6233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499" name="Arc 251"/>
                <p:cNvSpPr>
                  <a:spLocks/>
                </p:cNvSpPr>
                <p:nvPr/>
              </p:nvSpPr>
              <p:spPr bwMode="auto">
                <a:xfrm>
                  <a:off x="1295" y="2037"/>
                  <a:ext cx="19" cy="18"/>
                </a:xfrm>
                <a:custGeom>
                  <a:avLst/>
                  <a:gdLst>
                    <a:gd name="T0" fmla="*/ 0 w 28217"/>
                    <a:gd name="T1" fmla="*/ 0 h 27846"/>
                    <a:gd name="T2" fmla="*/ 0 w 28217"/>
                    <a:gd name="T3" fmla="*/ 0 h 27846"/>
                    <a:gd name="T4" fmla="*/ 0 w 28217"/>
                    <a:gd name="T5" fmla="*/ 0 h 27846"/>
                    <a:gd name="T6" fmla="*/ 0 60000 65536"/>
                    <a:gd name="T7" fmla="*/ 0 60000 65536"/>
                    <a:gd name="T8" fmla="*/ 0 60000 65536"/>
                    <a:gd name="T9" fmla="*/ 0 w 28217"/>
                    <a:gd name="T10" fmla="*/ 0 h 27846"/>
                    <a:gd name="T11" fmla="*/ 28217 w 28217"/>
                    <a:gd name="T12" fmla="*/ 27846 h 2784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217" h="27846" fill="none" extrusionOk="0">
                      <a:moveTo>
                        <a:pt x="27294" y="-1"/>
                      </a:moveTo>
                      <a:cubicBezTo>
                        <a:pt x="27906" y="2025"/>
                        <a:pt x="28217" y="4130"/>
                        <a:pt x="28217" y="6246"/>
                      </a:cubicBezTo>
                      <a:cubicBezTo>
                        <a:pt x="28217" y="18175"/>
                        <a:pt x="18546" y="27846"/>
                        <a:pt x="6617" y="27846"/>
                      </a:cubicBezTo>
                      <a:cubicBezTo>
                        <a:pt x="4370" y="27846"/>
                        <a:pt x="2138" y="27495"/>
                        <a:pt x="-1" y="26807"/>
                      </a:cubicBezTo>
                    </a:path>
                    <a:path w="28217" h="27846" stroke="0" extrusionOk="0">
                      <a:moveTo>
                        <a:pt x="27294" y="-1"/>
                      </a:moveTo>
                      <a:cubicBezTo>
                        <a:pt x="27906" y="2025"/>
                        <a:pt x="28217" y="4130"/>
                        <a:pt x="28217" y="6246"/>
                      </a:cubicBezTo>
                      <a:cubicBezTo>
                        <a:pt x="28217" y="18175"/>
                        <a:pt x="18546" y="27846"/>
                        <a:pt x="6617" y="27846"/>
                      </a:cubicBezTo>
                      <a:cubicBezTo>
                        <a:pt x="4370" y="27846"/>
                        <a:pt x="2138" y="27495"/>
                        <a:pt x="-1" y="26807"/>
                      </a:cubicBezTo>
                      <a:lnTo>
                        <a:pt x="6617" y="6246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500" name="Arc 252"/>
                <p:cNvSpPr>
                  <a:spLocks/>
                </p:cNvSpPr>
                <p:nvPr/>
              </p:nvSpPr>
              <p:spPr bwMode="auto">
                <a:xfrm>
                  <a:off x="1223" y="2024"/>
                  <a:ext cx="10" cy="17"/>
                </a:xfrm>
                <a:custGeom>
                  <a:avLst/>
                  <a:gdLst>
                    <a:gd name="T0" fmla="*/ 0 w 21600"/>
                    <a:gd name="T1" fmla="*/ 0 h 41436"/>
                    <a:gd name="T2" fmla="*/ 0 w 21600"/>
                    <a:gd name="T3" fmla="*/ 0 h 41436"/>
                    <a:gd name="T4" fmla="*/ 0 w 21600"/>
                    <a:gd name="T5" fmla="*/ 0 h 41436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436"/>
                    <a:gd name="T11" fmla="*/ 21600 w 21600"/>
                    <a:gd name="T12" fmla="*/ 41436 h 414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436" fill="none" extrusionOk="0">
                      <a:moveTo>
                        <a:pt x="13091" y="41435"/>
                      </a:moveTo>
                      <a:cubicBezTo>
                        <a:pt x="5149" y="38031"/>
                        <a:pt x="0" y="30222"/>
                        <a:pt x="0" y="21582"/>
                      </a:cubicBezTo>
                      <a:cubicBezTo>
                        <a:pt x="-1" y="9996"/>
                        <a:pt x="9140" y="473"/>
                        <a:pt x="20717" y="0"/>
                      </a:cubicBezTo>
                    </a:path>
                    <a:path w="21600" h="41436" stroke="0" extrusionOk="0">
                      <a:moveTo>
                        <a:pt x="13091" y="41435"/>
                      </a:moveTo>
                      <a:cubicBezTo>
                        <a:pt x="5149" y="38031"/>
                        <a:pt x="0" y="30222"/>
                        <a:pt x="0" y="21582"/>
                      </a:cubicBezTo>
                      <a:cubicBezTo>
                        <a:pt x="-1" y="9996"/>
                        <a:pt x="9140" y="473"/>
                        <a:pt x="20717" y="0"/>
                      </a:cubicBezTo>
                      <a:lnTo>
                        <a:pt x="21600" y="21582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501" name="Arc 253"/>
                <p:cNvSpPr>
                  <a:spLocks/>
                </p:cNvSpPr>
                <p:nvPr/>
              </p:nvSpPr>
              <p:spPr bwMode="auto">
                <a:xfrm>
                  <a:off x="1224" y="2025"/>
                  <a:ext cx="9" cy="15"/>
                </a:xfrm>
                <a:custGeom>
                  <a:avLst/>
                  <a:gdLst>
                    <a:gd name="T0" fmla="*/ 0 w 21600"/>
                    <a:gd name="T1" fmla="*/ 0 h 41473"/>
                    <a:gd name="T2" fmla="*/ 0 w 21600"/>
                    <a:gd name="T3" fmla="*/ 0 h 41473"/>
                    <a:gd name="T4" fmla="*/ 0 w 21600"/>
                    <a:gd name="T5" fmla="*/ 0 h 4147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473"/>
                    <a:gd name="T11" fmla="*/ 21600 w 21600"/>
                    <a:gd name="T12" fmla="*/ 41473 h 4147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473" fill="none" extrusionOk="0">
                      <a:moveTo>
                        <a:pt x="13179" y="41473"/>
                      </a:moveTo>
                      <a:cubicBezTo>
                        <a:pt x="5190" y="38091"/>
                        <a:pt x="0" y="30257"/>
                        <a:pt x="0" y="21582"/>
                      </a:cubicBezTo>
                      <a:cubicBezTo>
                        <a:pt x="-1" y="9991"/>
                        <a:pt x="9147" y="467"/>
                        <a:pt x="20727" y="-1"/>
                      </a:cubicBezTo>
                    </a:path>
                    <a:path w="21600" h="41473" stroke="0" extrusionOk="0">
                      <a:moveTo>
                        <a:pt x="13179" y="41473"/>
                      </a:moveTo>
                      <a:cubicBezTo>
                        <a:pt x="5190" y="38091"/>
                        <a:pt x="0" y="30257"/>
                        <a:pt x="0" y="21582"/>
                      </a:cubicBezTo>
                      <a:cubicBezTo>
                        <a:pt x="-1" y="9991"/>
                        <a:pt x="9147" y="467"/>
                        <a:pt x="20727" y="-1"/>
                      </a:cubicBezTo>
                      <a:lnTo>
                        <a:pt x="21600" y="21582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502" name="Arc 254"/>
                <p:cNvSpPr>
                  <a:spLocks/>
                </p:cNvSpPr>
                <p:nvPr/>
              </p:nvSpPr>
              <p:spPr bwMode="auto">
                <a:xfrm>
                  <a:off x="1252" y="2048"/>
                  <a:ext cx="42" cy="12"/>
                </a:xfrm>
                <a:custGeom>
                  <a:avLst/>
                  <a:gdLst>
                    <a:gd name="T0" fmla="*/ 0 w 38844"/>
                    <a:gd name="T1" fmla="*/ 0 h 21600"/>
                    <a:gd name="T2" fmla="*/ 0 w 38844"/>
                    <a:gd name="T3" fmla="*/ 0 h 21600"/>
                    <a:gd name="T4" fmla="*/ 0 w 38844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8844"/>
                    <a:gd name="T10" fmla="*/ 0 h 21600"/>
                    <a:gd name="T11" fmla="*/ 38844 w 38844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844" h="21600" fill="none" extrusionOk="0">
                      <a:moveTo>
                        <a:pt x="38843" y="12211"/>
                      </a:moveTo>
                      <a:cubicBezTo>
                        <a:pt x="34816" y="18087"/>
                        <a:pt x="28150" y="21599"/>
                        <a:pt x="21027" y="21600"/>
                      </a:cubicBezTo>
                      <a:cubicBezTo>
                        <a:pt x="11001" y="21600"/>
                        <a:pt x="2293" y="14701"/>
                        <a:pt x="-1" y="4941"/>
                      </a:cubicBezTo>
                    </a:path>
                    <a:path w="38844" h="21600" stroke="0" extrusionOk="0">
                      <a:moveTo>
                        <a:pt x="38843" y="12211"/>
                      </a:moveTo>
                      <a:cubicBezTo>
                        <a:pt x="34816" y="18087"/>
                        <a:pt x="28150" y="21599"/>
                        <a:pt x="21027" y="21600"/>
                      </a:cubicBezTo>
                      <a:cubicBezTo>
                        <a:pt x="11001" y="21600"/>
                        <a:pt x="2293" y="14701"/>
                        <a:pt x="-1" y="4941"/>
                      </a:cubicBezTo>
                      <a:lnTo>
                        <a:pt x="21027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503" name="Arc 255"/>
                <p:cNvSpPr>
                  <a:spLocks/>
                </p:cNvSpPr>
                <p:nvPr/>
              </p:nvSpPr>
              <p:spPr bwMode="auto">
                <a:xfrm>
                  <a:off x="1253" y="2048"/>
                  <a:ext cx="40" cy="11"/>
                </a:xfrm>
                <a:custGeom>
                  <a:avLst/>
                  <a:gdLst>
                    <a:gd name="T0" fmla="*/ 0 w 38540"/>
                    <a:gd name="T1" fmla="*/ 0 h 21600"/>
                    <a:gd name="T2" fmla="*/ 0 w 38540"/>
                    <a:gd name="T3" fmla="*/ 0 h 21600"/>
                    <a:gd name="T4" fmla="*/ 0 w 3854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8540"/>
                    <a:gd name="T10" fmla="*/ 0 h 21600"/>
                    <a:gd name="T11" fmla="*/ 38540 w 3854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540" h="21600" fill="none" extrusionOk="0">
                      <a:moveTo>
                        <a:pt x="38539" y="12573"/>
                      </a:moveTo>
                      <a:cubicBezTo>
                        <a:pt x="34483" y="18239"/>
                        <a:pt x="27944" y="21599"/>
                        <a:pt x="20977" y="21600"/>
                      </a:cubicBezTo>
                      <a:cubicBezTo>
                        <a:pt x="11030" y="21600"/>
                        <a:pt x="2370" y="14808"/>
                        <a:pt x="-1" y="5149"/>
                      </a:cubicBezTo>
                    </a:path>
                    <a:path w="38540" h="21600" stroke="0" extrusionOk="0">
                      <a:moveTo>
                        <a:pt x="38539" y="12573"/>
                      </a:moveTo>
                      <a:cubicBezTo>
                        <a:pt x="34483" y="18239"/>
                        <a:pt x="27944" y="21599"/>
                        <a:pt x="20977" y="21600"/>
                      </a:cubicBezTo>
                      <a:cubicBezTo>
                        <a:pt x="11030" y="21600"/>
                        <a:pt x="2370" y="14808"/>
                        <a:pt x="-1" y="5149"/>
                      </a:cubicBezTo>
                      <a:lnTo>
                        <a:pt x="20977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1388" name="Group 256"/>
            <p:cNvGrpSpPr>
              <a:grpSpLocks/>
            </p:cNvGrpSpPr>
            <p:nvPr/>
          </p:nvGrpSpPr>
          <p:grpSpPr bwMode="auto">
            <a:xfrm>
              <a:off x="1709" y="533"/>
              <a:ext cx="169" cy="168"/>
              <a:chOff x="961" y="2167"/>
              <a:chExt cx="169" cy="168"/>
            </a:xfrm>
          </p:grpSpPr>
          <p:sp>
            <p:nvSpPr>
              <p:cNvPr id="181466" name="Freeform 257"/>
              <p:cNvSpPr>
                <a:spLocks/>
              </p:cNvSpPr>
              <p:nvPr/>
            </p:nvSpPr>
            <p:spPr bwMode="auto">
              <a:xfrm>
                <a:off x="985" y="2269"/>
                <a:ext cx="145" cy="18"/>
              </a:xfrm>
              <a:custGeom>
                <a:avLst/>
                <a:gdLst>
                  <a:gd name="T0" fmla="*/ 0 w 581"/>
                  <a:gd name="T1" fmla="*/ 5 h 72"/>
                  <a:gd name="T2" fmla="*/ 4 w 581"/>
                  <a:gd name="T3" fmla="*/ 0 h 72"/>
                  <a:gd name="T4" fmla="*/ 36 w 581"/>
                  <a:gd name="T5" fmla="*/ 0 h 72"/>
                  <a:gd name="T6" fmla="*/ 32 w 581"/>
                  <a:gd name="T7" fmla="*/ 5 h 72"/>
                  <a:gd name="T8" fmla="*/ 0 w 581"/>
                  <a:gd name="T9" fmla="*/ 5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3" y="0"/>
                    </a:lnTo>
                    <a:lnTo>
                      <a:pt x="581" y="0"/>
                    </a:lnTo>
                    <a:lnTo>
                      <a:pt x="516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467" name="Freeform 258"/>
              <p:cNvSpPr>
                <a:spLocks/>
              </p:cNvSpPr>
              <p:nvPr/>
            </p:nvSpPr>
            <p:spPr bwMode="auto">
              <a:xfrm>
                <a:off x="985" y="2269"/>
                <a:ext cx="145" cy="18"/>
              </a:xfrm>
              <a:custGeom>
                <a:avLst/>
                <a:gdLst>
                  <a:gd name="T0" fmla="*/ 0 w 581"/>
                  <a:gd name="T1" fmla="*/ 5 h 72"/>
                  <a:gd name="T2" fmla="*/ 4 w 581"/>
                  <a:gd name="T3" fmla="*/ 0 h 72"/>
                  <a:gd name="T4" fmla="*/ 36 w 581"/>
                  <a:gd name="T5" fmla="*/ 0 h 72"/>
                  <a:gd name="T6" fmla="*/ 32 w 581"/>
                  <a:gd name="T7" fmla="*/ 5 h 72"/>
                  <a:gd name="T8" fmla="*/ 0 w 581"/>
                  <a:gd name="T9" fmla="*/ 5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3" y="0"/>
                    </a:lnTo>
                    <a:lnTo>
                      <a:pt x="581" y="0"/>
                    </a:lnTo>
                    <a:lnTo>
                      <a:pt x="516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468" name="Rectangle 259"/>
              <p:cNvSpPr>
                <a:spLocks noChangeArrowheads="1"/>
              </p:cNvSpPr>
              <p:nvPr/>
            </p:nvSpPr>
            <p:spPr bwMode="auto">
              <a:xfrm>
                <a:off x="985" y="2287"/>
                <a:ext cx="129" cy="22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81469" name="Rectangle 260"/>
              <p:cNvSpPr>
                <a:spLocks noChangeArrowheads="1"/>
              </p:cNvSpPr>
              <p:nvPr/>
            </p:nvSpPr>
            <p:spPr bwMode="auto">
              <a:xfrm>
                <a:off x="986" y="2288"/>
                <a:ext cx="127" cy="20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81470" name="Freeform 261"/>
              <p:cNvSpPr>
                <a:spLocks/>
              </p:cNvSpPr>
              <p:nvPr/>
            </p:nvSpPr>
            <p:spPr bwMode="auto">
              <a:xfrm>
                <a:off x="1114" y="2269"/>
                <a:ext cx="16" cy="40"/>
              </a:xfrm>
              <a:custGeom>
                <a:avLst/>
                <a:gdLst>
                  <a:gd name="T0" fmla="*/ 0 w 65"/>
                  <a:gd name="T1" fmla="*/ 10 h 160"/>
                  <a:gd name="T2" fmla="*/ 4 w 65"/>
                  <a:gd name="T3" fmla="*/ 6 h 160"/>
                  <a:gd name="T4" fmla="*/ 4 w 65"/>
                  <a:gd name="T5" fmla="*/ 0 h 160"/>
                  <a:gd name="T6" fmla="*/ 0 w 65"/>
                  <a:gd name="T7" fmla="*/ 5 h 160"/>
                  <a:gd name="T8" fmla="*/ 0 w 65"/>
                  <a:gd name="T9" fmla="*/ 1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5"/>
                  <a:gd name="T16" fmla="*/ 0 h 160"/>
                  <a:gd name="T17" fmla="*/ 65 w 65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5" h="160">
                    <a:moveTo>
                      <a:pt x="0" y="160"/>
                    </a:moveTo>
                    <a:lnTo>
                      <a:pt x="65" y="96"/>
                    </a:lnTo>
                    <a:lnTo>
                      <a:pt x="65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471" name="Freeform 262"/>
              <p:cNvSpPr>
                <a:spLocks/>
              </p:cNvSpPr>
              <p:nvPr/>
            </p:nvSpPr>
            <p:spPr bwMode="auto">
              <a:xfrm>
                <a:off x="1114" y="2269"/>
                <a:ext cx="16" cy="40"/>
              </a:xfrm>
              <a:custGeom>
                <a:avLst/>
                <a:gdLst>
                  <a:gd name="T0" fmla="*/ 0 w 65"/>
                  <a:gd name="T1" fmla="*/ 10 h 160"/>
                  <a:gd name="T2" fmla="*/ 4 w 65"/>
                  <a:gd name="T3" fmla="*/ 6 h 160"/>
                  <a:gd name="T4" fmla="*/ 4 w 65"/>
                  <a:gd name="T5" fmla="*/ 0 h 160"/>
                  <a:gd name="T6" fmla="*/ 0 w 65"/>
                  <a:gd name="T7" fmla="*/ 5 h 160"/>
                  <a:gd name="T8" fmla="*/ 0 w 65"/>
                  <a:gd name="T9" fmla="*/ 1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5"/>
                  <a:gd name="T16" fmla="*/ 0 h 160"/>
                  <a:gd name="T17" fmla="*/ 65 w 65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5" h="160">
                    <a:moveTo>
                      <a:pt x="0" y="160"/>
                    </a:moveTo>
                    <a:lnTo>
                      <a:pt x="65" y="96"/>
                    </a:lnTo>
                    <a:lnTo>
                      <a:pt x="65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472" name="Freeform 263"/>
              <p:cNvSpPr>
                <a:spLocks/>
              </p:cNvSpPr>
              <p:nvPr/>
            </p:nvSpPr>
            <p:spPr bwMode="auto">
              <a:xfrm>
                <a:off x="989" y="2269"/>
                <a:ext cx="139" cy="14"/>
              </a:xfrm>
              <a:custGeom>
                <a:avLst/>
                <a:gdLst>
                  <a:gd name="T0" fmla="*/ 0 w 557"/>
                  <a:gd name="T1" fmla="*/ 4 h 56"/>
                  <a:gd name="T2" fmla="*/ 3 w 557"/>
                  <a:gd name="T3" fmla="*/ 0 h 56"/>
                  <a:gd name="T4" fmla="*/ 35 w 557"/>
                  <a:gd name="T5" fmla="*/ 0 h 56"/>
                  <a:gd name="T6" fmla="*/ 32 w 557"/>
                  <a:gd name="T7" fmla="*/ 4 h 56"/>
                  <a:gd name="T8" fmla="*/ 0 w 557"/>
                  <a:gd name="T9" fmla="*/ 4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7" y="0"/>
                    </a:lnTo>
                    <a:lnTo>
                      <a:pt x="557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473" name="Freeform 264"/>
              <p:cNvSpPr>
                <a:spLocks/>
              </p:cNvSpPr>
              <p:nvPr/>
            </p:nvSpPr>
            <p:spPr bwMode="auto">
              <a:xfrm>
                <a:off x="989" y="2269"/>
                <a:ext cx="139" cy="14"/>
              </a:xfrm>
              <a:custGeom>
                <a:avLst/>
                <a:gdLst>
                  <a:gd name="T0" fmla="*/ 0 w 557"/>
                  <a:gd name="T1" fmla="*/ 4 h 56"/>
                  <a:gd name="T2" fmla="*/ 3 w 557"/>
                  <a:gd name="T3" fmla="*/ 0 h 56"/>
                  <a:gd name="T4" fmla="*/ 35 w 557"/>
                  <a:gd name="T5" fmla="*/ 0 h 56"/>
                  <a:gd name="T6" fmla="*/ 32 w 557"/>
                  <a:gd name="T7" fmla="*/ 4 h 56"/>
                  <a:gd name="T8" fmla="*/ 0 w 557"/>
                  <a:gd name="T9" fmla="*/ 4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7" y="0"/>
                    </a:lnTo>
                    <a:lnTo>
                      <a:pt x="557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474" name="Freeform 265"/>
              <p:cNvSpPr>
                <a:spLocks/>
              </p:cNvSpPr>
              <p:nvPr/>
            </p:nvSpPr>
            <p:spPr bwMode="auto">
              <a:xfrm>
                <a:off x="987" y="2167"/>
                <a:ext cx="141" cy="14"/>
              </a:xfrm>
              <a:custGeom>
                <a:avLst/>
                <a:gdLst>
                  <a:gd name="T0" fmla="*/ 0 w 565"/>
                  <a:gd name="T1" fmla="*/ 4 h 56"/>
                  <a:gd name="T2" fmla="*/ 3 w 565"/>
                  <a:gd name="T3" fmla="*/ 0 h 56"/>
                  <a:gd name="T4" fmla="*/ 35 w 565"/>
                  <a:gd name="T5" fmla="*/ 0 h 56"/>
                  <a:gd name="T6" fmla="*/ 32 w 565"/>
                  <a:gd name="T7" fmla="*/ 4 h 56"/>
                  <a:gd name="T8" fmla="*/ 0 w 565"/>
                  <a:gd name="T9" fmla="*/ 4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8" y="0"/>
                    </a:lnTo>
                    <a:lnTo>
                      <a:pt x="565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475" name="Freeform 266"/>
              <p:cNvSpPr>
                <a:spLocks/>
              </p:cNvSpPr>
              <p:nvPr/>
            </p:nvSpPr>
            <p:spPr bwMode="auto">
              <a:xfrm>
                <a:off x="987" y="2167"/>
                <a:ext cx="141" cy="14"/>
              </a:xfrm>
              <a:custGeom>
                <a:avLst/>
                <a:gdLst>
                  <a:gd name="T0" fmla="*/ 0 w 565"/>
                  <a:gd name="T1" fmla="*/ 4 h 56"/>
                  <a:gd name="T2" fmla="*/ 3 w 565"/>
                  <a:gd name="T3" fmla="*/ 0 h 56"/>
                  <a:gd name="T4" fmla="*/ 35 w 565"/>
                  <a:gd name="T5" fmla="*/ 0 h 56"/>
                  <a:gd name="T6" fmla="*/ 32 w 565"/>
                  <a:gd name="T7" fmla="*/ 4 h 56"/>
                  <a:gd name="T8" fmla="*/ 0 w 565"/>
                  <a:gd name="T9" fmla="*/ 4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8" y="0"/>
                    </a:lnTo>
                    <a:lnTo>
                      <a:pt x="565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476" name="Rectangle 267"/>
              <p:cNvSpPr>
                <a:spLocks noChangeArrowheads="1"/>
              </p:cNvSpPr>
              <p:nvPr/>
            </p:nvSpPr>
            <p:spPr bwMode="auto">
              <a:xfrm>
                <a:off x="988" y="2182"/>
                <a:ext cx="127" cy="98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81477" name="Rectangle 268"/>
              <p:cNvSpPr>
                <a:spLocks noChangeArrowheads="1"/>
              </p:cNvSpPr>
              <p:nvPr/>
            </p:nvSpPr>
            <p:spPr bwMode="auto">
              <a:xfrm>
                <a:off x="998" y="2194"/>
                <a:ext cx="105" cy="7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81478" name="Freeform 269"/>
              <p:cNvSpPr>
                <a:spLocks/>
              </p:cNvSpPr>
              <p:nvPr/>
            </p:nvSpPr>
            <p:spPr bwMode="auto">
              <a:xfrm>
                <a:off x="1114" y="2167"/>
                <a:ext cx="14" cy="112"/>
              </a:xfrm>
              <a:custGeom>
                <a:avLst/>
                <a:gdLst>
                  <a:gd name="T0" fmla="*/ 0 w 57"/>
                  <a:gd name="T1" fmla="*/ 28 h 449"/>
                  <a:gd name="T2" fmla="*/ 3 w 57"/>
                  <a:gd name="T3" fmla="*/ 25 h 449"/>
                  <a:gd name="T4" fmla="*/ 3 w 57"/>
                  <a:gd name="T5" fmla="*/ 0 h 449"/>
                  <a:gd name="T6" fmla="*/ 0 w 57"/>
                  <a:gd name="T7" fmla="*/ 3 h 449"/>
                  <a:gd name="T8" fmla="*/ 0 w 57"/>
                  <a:gd name="T9" fmla="*/ 28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449"/>
                  <a:gd name="T17" fmla="*/ 57 w 57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449">
                    <a:moveTo>
                      <a:pt x="0" y="449"/>
                    </a:moveTo>
                    <a:lnTo>
                      <a:pt x="57" y="401"/>
                    </a:lnTo>
                    <a:lnTo>
                      <a:pt x="57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479" name="Freeform 270"/>
              <p:cNvSpPr>
                <a:spLocks/>
              </p:cNvSpPr>
              <p:nvPr/>
            </p:nvSpPr>
            <p:spPr bwMode="auto">
              <a:xfrm>
                <a:off x="1114" y="2167"/>
                <a:ext cx="14" cy="112"/>
              </a:xfrm>
              <a:custGeom>
                <a:avLst/>
                <a:gdLst>
                  <a:gd name="T0" fmla="*/ 0 w 57"/>
                  <a:gd name="T1" fmla="*/ 28 h 449"/>
                  <a:gd name="T2" fmla="*/ 3 w 57"/>
                  <a:gd name="T3" fmla="*/ 25 h 449"/>
                  <a:gd name="T4" fmla="*/ 3 w 57"/>
                  <a:gd name="T5" fmla="*/ 0 h 449"/>
                  <a:gd name="T6" fmla="*/ 0 w 57"/>
                  <a:gd name="T7" fmla="*/ 3 h 449"/>
                  <a:gd name="T8" fmla="*/ 0 w 57"/>
                  <a:gd name="T9" fmla="*/ 28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449"/>
                  <a:gd name="T17" fmla="*/ 57 w 57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449">
                    <a:moveTo>
                      <a:pt x="0" y="449"/>
                    </a:moveTo>
                    <a:lnTo>
                      <a:pt x="57" y="401"/>
                    </a:lnTo>
                    <a:lnTo>
                      <a:pt x="57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480" name="Freeform 271"/>
              <p:cNvSpPr>
                <a:spLocks/>
              </p:cNvSpPr>
              <p:nvPr/>
            </p:nvSpPr>
            <p:spPr bwMode="auto">
              <a:xfrm>
                <a:off x="961" y="2305"/>
                <a:ext cx="159" cy="24"/>
              </a:xfrm>
              <a:custGeom>
                <a:avLst/>
                <a:gdLst>
                  <a:gd name="T0" fmla="*/ 0 w 637"/>
                  <a:gd name="T1" fmla="*/ 6 h 97"/>
                  <a:gd name="T2" fmla="*/ 5 w 637"/>
                  <a:gd name="T3" fmla="*/ 0 h 97"/>
                  <a:gd name="T4" fmla="*/ 40 w 637"/>
                  <a:gd name="T5" fmla="*/ 0 h 97"/>
                  <a:gd name="T6" fmla="*/ 35 w 637"/>
                  <a:gd name="T7" fmla="*/ 6 h 97"/>
                  <a:gd name="T8" fmla="*/ 0 w 637"/>
                  <a:gd name="T9" fmla="*/ 6 h 9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97"/>
                  <a:gd name="T17" fmla="*/ 637 w 637"/>
                  <a:gd name="T18" fmla="*/ 97 h 9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97">
                    <a:moveTo>
                      <a:pt x="0" y="97"/>
                    </a:moveTo>
                    <a:lnTo>
                      <a:pt x="81" y="0"/>
                    </a:lnTo>
                    <a:lnTo>
                      <a:pt x="637" y="0"/>
                    </a:lnTo>
                    <a:lnTo>
                      <a:pt x="557" y="97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481" name="Freeform 272"/>
              <p:cNvSpPr>
                <a:spLocks/>
              </p:cNvSpPr>
              <p:nvPr/>
            </p:nvSpPr>
            <p:spPr bwMode="auto">
              <a:xfrm>
                <a:off x="961" y="2305"/>
                <a:ext cx="159" cy="24"/>
              </a:xfrm>
              <a:custGeom>
                <a:avLst/>
                <a:gdLst>
                  <a:gd name="T0" fmla="*/ 0 w 637"/>
                  <a:gd name="T1" fmla="*/ 6 h 97"/>
                  <a:gd name="T2" fmla="*/ 5 w 637"/>
                  <a:gd name="T3" fmla="*/ 0 h 97"/>
                  <a:gd name="T4" fmla="*/ 40 w 637"/>
                  <a:gd name="T5" fmla="*/ 0 h 97"/>
                  <a:gd name="T6" fmla="*/ 35 w 637"/>
                  <a:gd name="T7" fmla="*/ 6 h 97"/>
                  <a:gd name="T8" fmla="*/ 0 w 637"/>
                  <a:gd name="T9" fmla="*/ 6 h 9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97"/>
                  <a:gd name="T17" fmla="*/ 637 w 637"/>
                  <a:gd name="T18" fmla="*/ 97 h 9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97">
                    <a:moveTo>
                      <a:pt x="0" y="97"/>
                    </a:moveTo>
                    <a:lnTo>
                      <a:pt x="81" y="0"/>
                    </a:lnTo>
                    <a:lnTo>
                      <a:pt x="637" y="0"/>
                    </a:lnTo>
                    <a:lnTo>
                      <a:pt x="557" y="97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482" name="Freeform 273"/>
              <p:cNvSpPr>
                <a:spLocks/>
              </p:cNvSpPr>
              <p:nvPr/>
            </p:nvSpPr>
            <p:spPr bwMode="auto">
              <a:xfrm>
                <a:off x="1100" y="2305"/>
                <a:ext cx="20" cy="30"/>
              </a:xfrm>
              <a:custGeom>
                <a:avLst/>
                <a:gdLst>
                  <a:gd name="T0" fmla="*/ 0 w 80"/>
                  <a:gd name="T1" fmla="*/ 7 h 121"/>
                  <a:gd name="T2" fmla="*/ 5 w 80"/>
                  <a:gd name="T3" fmla="*/ 2 h 121"/>
                  <a:gd name="T4" fmla="*/ 5 w 80"/>
                  <a:gd name="T5" fmla="*/ 0 h 121"/>
                  <a:gd name="T6" fmla="*/ 0 w 80"/>
                  <a:gd name="T7" fmla="*/ 6 h 121"/>
                  <a:gd name="T8" fmla="*/ 0 w 80"/>
                  <a:gd name="T9" fmla="*/ 7 h 1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121"/>
                  <a:gd name="T17" fmla="*/ 80 w 80"/>
                  <a:gd name="T18" fmla="*/ 121 h 1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121">
                    <a:moveTo>
                      <a:pt x="0" y="121"/>
                    </a:moveTo>
                    <a:lnTo>
                      <a:pt x="80" y="40"/>
                    </a:lnTo>
                    <a:lnTo>
                      <a:pt x="80" y="0"/>
                    </a:lnTo>
                    <a:lnTo>
                      <a:pt x="0" y="105"/>
                    </a:lnTo>
                    <a:lnTo>
                      <a:pt x="0" y="121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483" name="Freeform 274"/>
              <p:cNvSpPr>
                <a:spLocks/>
              </p:cNvSpPr>
              <p:nvPr/>
            </p:nvSpPr>
            <p:spPr bwMode="auto">
              <a:xfrm>
                <a:off x="1100" y="2305"/>
                <a:ext cx="20" cy="30"/>
              </a:xfrm>
              <a:custGeom>
                <a:avLst/>
                <a:gdLst>
                  <a:gd name="T0" fmla="*/ 0 w 80"/>
                  <a:gd name="T1" fmla="*/ 7 h 121"/>
                  <a:gd name="T2" fmla="*/ 5 w 80"/>
                  <a:gd name="T3" fmla="*/ 2 h 121"/>
                  <a:gd name="T4" fmla="*/ 5 w 80"/>
                  <a:gd name="T5" fmla="*/ 0 h 121"/>
                  <a:gd name="T6" fmla="*/ 0 w 80"/>
                  <a:gd name="T7" fmla="*/ 6 h 121"/>
                  <a:gd name="T8" fmla="*/ 0 w 80"/>
                  <a:gd name="T9" fmla="*/ 7 h 1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121"/>
                  <a:gd name="T17" fmla="*/ 80 w 80"/>
                  <a:gd name="T18" fmla="*/ 121 h 1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121">
                    <a:moveTo>
                      <a:pt x="0" y="121"/>
                    </a:moveTo>
                    <a:lnTo>
                      <a:pt x="80" y="40"/>
                    </a:lnTo>
                    <a:lnTo>
                      <a:pt x="80" y="0"/>
                    </a:lnTo>
                    <a:lnTo>
                      <a:pt x="0" y="105"/>
                    </a:lnTo>
                    <a:lnTo>
                      <a:pt x="0" y="121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484" name="Rectangle 275"/>
              <p:cNvSpPr>
                <a:spLocks noChangeArrowheads="1"/>
              </p:cNvSpPr>
              <p:nvPr/>
            </p:nvSpPr>
            <p:spPr bwMode="auto">
              <a:xfrm>
                <a:off x="961" y="2329"/>
                <a:ext cx="139" cy="6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81485" name="Rectangle 276"/>
              <p:cNvSpPr>
                <a:spLocks noChangeArrowheads="1"/>
              </p:cNvSpPr>
              <p:nvPr/>
            </p:nvSpPr>
            <p:spPr bwMode="auto">
              <a:xfrm>
                <a:off x="962" y="2330"/>
                <a:ext cx="137" cy="4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</p:grpSp>
        <p:grpSp>
          <p:nvGrpSpPr>
            <p:cNvPr id="181389" name="Group 277"/>
            <p:cNvGrpSpPr>
              <a:grpSpLocks/>
            </p:cNvGrpSpPr>
            <p:nvPr/>
          </p:nvGrpSpPr>
          <p:grpSpPr bwMode="auto">
            <a:xfrm>
              <a:off x="1753" y="571"/>
              <a:ext cx="93" cy="56"/>
              <a:chOff x="1005" y="2205"/>
              <a:chExt cx="93" cy="56"/>
            </a:xfrm>
          </p:grpSpPr>
          <p:grpSp>
            <p:nvGrpSpPr>
              <p:cNvPr id="181439" name="Group 278"/>
              <p:cNvGrpSpPr>
                <a:grpSpLocks/>
              </p:cNvGrpSpPr>
              <p:nvPr/>
            </p:nvGrpSpPr>
            <p:grpSpPr bwMode="auto">
              <a:xfrm>
                <a:off x="1005" y="2205"/>
                <a:ext cx="93" cy="56"/>
                <a:chOff x="1005" y="2205"/>
                <a:chExt cx="93" cy="56"/>
              </a:xfrm>
            </p:grpSpPr>
            <p:sp>
              <p:nvSpPr>
                <p:cNvPr id="181457" name="Oval 279"/>
                <p:cNvSpPr>
                  <a:spLocks noChangeArrowheads="1"/>
                </p:cNvSpPr>
                <p:nvPr/>
              </p:nvSpPr>
              <p:spPr bwMode="auto">
                <a:xfrm>
                  <a:off x="1037" y="2205"/>
                  <a:ext cx="41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181458" name="Oval 280"/>
                <p:cNvSpPr>
                  <a:spLocks noChangeArrowheads="1"/>
                </p:cNvSpPr>
                <p:nvPr/>
              </p:nvSpPr>
              <p:spPr bwMode="auto">
                <a:xfrm>
                  <a:off x="1015" y="2211"/>
                  <a:ext cx="31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181459" name="Oval 281"/>
                <p:cNvSpPr>
                  <a:spLocks noChangeArrowheads="1"/>
                </p:cNvSpPr>
                <p:nvPr/>
              </p:nvSpPr>
              <p:spPr bwMode="auto">
                <a:xfrm>
                  <a:off x="1005" y="2225"/>
                  <a:ext cx="2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181460" name="Oval 282"/>
                <p:cNvSpPr>
                  <a:spLocks noChangeArrowheads="1"/>
                </p:cNvSpPr>
                <p:nvPr/>
              </p:nvSpPr>
              <p:spPr bwMode="auto">
                <a:xfrm>
                  <a:off x="1011" y="2233"/>
                  <a:ext cx="32" cy="2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181461" name="Oval 283"/>
                <p:cNvSpPr>
                  <a:spLocks noChangeArrowheads="1"/>
                </p:cNvSpPr>
                <p:nvPr/>
              </p:nvSpPr>
              <p:spPr bwMode="auto">
                <a:xfrm>
                  <a:off x="1033" y="2237"/>
                  <a:ext cx="49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181462" name="Oval 284"/>
                <p:cNvSpPr>
                  <a:spLocks noChangeArrowheads="1"/>
                </p:cNvSpPr>
                <p:nvPr/>
              </p:nvSpPr>
              <p:spPr bwMode="auto">
                <a:xfrm>
                  <a:off x="1064" y="2211"/>
                  <a:ext cx="3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181463" name="Oval 285"/>
                <p:cNvSpPr>
                  <a:spLocks noChangeArrowheads="1"/>
                </p:cNvSpPr>
                <p:nvPr/>
              </p:nvSpPr>
              <p:spPr bwMode="auto">
                <a:xfrm>
                  <a:off x="1068" y="2223"/>
                  <a:ext cx="3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181464" name="Oval 286"/>
                <p:cNvSpPr>
                  <a:spLocks noChangeArrowheads="1"/>
                </p:cNvSpPr>
                <p:nvPr/>
              </p:nvSpPr>
              <p:spPr bwMode="auto">
                <a:xfrm>
                  <a:off x="1066" y="2227"/>
                  <a:ext cx="30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181465" name="Oval 287"/>
                <p:cNvSpPr>
                  <a:spLocks noChangeArrowheads="1"/>
                </p:cNvSpPr>
                <p:nvPr/>
              </p:nvSpPr>
              <p:spPr bwMode="auto">
                <a:xfrm>
                  <a:off x="1021" y="2219"/>
                  <a:ext cx="61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zh-CN" altLang="en-US">
                    <a:ea typeface="宋体" pitchFamily="2" charset="-122"/>
                  </a:endParaRPr>
                </a:p>
              </p:txBody>
            </p:sp>
          </p:grpSp>
          <p:grpSp>
            <p:nvGrpSpPr>
              <p:cNvPr id="181440" name="Group 288"/>
              <p:cNvGrpSpPr>
                <a:grpSpLocks/>
              </p:cNvGrpSpPr>
              <p:nvPr/>
            </p:nvGrpSpPr>
            <p:grpSpPr bwMode="auto">
              <a:xfrm>
                <a:off x="1005" y="2205"/>
                <a:ext cx="93" cy="56"/>
                <a:chOff x="1005" y="2205"/>
                <a:chExt cx="93" cy="56"/>
              </a:xfrm>
            </p:grpSpPr>
            <p:sp>
              <p:nvSpPr>
                <p:cNvPr id="181441" name="Arc 289"/>
                <p:cNvSpPr>
                  <a:spLocks/>
                </p:cNvSpPr>
                <p:nvPr/>
              </p:nvSpPr>
              <p:spPr bwMode="auto">
                <a:xfrm>
                  <a:off x="1039" y="2205"/>
                  <a:ext cx="38" cy="12"/>
                </a:xfrm>
                <a:custGeom>
                  <a:avLst/>
                  <a:gdLst>
                    <a:gd name="T0" fmla="*/ 0 w 40079"/>
                    <a:gd name="T1" fmla="*/ 0 h 21600"/>
                    <a:gd name="T2" fmla="*/ 0 w 40079"/>
                    <a:gd name="T3" fmla="*/ 0 h 21600"/>
                    <a:gd name="T4" fmla="*/ 0 w 40079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0079"/>
                    <a:gd name="T10" fmla="*/ 0 h 21600"/>
                    <a:gd name="T11" fmla="*/ 40079 w 40079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0079" h="21600" fill="none" extrusionOk="0">
                      <a:moveTo>
                        <a:pt x="0" y="14358"/>
                      </a:moveTo>
                      <a:cubicBezTo>
                        <a:pt x="3063" y="5749"/>
                        <a:pt x="11212" y="-1"/>
                        <a:pt x="20350" y="0"/>
                      </a:cubicBezTo>
                      <a:cubicBezTo>
                        <a:pt x="28878" y="0"/>
                        <a:pt x="36608" y="5017"/>
                        <a:pt x="40079" y="12807"/>
                      </a:cubicBezTo>
                    </a:path>
                    <a:path w="40079" h="21600" stroke="0" extrusionOk="0">
                      <a:moveTo>
                        <a:pt x="0" y="14358"/>
                      </a:moveTo>
                      <a:cubicBezTo>
                        <a:pt x="3063" y="5749"/>
                        <a:pt x="11212" y="-1"/>
                        <a:pt x="20350" y="0"/>
                      </a:cubicBezTo>
                      <a:cubicBezTo>
                        <a:pt x="28878" y="0"/>
                        <a:pt x="36608" y="5017"/>
                        <a:pt x="40079" y="12807"/>
                      </a:cubicBezTo>
                      <a:lnTo>
                        <a:pt x="20350" y="2160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442" name="Arc 290"/>
                <p:cNvSpPr>
                  <a:spLocks/>
                </p:cNvSpPr>
                <p:nvPr/>
              </p:nvSpPr>
              <p:spPr bwMode="auto">
                <a:xfrm>
                  <a:off x="1040" y="2206"/>
                  <a:ext cx="36" cy="11"/>
                </a:xfrm>
                <a:custGeom>
                  <a:avLst/>
                  <a:gdLst>
                    <a:gd name="T0" fmla="*/ 0 w 39867"/>
                    <a:gd name="T1" fmla="*/ 0 h 21600"/>
                    <a:gd name="T2" fmla="*/ 0 w 39867"/>
                    <a:gd name="T3" fmla="*/ 0 h 21600"/>
                    <a:gd name="T4" fmla="*/ 0 w 39867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9867"/>
                    <a:gd name="T10" fmla="*/ 0 h 21600"/>
                    <a:gd name="T11" fmla="*/ 39867 w 39867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867" h="21600" fill="none" extrusionOk="0">
                      <a:moveTo>
                        <a:pt x="-1" y="14116"/>
                      </a:moveTo>
                      <a:cubicBezTo>
                        <a:pt x="3132" y="5633"/>
                        <a:pt x="11218" y="-1"/>
                        <a:pt x="20262" y="0"/>
                      </a:cubicBezTo>
                      <a:cubicBezTo>
                        <a:pt x="28681" y="0"/>
                        <a:pt x="36333" y="4892"/>
                        <a:pt x="39867" y="12533"/>
                      </a:cubicBezTo>
                    </a:path>
                    <a:path w="39867" h="21600" stroke="0" extrusionOk="0">
                      <a:moveTo>
                        <a:pt x="-1" y="14116"/>
                      </a:moveTo>
                      <a:cubicBezTo>
                        <a:pt x="3132" y="5633"/>
                        <a:pt x="11218" y="-1"/>
                        <a:pt x="20262" y="0"/>
                      </a:cubicBezTo>
                      <a:cubicBezTo>
                        <a:pt x="28681" y="0"/>
                        <a:pt x="36333" y="4892"/>
                        <a:pt x="39867" y="12533"/>
                      </a:cubicBezTo>
                      <a:lnTo>
                        <a:pt x="20262" y="2160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443" name="Arc 291"/>
                <p:cNvSpPr>
                  <a:spLocks/>
                </p:cNvSpPr>
                <p:nvPr/>
              </p:nvSpPr>
              <p:spPr bwMode="auto">
                <a:xfrm>
                  <a:off x="1015" y="2211"/>
                  <a:ext cx="23" cy="14"/>
                </a:xfrm>
                <a:custGeom>
                  <a:avLst/>
                  <a:gdLst>
                    <a:gd name="T0" fmla="*/ 0 w 31958"/>
                    <a:gd name="T1" fmla="*/ 0 h 25972"/>
                    <a:gd name="T2" fmla="*/ 0 w 31958"/>
                    <a:gd name="T3" fmla="*/ 0 h 25972"/>
                    <a:gd name="T4" fmla="*/ 0 w 31958"/>
                    <a:gd name="T5" fmla="*/ 0 h 25972"/>
                    <a:gd name="T6" fmla="*/ 0 60000 65536"/>
                    <a:gd name="T7" fmla="*/ 0 60000 65536"/>
                    <a:gd name="T8" fmla="*/ 0 60000 65536"/>
                    <a:gd name="T9" fmla="*/ 0 w 31958"/>
                    <a:gd name="T10" fmla="*/ 0 h 25972"/>
                    <a:gd name="T11" fmla="*/ 31958 w 31958"/>
                    <a:gd name="T12" fmla="*/ 25972 h 2597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958" h="25972" fill="none" extrusionOk="0">
                      <a:moveTo>
                        <a:pt x="447" y="25971"/>
                      </a:moveTo>
                      <a:cubicBezTo>
                        <a:pt x="149" y="24533"/>
                        <a:pt x="0" y="23068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219" y="-1"/>
                        <a:pt x="28781" y="909"/>
                        <a:pt x="31958" y="2645"/>
                      </a:cubicBezTo>
                    </a:path>
                    <a:path w="31958" h="25972" stroke="0" extrusionOk="0">
                      <a:moveTo>
                        <a:pt x="447" y="25971"/>
                      </a:moveTo>
                      <a:cubicBezTo>
                        <a:pt x="149" y="24533"/>
                        <a:pt x="0" y="23068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219" y="-1"/>
                        <a:pt x="28781" y="909"/>
                        <a:pt x="31958" y="2645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444" name="Arc 292"/>
                <p:cNvSpPr>
                  <a:spLocks/>
                </p:cNvSpPr>
                <p:nvPr/>
              </p:nvSpPr>
              <p:spPr bwMode="auto">
                <a:xfrm>
                  <a:off x="1016" y="2212"/>
                  <a:ext cx="21" cy="13"/>
                </a:xfrm>
                <a:custGeom>
                  <a:avLst/>
                  <a:gdLst>
                    <a:gd name="T0" fmla="*/ 0 w 31797"/>
                    <a:gd name="T1" fmla="*/ 0 h 26058"/>
                    <a:gd name="T2" fmla="*/ 0 w 31797"/>
                    <a:gd name="T3" fmla="*/ 0 h 26058"/>
                    <a:gd name="T4" fmla="*/ 0 w 31797"/>
                    <a:gd name="T5" fmla="*/ 0 h 26058"/>
                    <a:gd name="T6" fmla="*/ 0 60000 65536"/>
                    <a:gd name="T7" fmla="*/ 0 60000 65536"/>
                    <a:gd name="T8" fmla="*/ 0 60000 65536"/>
                    <a:gd name="T9" fmla="*/ 0 w 31797"/>
                    <a:gd name="T10" fmla="*/ 0 h 26058"/>
                    <a:gd name="T11" fmla="*/ 31797 w 31797"/>
                    <a:gd name="T12" fmla="*/ 26058 h 2605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797" h="26058" fill="none" extrusionOk="0">
                      <a:moveTo>
                        <a:pt x="465" y="26057"/>
                      </a:moveTo>
                      <a:cubicBezTo>
                        <a:pt x="155" y="24592"/>
                        <a:pt x="0" y="23098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157" y="-1"/>
                        <a:pt x="28660" y="878"/>
                        <a:pt x="31796" y="2558"/>
                      </a:cubicBezTo>
                    </a:path>
                    <a:path w="31797" h="26058" stroke="0" extrusionOk="0">
                      <a:moveTo>
                        <a:pt x="465" y="26057"/>
                      </a:moveTo>
                      <a:cubicBezTo>
                        <a:pt x="155" y="24592"/>
                        <a:pt x="0" y="23098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157" y="-1"/>
                        <a:pt x="28660" y="878"/>
                        <a:pt x="31796" y="2558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445" name="Arc 293"/>
                <p:cNvSpPr>
                  <a:spLocks/>
                </p:cNvSpPr>
                <p:nvPr/>
              </p:nvSpPr>
              <p:spPr bwMode="auto">
                <a:xfrm>
                  <a:off x="1011" y="2242"/>
                  <a:ext cx="24" cy="11"/>
                </a:xfrm>
                <a:custGeom>
                  <a:avLst/>
                  <a:gdLst>
                    <a:gd name="T0" fmla="*/ 0 w 32394"/>
                    <a:gd name="T1" fmla="*/ 0 h 22980"/>
                    <a:gd name="T2" fmla="*/ 0 w 32394"/>
                    <a:gd name="T3" fmla="*/ 0 h 22980"/>
                    <a:gd name="T4" fmla="*/ 0 w 32394"/>
                    <a:gd name="T5" fmla="*/ 0 h 22980"/>
                    <a:gd name="T6" fmla="*/ 0 60000 65536"/>
                    <a:gd name="T7" fmla="*/ 0 60000 65536"/>
                    <a:gd name="T8" fmla="*/ 0 60000 65536"/>
                    <a:gd name="T9" fmla="*/ 0 w 32394"/>
                    <a:gd name="T10" fmla="*/ 0 h 22980"/>
                    <a:gd name="T11" fmla="*/ 32394 w 32394"/>
                    <a:gd name="T12" fmla="*/ 22980 h 2298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2394" h="22980" fill="none" extrusionOk="0">
                      <a:moveTo>
                        <a:pt x="32393" y="20089"/>
                      </a:moveTo>
                      <a:cubicBezTo>
                        <a:pt x="29111" y="21983"/>
                        <a:pt x="25389" y="22979"/>
                        <a:pt x="21600" y="22980"/>
                      </a:cubicBezTo>
                      <a:cubicBezTo>
                        <a:pt x="9670" y="22980"/>
                        <a:pt x="0" y="13309"/>
                        <a:pt x="0" y="1380"/>
                      </a:cubicBezTo>
                      <a:cubicBezTo>
                        <a:pt x="-1" y="919"/>
                        <a:pt x="14" y="459"/>
                        <a:pt x="44" y="0"/>
                      </a:cubicBezTo>
                    </a:path>
                    <a:path w="32394" h="22980" stroke="0" extrusionOk="0">
                      <a:moveTo>
                        <a:pt x="32393" y="20089"/>
                      </a:moveTo>
                      <a:cubicBezTo>
                        <a:pt x="29111" y="21983"/>
                        <a:pt x="25389" y="22979"/>
                        <a:pt x="21600" y="22980"/>
                      </a:cubicBezTo>
                      <a:cubicBezTo>
                        <a:pt x="9670" y="22980"/>
                        <a:pt x="0" y="13309"/>
                        <a:pt x="0" y="1380"/>
                      </a:cubicBezTo>
                      <a:cubicBezTo>
                        <a:pt x="-1" y="919"/>
                        <a:pt x="14" y="459"/>
                        <a:pt x="44" y="0"/>
                      </a:cubicBezTo>
                      <a:lnTo>
                        <a:pt x="21600" y="138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446" name="Arc 294"/>
                <p:cNvSpPr>
                  <a:spLocks/>
                </p:cNvSpPr>
                <p:nvPr/>
              </p:nvSpPr>
              <p:spPr bwMode="auto">
                <a:xfrm>
                  <a:off x="1012" y="2242"/>
                  <a:ext cx="22" cy="10"/>
                </a:xfrm>
                <a:custGeom>
                  <a:avLst/>
                  <a:gdLst>
                    <a:gd name="T0" fmla="*/ 0 w 32065"/>
                    <a:gd name="T1" fmla="*/ 0 h 23037"/>
                    <a:gd name="T2" fmla="*/ 0 w 32065"/>
                    <a:gd name="T3" fmla="*/ 0 h 23037"/>
                    <a:gd name="T4" fmla="*/ 0 w 32065"/>
                    <a:gd name="T5" fmla="*/ 0 h 23037"/>
                    <a:gd name="T6" fmla="*/ 0 60000 65536"/>
                    <a:gd name="T7" fmla="*/ 0 60000 65536"/>
                    <a:gd name="T8" fmla="*/ 0 60000 65536"/>
                    <a:gd name="T9" fmla="*/ 0 w 32065"/>
                    <a:gd name="T10" fmla="*/ 0 h 23037"/>
                    <a:gd name="T11" fmla="*/ 32065 w 32065"/>
                    <a:gd name="T12" fmla="*/ 23037 h 2303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2065" h="23037" fill="none" extrusionOk="0">
                      <a:moveTo>
                        <a:pt x="32065" y="20332"/>
                      </a:moveTo>
                      <a:cubicBezTo>
                        <a:pt x="28862" y="22106"/>
                        <a:pt x="25261" y="23036"/>
                        <a:pt x="21600" y="23037"/>
                      </a:cubicBezTo>
                      <a:cubicBezTo>
                        <a:pt x="9670" y="23037"/>
                        <a:pt x="0" y="13366"/>
                        <a:pt x="0" y="1437"/>
                      </a:cubicBezTo>
                      <a:cubicBezTo>
                        <a:pt x="-1" y="957"/>
                        <a:pt x="15" y="478"/>
                        <a:pt x="47" y="-1"/>
                      </a:cubicBezTo>
                    </a:path>
                    <a:path w="32065" h="23037" stroke="0" extrusionOk="0">
                      <a:moveTo>
                        <a:pt x="32065" y="20332"/>
                      </a:moveTo>
                      <a:cubicBezTo>
                        <a:pt x="28862" y="22106"/>
                        <a:pt x="25261" y="23036"/>
                        <a:pt x="21600" y="23037"/>
                      </a:cubicBezTo>
                      <a:cubicBezTo>
                        <a:pt x="9670" y="23037"/>
                        <a:pt x="0" y="13366"/>
                        <a:pt x="0" y="1437"/>
                      </a:cubicBezTo>
                      <a:cubicBezTo>
                        <a:pt x="-1" y="957"/>
                        <a:pt x="15" y="478"/>
                        <a:pt x="47" y="-1"/>
                      </a:cubicBezTo>
                      <a:lnTo>
                        <a:pt x="21600" y="1437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447" name="Arc 295"/>
                <p:cNvSpPr>
                  <a:spLocks/>
                </p:cNvSpPr>
                <p:nvPr/>
              </p:nvSpPr>
              <p:spPr bwMode="auto">
                <a:xfrm>
                  <a:off x="1076" y="2211"/>
                  <a:ext cx="18" cy="13"/>
                </a:xfrm>
                <a:custGeom>
                  <a:avLst/>
                  <a:gdLst>
                    <a:gd name="T0" fmla="*/ 0 w 25836"/>
                    <a:gd name="T1" fmla="*/ 0 h 32090"/>
                    <a:gd name="T2" fmla="*/ 0 w 25836"/>
                    <a:gd name="T3" fmla="*/ 0 h 32090"/>
                    <a:gd name="T4" fmla="*/ 0 w 25836"/>
                    <a:gd name="T5" fmla="*/ 0 h 32090"/>
                    <a:gd name="T6" fmla="*/ 0 60000 65536"/>
                    <a:gd name="T7" fmla="*/ 0 60000 65536"/>
                    <a:gd name="T8" fmla="*/ 0 60000 65536"/>
                    <a:gd name="T9" fmla="*/ 0 w 25836"/>
                    <a:gd name="T10" fmla="*/ 0 h 32090"/>
                    <a:gd name="T11" fmla="*/ 25836 w 25836"/>
                    <a:gd name="T12" fmla="*/ 32090 h 3209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836" h="32090" fill="none" extrusionOk="0">
                      <a:moveTo>
                        <a:pt x="0" y="419"/>
                      </a:moveTo>
                      <a:cubicBezTo>
                        <a:pt x="1394" y="140"/>
                        <a:pt x="2813" y="-1"/>
                        <a:pt x="4236" y="0"/>
                      </a:cubicBezTo>
                      <a:cubicBezTo>
                        <a:pt x="16165" y="0"/>
                        <a:pt x="25836" y="9670"/>
                        <a:pt x="25836" y="21600"/>
                      </a:cubicBezTo>
                      <a:cubicBezTo>
                        <a:pt x="25836" y="25270"/>
                        <a:pt x="24900" y="28881"/>
                        <a:pt x="23117" y="32089"/>
                      </a:cubicBezTo>
                    </a:path>
                    <a:path w="25836" h="32090" stroke="0" extrusionOk="0">
                      <a:moveTo>
                        <a:pt x="0" y="419"/>
                      </a:moveTo>
                      <a:cubicBezTo>
                        <a:pt x="1394" y="140"/>
                        <a:pt x="2813" y="-1"/>
                        <a:pt x="4236" y="0"/>
                      </a:cubicBezTo>
                      <a:cubicBezTo>
                        <a:pt x="16165" y="0"/>
                        <a:pt x="25836" y="9670"/>
                        <a:pt x="25836" y="21600"/>
                      </a:cubicBezTo>
                      <a:cubicBezTo>
                        <a:pt x="25836" y="25270"/>
                        <a:pt x="24900" y="28881"/>
                        <a:pt x="23117" y="32089"/>
                      </a:cubicBezTo>
                      <a:lnTo>
                        <a:pt x="4236" y="2160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448" name="Arc 296"/>
                <p:cNvSpPr>
                  <a:spLocks/>
                </p:cNvSpPr>
                <p:nvPr/>
              </p:nvSpPr>
              <p:spPr bwMode="auto">
                <a:xfrm>
                  <a:off x="1076" y="2212"/>
                  <a:ext cx="17" cy="12"/>
                </a:xfrm>
                <a:custGeom>
                  <a:avLst/>
                  <a:gdLst>
                    <a:gd name="T0" fmla="*/ 0 w 25642"/>
                    <a:gd name="T1" fmla="*/ 0 h 32484"/>
                    <a:gd name="T2" fmla="*/ 0 w 25642"/>
                    <a:gd name="T3" fmla="*/ 0 h 32484"/>
                    <a:gd name="T4" fmla="*/ 0 w 25642"/>
                    <a:gd name="T5" fmla="*/ 0 h 32484"/>
                    <a:gd name="T6" fmla="*/ 0 60000 65536"/>
                    <a:gd name="T7" fmla="*/ 0 60000 65536"/>
                    <a:gd name="T8" fmla="*/ 0 60000 65536"/>
                    <a:gd name="T9" fmla="*/ 0 w 25642"/>
                    <a:gd name="T10" fmla="*/ 0 h 32484"/>
                    <a:gd name="T11" fmla="*/ 25642 w 25642"/>
                    <a:gd name="T12" fmla="*/ 32484 h 3248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642" h="32484" fill="none" extrusionOk="0">
                      <a:moveTo>
                        <a:pt x="0" y="381"/>
                      </a:moveTo>
                      <a:cubicBezTo>
                        <a:pt x="1332" y="127"/>
                        <a:pt x="2685" y="-1"/>
                        <a:pt x="4042" y="0"/>
                      </a:cubicBezTo>
                      <a:cubicBezTo>
                        <a:pt x="15971" y="0"/>
                        <a:pt x="25642" y="9670"/>
                        <a:pt x="25642" y="21600"/>
                      </a:cubicBezTo>
                      <a:cubicBezTo>
                        <a:pt x="25642" y="25424"/>
                        <a:pt x="24626" y="29180"/>
                        <a:pt x="22699" y="32483"/>
                      </a:cubicBezTo>
                    </a:path>
                    <a:path w="25642" h="32484" stroke="0" extrusionOk="0">
                      <a:moveTo>
                        <a:pt x="0" y="381"/>
                      </a:moveTo>
                      <a:cubicBezTo>
                        <a:pt x="1332" y="127"/>
                        <a:pt x="2685" y="-1"/>
                        <a:pt x="4042" y="0"/>
                      </a:cubicBezTo>
                      <a:cubicBezTo>
                        <a:pt x="15971" y="0"/>
                        <a:pt x="25642" y="9670"/>
                        <a:pt x="25642" y="21600"/>
                      </a:cubicBezTo>
                      <a:cubicBezTo>
                        <a:pt x="25642" y="25424"/>
                        <a:pt x="24626" y="29180"/>
                        <a:pt x="22699" y="32483"/>
                      </a:cubicBezTo>
                      <a:lnTo>
                        <a:pt x="4042" y="2160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449" name="Arc 297"/>
                <p:cNvSpPr>
                  <a:spLocks/>
                </p:cNvSpPr>
                <p:nvPr/>
              </p:nvSpPr>
              <p:spPr bwMode="auto">
                <a:xfrm>
                  <a:off x="1082" y="2225"/>
                  <a:ext cx="16" cy="13"/>
                </a:xfrm>
                <a:custGeom>
                  <a:avLst/>
                  <a:gdLst>
                    <a:gd name="T0" fmla="*/ 0 w 21600"/>
                    <a:gd name="T1" fmla="*/ 0 h 28665"/>
                    <a:gd name="T2" fmla="*/ 0 w 21600"/>
                    <a:gd name="T3" fmla="*/ 0 h 28665"/>
                    <a:gd name="T4" fmla="*/ 0 w 21600"/>
                    <a:gd name="T5" fmla="*/ 0 h 28665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8665"/>
                    <a:gd name="T11" fmla="*/ 21600 w 21600"/>
                    <a:gd name="T12" fmla="*/ 28665 h 2866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8665" fill="none" extrusionOk="0">
                      <a:moveTo>
                        <a:pt x="13298" y="-1"/>
                      </a:moveTo>
                      <a:cubicBezTo>
                        <a:pt x="18537" y="4093"/>
                        <a:pt x="21600" y="10371"/>
                        <a:pt x="21600" y="17021"/>
                      </a:cubicBezTo>
                      <a:cubicBezTo>
                        <a:pt x="21600" y="21148"/>
                        <a:pt x="20417" y="25188"/>
                        <a:pt x="18192" y="28664"/>
                      </a:cubicBezTo>
                    </a:path>
                    <a:path w="21600" h="28665" stroke="0" extrusionOk="0">
                      <a:moveTo>
                        <a:pt x="13298" y="-1"/>
                      </a:moveTo>
                      <a:cubicBezTo>
                        <a:pt x="18537" y="4093"/>
                        <a:pt x="21600" y="10371"/>
                        <a:pt x="21600" y="17021"/>
                      </a:cubicBezTo>
                      <a:cubicBezTo>
                        <a:pt x="21600" y="21148"/>
                        <a:pt x="20417" y="25188"/>
                        <a:pt x="18192" y="28664"/>
                      </a:cubicBezTo>
                      <a:lnTo>
                        <a:pt x="0" y="1702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450" name="Arc 298"/>
                <p:cNvSpPr>
                  <a:spLocks/>
                </p:cNvSpPr>
                <p:nvPr/>
              </p:nvSpPr>
              <p:spPr bwMode="auto">
                <a:xfrm>
                  <a:off x="1082" y="2226"/>
                  <a:ext cx="15" cy="12"/>
                </a:xfrm>
                <a:custGeom>
                  <a:avLst/>
                  <a:gdLst>
                    <a:gd name="T0" fmla="*/ 0 w 21600"/>
                    <a:gd name="T1" fmla="*/ 0 h 29262"/>
                    <a:gd name="T2" fmla="*/ 0 w 21600"/>
                    <a:gd name="T3" fmla="*/ 0 h 29262"/>
                    <a:gd name="T4" fmla="*/ 0 w 21600"/>
                    <a:gd name="T5" fmla="*/ 0 h 29262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9262"/>
                    <a:gd name="T11" fmla="*/ 21600 w 21600"/>
                    <a:gd name="T12" fmla="*/ 29262 h 2926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9262" fill="none" extrusionOk="0">
                      <a:moveTo>
                        <a:pt x="12959" y="-1"/>
                      </a:moveTo>
                      <a:cubicBezTo>
                        <a:pt x="18399" y="4079"/>
                        <a:pt x="21600" y="10481"/>
                        <a:pt x="21600" y="17280"/>
                      </a:cubicBezTo>
                      <a:cubicBezTo>
                        <a:pt x="21600" y="21544"/>
                        <a:pt x="20337" y="25713"/>
                        <a:pt x="17971" y="29261"/>
                      </a:cubicBezTo>
                    </a:path>
                    <a:path w="21600" h="29262" stroke="0" extrusionOk="0">
                      <a:moveTo>
                        <a:pt x="12959" y="-1"/>
                      </a:moveTo>
                      <a:cubicBezTo>
                        <a:pt x="18399" y="4079"/>
                        <a:pt x="21600" y="10481"/>
                        <a:pt x="21600" y="17280"/>
                      </a:cubicBezTo>
                      <a:cubicBezTo>
                        <a:pt x="21600" y="21544"/>
                        <a:pt x="20337" y="25713"/>
                        <a:pt x="17971" y="29261"/>
                      </a:cubicBezTo>
                      <a:lnTo>
                        <a:pt x="0" y="1728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451" name="Arc 299"/>
                <p:cNvSpPr>
                  <a:spLocks/>
                </p:cNvSpPr>
                <p:nvPr/>
              </p:nvSpPr>
              <p:spPr bwMode="auto">
                <a:xfrm>
                  <a:off x="1076" y="2237"/>
                  <a:ext cx="20" cy="20"/>
                </a:xfrm>
                <a:custGeom>
                  <a:avLst/>
                  <a:gdLst>
                    <a:gd name="T0" fmla="*/ 0 w 28696"/>
                    <a:gd name="T1" fmla="*/ 0 h 28431"/>
                    <a:gd name="T2" fmla="*/ 0 w 28696"/>
                    <a:gd name="T3" fmla="*/ 0 h 28431"/>
                    <a:gd name="T4" fmla="*/ 0 w 28696"/>
                    <a:gd name="T5" fmla="*/ 0 h 28431"/>
                    <a:gd name="T6" fmla="*/ 0 60000 65536"/>
                    <a:gd name="T7" fmla="*/ 0 60000 65536"/>
                    <a:gd name="T8" fmla="*/ 0 60000 65536"/>
                    <a:gd name="T9" fmla="*/ 0 w 28696"/>
                    <a:gd name="T10" fmla="*/ 0 h 28431"/>
                    <a:gd name="T11" fmla="*/ 28696 w 28696"/>
                    <a:gd name="T12" fmla="*/ 28431 h 2843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696" h="28431" fill="none" extrusionOk="0">
                      <a:moveTo>
                        <a:pt x="27587" y="0"/>
                      </a:moveTo>
                      <a:cubicBezTo>
                        <a:pt x="28321" y="2202"/>
                        <a:pt x="28696" y="4509"/>
                        <a:pt x="28696" y="6831"/>
                      </a:cubicBezTo>
                      <a:cubicBezTo>
                        <a:pt x="28696" y="18760"/>
                        <a:pt x="19025" y="28431"/>
                        <a:pt x="7096" y="28431"/>
                      </a:cubicBezTo>
                      <a:cubicBezTo>
                        <a:pt x="4680" y="28431"/>
                        <a:pt x="2281" y="28025"/>
                        <a:pt x="-1" y="27232"/>
                      </a:cubicBezTo>
                    </a:path>
                    <a:path w="28696" h="28431" stroke="0" extrusionOk="0">
                      <a:moveTo>
                        <a:pt x="27587" y="0"/>
                      </a:moveTo>
                      <a:cubicBezTo>
                        <a:pt x="28321" y="2202"/>
                        <a:pt x="28696" y="4509"/>
                        <a:pt x="28696" y="6831"/>
                      </a:cubicBezTo>
                      <a:cubicBezTo>
                        <a:pt x="28696" y="18760"/>
                        <a:pt x="19025" y="28431"/>
                        <a:pt x="7096" y="28431"/>
                      </a:cubicBezTo>
                      <a:cubicBezTo>
                        <a:pt x="4680" y="28431"/>
                        <a:pt x="2281" y="28025"/>
                        <a:pt x="-1" y="27232"/>
                      </a:cubicBezTo>
                      <a:lnTo>
                        <a:pt x="7096" y="683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452" name="Arc 300"/>
                <p:cNvSpPr>
                  <a:spLocks/>
                </p:cNvSpPr>
                <p:nvPr/>
              </p:nvSpPr>
              <p:spPr bwMode="auto">
                <a:xfrm>
                  <a:off x="1076" y="2238"/>
                  <a:ext cx="19" cy="18"/>
                </a:xfrm>
                <a:custGeom>
                  <a:avLst/>
                  <a:gdLst>
                    <a:gd name="T0" fmla="*/ 0 w 28696"/>
                    <a:gd name="T1" fmla="*/ 0 h 28431"/>
                    <a:gd name="T2" fmla="*/ 0 w 28696"/>
                    <a:gd name="T3" fmla="*/ 0 h 28431"/>
                    <a:gd name="T4" fmla="*/ 0 w 28696"/>
                    <a:gd name="T5" fmla="*/ 0 h 28431"/>
                    <a:gd name="T6" fmla="*/ 0 60000 65536"/>
                    <a:gd name="T7" fmla="*/ 0 60000 65536"/>
                    <a:gd name="T8" fmla="*/ 0 60000 65536"/>
                    <a:gd name="T9" fmla="*/ 0 w 28696"/>
                    <a:gd name="T10" fmla="*/ 0 h 28431"/>
                    <a:gd name="T11" fmla="*/ 28696 w 28696"/>
                    <a:gd name="T12" fmla="*/ 28431 h 2843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696" h="28431" fill="none" extrusionOk="0">
                      <a:moveTo>
                        <a:pt x="27587" y="0"/>
                      </a:moveTo>
                      <a:cubicBezTo>
                        <a:pt x="28321" y="2202"/>
                        <a:pt x="28696" y="4509"/>
                        <a:pt x="28696" y="6831"/>
                      </a:cubicBezTo>
                      <a:cubicBezTo>
                        <a:pt x="28696" y="18760"/>
                        <a:pt x="19025" y="28431"/>
                        <a:pt x="7096" y="28431"/>
                      </a:cubicBezTo>
                      <a:cubicBezTo>
                        <a:pt x="4680" y="28431"/>
                        <a:pt x="2281" y="28025"/>
                        <a:pt x="-1" y="27232"/>
                      </a:cubicBezTo>
                    </a:path>
                    <a:path w="28696" h="28431" stroke="0" extrusionOk="0">
                      <a:moveTo>
                        <a:pt x="27587" y="0"/>
                      </a:moveTo>
                      <a:cubicBezTo>
                        <a:pt x="28321" y="2202"/>
                        <a:pt x="28696" y="4509"/>
                        <a:pt x="28696" y="6831"/>
                      </a:cubicBezTo>
                      <a:cubicBezTo>
                        <a:pt x="28696" y="18760"/>
                        <a:pt x="19025" y="28431"/>
                        <a:pt x="7096" y="28431"/>
                      </a:cubicBezTo>
                      <a:cubicBezTo>
                        <a:pt x="4680" y="28431"/>
                        <a:pt x="2281" y="28025"/>
                        <a:pt x="-1" y="27232"/>
                      </a:cubicBezTo>
                      <a:lnTo>
                        <a:pt x="7096" y="683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453" name="Arc 301"/>
                <p:cNvSpPr>
                  <a:spLocks/>
                </p:cNvSpPr>
                <p:nvPr/>
              </p:nvSpPr>
              <p:spPr bwMode="auto">
                <a:xfrm>
                  <a:off x="1005" y="2225"/>
                  <a:ext cx="10" cy="17"/>
                </a:xfrm>
                <a:custGeom>
                  <a:avLst/>
                  <a:gdLst>
                    <a:gd name="T0" fmla="*/ 0 w 21600"/>
                    <a:gd name="T1" fmla="*/ 0 h 41281"/>
                    <a:gd name="T2" fmla="*/ 0 w 21600"/>
                    <a:gd name="T3" fmla="*/ 0 h 41281"/>
                    <a:gd name="T4" fmla="*/ 0 w 21600"/>
                    <a:gd name="T5" fmla="*/ 0 h 41281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281"/>
                    <a:gd name="T11" fmla="*/ 21600 w 21600"/>
                    <a:gd name="T12" fmla="*/ 41281 h 412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281" fill="none" extrusionOk="0">
                      <a:moveTo>
                        <a:pt x="12736" y="41280"/>
                      </a:moveTo>
                      <a:cubicBezTo>
                        <a:pt x="4984" y="37792"/>
                        <a:pt x="0" y="30082"/>
                        <a:pt x="0" y="21583"/>
                      </a:cubicBezTo>
                      <a:cubicBezTo>
                        <a:pt x="-1" y="9982"/>
                        <a:pt x="9163" y="453"/>
                        <a:pt x="20754" y="-1"/>
                      </a:cubicBezTo>
                    </a:path>
                    <a:path w="21600" h="41281" stroke="0" extrusionOk="0">
                      <a:moveTo>
                        <a:pt x="12736" y="41280"/>
                      </a:moveTo>
                      <a:cubicBezTo>
                        <a:pt x="4984" y="37792"/>
                        <a:pt x="0" y="30082"/>
                        <a:pt x="0" y="21583"/>
                      </a:cubicBezTo>
                      <a:cubicBezTo>
                        <a:pt x="-1" y="9982"/>
                        <a:pt x="9163" y="453"/>
                        <a:pt x="20754" y="-1"/>
                      </a:cubicBezTo>
                      <a:lnTo>
                        <a:pt x="21600" y="21583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454" name="Arc 302"/>
                <p:cNvSpPr>
                  <a:spLocks/>
                </p:cNvSpPr>
                <p:nvPr/>
              </p:nvSpPr>
              <p:spPr bwMode="auto">
                <a:xfrm>
                  <a:off x="1006" y="2226"/>
                  <a:ext cx="9" cy="15"/>
                </a:xfrm>
                <a:custGeom>
                  <a:avLst/>
                  <a:gdLst>
                    <a:gd name="T0" fmla="*/ 0 w 21600"/>
                    <a:gd name="T1" fmla="*/ 0 h 41322"/>
                    <a:gd name="T2" fmla="*/ 0 w 21600"/>
                    <a:gd name="T3" fmla="*/ 0 h 41322"/>
                    <a:gd name="T4" fmla="*/ 0 w 21600"/>
                    <a:gd name="T5" fmla="*/ 0 h 41322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322"/>
                    <a:gd name="T11" fmla="*/ 21600 w 21600"/>
                    <a:gd name="T12" fmla="*/ 41322 h 4132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322" fill="none" extrusionOk="0">
                      <a:moveTo>
                        <a:pt x="12826" y="41322"/>
                      </a:moveTo>
                      <a:cubicBezTo>
                        <a:pt x="5026" y="37855"/>
                        <a:pt x="0" y="30119"/>
                        <a:pt x="0" y="21584"/>
                      </a:cubicBezTo>
                      <a:cubicBezTo>
                        <a:pt x="-1" y="9979"/>
                        <a:pt x="9169" y="448"/>
                        <a:pt x="20766" y="0"/>
                      </a:cubicBezTo>
                    </a:path>
                    <a:path w="21600" h="41322" stroke="0" extrusionOk="0">
                      <a:moveTo>
                        <a:pt x="12826" y="41322"/>
                      </a:moveTo>
                      <a:cubicBezTo>
                        <a:pt x="5026" y="37855"/>
                        <a:pt x="0" y="30119"/>
                        <a:pt x="0" y="21584"/>
                      </a:cubicBezTo>
                      <a:cubicBezTo>
                        <a:pt x="-1" y="9979"/>
                        <a:pt x="9169" y="448"/>
                        <a:pt x="20766" y="0"/>
                      </a:cubicBezTo>
                      <a:lnTo>
                        <a:pt x="21600" y="21584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455" name="Arc 303"/>
                <p:cNvSpPr>
                  <a:spLocks/>
                </p:cNvSpPr>
                <p:nvPr/>
              </p:nvSpPr>
              <p:spPr bwMode="auto">
                <a:xfrm>
                  <a:off x="1034" y="2249"/>
                  <a:ext cx="43" cy="12"/>
                </a:xfrm>
                <a:custGeom>
                  <a:avLst/>
                  <a:gdLst>
                    <a:gd name="T0" fmla="*/ 0 w 39157"/>
                    <a:gd name="T1" fmla="*/ 0 h 21600"/>
                    <a:gd name="T2" fmla="*/ 0 w 39157"/>
                    <a:gd name="T3" fmla="*/ 0 h 21600"/>
                    <a:gd name="T4" fmla="*/ 0 w 39157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9157"/>
                    <a:gd name="T10" fmla="*/ 0 h 21600"/>
                    <a:gd name="T11" fmla="*/ 39157 w 39157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157" h="21600" fill="none" extrusionOk="0">
                      <a:moveTo>
                        <a:pt x="39156" y="12211"/>
                      </a:moveTo>
                      <a:cubicBezTo>
                        <a:pt x="35129" y="18087"/>
                        <a:pt x="28463" y="21599"/>
                        <a:pt x="21340" y="21600"/>
                      </a:cubicBezTo>
                      <a:cubicBezTo>
                        <a:pt x="10701" y="21600"/>
                        <a:pt x="1646" y="13853"/>
                        <a:pt x="0" y="3342"/>
                      </a:cubicBezTo>
                    </a:path>
                    <a:path w="39157" h="21600" stroke="0" extrusionOk="0">
                      <a:moveTo>
                        <a:pt x="39156" y="12211"/>
                      </a:moveTo>
                      <a:cubicBezTo>
                        <a:pt x="35129" y="18087"/>
                        <a:pt x="28463" y="21599"/>
                        <a:pt x="21340" y="21600"/>
                      </a:cubicBezTo>
                      <a:cubicBezTo>
                        <a:pt x="10701" y="21600"/>
                        <a:pt x="1646" y="13853"/>
                        <a:pt x="0" y="3342"/>
                      </a:cubicBezTo>
                      <a:lnTo>
                        <a:pt x="21340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456" name="Arc 304"/>
                <p:cNvSpPr>
                  <a:spLocks/>
                </p:cNvSpPr>
                <p:nvPr/>
              </p:nvSpPr>
              <p:spPr bwMode="auto">
                <a:xfrm>
                  <a:off x="1035" y="2249"/>
                  <a:ext cx="40" cy="11"/>
                </a:xfrm>
                <a:custGeom>
                  <a:avLst/>
                  <a:gdLst>
                    <a:gd name="T0" fmla="*/ 0 w 38879"/>
                    <a:gd name="T1" fmla="*/ 0 h 21600"/>
                    <a:gd name="T2" fmla="*/ 0 w 38879"/>
                    <a:gd name="T3" fmla="*/ 0 h 21600"/>
                    <a:gd name="T4" fmla="*/ 0 w 38879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8879"/>
                    <a:gd name="T10" fmla="*/ 0 h 21600"/>
                    <a:gd name="T11" fmla="*/ 38879 w 38879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879" h="21600" fill="none" extrusionOk="0">
                      <a:moveTo>
                        <a:pt x="38878" y="12573"/>
                      </a:moveTo>
                      <a:cubicBezTo>
                        <a:pt x="34822" y="18239"/>
                        <a:pt x="28283" y="21599"/>
                        <a:pt x="21316" y="21600"/>
                      </a:cubicBezTo>
                      <a:cubicBezTo>
                        <a:pt x="10732" y="21600"/>
                        <a:pt x="1708" y="13932"/>
                        <a:pt x="-1" y="3488"/>
                      </a:cubicBezTo>
                    </a:path>
                    <a:path w="38879" h="21600" stroke="0" extrusionOk="0">
                      <a:moveTo>
                        <a:pt x="38878" y="12573"/>
                      </a:moveTo>
                      <a:cubicBezTo>
                        <a:pt x="34822" y="18239"/>
                        <a:pt x="28283" y="21599"/>
                        <a:pt x="21316" y="21600"/>
                      </a:cubicBezTo>
                      <a:cubicBezTo>
                        <a:pt x="10732" y="21600"/>
                        <a:pt x="1708" y="13932"/>
                        <a:pt x="-1" y="3488"/>
                      </a:cubicBezTo>
                      <a:lnTo>
                        <a:pt x="21316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1390" name="Group 305"/>
            <p:cNvGrpSpPr>
              <a:grpSpLocks/>
            </p:cNvGrpSpPr>
            <p:nvPr/>
          </p:nvGrpSpPr>
          <p:grpSpPr bwMode="auto">
            <a:xfrm>
              <a:off x="1523" y="332"/>
              <a:ext cx="170" cy="169"/>
              <a:chOff x="775" y="1966"/>
              <a:chExt cx="170" cy="169"/>
            </a:xfrm>
          </p:grpSpPr>
          <p:sp>
            <p:nvSpPr>
              <p:cNvPr id="181419" name="Freeform 306"/>
              <p:cNvSpPr>
                <a:spLocks/>
              </p:cNvSpPr>
              <p:nvPr/>
            </p:nvSpPr>
            <p:spPr bwMode="auto">
              <a:xfrm>
                <a:off x="799" y="2068"/>
                <a:ext cx="146" cy="18"/>
              </a:xfrm>
              <a:custGeom>
                <a:avLst/>
                <a:gdLst>
                  <a:gd name="T0" fmla="*/ 0 w 581"/>
                  <a:gd name="T1" fmla="*/ 5 h 72"/>
                  <a:gd name="T2" fmla="*/ 5 w 581"/>
                  <a:gd name="T3" fmla="*/ 0 h 72"/>
                  <a:gd name="T4" fmla="*/ 37 w 581"/>
                  <a:gd name="T5" fmla="*/ 0 h 72"/>
                  <a:gd name="T6" fmla="*/ 33 w 581"/>
                  <a:gd name="T7" fmla="*/ 5 h 72"/>
                  <a:gd name="T8" fmla="*/ 0 w 581"/>
                  <a:gd name="T9" fmla="*/ 5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2" y="0"/>
                    </a:lnTo>
                    <a:lnTo>
                      <a:pt x="581" y="0"/>
                    </a:lnTo>
                    <a:lnTo>
                      <a:pt x="516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420" name="Freeform 307"/>
              <p:cNvSpPr>
                <a:spLocks/>
              </p:cNvSpPr>
              <p:nvPr/>
            </p:nvSpPr>
            <p:spPr bwMode="auto">
              <a:xfrm>
                <a:off x="799" y="2068"/>
                <a:ext cx="146" cy="18"/>
              </a:xfrm>
              <a:custGeom>
                <a:avLst/>
                <a:gdLst>
                  <a:gd name="T0" fmla="*/ 0 w 581"/>
                  <a:gd name="T1" fmla="*/ 5 h 72"/>
                  <a:gd name="T2" fmla="*/ 5 w 581"/>
                  <a:gd name="T3" fmla="*/ 0 h 72"/>
                  <a:gd name="T4" fmla="*/ 37 w 581"/>
                  <a:gd name="T5" fmla="*/ 0 h 72"/>
                  <a:gd name="T6" fmla="*/ 33 w 581"/>
                  <a:gd name="T7" fmla="*/ 5 h 72"/>
                  <a:gd name="T8" fmla="*/ 0 w 581"/>
                  <a:gd name="T9" fmla="*/ 5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2" y="0"/>
                    </a:lnTo>
                    <a:lnTo>
                      <a:pt x="581" y="0"/>
                    </a:lnTo>
                    <a:lnTo>
                      <a:pt x="516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421" name="Rectangle 308"/>
              <p:cNvSpPr>
                <a:spLocks noChangeArrowheads="1"/>
              </p:cNvSpPr>
              <p:nvPr/>
            </p:nvSpPr>
            <p:spPr bwMode="auto">
              <a:xfrm>
                <a:off x="799" y="2086"/>
                <a:ext cx="130" cy="22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81422" name="Rectangle 309"/>
              <p:cNvSpPr>
                <a:spLocks noChangeArrowheads="1"/>
              </p:cNvSpPr>
              <p:nvPr/>
            </p:nvSpPr>
            <p:spPr bwMode="auto">
              <a:xfrm>
                <a:off x="800" y="2087"/>
                <a:ext cx="128" cy="20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81423" name="Freeform 310"/>
              <p:cNvSpPr>
                <a:spLocks/>
              </p:cNvSpPr>
              <p:nvPr/>
            </p:nvSpPr>
            <p:spPr bwMode="auto">
              <a:xfrm>
                <a:off x="929" y="2068"/>
                <a:ext cx="16" cy="40"/>
              </a:xfrm>
              <a:custGeom>
                <a:avLst/>
                <a:gdLst>
                  <a:gd name="T0" fmla="*/ 0 w 65"/>
                  <a:gd name="T1" fmla="*/ 10 h 160"/>
                  <a:gd name="T2" fmla="*/ 4 w 65"/>
                  <a:gd name="T3" fmla="*/ 6 h 160"/>
                  <a:gd name="T4" fmla="*/ 4 w 65"/>
                  <a:gd name="T5" fmla="*/ 0 h 160"/>
                  <a:gd name="T6" fmla="*/ 0 w 65"/>
                  <a:gd name="T7" fmla="*/ 5 h 160"/>
                  <a:gd name="T8" fmla="*/ 0 w 65"/>
                  <a:gd name="T9" fmla="*/ 1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5"/>
                  <a:gd name="T16" fmla="*/ 0 h 160"/>
                  <a:gd name="T17" fmla="*/ 65 w 65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5" h="160">
                    <a:moveTo>
                      <a:pt x="0" y="160"/>
                    </a:moveTo>
                    <a:lnTo>
                      <a:pt x="65" y="96"/>
                    </a:lnTo>
                    <a:lnTo>
                      <a:pt x="65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424" name="Freeform 311"/>
              <p:cNvSpPr>
                <a:spLocks/>
              </p:cNvSpPr>
              <p:nvPr/>
            </p:nvSpPr>
            <p:spPr bwMode="auto">
              <a:xfrm>
                <a:off x="929" y="2068"/>
                <a:ext cx="16" cy="40"/>
              </a:xfrm>
              <a:custGeom>
                <a:avLst/>
                <a:gdLst>
                  <a:gd name="T0" fmla="*/ 0 w 65"/>
                  <a:gd name="T1" fmla="*/ 10 h 160"/>
                  <a:gd name="T2" fmla="*/ 4 w 65"/>
                  <a:gd name="T3" fmla="*/ 6 h 160"/>
                  <a:gd name="T4" fmla="*/ 4 w 65"/>
                  <a:gd name="T5" fmla="*/ 0 h 160"/>
                  <a:gd name="T6" fmla="*/ 0 w 65"/>
                  <a:gd name="T7" fmla="*/ 5 h 160"/>
                  <a:gd name="T8" fmla="*/ 0 w 65"/>
                  <a:gd name="T9" fmla="*/ 1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5"/>
                  <a:gd name="T16" fmla="*/ 0 h 160"/>
                  <a:gd name="T17" fmla="*/ 65 w 65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5" h="160">
                    <a:moveTo>
                      <a:pt x="0" y="160"/>
                    </a:moveTo>
                    <a:lnTo>
                      <a:pt x="65" y="96"/>
                    </a:lnTo>
                    <a:lnTo>
                      <a:pt x="65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425" name="Freeform 312"/>
              <p:cNvSpPr>
                <a:spLocks/>
              </p:cNvSpPr>
              <p:nvPr/>
            </p:nvSpPr>
            <p:spPr bwMode="auto">
              <a:xfrm>
                <a:off x="803" y="2068"/>
                <a:ext cx="140" cy="14"/>
              </a:xfrm>
              <a:custGeom>
                <a:avLst/>
                <a:gdLst>
                  <a:gd name="T0" fmla="*/ 0 w 557"/>
                  <a:gd name="T1" fmla="*/ 4 h 56"/>
                  <a:gd name="T2" fmla="*/ 4 w 557"/>
                  <a:gd name="T3" fmla="*/ 0 h 56"/>
                  <a:gd name="T4" fmla="*/ 35 w 557"/>
                  <a:gd name="T5" fmla="*/ 0 h 56"/>
                  <a:gd name="T6" fmla="*/ 32 w 557"/>
                  <a:gd name="T7" fmla="*/ 4 h 56"/>
                  <a:gd name="T8" fmla="*/ 0 w 557"/>
                  <a:gd name="T9" fmla="*/ 4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6" y="0"/>
                    </a:lnTo>
                    <a:lnTo>
                      <a:pt x="557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426" name="Freeform 313"/>
              <p:cNvSpPr>
                <a:spLocks/>
              </p:cNvSpPr>
              <p:nvPr/>
            </p:nvSpPr>
            <p:spPr bwMode="auto">
              <a:xfrm>
                <a:off x="803" y="2068"/>
                <a:ext cx="140" cy="14"/>
              </a:xfrm>
              <a:custGeom>
                <a:avLst/>
                <a:gdLst>
                  <a:gd name="T0" fmla="*/ 0 w 557"/>
                  <a:gd name="T1" fmla="*/ 4 h 56"/>
                  <a:gd name="T2" fmla="*/ 4 w 557"/>
                  <a:gd name="T3" fmla="*/ 0 h 56"/>
                  <a:gd name="T4" fmla="*/ 35 w 557"/>
                  <a:gd name="T5" fmla="*/ 0 h 56"/>
                  <a:gd name="T6" fmla="*/ 32 w 557"/>
                  <a:gd name="T7" fmla="*/ 4 h 56"/>
                  <a:gd name="T8" fmla="*/ 0 w 557"/>
                  <a:gd name="T9" fmla="*/ 4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6" y="0"/>
                    </a:lnTo>
                    <a:lnTo>
                      <a:pt x="557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427" name="Freeform 314"/>
              <p:cNvSpPr>
                <a:spLocks/>
              </p:cNvSpPr>
              <p:nvPr/>
            </p:nvSpPr>
            <p:spPr bwMode="auto">
              <a:xfrm>
                <a:off x="801" y="1966"/>
                <a:ext cx="142" cy="14"/>
              </a:xfrm>
              <a:custGeom>
                <a:avLst/>
                <a:gdLst>
                  <a:gd name="T0" fmla="*/ 0 w 565"/>
                  <a:gd name="T1" fmla="*/ 4 h 56"/>
                  <a:gd name="T2" fmla="*/ 3 w 565"/>
                  <a:gd name="T3" fmla="*/ 0 h 56"/>
                  <a:gd name="T4" fmla="*/ 36 w 565"/>
                  <a:gd name="T5" fmla="*/ 0 h 56"/>
                  <a:gd name="T6" fmla="*/ 32 w 565"/>
                  <a:gd name="T7" fmla="*/ 4 h 56"/>
                  <a:gd name="T8" fmla="*/ 0 w 565"/>
                  <a:gd name="T9" fmla="*/ 4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8" y="0"/>
                    </a:lnTo>
                    <a:lnTo>
                      <a:pt x="565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428" name="Freeform 315"/>
              <p:cNvSpPr>
                <a:spLocks/>
              </p:cNvSpPr>
              <p:nvPr/>
            </p:nvSpPr>
            <p:spPr bwMode="auto">
              <a:xfrm>
                <a:off x="801" y="1966"/>
                <a:ext cx="142" cy="14"/>
              </a:xfrm>
              <a:custGeom>
                <a:avLst/>
                <a:gdLst>
                  <a:gd name="T0" fmla="*/ 0 w 565"/>
                  <a:gd name="T1" fmla="*/ 4 h 56"/>
                  <a:gd name="T2" fmla="*/ 3 w 565"/>
                  <a:gd name="T3" fmla="*/ 0 h 56"/>
                  <a:gd name="T4" fmla="*/ 36 w 565"/>
                  <a:gd name="T5" fmla="*/ 0 h 56"/>
                  <a:gd name="T6" fmla="*/ 32 w 565"/>
                  <a:gd name="T7" fmla="*/ 4 h 56"/>
                  <a:gd name="T8" fmla="*/ 0 w 565"/>
                  <a:gd name="T9" fmla="*/ 4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8" y="0"/>
                    </a:lnTo>
                    <a:lnTo>
                      <a:pt x="565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429" name="Rectangle 316"/>
              <p:cNvSpPr>
                <a:spLocks noChangeArrowheads="1"/>
              </p:cNvSpPr>
              <p:nvPr/>
            </p:nvSpPr>
            <p:spPr bwMode="auto">
              <a:xfrm>
                <a:off x="802" y="1981"/>
                <a:ext cx="128" cy="98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81430" name="Rectangle 317"/>
              <p:cNvSpPr>
                <a:spLocks noChangeArrowheads="1"/>
              </p:cNvSpPr>
              <p:nvPr/>
            </p:nvSpPr>
            <p:spPr bwMode="auto">
              <a:xfrm>
                <a:off x="813" y="1993"/>
                <a:ext cx="104" cy="7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81431" name="Freeform 318"/>
              <p:cNvSpPr>
                <a:spLocks/>
              </p:cNvSpPr>
              <p:nvPr/>
            </p:nvSpPr>
            <p:spPr bwMode="auto">
              <a:xfrm>
                <a:off x="929" y="1966"/>
                <a:ext cx="14" cy="112"/>
              </a:xfrm>
              <a:custGeom>
                <a:avLst/>
                <a:gdLst>
                  <a:gd name="T0" fmla="*/ 0 w 57"/>
                  <a:gd name="T1" fmla="*/ 28 h 449"/>
                  <a:gd name="T2" fmla="*/ 3 w 57"/>
                  <a:gd name="T3" fmla="*/ 25 h 449"/>
                  <a:gd name="T4" fmla="*/ 3 w 57"/>
                  <a:gd name="T5" fmla="*/ 0 h 449"/>
                  <a:gd name="T6" fmla="*/ 0 w 57"/>
                  <a:gd name="T7" fmla="*/ 3 h 449"/>
                  <a:gd name="T8" fmla="*/ 0 w 57"/>
                  <a:gd name="T9" fmla="*/ 28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449"/>
                  <a:gd name="T17" fmla="*/ 57 w 57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449">
                    <a:moveTo>
                      <a:pt x="0" y="449"/>
                    </a:moveTo>
                    <a:lnTo>
                      <a:pt x="57" y="401"/>
                    </a:lnTo>
                    <a:lnTo>
                      <a:pt x="57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432" name="Freeform 319"/>
              <p:cNvSpPr>
                <a:spLocks/>
              </p:cNvSpPr>
              <p:nvPr/>
            </p:nvSpPr>
            <p:spPr bwMode="auto">
              <a:xfrm>
                <a:off x="929" y="1966"/>
                <a:ext cx="14" cy="112"/>
              </a:xfrm>
              <a:custGeom>
                <a:avLst/>
                <a:gdLst>
                  <a:gd name="T0" fmla="*/ 0 w 57"/>
                  <a:gd name="T1" fmla="*/ 28 h 449"/>
                  <a:gd name="T2" fmla="*/ 3 w 57"/>
                  <a:gd name="T3" fmla="*/ 25 h 449"/>
                  <a:gd name="T4" fmla="*/ 3 w 57"/>
                  <a:gd name="T5" fmla="*/ 0 h 449"/>
                  <a:gd name="T6" fmla="*/ 0 w 57"/>
                  <a:gd name="T7" fmla="*/ 3 h 449"/>
                  <a:gd name="T8" fmla="*/ 0 w 57"/>
                  <a:gd name="T9" fmla="*/ 28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449"/>
                  <a:gd name="T17" fmla="*/ 57 w 57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449">
                    <a:moveTo>
                      <a:pt x="0" y="449"/>
                    </a:moveTo>
                    <a:lnTo>
                      <a:pt x="57" y="401"/>
                    </a:lnTo>
                    <a:lnTo>
                      <a:pt x="57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433" name="Freeform 320"/>
              <p:cNvSpPr>
                <a:spLocks/>
              </p:cNvSpPr>
              <p:nvPr/>
            </p:nvSpPr>
            <p:spPr bwMode="auto">
              <a:xfrm>
                <a:off x="775" y="2104"/>
                <a:ext cx="160" cy="25"/>
              </a:xfrm>
              <a:custGeom>
                <a:avLst/>
                <a:gdLst>
                  <a:gd name="T0" fmla="*/ 0 w 637"/>
                  <a:gd name="T1" fmla="*/ 7 h 96"/>
                  <a:gd name="T2" fmla="*/ 5 w 637"/>
                  <a:gd name="T3" fmla="*/ 0 h 96"/>
                  <a:gd name="T4" fmla="*/ 40 w 637"/>
                  <a:gd name="T5" fmla="*/ 0 h 96"/>
                  <a:gd name="T6" fmla="*/ 35 w 637"/>
                  <a:gd name="T7" fmla="*/ 7 h 96"/>
                  <a:gd name="T8" fmla="*/ 0 w 637"/>
                  <a:gd name="T9" fmla="*/ 7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96"/>
                  <a:gd name="T17" fmla="*/ 637 w 637"/>
                  <a:gd name="T18" fmla="*/ 96 h 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96">
                    <a:moveTo>
                      <a:pt x="0" y="96"/>
                    </a:moveTo>
                    <a:lnTo>
                      <a:pt x="81" y="0"/>
                    </a:lnTo>
                    <a:lnTo>
                      <a:pt x="637" y="0"/>
                    </a:lnTo>
                    <a:lnTo>
                      <a:pt x="557" y="96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434" name="Freeform 321"/>
              <p:cNvSpPr>
                <a:spLocks/>
              </p:cNvSpPr>
              <p:nvPr/>
            </p:nvSpPr>
            <p:spPr bwMode="auto">
              <a:xfrm>
                <a:off x="775" y="2104"/>
                <a:ext cx="160" cy="25"/>
              </a:xfrm>
              <a:custGeom>
                <a:avLst/>
                <a:gdLst>
                  <a:gd name="T0" fmla="*/ 0 w 637"/>
                  <a:gd name="T1" fmla="*/ 7 h 96"/>
                  <a:gd name="T2" fmla="*/ 5 w 637"/>
                  <a:gd name="T3" fmla="*/ 0 h 96"/>
                  <a:gd name="T4" fmla="*/ 40 w 637"/>
                  <a:gd name="T5" fmla="*/ 0 h 96"/>
                  <a:gd name="T6" fmla="*/ 35 w 637"/>
                  <a:gd name="T7" fmla="*/ 7 h 96"/>
                  <a:gd name="T8" fmla="*/ 0 w 637"/>
                  <a:gd name="T9" fmla="*/ 7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96"/>
                  <a:gd name="T17" fmla="*/ 637 w 637"/>
                  <a:gd name="T18" fmla="*/ 96 h 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96">
                    <a:moveTo>
                      <a:pt x="0" y="96"/>
                    </a:moveTo>
                    <a:lnTo>
                      <a:pt x="81" y="0"/>
                    </a:lnTo>
                    <a:lnTo>
                      <a:pt x="637" y="0"/>
                    </a:lnTo>
                    <a:lnTo>
                      <a:pt x="557" y="96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435" name="Freeform 322"/>
              <p:cNvSpPr>
                <a:spLocks/>
              </p:cNvSpPr>
              <p:nvPr/>
            </p:nvSpPr>
            <p:spPr bwMode="auto">
              <a:xfrm>
                <a:off x="914" y="2104"/>
                <a:ext cx="21" cy="31"/>
              </a:xfrm>
              <a:custGeom>
                <a:avLst/>
                <a:gdLst>
                  <a:gd name="T0" fmla="*/ 0 w 80"/>
                  <a:gd name="T1" fmla="*/ 8 h 120"/>
                  <a:gd name="T2" fmla="*/ 6 w 80"/>
                  <a:gd name="T3" fmla="*/ 3 h 120"/>
                  <a:gd name="T4" fmla="*/ 6 w 80"/>
                  <a:gd name="T5" fmla="*/ 0 h 120"/>
                  <a:gd name="T6" fmla="*/ 0 w 80"/>
                  <a:gd name="T7" fmla="*/ 7 h 120"/>
                  <a:gd name="T8" fmla="*/ 0 w 80"/>
                  <a:gd name="T9" fmla="*/ 8 h 1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120"/>
                  <a:gd name="T17" fmla="*/ 80 w 80"/>
                  <a:gd name="T18" fmla="*/ 120 h 1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120">
                    <a:moveTo>
                      <a:pt x="0" y="120"/>
                    </a:moveTo>
                    <a:lnTo>
                      <a:pt x="80" y="40"/>
                    </a:lnTo>
                    <a:lnTo>
                      <a:pt x="80" y="0"/>
                    </a:lnTo>
                    <a:lnTo>
                      <a:pt x="0" y="104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436" name="Freeform 323"/>
              <p:cNvSpPr>
                <a:spLocks/>
              </p:cNvSpPr>
              <p:nvPr/>
            </p:nvSpPr>
            <p:spPr bwMode="auto">
              <a:xfrm>
                <a:off x="914" y="2104"/>
                <a:ext cx="21" cy="31"/>
              </a:xfrm>
              <a:custGeom>
                <a:avLst/>
                <a:gdLst>
                  <a:gd name="T0" fmla="*/ 0 w 80"/>
                  <a:gd name="T1" fmla="*/ 8 h 120"/>
                  <a:gd name="T2" fmla="*/ 6 w 80"/>
                  <a:gd name="T3" fmla="*/ 3 h 120"/>
                  <a:gd name="T4" fmla="*/ 6 w 80"/>
                  <a:gd name="T5" fmla="*/ 0 h 120"/>
                  <a:gd name="T6" fmla="*/ 0 w 80"/>
                  <a:gd name="T7" fmla="*/ 7 h 120"/>
                  <a:gd name="T8" fmla="*/ 0 w 80"/>
                  <a:gd name="T9" fmla="*/ 8 h 1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120"/>
                  <a:gd name="T17" fmla="*/ 80 w 80"/>
                  <a:gd name="T18" fmla="*/ 120 h 1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120">
                    <a:moveTo>
                      <a:pt x="0" y="120"/>
                    </a:moveTo>
                    <a:lnTo>
                      <a:pt x="80" y="40"/>
                    </a:lnTo>
                    <a:lnTo>
                      <a:pt x="80" y="0"/>
                    </a:lnTo>
                    <a:lnTo>
                      <a:pt x="0" y="104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437" name="Rectangle 324"/>
              <p:cNvSpPr>
                <a:spLocks noChangeArrowheads="1"/>
              </p:cNvSpPr>
              <p:nvPr/>
            </p:nvSpPr>
            <p:spPr bwMode="auto">
              <a:xfrm>
                <a:off x="775" y="2129"/>
                <a:ext cx="139" cy="6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81438" name="Rectangle 325"/>
              <p:cNvSpPr>
                <a:spLocks noChangeArrowheads="1"/>
              </p:cNvSpPr>
              <p:nvPr/>
            </p:nvSpPr>
            <p:spPr bwMode="auto">
              <a:xfrm>
                <a:off x="776" y="2130"/>
                <a:ext cx="137" cy="4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</p:grpSp>
        <p:grpSp>
          <p:nvGrpSpPr>
            <p:cNvPr id="181391" name="Group 326"/>
            <p:cNvGrpSpPr>
              <a:grpSpLocks/>
            </p:cNvGrpSpPr>
            <p:nvPr/>
          </p:nvGrpSpPr>
          <p:grpSpPr bwMode="auto">
            <a:xfrm>
              <a:off x="1568" y="370"/>
              <a:ext cx="92" cy="56"/>
              <a:chOff x="820" y="2004"/>
              <a:chExt cx="92" cy="56"/>
            </a:xfrm>
          </p:grpSpPr>
          <p:grpSp>
            <p:nvGrpSpPr>
              <p:cNvPr id="181392" name="Group 327"/>
              <p:cNvGrpSpPr>
                <a:grpSpLocks/>
              </p:cNvGrpSpPr>
              <p:nvPr/>
            </p:nvGrpSpPr>
            <p:grpSpPr bwMode="auto">
              <a:xfrm>
                <a:off x="820" y="2004"/>
                <a:ext cx="92" cy="56"/>
                <a:chOff x="820" y="2004"/>
                <a:chExt cx="92" cy="56"/>
              </a:xfrm>
            </p:grpSpPr>
            <p:sp>
              <p:nvSpPr>
                <p:cNvPr id="181410" name="Oval 328"/>
                <p:cNvSpPr>
                  <a:spLocks noChangeArrowheads="1"/>
                </p:cNvSpPr>
                <p:nvPr/>
              </p:nvSpPr>
              <p:spPr bwMode="auto">
                <a:xfrm>
                  <a:off x="852" y="2004"/>
                  <a:ext cx="40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181411" name="Oval 329"/>
                <p:cNvSpPr>
                  <a:spLocks noChangeArrowheads="1"/>
                </p:cNvSpPr>
                <p:nvPr/>
              </p:nvSpPr>
              <p:spPr bwMode="auto">
                <a:xfrm>
                  <a:off x="830" y="2010"/>
                  <a:ext cx="30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181412" name="Oval 330"/>
                <p:cNvSpPr>
                  <a:spLocks noChangeArrowheads="1"/>
                </p:cNvSpPr>
                <p:nvPr/>
              </p:nvSpPr>
              <p:spPr bwMode="auto">
                <a:xfrm>
                  <a:off x="820" y="2024"/>
                  <a:ext cx="2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181413" name="Oval 331"/>
                <p:cNvSpPr>
                  <a:spLocks noChangeArrowheads="1"/>
                </p:cNvSpPr>
                <p:nvPr/>
              </p:nvSpPr>
              <p:spPr bwMode="auto">
                <a:xfrm>
                  <a:off x="826" y="2032"/>
                  <a:ext cx="32" cy="2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181414" name="Oval 332"/>
                <p:cNvSpPr>
                  <a:spLocks noChangeArrowheads="1"/>
                </p:cNvSpPr>
                <p:nvPr/>
              </p:nvSpPr>
              <p:spPr bwMode="auto">
                <a:xfrm>
                  <a:off x="848" y="2036"/>
                  <a:ext cx="48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181415" name="Oval 333"/>
                <p:cNvSpPr>
                  <a:spLocks noChangeArrowheads="1"/>
                </p:cNvSpPr>
                <p:nvPr/>
              </p:nvSpPr>
              <p:spPr bwMode="auto">
                <a:xfrm>
                  <a:off x="878" y="2010"/>
                  <a:ext cx="3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181416" name="Oval 334"/>
                <p:cNvSpPr>
                  <a:spLocks noChangeArrowheads="1"/>
                </p:cNvSpPr>
                <p:nvPr/>
              </p:nvSpPr>
              <p:spPr bwMode="auto">
                <a:xfrm>
                  <a:off x="882" y="2022"/>
                  <a:ext cx="3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181417" name="Oval 335"/>
                <p:cNvSpPr>
                  <a:spLocks noChangeArrowheads="1"/>
                </p:cNvSpPr>
                <p:nvPr/>
              </p:nvSpPr>
              <p:spPr bwMode="auto">
                <a:xfrm>
                  <a:off x="880" y="2026"/>
                  <a:ext cx="30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181418" name="Oval 336"/>
                <p:cNvSpPr>
                  <a:spLocks noChangeArrowheads="1"/>
                </p:cNvSpPr>
                <p:nvPr/>
              </p:nvSpPr>
              <p:spPr bwMode="auto">
                <a:xfrm>
                  <a:off x="836" y="2018"/>
                  <a:ext cx="60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zh-CN" altLang="en-US">
                    <a:ea typeface="宋体" pitchFamily="2" charset="-122"/>
                  </a:endParaRPr>
                </a:p>
              </p:txBody>
            </p:sp>
          </p:grpSp>
          <p:grpSp>
            <p:nvGrpSpPr>
              <p:cNvPr id="181393" name="Group 337"/>
              <p:cNvGrpSpPr>
                <a:grpSpLocks/>
              </p:cNvGrpSpPr>
              <p:nvPr/>
            </p:nvGrpSpPr>
            <p:grpSpPr bwMode="auto">
              <a:xfrm>
                <a:off x="820" y="2004"/>
                <a:ext cx="92" cy="56"/>
                <a:chOff x="820" y="2004"/>
                <a:chExt cx="92" cy="56"/>
              </a:xfrm>
            </p:grpSpPr>
            <p:sp>
              <p:nvSpPr>
                <p:cNvPr id="181394" name="Arc 338"/>
                <p:cNvSpPr>
                  <a:spLocks/>
                </p:cNvSpPr>
                <p:nvPr/>
              </p:nvSpPr>
              <p:spPr bwMode="auto">
                <a:xfrm>
                  <a:off x="853" y="2004"/>
                  <a:ext cx="38" cy="12"/>
                </a:xfrm>
                <a:custGeom>
                  <a:avLst/>
                  <a:gdLst>
                    <a:gd name="T0" fmla="*/ 0 w 41217"/>
                    <a:gd name="T1" fmla="*/ 0 h 21600"/>
                    <a:gd name="T2" fmla="*/ 0 w 41217"/>
                    <a:gd name="T3" fmla="*/ 0 h 21600"/>
                    <a:gd name="T4" fmla="*/ 0 w 41217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1217"/>
                    <a:gd name="T10" fmla="*/ 0 h 21600"/>
                    <a:gd name="T11" fmla="*/ 41217 w 41217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1217" h="21600" fill="none" extrusionOk="0">
                      <a:moveTo>
                        <a:pt x="-1" y="15818"/>
                      </a:moveTo>
                      <a:cubicBezTo>
                        <a:pt x="2596" y="6470"/>
                        <a:pt x="11109" y="-1"/>
                        <a:pt x="20812" y="0"/>
                      </a:cubicBezTo>
                      <a:cubicBezTo>
                        <a:pt x="30010" y="0"/>
                        <a:pt x="38199" y="5825"/>
                        <a:pt x="41216" y="14515"/>
                      </a:cubicBezTo>
                    </a:path>
                    <a:path w="41217" h="21600" stroke="0" extrusionOk="0">
                      <a:moveTo>
                        <a:pt x="-1" y="15818"/>
                      </a:moveTo>
                      <a:cubicBezTo>
                        <a:pt x="2596" y="6470"/>
                        <a:pt x="11109" y="-1"/>
                        <a:pt x="20812" y="0"/>
                      </a:cubicBezTo>
                      <a:cubicBezTo>
                        <a:pt x="30010" y="0"/>
                        <a:pt x="38199" y="5825"/>
                        <a:pt x="41216" y="14515"/>
                      </a:cubicBezTo>
                      <a:lnTo>
                        <a:pt x="20812" y="2160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395" name="Arc 339"/>
                <p:cNvSpPr>
                  <a:spLocks/>
                </p:cNvSpPr>
                <p:nvPr/>
              </p:nvSpPr>
              <p:spPr bwMode="auto">
                <a:xfrm>
                  <a:off x="854" y="2005"/>
                  <a:ext cx="36" cy="11"/>
                </a:xfrm>
                <a:custGeom>
                  <a:avLst/>
                  <a:gdLst>
                    <a:gd name="T0" fmla="*/ 0 w 41081"/>
                    <a:gd name="T1" fmla="*/ 0 h 21600"/>
                    <a:gd name="T2" fmla="*/ 0 w 41081"/>
                    <a:gd name="T3" fmla="*/ 0 h 21600"/>
                    <a:gd name="T4" fmla="*/ 0 w 41081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1081"/>
                    <a:gd name="T10" fmla="*/ 0 h 21600"/>
                    <a:gd name="T11" fmla="*/ 41081 w 41081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1081" h="21600" fill="none" extrusionOk="0">
                      <a:moveTo>
                        <a:pt x="0" y="15624"/>
                      </a:moveTo>
                      <a:cubicBezTo>
                        <a:pt x="2663" y="6372"/>
                        <a:pt x="11129" y="-1"/>
                        <a:pt x="20757" y="0"/>
                      </a:cubicBezTo>
                      <a:cubicBezTo>
                        <a:pt x="29866" y="0"/>
                        <a:pt x="37996" y="5714"/>
                        <a:pt x="41081" y="14285"/>
                      </a:cubicBezTo>
                    </a:path>
                    <a:path w="41081" h="21600" stroke="0" extrusionOk="0">
                      <a:moveTo>
                        <a:pt x="0" y="15624"/>
                      </a:moveTo>
                      <a:cubicBezTo>
                        <a:pt x="2663" y="6372"/>
                        <a:pt x="11129" y="-1"/>
                        <a:pt x="20757" y="0"/>
                      </a:cubicBezTo>
                      <a:cubicBezTo>
                        <a:pt x="29866" y="0"/>
                        <a:pt x="37996" y="5714"/>
                        <a:pt x="41081" y="14285"/>
                      </a:cubicBezTo>
                      <a:lnTo>
                        <a:pt x="20757" y="2160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396" name="Arc 340"/>
                <p:cNvSpPr>
                  <a:spLocks/>
                </p:cNvSpPr>
                <p:nvPr/>
              </p:nvSpPr>
              <p:spPr bwMode="auto">
                <a:xfrm>
                  <a:off x="830" y="2010"/>
                  <a:ext cx="23" cy="14"/>
                </a:xfrm>
                <a:custGeom>
                  <a:avLst/>
                  <a:gdLst>
                    <a:gd name="T0" fmla="*/ 0 w 33372"/>
                    <a:gd name="T1" fmla="*/ 0 h 25836"/>
                    <a:gd name="T2" fmla="*/ 0 w 33372"/>
                    <a:gd name="T3" fmla="*/ 0 h 25836"/>
                    <a:gd name="T4" fmla="*/ 0 w 33372"/>
                    <a:gd name="T5" fmla="*/ 0 h 25836"/>
                    <a:gd name="T6" fmla="*/ 0 60000 65536"/>
                    <a:gd name="T7" fmla="*/ 0 60000 65536"/>
                    <a:gd name="T8" fmla="*/ 0 60000 65536"/>
                    <a:gd name="T9" fmla="*/ 0 w 33372"/>
                    <a:gd name="T10" fmla="*/ 0 h 25836"/>
                    <a:gd name="T11" fmla="*/ 33372 w 33372"/>
                    <a:gd name="T12" fmla="*/ 25836 h 258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372" h="25836" fill="none" extrusionOk="0">
                      <a:moveTo>
                        <a:pt x="419" y="25835"/>
                      </a:moveTo>
                      <a:cubicBezTo>
                        <a:pt x="140" y="24441"/>
                        <a:pt x="0" y="23022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79" y="-1"/>
                        <a:pt x="29868" y="1212"/>
                        <a:pt x="33372" y="3489"/>
                      </a:cubicBezTo>
                    </a:path>
                    <a:path w="33372" h="25836" stroke="0" extrusionOk="0">
                      <a:moveTo>
                        <a:pt x="419" y="25835"/>
                      </a:moveTo>
                      <a:cubicBezTo>
                        <a:pt x="140" y="24441"/>
                        <a:pt x="0" y="23022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79" y="-1"/>
                        <a:pt x="29868" y="1212"/>
                        <a:pt x="33372" y="3489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397" name="Arc 341"/>
                <p:cNvSpPr>
                  <a:spLocks/>
                </p:cNvSpPr>
                <p:nvPr/>
              </p:nvSpPr>
              <p:spPr bwMode="auto">
                <a:xfrm>
                  <a:off x="831" y="2011"/>
                  <a:ext cx="22" cy="13"/>
                </a:xfrm>
                <a:custGeom>
                  <a:avLst/>
                  <a:gdLst>
                    <a:gd name="T0" fmla="*/ 0 w 33223"/>
                    <a:gd name="T1" fmla="*/ 0 h 25910"/>
                    <a:gd name="T2" fmla="*/ 0 w 33223"/>
                    <a:gd name="T3" fmla="*/ 0 h 25910"/>
                    <a:gd name="T4" fmla="*/ 0 w 33223"/>
                    <a:gd name="T5" fmla="*/ 0 h 25910"/>
                    <a:gd name="T6" fmla="*/ 0 60000 65536"/>
                    <a:gd name="T7" fmla="*/ 0 60000 65536"/>
                    <a:gd name="T8" fmla="*/ 0 60000 65536"/>
                    <a:gd name="T9" fmla="*/ 0 w 33223"/>
                    <a:gd name="T10" fmla="*/ 0 h 25910"/>
                    <a:gd name="T11" fmla="*/ 33223 w 33223"/>
                    <a:gd name="T12" fmla="*/ 25910 h 2591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223" h="25910" fill="none" extrusionOk="0">
                      <a:moveTo>
                        <a:pt x="434" y="25909"/>
                      </a:moveTo>
                      <a:cubicBezTo>
                        <a:pt x="145" y="24491"/>
                        <a:pt x="0" y="23047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18" y="-1"/>
                        <a:pt x="29751" y="1177"/>
                        <a:pt x="33223" y="3393"/>
                      </a:cubicBezTo>
                    </a:path>
                    <a:path w="33223" h="25910" stroke="0" extrusionOk="0">
                      <a:moveTo>
                        <a:pt x="434" y="25909"/>
                      </a:moveTo>
                      <a:cubicBezTo>
                        <a:pt x="145" y="24491"/>
                        <a:pt x="0" y="23047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18" y="-1"/>
                        <a:pt x="29751" y="1177"/>
                        <a:pt x="33223" y="3393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398" name="Arc 342"/>
                <p:cNvSpPr>
                  <a:spLocks/>
                </p:cNvSpPr>
                <p:nvPr/>
              </p:nvSpPr>
              <p:spPr bwMode="auto">
                <a:xfrm>
                  <a:off x="826" y="2042"/>
                  <a:ext cx="24" cy="10"/>
                </a:xfrm>
                <a:custGeom>
                  <a:avLst/>
                  <a:gdLst>
                    <a:gd name="T0" fmla="*/ 0 w 31800"/>
                    <a:gd name="T1" fmla="*/ 0 h 21600"/>
                    <a:gd name="T2" fmla="*/ 0 w 31800"/>
                    <a:gd name="T3" fmla="*/ 0 h 21600"/>
                    <a:gd name="T4" fmla="*/ 0 w 318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1800"/>
                    <a:gd name="T10" fmla="*/ 0 h 21600"/>
                    <a:gd name="T11" fmla="*/ 31800 w 318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800" h="21600" fill="none" extrusionOk="0">
                      <a:moveTo>
                        <a:pt x="31799" y="19039"/>
                      </a:moveTo>
                      <a:cubicBezTo>
                        <a:pt x="28662" y="20720"/>
                        <a:pt x="25158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31800" h="21600" stroke="0" extrusionOk="0">
                      <a:moveTo>
                        <a:pt x="31799" y="19039"/>
                      </a:moveTo>
                      <a:cubicBezTo>
                        <a:pt x="28662" y="20720"/>
                        <a:pt x="25158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399" name="Arc 343"/>
                <p:cNvSpPr>
                  <a:spLocks/>
                </p:cNvSpPr>
                <p:nvPr/>
              </p:nvSpPr>
              <p:spPr bwMode="auto">
                <a:xfrm>
                  <a:off x="827" y="2042"/>
                  <a:ext cx="22" cy="9"/>
                </a:xfrm>
                <a:custGeom>
                  <a:avLst/>
                  <a:gdLst>
                    <a:gd name="T0" fmla="*/ 0 w 31479"/>
                    <a:gd name="T1" fmla="*/ 0 h 21600"/>
                    <a:gd name="T2" fmla="*/ 0 w 31479"/>
                    <a:gd name="T3" fmla="*/ 0 h 21600"/>
                    <a:gd name="T4" fmla="*/ 0 w 31479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1479"/>
                    <a:gd name="T10" fmla="*/ 0 h 21600"/>
                    <a:gd name="T11" fmla="*/ 31479 w 31479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479" h="21600" fill="none" extrusionOk="0">
                      <a:moveTo>
                        <a:pt x="31478" y="19208"/>
                      </a:moveTo>
                      <a:cubicBezTo>
                        <a:pt x="28422" y="20780"/>
                        <a:pt x="25036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31479" h="21600" stroke="0" extrusionOk="0">
                      <a:moveTo>
                        <a:pt x="31478" y="19208"/>
                      </a:moveTo>
                      <a:cubicBezTo>
                        <a:pt x="28422" y="20780"/>
                        <a:pt x="25036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400" name="Arc 344"/>
                <p:cNvSpPr>
                  <a:spLocks/>
                </p:cNvSpPr>
                <p:nvPr/>
              </p:nvSpPr>
              <p:spPr bwMode="auto">
                <a:xfrm>
                  <a:off x="890" y="2010"/>
                  <a:ext cx="18" cy="14"/>
                </a:xfrm>
                <a:custGeom>
                  <a:avLst/>
                  <a:gdLst>
                    <a:gd name="T0" fmla="*/ 0 w 26126"/>
                    <a:gd name="T1" fmla="*/ 0 h 32795"/>
                    <a:gd name="T2" fmla="*/ 0 w 26126"/>
                    <a:gd name="T3" fmla="*/ 0 h 32795"/>
                    <a:gd name="T4" fmla="*/ 0 w 26126"/>
                    <a:gd name="T5" fmla="*/ 0 h 32795"/>
                    <a:gd name="T6" fmla="*/ 0 60000 65536"/>
                    <a:gd name="T7" fmla="*/ 0 60000 65536"/>
                    <a:gd name="T8" fmla="*/ 0 60000 65536"/>
                    <a:gd name="T9" fmla="*/ 0 w 26126"/>
                    <a:gd name="T10" fmla="*/ 0 h 32795"/>
                    <a:gd name="T11" fmla="*/ 26126 w 26126"/>
                    <a:gd name="T12" fmla="*/ 32795 h 3279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6126" h="32795" fill="none" extrusionOk="0">
                      <a:moveTo>
                        <a:pt x="0" y="479"/>
                      </a:moveTo>
                      <a:cubicBezTo>
                        <a:pt x="1487" y="160"/>
                        <a:pt x="3004" y="-1"/>
                        <a:pt x="4526" y="0"/>
                      </a:cubicBezTo>
                      <a:cubicBezTo>
                        <a:pt x="16455" y="0"/>
                        <a:pt x="26126" y="9670"/>
                        <a:pt x="26126" y="21600"/>
                      </a:cubicBezTo>
                      <a:cubicBezTo>
                        <a:pt x="26126" y="25547"/>
                        <a:pt x="25044" y="29419"/>
                        <a:pt x="22998" y="32795"/>
                      </a:cubicBezTo>
                    </a:path>
                    <a:path w="26126" h="32795" stroke="0" extrusionOk="0">
                      <a:moveTo>
                        <a:pt x="0" y="479"/>
                      </a:moveTo>
                      <a:cubicBezTo>
                        <a:pt x="1487" y="160"/>
                        <a:pt x="3004" y="-1"/>
                        <a:pt x="4526" y="0"/>
                      </a:cubicBezTo>
                      <a:cubicBezTo>
                        <a:pt x="16455" y="0"/>
                        <a:pt x="26126" y="9670"/>
                        <a:pt x="26126" y="21600"/>
                      </a:cubicBezTo>
                      <a:cubicBezTo>
                        <a:pt x="26126" y="25547"/>
                        <a:pt x="25044" y="29419"/>
                        <a:pt x="22998" y="32795"/>
                      </a:cubicBezTo>
                      <a:lnTo>
                        <a:pt x="4526" y="2160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401" name="Arc 345"/>
                <p:cNvSpPr>
                  <a:spLocks/>
                </p:cNvSpPr>
                <p:nvPr/>
              </p:nvSpPr>
              <p:spPr bwMode="auto">
                <a:xfrm>
                  <a:off x="890" y="2011"/>
                  <a:ext cx="17" cy="12"/>
                </a:xfrm>
                <a:custGeom>
                  <a:avLst/>
                  <a:gdLst>
                    <a:gd name="T0" fmla="*/ 0 w 25919"/>
                    <a:gd name="T1" fmla="*/ 0 h 33197"/>
                    <a:gd name="T2" fmla="*/ 0 w 25919"/>
                    <a:gd name="T3" fmla="*/ 0 h 33197"/>
                    <a:gd name="T4" fmla="*/ 0 w 25919"/>
                    <a:gd name="T5" fmla="*/ 0 h 33197"/>
                    <a:gd name="T6" fmla="*/ 0 60000 65536"/>
                    <a:gd name="T7" fmla="*/ 0 60000 65536"/>
                    <a:gd name="T8" fmla="*/ 0 60000 65536"/>
                    <a:gd name="T9" fmla="*/ 0 w 25919"/>
                    <a:gd name="T10" fmla="*/ 0 h 33197"/>
                    <a:gd name="T11" fmla="*/ 25919 w 25919"/>
                    <a:gd name="T12" fmla="*/ 33197 h 3319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919" h="33197" fill="none" extrusionOk="0">
                      <a:moveTo>
                        <a:pt x="0" y="436"/>
                      </a:moveTo>
                      <a:cubicBezTo>
                        <a:pt x="1421" y="146"/>
                        <a:pt x="2868" y="-1"/>
                        <a:pt x="4319" y="0"/>
                      </a:cubicBezTo>
                      <a:cubicBezTo>
                        <a:pt x="16248" y="0"/>
                        <a:pt x="25919" y="9670"/>
                        <a:pt x="25919" y="21600"/>
                      </a:cubicBezTo>
                      <a:cubicBezTo>
                        <a:pt x="25919" y="25708"/>
                        <a:pt x="24747" y="29731"/>
                        <a:pt x="22541" y="33196"/>
                      </a:cubicBezTo>
                    </a:path>
                    <a:path w="25919" h="33197" stroke="0" extrusionOk="0">
                      <a:moveTo>
                        <a:pt x="0" y="436"/>
                      </a:moveTo>
                      <a:cubicBezTo>
                        <a:pt x="1421" y="146"/>
                        <a:pt x="2868" y="-1"/>
                        <a:pt x="4319" y="0"/>
                      </a:cubicBezTo>
                      <a:cubicBezTo>
                        <a:pt x="16248" y="0"/>
                        <a:pt x="25919" y="9670"/>
                        <a:pt x="25919" y="21600"/>
                      </a:cubicBezTo>
                      <a:cubicBezTo>
                        <a:pt x="25919" y="25708"/>
                        <a:pt x="24747" y="29731"/>
                        <a:pt x="22541" y="33196"/>
                      </a:cubicBezTo>
                      <a:lnTo>
                        <a:pt x="4319" y="2160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402" name="Arc 346"/>
                <p:cNvSpPr>
                  <a:spLocks/>
                </p:cNvSpPr>
                <p:nvPr/>
              </p:nvSpPr>
              <p:spPr bwMode="auto">
                <a:xfrm>
                  <a:off x="896" y="2024"/>
                  <a:ext cx="16" cy="13"/>
                </a:xfrm>
                <a:custGeom>
                  <a:avLst/>
                  <a:gdLst>
                    <a:gd name="T0" fmla="*/ 0 w 21600"/>
                    <a:gd name="T1" fmla="*/ 0 h 28809"/>
                    <a:gd name="T2" fmla="*/ 0 w 21600"/>
                    <a:gd name="T3" fmla="*/ 0 h 28809"/>
                    <a:gd name="T4" fmla="*/ 0 w 21600"/>
                    <a:gd name="T5" fmla="*/ 0 h 2880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8809"/>
                    <a:gd name="T11" fmla="*/ 21600 w 21600"/>
                    <a:gd name="T12" fmla="*/ 28809 h 2880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8809" fill="none" extrusionOk="0">
                      <a:moveTo>
                        <a:pt x="13827" y="0"/>
                      </a:moveTo>
                      <a:cubicBezTo>
                        <a:pt x="18752" y="4104"/>
                        <a:pt x="21600" y="10183"/>
                        <a:pt x="21600" y="16594"/>
                      </a:cubicBezTo>
                      <a:cubicBezTo>
                        <a:pt x="21600" y="20954"/>
                        <a:pt x="20280" y="25212"/>
                        <a:pt x="17814" y="28809"/>
                      </a:cubicBezTo>
                    </a:path>
                    <a:path w="21600" h="28809" stroke="0" extrusionOk="0">
                      <a:moveTo>
                        <a:pt x="13827" y="0"/>
                      </a:moveTo>
                      <a:cubicBezTo>
                        <a:pt x="18752" y="4104"/>
                        <a:pt x="21600" y="10183"/>
                        <a:pt x="21600" y="16594"/>
                      </a:cubicBezTo>
                      <a:cubicBezTo>
                        <a:pt x="21600" y="20954"/>
                        <a:pt x="20280" y="25212"/>
                        <a:pt x="17814" y="28809"/>
                      </a:cubicBezTo>
                      <a:lnTo>
                        <a:pt x="0" y="16594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403" name="Arc 347"/>
                <p:cNvSpPr>
                  <a:spLocks/>
                </p:cNvSpPr>
                <p:nvPr/>
              </p:nvSpPr>
              <p:spPr bwMode="auto">
                <a:xfrm>
                  <a:off x="896" y="2025"/>
                  <a:ext cx="15" cy="12"/>
                </a:xfrm>
                <a:custGeom>
                  <a:avLst/>
                  <a:gdLst>
                    <a:gd name="T0" fmla="*/ 0 w 21600"/>
                    <a:gd name="T1" fmla="*/ 0 h 29422"/>
                    <a:gd name="T2" fmla="*/ 0 w 21600"/>
                    <a:gd name="T3" fmla="*/ 0 h 29422"/>
                    <a:gd name="T4" fmla="*/ 0 w 21600"/>
                    <a:gd name="T5" fmla="*/ 0 h 29422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9422"/>
                    <a:gd name="T11" fmla="*/ 21600 w 21600"/>
                    <a:gd name="T12" fmla="*/ 29422 h 2942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9422" fill="none" extrusionOk="0">
                      <a:moveTo>
                        <a:pt x="13493" y="-1"/>
                      </a:moveTo>
                      <a:cubicBezTo>
                        <a:pt x="18617" y="4099"/>
                        <a:pt x="21600" y="10305"/>
                        <a:pt x="21600" y="16867"/>
                      </a:cubicBezTo>
                      <a:cubicBezTo>
                        <a:pt x="21600" y="21368"/>
                        <a:pt x="20193" y="25758"/>
                        <a:pt x="17576" y="29421"/>
                      </a:cubicBezTo>
                    </a:path>
                    <a:path w="21600" h="29422" stroke="0" extrusionOk="0">
                      <a:moveTo>
                        <a:pt x="13493" y="-1"/>
                      </a:moveTo>
                      <a:cubicBezTo>
                        <a:pt x="18617" y="4099"/>
                        <a:pt x="21600" y="10305"/>
                        <a:pt x="21600" y="16867"/>
                      </a:cubicBezTo>
                      <a:cubicBezTo>
                        <a:pt x="21600" y="21368"/>
                        <a:pt x="20193" y="25758"/>
                        <a:pt x="17576" y="29421"/>
                      </a:cubicBezTo>
                      <a:lnTo>
                        <a:pt x="0" y="16867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404" name="Arc 348"/>
                <p:cNvSpPr>
                  <a:spLocks/>
                </p:cNvSpPr>
                <p:nvPr/>
              </p:nvSpPr>
              <p:spPr bwMode="auto">
                <a:xfrm>
                  <a:off x="890" y="2037"/>
                  <a:ext cx="20" cy="19"/>
                </a:xfrm>
                <a:custGeom>
                  <a:avLst/>
                  <a:gdLst>
                    <a:gd name="T0" fmla="*/ 0 w 28431"/>
                    <a:gd name="T1" fmla="*/ 0 h 27648"/>
                    <a:gd name="T2" fmla="*/ 0 w 28431"/>
                    <a:gd name="T3" fmla="*/ 0 h 27648"/>
                    <a:gd name="T4" fmla="*/ 0 w 28431"/>
                    <a:gd name="T5" fmla="*/ 0 h 27648"/>
                    <a:gd name="T6" fmla="*/ 0 60000 65536"/>
                    <a:gd name="T7" fmla="*/ 0 60000 65536"/>
                    <a:gd name="T8" fmla="*/ 0 60000 65536"/>
                    <a:gd name="T9" fmla="*/ 0 w 28431"/>
                    <a:gd name="T10" fmla="*/ 0 h 27648"/>
                    <a:gd name="T11" fmla="*/ 28431 w 28431"/>
                    <a:gd name="T12" fmla="*/ 27648 h 2764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431" h="27648" fill="none" extrusionOk="0">
                      <a:moveTo>
                        <a:pt x="27566" y="-1"/>
                      </a:moveTo>
                      <a:cubicBezTo>
                        <a:pt x="28140" y="1964"/>
                        <a:pt x="28431" y="4001"/>
                        <a:pt x="28431" y="6048"/>
                      </a:cubicBezTo>
                      <a:cubicBezTo>
                        <a:pt x="28431" y="17977"/>
                        <a:pt x="18760" y="27648"/>
                        <a:pt x="6831" y="27648"/>
                      </a:cubicBezTo>
                      <a:cubicBezTo>
                        <a:pt x="4509" y="27648"/>
                        <a:pt x="2202" y="27273"/>
                        <a:pt x="0" y="26539"/>
                      </a:cubicBezTo>
                    </a:path>
                    <a:path w="28431" h="27648" stroke="0" extrusionOk="0">
                      <a:moveTo>
                        <a:pt x="27566" y="-1"/>
                      </a:moveTo>
                      <a:cubicBezTo>
                        <a:pt x="28140" y="1964"/>
                        <a:pt x="28431" y="4001"/>
                        <a:pt x="28431" y="6048"/>
                      </a:cubicBezTo>
                      <a:cubicBezTo>
                        <a:pt x="28431" y="17977"/>
                        <a:pt x="18760" y="27648"/>
                        <a:pt x="6831" y="27648"/>
                      </a:cubicBezTo>
                      <a:cubicBezTo>
                        <a:pt x="4509" y="27648"/>
                        <a:pt x="2202" y="27273"/>
                        <a:pt x="0" y="26539"/>
                      </a:cubicBezTo>
                      <a:lnTo>
                        <a:pt x="6831" y="6048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405" name="Arc 349"/>
                <p:cNvSpPr>
                  <a:spLocks/>
                </p:cNvSpPr>
                <p:nvPr/>
              </p:nvSpPr>
              <p:spPr bwMode="auto">
                <a:xfrm>
                  <a:off x="891" y="2037"/>
                  <a:ext cx="18" cy="18"/>
                </a:xfrm>
                <a:custGeom>
                  <a:avLst/>
                  <a:gdLst>
                    <a:gd name="T0" fmla="*/ 0 w 28431"/>
                    <a:gd name="T1" fmla="*/ 0 h 27648"/>
                    <a:gd name="T2" fmla="*/ 0 w 28431"/>
                    <a:gd name="T3" fmla="*/ 0 h 27648"/>
                    <a:gd name="T4" fmla="*/ 0 w 28431"/>
                    <a:gd name="T5" fmla="*/ 0 h 27648"/>
                    <a:gd name="T6" fmla="*/ 0 60000 65536"/>
                    <a:gd name="T7" fmla="*/ 0 60000 65536"/>
                    <a:gd name="T8" fmla="*/ 0 60000 65536"/>
                    <a:gd name="T9" fmla="*/ 0 w 28431"/>
                    <a:gd name="T10" fmla="*/ 0 h 27648"/>
                    <a:gd name="T11" fmla="*/ 28431 w 28431"/>
                    <a:gd name="T12" fmla="*/ 27648 h 2764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431" h="27648" fill="none" extrusionOk="0">
                      <a:moveTo>
                        <a:pt x="27566" y="-1"/>
                      </a:moveTo>
                      <a:cubicBezTo>
                        <a:pt x="28140" y="1964"/>
                        <a:pt x="28431" y="4001"/>
                        <a:pt x="28431" y="6048"/>
                      </a:cubicBezTo>
                      <a:cubicBezTo>
                        <a:pt x="28431" y="17977"/>
                        <a:pt x="18760" y="27648"/>
                        <a:pt x="6831" y="27648"/>
                      </a:cubicBezTo>
                      <a:cubicBezTo>
                        <a:pt x="4509" y="27648"/>
                        <a:pt x="2202" y="27273"/>
                        <a:pt x="0" y="26539"/>
                      </a:cubicBezTo>
                    </a:path>
                    <a:path w="28431" h="27648" stroke="0" extrusionOk="0">
                      <a:moveTo>
                        <a:pt x="27566" y="-1"/>
                      </a:moveTo>
                      <a:cubicBezTo>
                        <a:pt x="28140" y="1964"/>
                        <a:pt x="28431" y="4001"/>
                        <a:pt x="28431" y="6048"/>
                      </a:cubicBezTo>
                      <a:cubicBezTo>
                        <a:pt x="28431" y="17977"/>
                        <a:pt x="18760" y="27648"/>
                        <a:pt x="6831" y="27648"/>
                      </a:cubicBezTo>
                      <a:cubicBezTo>
                        <a:pt x="4509" y="27648"/>
                        <a:pt x="2202" y="27273"/>
                        <a:pt x="0" y="26539"/>
                      </a:cubicBezTo>
                      <a:lnTo>
                        <a:pt x="6831" y="6048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406" name="Arc 350"/>
                <p:cNvSpPr>
                  <a:spLocks/>
                </p:cNvSpPr>
                <p:nvPr/>
              </p:nvSpPr>
              <p:spPr bwMode="auto">
                <a:xfrm>
                  <a:off x="820" y="2024"/>
                  <a:ext cx="10" cy="17"/>
                </a:xfrm>
                <a:custGeom>
                  <a:avLst/>
                  <a:gdLst>
                    <a:gd name="T0" fmla="*/ 0 w 21600"/>
                    <a:gd name="T1" fmla="*/ 0 h 41382"/>
                    <a:gd name="T2" fmla="*/ 0 w 21600"/>
                    <a:gd name="T3" fmla="*/ 0 h 41382"/>
                    <a:gd name="T4" fmla="*/ 0 w 21600"/>
                    <a:gd name="T5" fmla="*/ 0 h 41382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382"/>
                    <a:gd name="T11" fmla="*/ 21600 w 21600"/>
                    <a:gd name="T12" fmla="*/ 41382 h 4138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382" fill="none" extrusionOk="0">
                      <a:moveTo>
                        <a:pt x="13091" y="41381"/>
                      </a:moveTo>
                      <a:cubicBezTo>
                        <a:pt x="5149" y="37977"/>
                        <a:pt x="0" y="30168"/>
                        <a:pt x="0" y="21528"/>
                      </a:cubicBezTo>
                      <a:cubicBezTo>
                        <a:pt x="-1" y="10281"/>
                        <a:pt x="8629" y="916"/>
                        <a:pt x="19838" y="-1"/>
                      </a:cubicBezTo>
                    </a:path>
                    <a:path w="21600" h="41382" stroke="0" extrusionOk="0">
                      <a:moveTo>
                        <a:pt x="13091" y="41381"/>
                      </a:moveTo>
                      <a:cubicBezTo>
                        <a:pt x="5149" y="37977"/>
                        <a:pt x="0" y="30168"/>
                        <a:pt x="0" y="21528"/>
                      </a:cubicBezTo>
                      <a:cubicBezTo>
                        <a:pt x="-1" y="10281"/>
                        <a:pt x="8629" y="916"/>
                        <a:pt x="19838" y="-1"/>
                      </a:cubicBezTo>
                      <a:lnTo>
                        <a:pt x="21600" y="21528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407" name="Arc 351"/>
                <p:cNvSpPr>
                  <a:spLocks/>
                </p:cNvSpPr>
                <p:nvPr/>
              </p:nvSpPr>
              <p:spPr bwMode="auto">
                <a:xfrm>
                  <a:off x="821" y="2025"/>
                  <a:ext cx="9" cy="15"/>
                </a:xfrm>
                <a:custGeom>
                  <a:avLst/>
                  <a:gdLst>
                    <a:gd name="T0" fmla="*/ 0 w 21600"/>
                    <a:gd name="T1" fmla="*/ 0 h 41421"/>
                    <a:gd name="T2" fmla="*/ 0 w 21600"/>
                    <a:gd name="T3" fmla="*/ 0 h 41421"/>
                    <a:gd name="T4" fmla="*/ 0 w 21600"/>
                    <a:gd name="T5" fmla="*/ 0 h 41421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421"/>
                    <a:gd name="T11" fmla="*/ 21600 w 21600"/>
                    <a:gd name="T12" fmla="*/ 41421 h 4142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421" fill="none" extrusionOk="0">
                      <a:moveTo>
                        <a:pt x="13179" y="41421"/>
                      </a:moveTo>
                      <a:cubicBezTo>
                        <a:pt x="5190" y="38039"/>
                        <a:pt x="0" y="30205"/>
                        <a:pt x="0" y="21530"/>
                      </a:cubicBezTo>
                      <a:cubicBezTo>
                        <a:pt x="-1" y="10275"/>
                        <a:pt x="8641" y="906"/>
                        <a:pt x="19860" y="0"/>
                      </a:cubicBezTo>
                    </a:path>
                    <a:path w="21600" h="41421" stroke="0" extrusionOk="0">
                      <a:moveTo>
                        <a:pt x="13179" y="41421"/>
                      </a:moveTo>
                      <a:cubicBezTo>
                        <a:pt x="5190" y="38039"/>
                        <a:pt x="0" y="30205"/>
                        <a:pt x="0" y="21530"/>
                      </a:cubicBezTo>
                      <a:cubicBezTo>
                        <a:pt x="-1" y="10275"/>
                        <a:pt x="8641" y="906"/>
                        <a:pt x="19860" y="0"/>
                      </a:cubicBezTo>
                      <a:lnTo>
                        <a:pt x="21600" y="2153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408" name="Arc 352"/>
                <p:cNvSpPr>
                  <a:spLocks/>
                </p:cNvSpPr>
                <p:nvPr/>
              </p:nvSpPr>
              <p:spPr bwMode="auto">
                <a:xfrm>
                  <a:off x="849" y="2048"/>
                  <a:ext cx="42" cy="12"/>
                </a:xfrm>
                <a:custGeom>
                  <a:avLst/>
                  <a:gdLst>
                    <a:gd name="T0" fmla="*/ 0 w 39208"/>
                    <a:gd name="T1" fmla="*/ 0 h 21600"/>
                    <a:gd name="T2" fmla="*/ 0 w 39208"/>
                    <a:gd name="T3" fmla="*/ 0 h 21600"/>
                    <a:gd name="T4" fmla="*/ 0 w 39208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9208"/>
                    <a:gd name="T10" fmla="*/ 0 h 21600"/>
                    <a:gd name="T11" fmla="*/ 39208 w 39208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208" h="21600" fill="none" extrusionOk="0">
                      <a:moveTo>
                        <a:pt x="39208" y="11629"/>
                      </a:moveTo>
                      <a:cubicBezTo>
                        <a:pt x="35239" y="17840"/>
                        <a:pt x="28377" y="21599"/>
                        <a:pt x="21006" y="21600"/>
                      </a:cubicBezTo>
                      <a:cubicBezTo>
                        <a:pt x="11015" y="21600"/>
                        <a:pt x="2328" y="14748"/>
                        <a:pt x="0" y="5032"/>
                      </a:cubicBezTo>
                    </a:path>
                    <a:path w="39208" h="21600" stroke="0" extrusionOk="0">
                      <a:moveTo>
                        <a:pt x="39208" y="11629"/>
                      </a:moveTo>
                      <a:cubicBezTo>
                        <a:pt x="35239" y="17840"/>
                        <a:pt x="28377" y="21599"/>
                        <a:pt x="21006" y="21600"/>
                      </a:cubicBezTo>
                      <a:cubicBezTo>
                        <a:pt x="11015" y="21600"/>
                        <a:pt x="2328" y="14748"/>
                        <a:pt x="0" y="5032"/>
                      </a:cubicBezTo>
                      <a:lnTo>
                        <a:pt x="21006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409" name="Arc 353"/>
                <p:cNvSpPr>
                  <a:spLocks/>
                </p:cNvSpPr>
                <p:nvPr/>
              </p:nvSpPr>
              <p:spPr bwMode="auto">
                <a:xfrm>
                  <a:off x="850" y="2048"/>
                  <a:ext cx="40" cy="11"/>
                </a:xfrm>
                <a:custGeom>
                  <a:avLst/>
                  <a:gdLst>
                    <a:gd name="T0" fmla="*/ 0 w 38927"/>
                    <a:gd name="T1" fmla="*/ 0 h 21600"/>
                    <a:gd name="T2" fmla="*/ 0 w 38927"/>
                    <a:gd name="T3" fmla="*/ 0 h 21600"/>
                    <a:gd name="T4" fmla="*/ 0 w 38927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8927"/>
                    <a:gd name="T10" fmla="*/ 0 h 21600"/>
                    <a:gd name="T11" fmla="*/ 38927 w 38927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927" h="21600" fill="none" extrusionOk="0">
                      <a:moveTo>
                        <a:pt x="38926" y="11981"/>
                      </a:moveTo>
                      <a:cubicBezTo>
                        <a:pt x="34920" y="17990"/>
                        <a:pt x="28176" y="21599"/>
                        <a:pt x="20955" y="21600"/>
                      </a:cubicBezTo>
                      <a:cubicBezTo>
                        <a:pt x="11043" y="21600"/>
                        <a:pt x="2403" y="14854"/>
                        <a:pt x="-1" y="5239"/>
                      </a:cubicBezTo>
                    </a:path>
                    <a:path w="38927" h="21600" stroke="0" extrusionOk="0">
                      <a:moveTo>
                        <a:pt x="38926" y="11981"/>
                      </a:moveTo>
                      <a:cubicBezTo>
                        <a:pt x="34920" y="17990"/>
                        <a:pt x="28176" y="21599"/>
                        <a:pt x="20955" y="21600"/>
                      </a:cubicBezTo>
                      <a:cubicBezTo>
                        <a:pt x="11043" y="21600"/>
                        <a:pt x="2403" y="14854"/>
                        <a:pt x="-1" y="5239"/>
                      </a:cubicBezTo>
                      <a:lnTo>
                        <a:pt x="20955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pic>
        <p:nvPicPr>
          <p:cNvPr id="181254" name="Picture 354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1600200"/>
            <a:ext cx="1189038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1255" name="Group 355"/>
          <p:cNvGrpSpPr>
            <a:grpSpLocks/>
          </p:cNvGrpSpPr>
          <p:nvPr/>
        </p:nvGrpSpPr>
        <p:grpSpPr bwMode="auto">
          <a:xfrm>
            <a:off x="1701800" y="1811338"/>
            <a:ext cx="1800225" cy="1622425"/>
            <a:chOff x="1358" y="1894"/>
            <a:chExt cx="2981" cy="1793"/>
          </a:xfrm>
        </p:grpSpPr>
        <p:sp>
          <p:nvSpPr>
            <p:cNvPr id="181374" name="Oval 356"/>
            <p:cNvSpPr>
              <a:spLocks noChangeArrowheads="1"/>
            </p:cNvSpPr>
            <p:nvPr/>
          </p:nvSpPr>
          <p:spPr bwMode="auto">
            <a:xfrm>
              <a:off x="2376" y="1894"/>
              <a:ext cx="1299" cy="742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81375" name="Oval 357"/>
            <p:cNvSpPr>
              <a:spLocks noChangeArrowheads="1"/>
            </p:cNvSpPr>
            <p:nvPr/>
          </p:nvSpPr>
          <p:spPr bwMode="auto">
            <a:xfrm>
              <a:off x="1662" y="2088"/>
              <a:ext cx="996" cy="742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81376" name="Oval 358"/>
            <p:cNvSpPr>
              <a:spLocks noChangeArrowheads="1"/>
            </p:cNvSpPr>
            <p:nvPr/>
          </p:nvSpPr>
          <p:spPr bwMode="auto">
            <a:xfrm>
              <a:off x="1358" y="2535"/>
              <a:ext cx="672" cy="605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81377" name="Oval 359"/>
            <p:cNvSpPr>
              <a:spLocks noChangeArrowheads="1"/>
            </p:cNvSpPr>
            <p:nvPr/>
          </p:nvSpPr>
          <p:spPr bwMode="auto">
            <a:xfrm>
              <a:off x="1561" y="2801"/>
              <a:ext cx="1010" cy="656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81378" name="Oval 360"/>
            <p:cNvSpPr>
              <a:spLocks noChangeArrowheads="1"/>
            </p:cNvSpPr>
            <p:nvPr/>
          </p:nvSpPr>
          <p:spPr bwMode="auto">
            <a:xfrm>
              <a:off x="2275" y="2909"/>
              <a:ext cx="1509" cy="77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81379" name="Oval 361"/>
            <p:cNvSpPr>
              <a:spLocks noChangeArrowheads="1"/>
            </p:cNvSpPr>
            <p:nvPr/>
          </p:nvSpPr>
          <p:spPr bwMode="auto">
            <a:xfrm>
              <a:off x="3235" y="2110"/>
              <a:ext cx="967" cy="583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81380" name="Oval 362"/>
            <p:cNvSpPr>
              <a:spLocks noChangeArrowheads="1"/>
            </p:cNvSpPr>
            <p:nvPr/>
          </p:nvSpPr>
          <p:spPr bwMode="auto">
            <a:xfrm>
              <a:off x="3379" y="2484"/>
              <a:ext cx="960" cy="584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81381" name="Oval 363"/>
            <p:cNvSpPr>
              <a:spLocks noChangeArrowheads="1"/>
            </p:cNvSpPr>
            <p:nvPr/>
          </p:nvSpPr>
          <p:spPr bwMode="auto">
            <a:xfrm>
              <a:off x="3293" y="2607"/>
              <a:ext cx="953" cy="95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81382" name="Oval 364"/>
            <p:cNvSpPr>
              <a:spLocks noChangeArrowheads="1"/>
            </p:cNvSpPr>
            <p:nvPr/>
          </p:nvSpPr>
          <p:spPr bwMode="auto">
            <a:xfrm>
              <a:off x="1900" y="2319"/>
              <a:ext cx="1934" cy="95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181256" name="Group 365"/>
          <p:cNvGrpSpPr>
            <a:grpSpLocks/>
          </p:cNvGrpSpPr>
          <p:nvPr/>
        </p:nvGrpSpPr>
        <p:grpSpPr bwMode="auto">
          <a:xfrm>
            <a:off x="3429000" y="1905000"/>
            <a:ext cx="2411413" cy="1677988"/>
            <a:chOff x="1358" y="1894"/>
            <a:chExt cx="2981" cy="1793"/>
          </a:xfrm>
        </p:grpSpPr>
        <p:sp>
          <p:nvSpPr>
            <p:cNvPr id="181365" name="Oval 366"/>
            <p:cNvSpPr>
              <a:spLocks noChangeArrowheads="1"/>
            </p:cNvSpPr>
            <p:nvPr/>
          </p:nvSpPr>
          <p:spPr bwMode="auto">
            <a:xfrm>
              <a:off x="2376" y="1894"/>
              <a:ext cx="1299" cy="742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81366" name="Oval 367"/>
            <p:cNvSpPr>
              <a:spLocks noChangeArrowheads="1"/>
            </p:cNvSpPr>
            <p:nvPr/>
          </p:nvSpPr>
          <p:spPr bwMode="auto">
            <a:xfrm>
              <a:off x="1662" y="2088"/>
              <a:ext cx="996" cy="742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81367" name="Oval 368"/>
            <p:cNvSpPr>
              <a:spLocks noChangeArrowheads="1"/>
            </p:cNvSpPr>
            <p:nvPr/>
          </p:nvSpPr>
          <p:spPr bwMode="auto">
            <a:xfrm>
              <a:off x="1358" y="2535"/>
              <a:ext cx="672" cy="605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81368" name="Oval 369"/>
            <p:cNvSpPr>
              <a:spLocks noChangeArrowheads="1"/>
            </p:cNvSpPr>
            <p:nvPr/>
          </p:nvSpPr>
          <p:spPr bwMode="auto">
            <a:xfrm>
              <a:off x="1561" y="2801"/>
              <a:ext cx="1010" cy="656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81369" name="Oval 370"/>
            <p:cNvSpPr>
              <a:spLocks noChangeArrowheads="1"/>
            </p:cNvSpPr>
            <p:nvPr/>
          </p:nvSpPr>
          <p:spPr bwMode="auto">
            <a:xfrm>
              <a:off x="2275" y="2909"/>
              <a:ext cx="1509" cy="77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81370" name="Oval 371"/>
            <p:cNvSpPr>
              <a:spLocks noChangeArrowheads="1"/>
            </p:cNvSpPr>
            <p:nvPr/>
          </p:nvSpPr>
          <p:spPr bwMode="auto">
            <a:xfrm>
              <a:off x="3235" y="2110"/>
              <a:ext cx="967" cy="583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81371" name="Oval 372"/>
            <p:cNvSpPr>
              <a:spLocks noChangeArrowheads="1"/>
            </p:cNvSpPr>
            <p:nvPr/>
          </p:nvSpPr>
          <p:spPr bwMode="auto">
            <a:xfrm>
              <a:off x="3379" y="2484"/>
              <a:ext cx="960" cy="584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81372" name="Oval 373"/>
            <p:cNvSpPr>
              <a:spLocks noChangeArrowheads="1"/>
            </p:cNvSpPr>
            <p:nvPr/>
          </p:nvSpPr>
          <p:spPr bwMode="auto">
            <a:xfrm>
              <a:off x="3293" y="2607"/>
              <a:ext cx="953" cy="95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81373" name="Oval 374"/>
            <p:cNvSpPr>
              <a:spLocks noChangeArrowheads="1"/>
            </p:cNvSpPr>
            <p:nvPr/>
          </p:nvSpPr>
          <p:spPr bwMode="auto">
            <a:xfrm>
              <a:off x="1900" y="2319"/>
              <a:ext cx="1934" cy="95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181257" name="Group 375"/>
          <p:cNvGrpSpPr>
            <a:grpSpLocks/>
          </p:cNvGrpSpPr>
          <p:nvPr/>
        </p:nvGrpSpPr>
        <p:grpSpPr bwMode="auto">
          <a:xfrm>
            <a:off x="3462338" y="1935163"/>
            <a:ext cx="2390775" cy="1706562"/>
            <a:chOff x="1358" y="1886"/>
            <a:chExt cx="2989" cy="1810"/>
          </a:xfrm>
        </p:grpSpPr>
        <p:sp>
          <p:nvSpPr>
            <p:cNvPr id="181349" name="Arc 376"/>
            <p:cNvSpPr>
              <a:spLocks/>
            </p:cNvSpPr>
            <p:nvPr/>
          </p:nvSpPr>
          <p:spPr bwMode="auto">
            <a:xfrm>
              <a:off x="2404" y="1886"/>
              <a:ext cx="1247" cy="375"/>
            </a:xfrm>
            <a:custGeom>
              <a:avLst/>
              <a:gdLst>
                <a:gd name="T0" fmla="*/ 0 w 40985"/>
                <a:gd name="T1" fmla="*/ 0 h 21600"/>
                <a:gd name="T2" fmla="*/ 1 w 40985"/>
                <a:gd name="T3" fmla="*/ 0 h 21600"/>
                <a:gd name="T4" fmla="*/ 1 w 40985"/>
                <a:gd name="T5" fmla="*/ 0 h 21600"/>
                <a:gd name="T6" fmla="*/ 0 60000 65536"/>
                <a:gd name="T7" fmla="*/ 0 60000 65536"/>
                <a:gd name="T8" fmla="*/ 0 60000 65536"/>
                <a:gd name="T9" fmla="*/ 0 w 40985"/>
                <a:gd name="T10" fmla="*/ 0 h 21600"/>
                <a:gd name="T11" fmla="*/ 40985 w 4098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85" h="21600" fill="none" extrusionOk="0">
                  <a:moveTo>
                    <a:pt x="0" y="15316"/>
                  </a:moveTo>
                  <a:cubicBezTo>
                    <a:pt x="2766" y="6218"/>
                    <a:pt x="11157" y="-1"/>
                    <a:pt x="20666" y="0"/>
                  </a:cubicBezTo>
                  <a:cubicBezTo>
                    <a:pt x="29769" y="0"/>
                    <a:pt x="37896" y="5708"/>
                    <a:pt x="40984" y="14272"/>
                  </a:cubicBezTo>
                </a:path>
                <a:path w="40985" h="21600" stroke="0" extrusionOk="0">
                  <a:moveTo>
                    <a:pt x="0" y="15316"/>
                  </a:moveTo>
                  <a:cubicBezTo>
                    <a:pt x="2766" y="6218"/>
                    <a:pt x="11157" y="-1"/>
                    <a:pt x="20666" y="0"/>
                  </a:cubicBezTo>
                  <a:cubicBezTo>
                    <a:pt x="29769" y="0"/>
                    <a:pt x="37896" y="5708"/>
                    <a:pt x="40984" y="14272"/>
                  </a:cubicBezTo>
                  <a:lnTo>
                    <a:pt x="20666" y="2160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350" name="Arc 377"/>
            <p:cNvSpPr>
              <a:spLocks/>
            </p:cNvSpPr>
            <p:nvPr/>
          </p:nvSpPr>
          <p:spPr bwMode="auto">
            <a:xfrm>
              <a:off x="2412" y="1893"/>
              <a:ext cx="1232" cy="368"/>
            </a:xfrm>
            <a:custGeom>
              <a:avLst/>
              <a:gdLst>
                <a:gd name="T0" fmla="*/ 0 w 40951"/>
                <a:gd name="T1" fmla="*/ 0 h 21600"/>
                <a:gd name="T2" fmla="*/ 1 w 40951"/>
                <a:gd name="T3" fmla="*/ 0 h 21600"/>
                <a:gd name="T4" fmla="*/ 1 w 40951"/>
                <a:gd name="T5" fmla="*/ 0 h 21600"/>
                <a:gd name="T6" fmla="*/ 0 60000 65536"/>
                <a:gd name="T7" fmla="*/ 0 60000 65536"/>
                <a:gd name="T8" fmla="*/ 0 60000 65536"/>
                <a:gd name="T9" fmla="*/ 0 w 40951"/>
                <a:gd name="T10" fmla="*/ 0 h 21600"/>
                <a:gd name="T11" fmla="*/ 40951 w 4095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51" h="21600" fill="none" extrusionOk="0">
                  <a:moveTo>
                    <a:pt x="-1" y="15268"/>
                  </a:moveTo>
                  <a:cubicBezTo>
                    <a:pt x="2781" y="6195"/>
                    <a:pt x="11160" y="-1"/>
                    <a:pt x="20651" y="0"/>
                  </a:cubicBezTo>
                  <a:cubicBezTo>
                    <a:pt x="29734" y="0"/>
                    <a:pt x="37847" y="5683"/>
                    <a:pt x="40951" y="14219"/>
                  </a:cubicBezTo>
                </a:path>
                <a:path w="40951" h="21600" stroke="0" extrusionOk="0">
                  <a:moveTo>
                    <a:pt x="-1" y="15268"/>
                  </a:moveTo>
                  <a:cubicBezTo>
                    <a:pt x="2781" y="6195"/>
                    <a:pt x="11160" y="-1"/>
                    <a:pt x="20651" y="0"/>
                  </a:cubicBezTo>
                  <a:cubicBezTo>
                    <a:pt x="29734" y="0"/>
                    <a:pt x="37847" y="5683"/>
                    <a:pt x="40951" y="14219"/>
                  </a:cubicBezTo>
                  <a:lnTo>
                    <a:pt x="20651" y="2160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351" name="Arc 378"/>
            <p:cNvSpPr>
              <a:spLocks/>
            </p:cNvSpPr>
            <p:nvPr/>
          </p:nvSpPr>
          <p:spPr bwMode="auto">
            <a:xfrm>
              <a:off x="1662" y="2081"/>
              <a:ext cx="766" cy="446"/>
            </a:xfrm>
            <a:custGeom>
              <a:avLst/>
              <a:gdLst>
                <a:gd name="T0" fmla="*/ 0 w 33007"/>
                <a:gd name="T1" fmla="*/ 0 h 25698"/>
                <a:gd name="T2" fmla="*/ 0 w 33007"/>
                <a:gd name="T3" fmla="*/ 0 h 25698"/>
                <a:gd name="T4" fmla="*/ 0 w 33007"/>
                <a:gd name="T5" fmla="*/ 0 h 25698"/>
                <a:gd name="T6" fmla="*/ 0 60000 65536"/>
                <a:gd name="T7" fmla="*/ 0 60000 65536"/>
                <a:gd name="T8" fmla="*/ 0 60000 65536"/>
                <a:gd name="T9" fmla="*/ 0 w 33007"/>
                <a:gd name="T10" fmla="*/ 0 h 25698"/>
                <a:gd name="T11" fmla="*/ 33007 w 33007"/>
                <a:gd name="T12" fmla="*/ 25698 h 256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007" h="25698" fill="none" extrusionOk="0">
                  <a:moveTo>
                    <a:pt x="392" y="25697"/>
                  </a:moveTo>
                  <a:cubicBezTo>
                    <a:pt x="131" y="24347"/>
                    <a:pt x="0" y="2297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31" y="-1"/>
                    <a:pt x="29583" y="1128"/>
                    <a:pt x="33007" y="3257"/>
                  </a:cubicBezTo>
                </a:path>
                <a:path w="33007" h="25698" stroke="0" extrusionOk="0">
                  <a:moveTo>
                    <a:pt x="392" y="25697"/>
                  </a:moveTo>
                  <a:cubicBezTo>
                    <a:pt x="131" y="24347"/>
                    <a:pt x="0" y="2297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31" y="-1"/>
                    <a:pt x="29583" y="1128"/>
                    <a:pt x="33007" y="3257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352" name="Arc 379"/>
            <p:cNvSpPr>
              <a:spLocks/>
            </p:cNvSpPr>
            <p:nvPr/>
          </p:nvSpPr>
          <p:spPr bwMode="auto">
            <a:xfrm>
              <a:off x="1669" y="2088"/>
              <a:ext cx="755" cy="438"/>
            </a:xfrm>
            <a:custGeom>
              <a:avLst/>
              <a:gdLst>
                <a:gd name="T0" fmla="*/ 0 w 32968"/>
                <a:gd name="T1" fmla="*/ 0 h 25717"/>
                <a:gd name="T2" fmla="*/ 0 w 32968"/>
                <a:gd name="T3" fmla="*/ 0 h 25717"/>
                <a:gd name="T4" fmla="*/ 0 w 32968"/>
                <a:gd name="T5" fmla="*/ 0 h 25717"/>
                <a:gd name="T6" fmla="*/ 0 60000 65536"/>
                <a:gd name="T7" fmla="*/ 0 60000 65536"/>
                <a:gd name="T8" fmla="*/ 0 60000 65536"/>
                <a:gd name="T9" fmla="*/ 0 w 32968"/>
                <a:gd name="T10" fmla="*/ 0 h 25717"/>
                <a:gd name="T11" fmla="*/ 32968 w 32968"/>
                <a:gd name="T12" fmla="*/ 25717 h 257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968" h="25717" fill="none" extrusionOk="0">
                  <a:moveTo>
                    <a:pt x="395" y="25717"/>
                  </a:moveTo>
                  <a:cubicBezTo>
                    <a:pt x="132" y="24360"/>
                    <a:pt x="0" y="2298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16" y="-1"/>
                    <a:pt x="29552" y="1119"/>
                    <a:pt x="32967" y="3233"/>
                  </a:cubicBezTo>
                </a:path>
                <a:path w="32968" h="25717" stroke="0" extrusionOk="0">
                  <a:moveTo>
                    <a:pt x="395" y="25717"/>
                  </a:moveTo>
                  <a:cubicBezTo>
                    <a:pt x="132" y="24360"/>
                    <a:pt x="0" y="2298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16" y="-1"/>
                    <a:pt x="29552" y="1119"/>
                    <a:pt x="32967" y="3233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353" name="Arc 380"/>
            <p:cNvSpPr>
              <a:spLocks/>
            </p:cNvSpPr>
            <p:nvPr/>
          </p:nvSpPr>
          <p:spPr bwMode="auto">
            <a:xfrm>
              <a:off x="1553" y="3120"/>
              <a:ext cx="773" cy="345"/>
            </a:xfrm>
            <a:custGeom>
              <a:avLst/>
              <a:gdLst>
                <a:gd name="T0" fmla="*/ 0 w 32097"/>
                <a:gd name="T1" fmla="*/ 0 h 21984"/>
                <a:gd name="T2" fmla="*/ 0 w 32097"/>
                <a:gd name="T3" fmla="*/ 0 h 21984"/>
                <a:gd name="T4" fmla="*/ 0 w 32097"/>
                <a:gd name="T5" fmla="*/ 0 h 21984"/>
                <a:gd name="T6" fmla="*/ 0 60000 65536"/>
                <a:gd name="T7" fmla="*/ 0 60000 65536"/>
                <a:gd name="T8" fmla="*/ 0 60000 65536"/>
                <a:gd name="T9" fmla="*/ 0 w 32097"/>
                <a:gd name="T10" fmla="*/ 0 h 21984"/>
                <a:gd name="T11" fmla="*/ 32097 w 32097"/>
                <a:gd name="T12" fmla="*/ 21984 h 219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097" h="21984" fill="none" extrusionOk="0">
                  <a:moveTo>
                    <a:pt x="32096" y="19261"/>
                  </a:moveTo>
                  <a:cubicBezTo>
                    <a:pt x="28886" y="21047"/>
                    <a:pt x="25273" y="21983"/>
                    <a:pt x="21600" y="21984"/>
                  </a:cubicBezTo>
                  <a:cubicBezTo>
                    <a:pt x="9670" y="21984"/>
                    <a:pt x="0" y="12313"/>
                    <a:pt x="0" y="384"/>
                  </a:cubicBezTo>
                  <a:cubicBezTo>
                    <a:pt x="-1" y="255"/>
                    <a:pt x="1" y="127"/>
                    <a:pt x="3" y="0"/>
                  </a:cubicBezTo>
                </a:path>
                <a:path w="32097" h="21984" stroke="0" extrusionOk="0">
                  <a:moveTo>
                    <a:pt x="32096" y="19261"/>
                  </a:moveTo>
                  <a:cubicBezTo>
                    <a:pt x="28886" y="21047"/>
                    <a:pt x="25273" y="21983"/>
                    <a:pt x="21600" y="21984"/>
                  </a:cubicBezTo>
                  <a:cubicBezTo>
                    <a:pt x="9670" y="21984"/>
                    <a:pt x="0" y="12313"/>
                    <a:pt x="0" y="384"/>
                  </a:cubicBezTo>
                  <a:cubicBezTo>
                    <a:pt x="-1" y="255"/>
                    <a:pt x="1" y="127"/>
                    <a:pt x="3" y="0"/>
                  </a:cubicBezTo>
                  <a:lnTo>
                    <a:pt x="21600" y="384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354" name="Arc 381"/>
            <p:cNvSpPr>
              <a:spLocks/>
            </p:cNvSpPr>
            <p:nvPr/>
          </p:nvSpPr>
          <p:spPr bwMode="auto">
            <a:xfrm>
              <a:off x="1560" y="3120"/>
              <a:ext cx="761" cy="337"/>
            </a:xfrm>
            <a:custGeom>
              <a:avLst/>
              <a:gdLst>
                <a:gd name="T0" fmla="*/ 0 w 32039"/>
                <a:gd name="T1" fmla="*/ 0 h 21986"/>
                <a:gd name="T2" fmla="*/ 0 w 32039"/>
                <a:gd name="T3" fmla="*/ 0 h 21986"/>
                <a:gd name="T4" fmla="*/ 0 w 32039"/>
                <a:gd name="T5" fmla="*/ 0 h 21986"/>
                <a:gd name="T6" fmla="*/ 0 60000 65536"/>
                <a:gd name="T7" fmla="*/ 0 60000 65536"/>
                <a:gd name="T8" fmla="*/ 0 60000 65536"/>
                <a:gd name="T9" fmla="*/ 0 w 32039"/>
                <a:gd name="T10" fmla="*/ 0 h 21986"/>
                <a:gd name="T11" fmla="*/ 32039 w 32039"/>
                <a:gd name="T12" fmla="*/ 21986 h 2198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039" h="21986" fill="none" extrusionOk="0">
                  <a:moveTo>
                    <a:pt x="32038" y="19295"/>
                  </a:moveTo>
                  <a:cubicBezTo>
                    <a:pt x="28842" y="21060"/>
                    <a:pt x="25251" y="21985"/>
                    <a:pt x="21600" y="21986"/>
                  </a:cubicBezTo>
                  <a:cubicBezTo>
                    <a:pt x="9670" y="21986"/>
                    <a:pt x="0" y="12315"/>
                    <a:pt x="0" y="386"/>
                  </a:cubicBezTo>
                  <a:cubicBezTo>
                    <a:pt x="-1" y="257"/>
                    <a:pt x="1" y="128"/>
                    <a:pt x="3" y="0"/>
                  </a:cubicBezTo>
                </a:path>
                <a:path w="32039" h="21986" stroke="0" extrusionOk="0">
                  <a:moveTo>
                    <a:pt x="32038" y="19295"/>
                  </a:moveTo>
                  <a:cubicBezTo>
                    <a:pt x="28842" y="21060"/>
                    <a:pt x="25251" y="21985"/>
                    <a:pt x="21600" y="21986"/>
                  </a:cubicBezTo>
                  <a:cubicBezTo>
                    <a:pt x="9670" y="21986"/>
                    <a:pt x="0" y="12315"/>
                    <a:pt x="0" y="386"/>
                  </a:cubicBezTo>
                  <a:cubicBezTo>
                    <a:pt x="-1" y="257"/>
                    <a:pt x="1" y="128"/>
                    <a:pt x="3" y="0"/>
                  </a:cubicBezTo>
                  <a:lnTo>
                    <a:pt x="21600" y="386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355" name="Arc 382"/>
            <p:cNvSpPr>
              <a:spLocks/>
            </p:cNvSpPr>
            <p:nvPr/>
          </p:nvSpPr>
          <p:spPr bwMode="auto">
            <a:xfrm>
              <a:off x="3626" y="2103"/>
              <a:ext cx="584" cy="427"/>
            </a:xfrm>
            <a:custGeom>
              <a:avLst/>
              <a:gdLst>
                <a:gd name="T0" fmla="*/ 0 w 26070"/>
                <a:gd name="T1" fmla="*/ 0 h 31631"/>
                <a:gd name="T2" fmla="*/ 0 w 26070"/>
                <a:gd name="T3" fmla="*/ 0 h 31631"/>
                <a:gd name="T4" fmla="*/ 0 w 26070"/>
                <a:gd name="T5" fmla="*/ 0 h 31631"/>
                <a:gd name="T6" fmla="*/ 0 60000 65536"/>
                <a:gd name="T7" fmla="*/ 0 60000 65536"/>
                <a:gd name="T8" fmla="*/ 0 60000 65536"/>
                <a:gd name="T9" fmla="*/ 0 w 26070"/>
                <a:gd name="T10" fmla="*/ 0 h 31631"/>
                <a:gd name="T11" fmla="*/ 26070 w 26070"/>
                <a:gd name="T12" fmla="*/ 31631 h 31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070" h="31631" fill="none" extrusionOk="0">
                  <a:moveTo>
                    <a:pt x="-1" y="467"/>
                  </a:moveTo>
                  <a:cubicBezTo>
                    <a:pt x="1469" y="156"/>
                    <a:pt x="2967" y="-1"/>
                    <a:pt x="4470" y="0"/>
                  </a:cubicBezTo>
                  <a:cubicBezTo>
                    <a:pt x="16399" y="0"/>
                    <a:pt x="26070" y="9670"/>
                    <a:pt x="26070" y="21600"/>
                  </a:cubicBezTo>
                  <a:cubicBezTo>
                    <a:pt x="26070" y="25094"/>
                    <a:pt x="25222" y="28536"/>
                    <a:pt x="23599" y="31631"/>
                  </a:cubicBezTo>
                </a:path>
                <a:path w="26070" h="31631" stroke="0" extrusionOk="0">
                  <a:moveTo>
                    <a:pt x="-1" y="467"/>
                  </a:moveTo>
                  <a:cubicBezTo>
                    <a:pt x="1469" y="156"/>
                    <a:pt x="2967" y="-1"/>
                    <a:pt x="4470" y="0"/>
                  </a:cubicBezTo>
                  <a:cubicBezTo>
                    <a:pt x="16399" y="0"/>
                    <a:pt x="26070" y="9670"/>
                    <a:pt x="26070" y="21600"/>
                  </a:cubicBezTo>
                  <a:cubicBezTo>
                    <a:pt x="26070" y="25094"/>
                    <a:pt x="25222" y="28536"/>
                    <a:pt x="23599" y="31631"/>
                  </a:cubicBezTo>
                  <a:lnTo>
                    <a:pt x="4470" y="2160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356" name="Arc 383"/>
            <p:cNvSpPr>
              <a:spLocks/>
            </p:cNvSpPr>
            <p:nvPr/>
          </p:nvSpPr>
          <p:spPr bwMode="auto">
            <a:xfrm>
              <a:off x="3628" y="2110"/>
              <a:ext cx="574" cy="418"/>
            </a:xfrm>
            <a:custGeom>
              <a:avLst/>
              <a:gdLst>
                <a:gd name="T0" fmla="*/ 0 w 26029"/>
                <a:gd name="T1" fmla="*/ 0 h 31708"/>
                <a:gd name="T2" fmla="*/ 0 w 26029"/>
                <a:gd name="T3" fmla="*/ 0 h 31708"/>
                <a:gd name="T4" fmla="*/ 0 w 26029"/>
                <a:gd name="T5" fmla="*/ 0 h 31708"/>
                <a:gd name="T6" fmla="*/ 0 60000 65536"/>
                <a:gd name="T7" fmla="*/ 0 60000 65536"/>
                <a:gd name="T8" fmla="*/ 0 60000 65536"/>
                <a:gd name="T9" fmla="*/ 0 w 26029"/>
                <a:gd name="T10" fmla="*/ 0 h 31708"/>
                <a:gd name="T11" fmla="*/ 26029 w 26029"/>
                <a:gd name="T12" fmla="*/ 31708 h 317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029" h="31708" fill="none" extrusionOk="0">
                  <a:moveTo>
                    <a:pt x="-1" y="458"/>
                  </a:moveTo>
                  <a:cubicBezTo>
                    <a:pt x="1456" y="153"/>
                    <a:pt x="2940" y="-1"/>
                    <a:pt x="4429" y="0"/>
                  </a:cubicBezTo>
                  <a:cubicBezTo>
                    <a:pt x="16358" y="0"/>
                    <a:pt x="26029" y="9670"/>
                    <a:pt x="26029" y="21600"/>
                  </a:cubicBezTo>
                  <a:cubicBezTo>
                    <a:pt x="26029" y="25123"/>
                    <a:pt x="25166" y="28593"/>
                    <a:pt x="23517" y="31707"/>
                  </a:cubicBezTo>
                </a:path>
                <a:path w="26029" h="31708" stroke="0" extrusionOk="0">
                  <a:moveTo>
                    <a:pt x="-1" y="458"/>
                  </a:moveTo>
                  <a:cubicBezTo>
                    <a:pt x="1456" y="153"/>
                    <a:pt x="2940" y="-1"/>
                    <a:pt x="4429" y="0"/>
                  </a:cubicBezTo>
                  <a:cubicBezTo>
                    <a:pt x="16358" y="0"/>
                    <a:pt x="26029" y="9670"/>
                    <a:pt x="26029" y="21600"/>
                  </a:cubicBezTo>
                  <a:cubicBezTo>
                    <a:pt x="26029" y="25123"/>
                    <a:pt x="25166" y="28593"/>
                    <a:pt x="23517" y="31707"/>
                  </a:cubicBezTo>
                  <a:lnTo>
                    <a:pt x="4429" y="2160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357" name="Arc 384"/>
            <p:cNvSpPr>
              <a:spLocks/>
            </p:cNvSpPr>
            <p:nvPr/>
          </p:nvSpPr>
          <p:spPr bwMode="auto">
            <a:xfrm>
              <a:off x="3791" y="2534"/>
              <a:ext cx="556" cy="428"/>
            </a:xfrm>
            <a:custGeom>
              <a:avLst/>
              <a:gdLst>
                <a:gd name="T0" fmla="*/ 0 w 21600"/>
                <a:gd name="T1" fmla="*/ 0 h 29154"/>
                <a:gd name="T2" fmla="*/ 0 w 21600"/>
                <a:gd name="T3" fmla="*/ 0 h 29154"/>
                <a:gd name="T4" fmla="*/ 0 w 21600"/>
                <a:gd name="T5" fmla="*/ 0 h 29154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154"/>
                <a:gd name="T11" fmla="*/ 21600 w 21600"/>
                <a:gd name="T12" fmla="*/ 29154 h 291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154" fill="none" extrusionOk="0">
                  <a:moveTo>
                    <a:pt x="13583" y="0"/>
                  </a:moveTo>
                  <a:cubicBezTo>
                    <a:pt x="18654" y="4101"/>
                    <a:pt x="21600" y="10273"/>
                    <a:pt x="21600" y="16794"/>
                  </a:cubicBezTo>
                  <a:cubicBezTo>
                    <a:pt x="21600" y="21214"/>
                    <a:pt x="20243" y="25528"/>
                    <a:pt x="17714" y="29154"/>
                  </a:cubicBezTo>
                </a:path>
                <a:path w="21600" h="29154" stroke="0" extrusionOk="0">
                  <a:moveTo>
                    <a:pt x="13583" y="0"/>
                  </a:moveTo>
                  <a:cubicBezTo>
                    <a:pt x="18654" y="4101"/>
                    <a:pt x="21600" y="10273"/>
                    <a:pt x="21600" y="16794"/>
                  </a:cubicBezTo>
                  <a:cubicBezTo>
                    <a:pt x="21600" y="21214"/>
                    <a:pt x="20243" y="25528"/>
                    <a:pt x="17714" y="29154"/>
                  </a:cubicBezTo>
                  <a:lnTo>
                    <a:pt x="0" y="16794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358" name="Arc 385"/>
            <p:cNvSpPr>
              <a:spLocks/>
            </p:cNvSpPr>
            <p:nvPr/>
          </p:nvSpPr>
          <p:spPr bwMode="auto">
            <a:xfrm>
              <a:off x="3791" y="2538"/>
              <a:ext cx="549" cy="420"/>
            </a:xfrm>
            <a:custGeom>
              <a:avLst/>
              <a:gdLst>
                <a:gd name="T0" fmla="*/ 0 w 21600"/>
                <a:gd name="T1" fmla="*/ 0 h 29298"/>
                <a:gd name="T2" fmla="*/ 0 w 21600"/>
                <a:gd name="T3" fmla="*/ 0 h 29298"/>
                <a:gd name="T4" fmla="*/ 0 w 21600"/>
                <a:gd name="T5" fmla="*/ 0 h 292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298"/>
                <a:gd name="T11" fmla="*/ 21600 w 21600"/>
                <a:gd name="T12" fmla="*/ 29298 h 292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298" fill="none" extrusionOk="0">
                  <a:moveTo>
                    <a:pt x="13504" y="0"/>
                  </a:moveTo>
                  <a:cubicBezTo>
                    <a:pt x="18621" y="4099"/>
                    <a:pt x="21600" y="10301"/>
                    <a:pt x="21600" y="16858"/>
                  </a:cubicBezTo>
                  <a:cubicBezTo>
                    <a:pt x="21600" y="21311"/>
                    <a:pt x="20223" y="25656"/>
                    <a:pt x="17658" y="29298"/>
                  </a:cubicBezTo>
                </a:path>
                <a:path w="21600" h="29298" stroke="0" extrusionOk="0">
                  <a:moveTo>
                    <a:pt x="13504" y="0"/>
                  </a:moveTo>
                  <a:cubicBezTo>
                    <a:pt x="18621" y="4099"/>
                    <a:pt x="21600" y="10301"/>
                    <a:pt x="21600" y="16858"/>
                  </a:cubicBezTo>
                  <a:cubicBezTo>
                    <a:pt x="21600" y="21311"/>
                    <a:pt x="20223" y="25656"/>
                    <a:pt x="17658" y="29298"/>
                  </a:cubicBezTo>
                  <a:lnTo>
                    <a:pt x="0" y="16858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359" name="Arc 386"/>
            <p:cNvSpPr>
              <a:spLocks/>
            </p:cNvSpPr>
            <p:nvPr/>
          </p:nvSpPr>
          <p:spPr bwMode="auto">
            <a:xfrm>
              <a:off x="3609" y="2973"/>
              <a:ext cx="651" cy="607"/>
            </a:xfrm>
            <a:custGeom>
              <a:avLst/>
              <a:gdLst>
                <a:gd name="T0" fmla="*/ 0 w 28655"/>
                <a:gd name="T1" fmla="*/ 0 h 27157"/>
                <a:gd name="T2" fmla="*/ 0 w 28655"/>
                <a:gd name="T3" fmla="*/ 0 h 27157"/>
                <a:gd name="T4" fmla="*/ 0 w 28655"/>
                <a:gd name="T5" fmla="*/ 0 h 27157"/>
                <a:gd name="T6" fmla="*/ 0 60000 65536"/>
                <a:gd name="T7" fmla="*/ 0 60000 65536"/>
                <a:gd name="T8" fmla="*/ 0 60000 65536"/>
                <a:gd name="T9" fmla="*/ 0 w 28655"/>
                <a:gd name="T10" fmla="*/ 0 h 27157"/>
                <a:gd name="T11" fmla="*/ 28655 w 28655"/>
                <a:gd name="T12" fmla="*/ 27157 h 2715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655" h="27157" fill="none" extrusionOk="0">
                  <a:moveTo>
                    <a:pt x="27927" y="0"/>
                  </a:moveTo>
                  <a:cubicBezTo>
                    <a:pt x="28410" y="1812"/>
                    <a:pt x="28655" y="3680"/>
                    <a:pt x="28655" y="5557"/>
                  </a:cubicBezTo>
                  <a:cubicBezTo>
                    <a:pt x="28655" y="17486"/>
                    <a:pt x="18984" y="27157"/>
                    <a:pt x="7055" y="27157"/>
                  </a:cubicBezTo>
                  <a:cubicBezTo>
                    <a:pt x="4653" y="27157"/>
                    <a:pt x="2269" y="26756"/>
                    <a:pt x="-1" y="25972"/>
                  </a:cubicBezTo>
                </a:path>
                <a:path w="28655" h="27157" stroke="0" extrusionOk="0">
                  <a:moveTo>
                    <a:pt x="27927" y="0"/>
                  </a:moveTo>
                  <a:cubicBezTo>
                    <a:pt x="28410" y="1812"/>
                    <a:pt x="28655" y="3680"/>
                    <a:pt x="28655" y="5557"/>
                  </a:cubicBezTo>
                  <a:cubicBezTo>
                    <a:pt x="28655" y="17486"/>
                    <a:pt x="18984" y="27157"/>
                    <a:pt x="7055" y="27157"/>
                  </a:cubicBezTo>
                  <a:cubicBezTo>
                    <a:pt x="4653" y="27157"/>
                    <a:pt x="2269" y="26756"/>
                    <a:pt x="-1" y="25972"/>
                  </a:cubicBezTo>
                  <a:lnTo>
                    <a:pt x="7055" y="555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360" name="Arc 387"/>
            <p:cNvSpPr>
              <a:spLocks/>
            </p:cNvSpPr>
            <p:nvPr/>
          </p:nvSpPr>
          <p:spPr bwMode="auto">
            <a:xfrm>
              <a:off x="3611" y="2975"/>
              <a:ext cx="642" cy="598"/>
            </a:xfrm>
            <a:custGeom>
              <a:avLst/>
              <a:gdLst>
                <a:gd name="T0" fmla="*/ 0 w 28653"/>
                <a:gd name="T1" fmla="*/ 0 h 27158"/>
                <a:gd name="T2" fmla="*/ 0 w 28653"/>
                <a:gd name="T3" fmla="*/ 0 h 27158"/>
                <a:gd name="T4" fmla="*/ 0 w 28653"/>
                <a:gd name="T5" fmla="*/ 0 h 27158"/>
                <a:gd name="T6" fmla="*/ 0 60000 65536"/>
                <a:gd name="T7" fmla="*/ 0 60000 65536"/>
                <a:gd name="T8" fmla="*/ 0 60000 65536"/>
                <a:gd name="T9" fmla="*/ 0 w 28653"/>
                <a:gd name="T10" fmla="*/ 0 h 27158"/>
                <a:gd name="T11" fmla="*/ 28653 w 28653"/>
                <a:gd name="T12" fmla="*/ 27158 h 2715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653" h="27158" fill="none" extrusionOk="0">
                  <a:moveTo>
                    <a:pt x="27925" y="0"/>
                  </a:moveTo>
                  <a:cubicBezTo>
                    <a:pt x="28408" y="1813"/>
                    <a:pt x="28653" y="3681"/>
                    <a:pt x="28653" y="5558"/>
                  </a:cubicBezTo>
                  <a:cubicBezTo>
                    <a:pt x="28653" y="17487"/>
                    <a:pt x="18982" y="27158"/>
                    <a:pt x="7053" y="27158"/>
                  </a:cubicBezTo>
                  <a:cubicBezTo>
                    <a:pt x="4652" y="27158"/>
                    <a:pt x="2268" y="26757"/>
                    <a:pt x="-1" y="25974"/>
                  </a:cubicBezTo>
                </a:path>
                <a:path w="28653" h="27158" stroke="0" extrusionOk="0">
                  <a:moveTo>
                    <a:pt x="27925" y="0"/>
                  </a:moveTo>
                  <a:cubicBezTo>
                    <a:pt x="28408" y="1813"/>
                    <a:pt x="28653" y="3681"/>
                    <a:pt x="28653" y="5558"/>
                  </a:cubicBezTo>
                  <a:cubicBezTo>
                    <a:pt x="28653" y="17487"/>
                    <a:pt x="18982" y="27158"/>
                    <a:pt x="7053" y="27158"/>
                  </a:cubicBezTo>
                  <a:cubicBezTo>
                    <a:pt x="4652" y="27158"/>
                    <a:pt x="2268" y="26757"/>
                    <a:pt x="-1" y="25974"/>
                  </a:cubicBezTo>
                  <a:lnTo>
                    <a:pt x="7053" y="5558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361" name="Arc 388"/>
            <p:cNvSpPr>
              <a:spLocks/>
            </p:cNvSpPr>
            <p:nvPr/>
          </p:nvSpPr>
          <p:spPr bwMode="auto">
            <a:xfrm>
              <a:off x="1358" y="2529"/>
              <a:ext cx="354" cy="592"/>
            </a:xfrm>
            <a:custGeom>
              <a:avLst/>
              <a:gdLst>
                <a:gd name="T0" fmla="*/ 0 w 21600"/>
                <a:gd name="T1" fmla="*/ 0 h 41297"/>
                <a:gd name="T2" fmla="*/ 0 w 21600"/>
                <a:gd name="T3" fmla="*/ 0 h 41297"/>
                <a:gd name="T4" fmla="*/ 0 w 21600"/>
                <a:gd name="T5" fmla="*/ 0 h 41297"/>
                <a:gd name="T6" fmla="*/ 0 60000 65536"/>
                <a:gd name="T7" fmla="*/ 0 60000 65536"/>
                <a:gd name="T8" fmla="*/ 0 60000 65536"/>
                <a:gd name="T9" fmla="*/ 0 w 21600"/>
                <a:gd name="T10" fmla="*/ 0 h 41297"/>
                <a:gd name="T11" fmla="*/ 21600 w 21600"/>
                <a:gd name="T12" fmla="*/ 41297 h 412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1297" fill="none" extrusionOk="0">
                  <a:moveTo>
                    <a:pt x="12844" y="41297"/>
                  </a:moveTo>
                  <a:cubicBezTo>
                    <a:pt x="5035" y="37834"/>
                    <a:pt x="0" y="30094"/>
                    <a:pt x="0" y="21551"/>
                  </a:cubicBezTo>
                  <a:cubicBezTo>
                    <a:pt x="-1" y="10187"/>
                    <a:pt x="8803" y="767"/>
                    <a:pt x="20141" y="0"/>
                  </a:cubicBezTo>
                </a:path>
                <a:path w="21600" h="41297" stroke="0" extrusionOk="0">
                  <a:moveTo>
                    <a:pt x="12844" y="41297"/>
                  </a:moveTo>
                  <a:cubicBezTo>
                    <a:pt x="5035" y="37834"/>
                    <a:pt x="0" y="30094"/>
                    <a:pt x="0" y="21551"/>
                  </a:cubicBezTo>
                  <a:cubicBezTo>
                    <a:pt x="-1" y="10187"/>
                    <a:pt x="8803" y="767"/>
                    <a:pt x="20141" y="0"/>
                  </a:cubicBezTo>
                  <a:lnTo>
                    <a:pt x="21600" y="21551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362" name="Arc 389"/>
            <p:cNvSpPr>
              <a:spLocks/>
            </p:cNvSpPr>
            <p:nvPr/>
          </p:nvSpPr>
          <p:spPr bwMode="auto">
            <a:xfrm>
              <a:off x="1365" y="2536"/>
              <a:ext cx="347" cy="578"/>
            </a:xfrm>
            <a:custGeom>
              <a:avLst/>
              <a:gdLst>
                <a:gd name="T0" fmla="*/ 0 w 21600"/>
                <a:gd name="T1" fmla="*/ 0 h 41307"/>
                <a:gd name="T2" fmla="*/ 0 w 21600"/>
                <a:gd name="T3" fmla="*/ 0 h 41307"/>
                <a:gd name="T4" fmla="*/ 0 w 21600"/>
                <a:gd name="T5" fmla="*/ 0 h 41307"/>
                <a:gd name="T6" fmla="*/ 0 60000 65536"/>
                <a:gd name="T7" fmla="*/ 0 60000 65536"/>
                <a:gd name="T8" fmla="*/ 0 60000 65536"/>
                <a:gd name="T9" fmla="*/ 0 w 21600"/>
                <a:gd name="T10" fmla="*/ 0 h 41307"/>
                <a:gd name="T11" fmla="*/ 21600 w 21600"/>
                <a:gd name="T12" fmla="*/ 41307 h 4130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1307" fill="none" extrusionOk="0">
                  <a:moveTo>
                    <a:pt x="12867" y="41306"/>
                  </a:moveTo>
                  <a:cubicBezTo>
                    <a:pt x="5045" y="37849"/>
                    <a:pt x="0" y="30102"/>
                    <a:pt x="0" y="21551"/>
                  </a:cubicBezTo>
                  <a:cubicBezTo>
                    <a:pt x="-1" y="10186"/>
                    <a:pt x="8806" y="765"/>
                    <a:pt x="20145" y="-1"/>
                  </a:cubicBezTo>
                </a:path>
                <a:path w="21600" h="41307" stroke="0" extrusionOk="0">
                  <a:moveTo>
                    <a:pt x="12867" y="41306"/>
                  </a:moveTo>
                  <a:cubicBezTo>
                    <a:pt x="5045" y="37849"/>
                    <a:pt x="0" y="30102"/>
                    <a:pt x="0" y="21551"/>
                  </a:cubicBezTo>
                  <a:cubicBezTo>
                    <a:pt x="-1" y="10186"/>
                    <a:pt x="8806" y="765"/>
                    <a:pt x="20145" y="-1"/>
                  </a:cubicBezTo>
                  <a:lnTo>
                    <a:pt x="21600" y="21551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363" name="Arc 390"/>
            <p:cNvSpPr>
              <a:spLocks/>
            </p:cNvSpPr>
            <p:nvPr/>
          </p:nvSpPr>
          <p:spPr bwMode="auto">
            <a:xfrm>
              <a:off x="2293" y="3335"/>
              <a:ext cx="1344" cy="361"/>
            </a:xfrm>
            <a:custGeom>
              <a:avLst/>
              <a:gdLst>
                <a:gd name="T0" fmla="*/ 2 w 39224"/>
                <a:gd name="T1" fmla="*/ 0 h 21600"/>
                <a:gd name="T2" fmla="*/ 0 w 39224"/>
                <a:gd name="T3" fmla="*/ 0 h 21600"/>
                <a:gd name="T4" fmla="*/ 1 w 39224"/>
                <a:gd name="T5" fmla="*/ 0 h 21600"/>
                <a:gd name="T6" fmla="*/ 0 60000 65536"/>
                <a:gd name="T7" fmla="*/ 0 60000 65536"/>
                <a:gd name="T8" fmla="*/ 0 60000 65536"/>
                <a:gd name="T9" fmla="*/ 0 w 39224"/>
                <a:gd name="T10" fmla="*/ 0 h 21600"/>
                <a:gd name="T11" fmla="*/ 39224 w 3922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224" h="21600" fill="none" extrusionOk="0">
                  <a:moveTo>
                    <a:pt x="39224" y="12019"/>
                  </a:moveTo>
                  <a:cubicBezTo>
                    <a:pt x="35214" y="18006"/>
                    <a:pt x="28483" y="21599"/>
                    <a:pt x="21277" y="21600"/>
                  </a:cubicBezTo>
                  <a:cubicBezTo>
                    <a:pt x="10782" y="21600"/>
                    <a:pt x="1807" y="14057"/>
                    <a:pt x="-1" y="3720"/>
                  </a:cubicBezTo>
                </a:path>
                <a:path w="39224" h="21600" stroke="0" extrusionOk="0">
                  <a:moveTo>
                    <a:pt x="39224" y="12019"/>
                  </a:moveTo>
                  <a:cubicBezTo>
                    <a:pt x="35214" y="18006"/>
                    <a:pt x="28483" y="21599"/>
                    <a:pt x="21277" y="21600"/>
                  </a:cubicBezTo>
                  <a:cubicBezTo>
                    <a:pt x="10782" y="21600"/>
                    <a:pt x="1807" y="14057"/>
                    <a:pt x="-1" y="3720"/>
                  </a:cubicBezTo>
                  <a:lnTo>
                    <a:pt x="21277" y="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364" name="Arc 391"/>
            <p:cNvSpPr>
              <a:spLocks/>
            </p:cNvSpPr>
            <p:nvPr/>
          </p:nvSpPr>
          <p:spPr bwMode="auto">
            <a:xfrm>
              <a:off x="2300" y="3335"/>
              <a:ext cx="1329" cy="354"/>
            </a:xfrm>
            <a:custGeom>
              <a:avLst/>
              <a:gdLst>
                <a:gd name="T0" fmla="*/ 2 w 39161"/>
                <a:gd name="T1" fmla="*/ 0 h 21600"/>
                <a:gd name="T2" fmla="*/ 0 w 39161"/>
                <a:gd name="T3" fmla="*/ 0 h 21600"/>
                <a:gd name="T4" fmla="*/ 1 w 39161"/>
                <a:gd name="T5" fmla="*/ 0 h 21600"/>
                <a:gd name="T6" fmla="*/ 0 60000 65536"/>
                <a:gd name="T7" fmla="*/ 0 60000 65536"/>
                <a:gd name="T8" fmla="*/ 0 60000 65536"/>
                <a:gd name="T9" fmla="*/ 0 w 39161"/>
                <a:gd name="T10" fmla="*/ 0 h 21600"/>
                <a:gd name="T11" fmla="*/ 39161 w 3916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161" h="21600" fill="none" extrusionOk="0">
                  <a:moveTo>
                    <a:pt x="39161" y="12103"/>
                  </a:moveTo>
                  <a:cubicBezTo>
                    <a:pt x="35143" y="18042"/>
                    <a:pt x="28441" y="21599"/>
                    <a:pt x="21271" y="21600"/>
                  </a:cubicBezTo>
                  <a:cubicBezTo>
                    <a:pt x="10790" y="21600"/>
                    <a:pt x="1822" y="14076"/>
                    <a:pt x="0" y="3755"/>
                  </a:cubicBezTo>
                </a:path>
                <a:path w="39161" h="21600" stroke="0" extrusionOk="0">
                  <a:moveTo>
                    <a:pt x="39161" y="12103"/>
                  </a:moveTo>
                  <a:cubicBezTo>
                    <a:pt x="35143" y="18042"/>
                    <a:pt x="28441" y="21599"/>
                    <a:pt x="21271" y="21600"/>
                  </a:cubicBezTo>
                  <a:cubicBezTo>
                    <a:pt x="10790" y="21600"/>
                    <a:pt x="1822" y="14076"/>
                    <a:pt x="0" y="3755"/>
                  </a:cubicBezTo>
                  <a:lnTo>
                    <a:pt x="21271" y="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1258" name="Group 392"/>
          <p:cNvGrpSpPr>
            <a:grpSpLocks/>
          </p:cNvGrpSpPr>
          <p:nvPr/>
        </p:nvGrpSpPr>
        <p:grpSpPr bwMode="auto">
          <a:xfrm>
            <a:off x="1701800" y="1811338"/>
            <a:ext cx="1800225" cy="1651000"/>
            <a:chOff x="1358" y="1886"/>
            <a:chExt cx="2989" cy="1810"/>
          </a:xfrm>
        </p:grpSpPr>
        <p:sp>
          <p:nvSpPr>
            <p:cNvPr id="181333" name="Arc 393"/>
            <p:cNvSpPr>
              <a:spLocks/>
            </p:cNvSpPr>
            <p:nvPr/>
          </p:nvSpPr>
          <p:spPr bwMode="auto">
            <a:xfrm>
              <a:off x="2404" y="1886"/>
              <a:ext cx="1247" cy="375"/>
            </a:xfrm>
            <a:custGeom>
              <a:avLst/>
              <a:gdLst>
                <a:gd name="T0" fmla="*/ 0 w 40985"/>
                <a:gd name="T1" fmla="*/ 0 h 21600"/>
                <a:gd name="T2" fmla="*/ 1 w 40985"/>
                <a:gd name="T3" fmla="*/ 0 h 21600"/>
                <a:gd name="T4" fmla="*/ 1 w 40985"/>
                <a:gd name="T5" fmla="*/ 0 h 21600"/>
                <a:gd name="T6" fmla="*/ 0 60000 65536"/>
                <a:gd name="T7" fmla="*/ 0 60000 65536"/>
                <a:gd name="T8" fmla="*/ 0 60000 65536"/>
                <a:gd name="T9" fmla="*/ 0 w 40985"/>
                <a:gd name="T10" fmla="*/ 0 h 21600"/>
                <a:gd name="T11" fmla="*/ 40985 w 4098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85" h="21600" fill="none" extrusionOk="0">
                  <a:moveTo>
                    <a:pt x="0" y="15316"/>
                  </a:moveTo>
                  <a:cubicBezTo>
                    <a:pt x="2766" y="6218"/>
                    <a:pt x="11157" y="-1"/>
                    <a:pt x="20666" y="0"/>
                  </a:cubicBezTo>
                  <a:cubicBezTo>
                    <a:pt x="29769" y="0"/>
                    <a:pt x="37896" y="5708"/>
                    <a:pt x="40984" y="14272"/>
                  </a:cubicBezTo>
                </a:path>
                <a:path w="40985" h="21600" stroke="0" extrusionOk="0">
                  <a:moveTo>
                    <a:pt x="0" y="15316"/>
                  </a:moveTo>
                  <a:cubicBezTo>
                    <a:pt x="2766" y="6218"/>
                    <a:pt x="11157" y="-1"/>
                    <a:pt x="20666" y="0"/>
                  </a:cubicBezTo>
                  <a:cubicBezTo>
                    <a:pt x="29769" y="0"/>
                    <a:pt x="37896" y="5708"/>
                    <a:pt x="40984" y="14272"/>
                  </a:cubicBezTo>
                  <a:lnTo>
                    <a:pt x="20666" y="2160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334" name="Arc 394"/>
            <p:cNvSpPr>
              <a:spLocks/>
            </p:cNvSpPr>
            <p:nvPr/>
          </p:nvSpPr>
          <p:spPr bwMode="auto">
            <a:xfrm>
              <a:off x="2412" y="1893"/>
              <a:ext cx="1232" cy="368"/>
            </a:xfrm>
            <a:custGeom>
              <a:avLst/>
              <a:gdLst>
                <a:gd name="T0" fmla="*/ 0 w 40951"/>
                <a:gd name="T1" fmla="*/ 0 h 21600"/>
                <a:gd name="T2" fmla="*/ 1 w 40951"/>
                <a:gd name="T3" fmla="*/ 0 h 21600"/>
                <a:gd name="T4" fmla="*/ 1 w 40951"/>
                <a:gd name="T5" fmla="*/ 0 h 21600"/>
                <a:gd name="T6" fmla="*/ 0 60000 65536"/>
                <a:gd name="T7" fmla="*/ 0 60000 65536"/>
                <a:gd name="T8" fmla="*/ 0 60000 65536"/>
                <a:gd name="T9" fmla="*/ 0 w 40951"/>
                <a:gd name="T10" fmla="*/ 0 h 21600"/>
                <a:gd name="T11" fmla="*/ 40951 w 4095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51" h="21600" fill="none" extrusionOk="0">
                  <a:moveTo>
                    <a:pt x="-1" y="15268"/>
                  </a:moveTo>
                  <a:cubicBezTo>
                    <a:pt x="2781" y="6195"/>
                    <a:pt x="11160" y="-1"/>
                    <a:pt x="20651" y="0"/>
                  </a:cubicBezTo>
                  <a:cubicBezTo>
                    <a:pt x="29734" y="0"/>
                    <a:pt x="37847" y="5683"/>
                    <a:pt x="40951" y="14219"/>
                  </a:cubicBezTo>
                </a:path>
                <a:path w="40951" h="21600" stroke="0" extrusionOk="0">
                  <a:moveTo>
                    <a:pt x="-1" y="15268"/>
                  </a:moveTo>
                  <a:cubicBezTo>
                    <a:pt x="2781" y="6195"/>
                    <a:pt x="11160" y="-1"/>
                    <a:pt x="20651" y="0"/>
                  </a:cubicBezTo>
                  <a:cubicBezTo>
                    <a:pt x="29734" y="0"/>
                    <a:pt x="37847" y="5683"/>
                    <a:pt x="40951" y="14219"/>
                  </a:cubicBezTo>
                  <a:lnTo>
                    <a:pt x="20651" y="2160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335" name="Arc 395"/>
            <p:cNvSpPr>
              <a:spLocks/>
            </p:cNvSpPr>
            <p:nvPr/>
          </p:nvSpPr>
          <p:spPr bwMode="auto">
            <a:xfrm>
              <a:off x="1662" y="2081"/>
              <a:ext cx="766" cy="446"/>
            </a:xfrm>
            <a:custGeom>
              <a:avLst/>
              <a:gdLst>
                <a:gd name="T0" fmla="*/ 0 w 33007"/>
                <a:gd name="T1" fmla="*/ 0 h 25698"/>
                <a:gd name="T2" fmla="*/ 0 w 33007"/>
                <a:gd name="T3" fmla="*/ 0 h 25698"/>
                <a:gd name="T4" fmla="*/ 0 w 33007"/>
                <a:gd name="T5" fmla="*/ 0 h 25698"/>
                <a:gd name="T6" fmla="*/ 0 60000 65536"/>
                <a:gd name="T7" fmla="*/ 0 60000 65536"/>
                <a:gd name="T8" fmla="*/ 0 60000 65536"/>
                <a:gd name="T9" fmla="*/ 0 w 33007"/>
                <a:gd name="T10" fmla="*/ 0 h 25698"/>
                <a:gd name="T11" fmla="*/ 33007 w 33007"/>
                <a:gd name="T12" fmla="*/ 25698 h 256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007" h="25698" fill="none" extrusionOk="0">
                  <a:moveTo>
                    <a:pt x="392" y="25697"/>
                  </a:moveTo>
                  <a:cubicBezTo>
                    <a:pt x="131" y="24347"/>
                    <a:pt x="0" y="2297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31" y="-1"/>
                    <a:pt x="29583" y="1128"/>
                    <a:pt x="33007" y="3257"/>
                  </a:cubicBezTo>
                </a:path>
                <a:path w="33007" h="25698" stroke="0" extrusionOk="0">
                  <a:moveTo>
                    <a:pt x="392" y="25697"/>
                  </a:moveTo>
                  <a:cubicBezTo>
                    <a:pt x="131" y="24347"/>
                    <a:pt x="0" y="2297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31" y="-1"/>
                    <a:pt x="29583" y="1128"/>
                    <a:pt x="33007" y="3257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336" name="Arc 396"/>
            <p:cNvSpPr>
              <a:spLocks/>
            </p:cNvSpPr>
            <p:nvPr/>
          </p:nvSpPr>
          <p:spPr bwMode="auto">
            <a:xfrm>
              <a:off x="1669" y="2088"/>
              <a:ext cx="755" cy="438"/>
            </a:xfrm>
            <a:custGeom>
              <a:avLst/>
              <a:gdLst>
                <a:gd name="T0" fmla="*/ 0 w 32968"/>
                <a:gd name="T1" fmla="*/ 0 h 25717"/>
                <a:gd name="T2" fmla="*/ 0 w 32968"/>
                <a:gd name="T3" fmla="*/ 0 h 25717"/>
                <a:gd name="T4" fmla="*/ 0 w 32968"/>
                <a:gd name="T5" fmla="*/ 0 h 25717"/>
                <a:gd name="T6" fmla="*/ 0 60000 65536"/>
                <a:gd name="T7" fmla="*/ 0 60000 65536"/>
                <a:gd name="T8" fmla="*/ 0 60000 65536"/>
                <a:gd name="T9" fmla="*/ 0 w 32968"/>
                <a:gd name="T10" fmla="*/ 0 h 25717"/>
                <a:gd name="T11" fmla="*/ 32968 w 32968"/>
                <a:gd name="T12" fmla="*/ 25717 h 257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968" h="25717" fill="none" extrusionOk="0">
                  <a:moveTo>
                    <a:pt x="395" y="25717"/>
                  </a:moveTo>
                  <a:cubicBezTo>
                    <a:pt x="132" y="24360"/>
                    <a:pt x="0" y="2298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16" y="-1"/>
                    <a:pt x="29552" y="1119"/>
                    <a:pt x="32967" y="3233"/>
                  </a:cubicBezTo>
                </a:path>
                <a:path w="32968" h="25717" stroke="0" extrusionOk="0">
                  <a:moveTo>
                    <a:pt x="395" y="25717"/>
                  </a:moveTo>
                  <a:cubicBezTo>
                    <a:pt x="132" y="24360"/>
                    <a:pt x="0" y="2298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16" y="-1"/>
                    <a:pt x="29552" y="1119"/>
                    <a:pt x="32967" y="3233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337" name="Arc 397"/>
            <p:cNvSpPr>
              <a:spLocks/>
            </p:cNvSpPr>
            <p:nvPr/>
          </p:nvSpPr>
          <p:spPr bwMode="auto">
            <a:xfrm>
              <a:off x="1553" y="3120"/>
              <a:ext cx="773" cy="345"/>
            </a:xfrm>
            <a:custGeom>
              <a:avLst/>
              <a:gdLst>
                <a:gd name="T0" fmla="*/ 0 w 32097"/>
                <a:gd name="T1" fmla="*/ 0 h 21984"/>
                <a:gd name="T2" fmla="*/ 0 w 32097"/>
                <a:gd name="T3" fmla="*/ 0 h 21984"/>
                <a:gd name="T4" fmla="*/ 0 w 32097"/>
                <a:gd name="T5" fmla="*/ 0 h 21984"/>
                <a:gd name="T6" fmla="*/ 0 60000 65536"/>
                <a:gd name="T7" fmla="*/ 0 60000 65536"/>
                <a:gd name="T8" fmla="*/ 0 60000 65536"/>
                <a:gd name="T9" fmla="*/ 0 w 32097"/>
                <a:gd name="T10" fmla="*/ 0 h 21984"/>
                <a:gd name="T11" fmla="*/ 32097 w 32097"/>
                <a:gd name="T12" fmla="*/ 21984 h 219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097" h="21984" fill="none" extrusionOk="0">
                  <a:moveTo>
                    <a:pt x="32096" y="19261"/>
                  </a:moveTo>
                  <a:cubicBezTo>
                    <a:pt x="28886" y="21047"/>
                    <a:pt x="25273" y="21983"/>
                    <a:pt x="21600" y="21984"/>
                  </a:cubicBezTo>
                  <a:cubicBezTo>
                    <a:pt x="9670" y="21984"/>
                    <a:pt x="0" y="12313"/>
                    <a:pt x="0" y="384"/>
                  </a:cubicBezTo>
                  <a:cubicBezTo>
                    <a:pt x="-1" y="255"/>
                    <a:pt x="1" y="127"/>
                    <a:pt x="3" y="0"/>
                  </a:cubicBezTo>
                </a:path>
                <a:path w="32097" h="21984" stroke="0" extrusionOk="0">
                  <a:moveTo>
                    <a:pt x="32096" y="19261"/>
                  </a:moveTo>
                  <a:cubicBezTo>
                    <a:pt x="28886" y="21047"/>
                    <a:pt x="25273" y="21983"/>
                    <a:pt x="21600" y="21984"/>
                  </a:cubicBezTo>
                  <a:cubicBezTo>
                    <a:pt x="9670" y="21984"/>
                    <a:pt x="0" y="12313"/>
                    <a:pt x="0" y="384"/>
                  </a:cubicBezTo>
                  <a:cubicBezTo>
                    <a:pt x="-1" y="255"/>
                    <a:pt x="1" y="127"/>
                    <a:pt x="3" y="0"/>
                  </a:cubicBezTo>
                  <a:lnTo>
                    <a:pt x="21600" y="384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338" name="Arc 398"/>
            <p:cNvSpPr>
              <a:spLocks/>
            </p:cNvSpPr>
            <p:nvPr/>
          </p:nvSpPr>
          <p:spPr bwMode="auto">
            <a:xfrm>
              <a:off x="1560" y="3120"/>
              <a:ext cx="761" cy="337"/>
            </a:xfrm>
            <a:custGeom>
              <a:avLst/>
              <a:gdLst>
                <a:gd name="T0" fmla="*/ 0 w 32039"/>
                <a:gd name="T1" fmla="*/ 0 h 21986"/>
                <a:gd name="T2" fmla="*/ 0 w 32039"/>
                <a:gd name="T3" fmla="*/ 0 h 21986"/>
                <a:gd name="T4" fmla="*/ 0 w 32039"/>
                <a:gd name="T5" fmla="*/ 0 h 21986"/>
                <a:gd name="T6" fmla="*/ 0 60000 65536"/>
                <a:gd name="T7" fmla="*/ 0 60000 65536"/>
                <a:gd name="T8" fmla="*/ 0 60000 65536"/>
                <a:gd name="T9" fmla="*/ 0 w 32039"/>
                <a:gd name="T10" fmla="*/ 0 h 21986"/>
                <a:gd name="T11" fmla="*/ 32039 w 32039"/>
                <a:gd name="T12" fmla="*/ 21986 h 2198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039" h="21986" fill="none" extrusionOk="0">
                  <a:moveTo>
                    <a:pt x="32038" y="19295"/>
                  </a:moveTo>
                  <a:cubicBezTo>
                    <a:pt x="28842" y="21060"/>
                    <a:pt x="25251" y="21985"/>
                    <a:pt x="21600" y="21986"/>
                  </a:cubicBezTo>
                  <a:cubicBezTo>
                    <a:pt x="9670" y="21986"/>
                    <a:pt x="0" y="12315"/>
                    <a:pt x="0" y="386"/>
                  </a:cubicBezTo>
                  <a:cubicBezTo>
                    <a:pt x="-1" y="257"/>
                    <a:pt x="1" y="128"/>
                    <a:pt x="3" y="0"/>
                  </a:cubicBezTo>
                </a:path>
                <a:path w="32039" h="21986" stroke="0" extrusionOk="0">
                  <a:moveTo>
                    <a:pt x="32038" y="19295"/>
                  </a:moveTo>
                  <a:cubicBezTo>
                    <a:pt x="28842" y="21060"/>
                    <a:pt x="25251" y="21985"/>
                    <a:pt x="21600" y="21986"/>
                  </a:cubicBezTo>
                  <a:cubicBezTo>
                    <a:pt x="9670" y="21986"/>
                    <a:pt x="0" y="12315"/>
                    <a:pt x="0" y="386"/>
                  </a:cubicBezTo>
                  <a:cubicBezTo>
                    <a:pt x="-1" y="257"/>
                    <a:pt x="1" y="128"/>
                    <a:pt x="3" y="0"/>
                  </a:cubicBezTo>
                  <a:lnTo>
                    <a:pt x="21600" y="386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339" name="Arc 399"/>
            <p:cNvSpPr>
              <a:spLocks/>
            </p:cNvSpPr>
            <p:nvPr/>
          </p:nvSpPr>
          <p:spPr bwMode="auto">
            <a:xfrm>
              <a:off x="3626" y="2103"/>
              <a:ext cx="584" cy="427"/>
            </a:xfrm>
            <a:custGeom>
              <a:avLst/>
              <a:gdLst>
                <a:gd name="T0" fmla="*/ 0 w 26070"/>
                <a:gd name="T1" fmla="*/ 0 h 31631"/>
                <a:gd name="T2" fmla="*/ 0 w 26070"/>
                <a:gd name="T3" fmla="*/ 0 h 31631"/>
                <a:gd name="T4" fmla="*/ 0 w 26070"/>
                <a:gd name="T5" fmla="*/ 0 h 31631"/>
                <a:gd name="T6" fmla="*/ 0 60000 65536"/>
                <a:gd name="T7" fmla="*/ 0 60000 65536"/>
                <a:gd name="T8" fmla="*/ 0 60000 65536"/>
                <a:gd name="T9" fmla="*/ 0 w 26070"/>
                <a:gd name="T10" fmla="*/ 0 h 31631"/>
                <a:gd name="T11" fmla="*/ 26070 w 26070"/>
                <a:gd name="T12" fmla="*/ 31631 h 31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070" h="31631" fill="none" extrusionOk="0">
                  <a:moveTo>
                    <a:pt x="-1" y="467"/>
                  </a:moveTo>
                  <a:cubicBezTo>
                    <a:pt x="1469" y="156"/>
                    <a:pt x="2967" y="-1"/>
                    <a:pt x="4470" y="0"/>
                  </a:cubicBezTo>
                  <a:cubicBezTo>
                    <a:pt x="16399" y="0"/>
                    <a:pt x="26070" y="9670"/>
                    <a:pt x="26070" y="21600"/>
                  </a:cubicBezTo>
                  <a:cubicBezTo>
                    <a:pt x="26070" y="25094"/>
                    <a:pt x="25222" y="28536"/>
                    <a:pt x="23599" y="31631"/>
                  </a:cubicBezTo>
                </a:path>
                <a:path w="26070" h="31631" stroke="0" extrusionOk="0">
                  <a:moveTo>
                    <a:pt x="-1" y="467"/>
                  </a:moveTo>
                  <a:cubicBezTo>
                    <a:pt x="1469" y="156"/>
                    <a:pt x="2967" y="-1"/>
                    <a:pt x="4470" y="0"/>
                  </a:cubicBezTo>
                  <a:cubicBezTo>
                    <a:pt x="16399" y="0"/>
                    <a:pt x="26070" y="9670"/>
                    <a:pt x="26070" y="21600"/>
                  </a:cubicBezTo>
                  <a:cubicBezTo>
                    <a:pt x="26070" y="25094"/>
                    <a:pt x="25222" y="28536"/>
                    <a:pt x="23599" y="31631"/>
                  </a:cubicBezTo>
                  <a:lnTo>
                    <a:pt x="4470" y="2160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340" name="Arc 400"/>
            <p:cNvSpPr>
              <a:spLocks/>
            </p:cNvSpPr>
            <p:nvPr/>
          </p:nvSpPr>
          <p:spPr bwMode="auto">
            <a:xfrm>
              <a:off x="3628" y="2110"/>
              <a:ext cx="574" cy="418"/>
            </a:xfrm>
            <a:custGeom>
              <a:avLst/>
              <a:gdLst>
                <a:gd name="T0" fmla="*/ 0 w 26029"/>
                <a:gd name="T1" fmla="*/ 0 h 31708"/>
                <a:gd name="T2" fmla="*/ 0 w 26029"/>
                <a:gd name="T3" fmla="*/ 0 h 31708"/>
                <a:gd name="T4" fmla="*/ 0 w 26029"/>
                <a:gd name="T5" fmla="*/ 0 h 31708"/>
                <a:gd name="T6" fmla="*/ 0 60000 65536"/>
                <a:gd name="T7" fmla="*/ 0 60000 65536"/>
                <a:gd name="T8" fmla="*/ 0 60000 65536"/>
                <a:gd name="T9" fmla="*/ 0 w 26029"/>
                <a:gd name="T10" fmla="*/ 0 h 31708"/>
                <a:gd name="T11" fmla="*/ 26029 w 26029"/>
                <a:gd name="T12" fmla="*/ 31708 h 317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029" h="31708" fill="none" extrusionOk="0">
                  <a:moveTo>
                    <a:pt x="-1" y="458"/>
                  </a:moveTo>
                  <a:cubicBezTo>
                    <a:pt x="1456" y="153"/>
                    <a:pt x="2940" y="-1"/>
                    <a:pt x="4429" y="0"/>
                  </a:cubicBezTo>
                  <a:cubicBezTo>
                    <a:pt x="16358" y="0"/>
                    <a:pt x="26029" y="9670"/>
                    <a:pt x="26029" y="21600"/>
                  </a:cubicBezTo>
                  <a:cubicBezTo>
                    <a:pt x="26029" y="25123"/>
                    <a:pt x="25166" y="28593"/>
                    <a:pt x="23517" y="31707"/>
                  </a:cubicBezTo>
                </a:path>
                <a:path w="26029" h="31708" stroke="0" extrusionOk="0">
                  <a:moveTo>
                    <a:pt x="-1" y="458"/>
                  </a:moveTo>
                  <a:cubicBezTo>
                    <a:pt x="1456" y="153"/>
                    <a:pt x="2940" y="-1"/>
                    <a:pt x="4429" y="0"/>
                  </a:cubicBezTo>
                  <a:cubicBezTo>
                    <a:pt x="16358" y="0"/>
                    <a:pt x="26029" y="9670"/>
                    <a:pt x="26029" y="21600"/>
                  </a:cubicBezTo>
                  <a:cubicBezTo>
                    <a:pt x="26029" y="25123"/>
                    <a:pt x="25166" y="28593"/>
                    <a:pt x="23517" y="31707"/>
                  </a:cubicBezTo>
                  <a:lnTo>
                    <a:pt x="4429" y="2160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341" name="Arc 401"/>
            <p:cNvSpPr>
              <a:spLocks/>
            </p:cNvSpPr>
            <p:nvPr/>
          </p:nvSpPr>
          <p:spPr bwMode="auto">
            <a:xfrm>
              <a:off x="3791" y="2534"/>
              <a:ext cx="556" cy="428"/>
            </a:xfrm>
            <a:custGeom>
              <a:avLst/>
              <a:gdLst>
                <a:gd name="T0" fmla="*/ 0 w 21600"/>
                <a:gd name="T1" fmla="*/ 0 h 29154"/>
                <a:gd name="T2" fmla="*/ 0 w 21600"/>
                <a:gd name="T3" fmla="*/ 0 h 29154"/>
                <a:gd name="T4" fmla="*/ 0 w 21600"/>
                <a:gd name="T5" fmla="*/ 0 h 29154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154"/>
                <a:gd name="T11" fmla="*/ 21600 w 21600"/>
                <a:gd name="T12" fmla="*/ 29154 h 291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154" fill="none" extrusionOk="0">
                  <a:moveTo>
                    <a:pt x="13583" y="0"/>
                  </a:moveTo>
                  <a:cubicBezTo>
                    <a:pt x="18654" y="4101"/>
                    <a:pt x="21600" y="10273"/>
                    <a:pt x="21600" y="16794"/>
                  </a:cubicBezTo>
                  <a:cubicBezTo>
                    <a:pt x="21600" y="21214"/>
                    <a:pt x="20243" y="25528"/>
                    <a:pt x="17714" y="29154"/>
                  </a:cubicBezTo>
                </a:path>
                <a:path w="21600" h="29154" stroke="0" extrusionOk="0">
                  <a:moveTo>
                    <a:pt x="13583" y="0"/>
                  </a:moveTo>
                  <a:cubicBezTo>
                    <a:pt x="18654" y="4101"/>
                    <a:pt x="21600" y="10273"/>
                    <a:pt x="21600" y="16794"/>
                  </a:cubicBezTo>
                  <a:cubicBezTo>
                    <a:pt x="21600" y="21214"/>
                    <a:pt x="20243" y="25528"/>
                    <a:pt x="17714" y="29154"/>
                  </a:cubicBezTo>
                  <a:lnTo>
                    <a:pt x="0" y="16794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342" name="Arc 402"/>
            <p:cNvSpPr>
              <a:spLocks/>
            </p:cNvSpPr>
            <p:nvPr/>
          </p:nvSpPr>
          <p:spPr bwMode="auto">
            <a:xfrm>
              <a:off x="3791" y="2538"/>
              <a:ext cx="549" cy="420"/>
            </a:xfrm>
            <a:custGeom>
              <a:avLst/>
              <a:gdLst>
                <a:gd name="T0" fmla="*/ 0 w 21600"/>
                <a:gd name="T1" fmla="*/ 0 h 29298"/>
                <a:gd name="T2" fmla="*/ 0 w 21600"/>
                <a:gd name="T3" fmla="*/ 0 h 29298"/>
                <a:gd name="T4" fmla="*/ 0 w 21600"/>
                <a:gd name="T5" fmla="*/ 0 h 292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298"/>
                <a:gd name="T11" fmla="*/ 21600 w 21600"/>
                <a:gd name="T12" fmla="*/ 29298 h 292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298" fill="none" extrusionOk="0">
                  <a:moveTo>
                    <a:pt x="13504" y="0"/>
                  </a:moveTo>
                  <a:cubicBezTo>
                    <a:pt x="18621" y="4099"/>
                    <a:pt x="21600" y="10301"/>
                    <a:pt x="21600" y="16858"/>
                  </a:cubicBezTo>
                  <a:cubicBezTo>
                    <a:pt x="21600" y="21311"/>
                    <a:pt x="20223" y="25656"/>
                    <a:pt x="17658" y="29298"/>
                  </a:cubicBezTo>
                </a:path>
                <a:path w="21600" h="29298" stroke="0" extrusionOk="0">
                  <a:moveTo>
                    <a:pt x="13504" y="0"/>
                  </a:moveTo>
                  <a:cubicBezTo>
                    <a:pt x="18621" y="4099"/>
                    <a:pt x="21600" y="10301"/>
                    <a:pt x="21600" y="16858"/>
                  </a:cubicBezTo>
                  <a:cubicBezTo>
                    <a:pt x="21600" y="21311"/>
                    <a:pt x="20223" y="25656"/>
                    <a:pt x="17658" y="29298"/>
                  </a:cubicBezTo>
                  <a:lnTo>
                    <a:pt x="0" y="16858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343" name="Arc 403"/>
            <p:cNvSpPr>
              <a:spLocks/>
            </p:cNvSpPr>
            <p:nvPr/>
          </p:nvSpPr>
          <p:spPr bwMode="auto">
            <a:xfrm>
              <a:off x="3609" y="2973"/>
              <a:ext cx="651" cy="607"/>
            </a:xfrm>
            <a:custGeom>
              <a:avLst/>
              <a:gdLst>
                <a:gd name="T0" fmla="*/ 0 w 28655"/>
                <a:gd name="T1" fmla="*/ 0 h 27157"/>
                <a:gd name="T2" fmla="*/ 0 w 28655"/>
                <a:gd name="T3" fmla="*/ 0 h 27157"/>
                <a:gd name="T4" fmla="*/ 0 w 28655"/>
                <a:gd name="T5" fmla="*/ 0 h 27157"/>
                <a:gd name="T6" fmla="*/ 0 60000 65536"/>
                <a:gd name="T7" fmla="*/ 0 60000 65536"/>
                <a:gd name="T8" fmla="*/ 0 60000 65536"/>
                <a:gd name="T9" fmla="*/ 0 w 28655"/>
                <a:gd name="T10" fmla="*/ 0 h 27157"/>
                <a:gd name="T11" fmla="*/ 28655 w 28655"/>
                <a:gd name="T12" fmla="*/ 27157 h 2715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655" h="27157" fill="none" extrusionOk="0">
                  <a:moveTo>
                    <a:pt x="27927" y="0"/>
                  </a:moveTo>
                  <a:cubicBezTo>
                    <a:pt x="28410" y="1812"/>
                    <a:pt x="28655" y="3680"/>
                    <a:pt x="28655" y="5557"/>
                  </a:cubicBezTo>
                  <a:cubicBezTo>
                    <a:pt x="28655" y="17486"/>
                    <a:pt x="18984" y="27157"/>
                    <a:pt x="7055" y="27157"/>
                  </a:cubicBezTo>
                  <a:cubicBezTo>
                    <a:pt x="4653" y="27157"/>
                    <a:pt x="2269" y="26756"/>
                    <a:pt x="-1" y="25972"/>
                  </a:cubicBezTo>
                </a:path>
                <a:path w="28655" h="27157" stroke="0" extrusionOk="0">
                  <a:moveTo>
                    <a:pt x="27927" y="0"/>
                  </a:moveTo>
                  <a:cubicBezTo>
                    <a:pt x="28410" y="1812"/>
                    <a:pt x="28655" y="3680"/>
                    <a:pt x="28655" y="5557"/>
                  </a:cubicBezTo>
                  <a:cubicBezTo>
                    <a:pt x="28655" y="17486"/>
                    <a:pt x="18984" y="27157"/>
                    <a:pt x="7055" y="27157"/>
                  </a:cubicBezTo>
                  <a:cubicBezTo>
                    <a:pt x="4653" y="27157"/>
                    <a:pt x="2269" y="26756"/>
                    <a:pt x="-1" y="25972"/>
                  </a:cubicBezTo>
                  <a:lnTo>
                    <a:pt x="7055" y="555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344" name="Arc 404"/>
            <p:cNvSpPr>
              <a:spLocks/>
            </p:cNvSpPr>
            <p:nvPr/>
          </p:nvSpPr>
          <p:spPr bwMode="auto">
            <a:xfrm>
              <a:off x="3611" y="2975"/>
              <a:ext cx="642" cy="598"/>
            </a:xfrm>
            <a:custGeom>
              <a:avLst/>
              <a:gdLst>
                <a:gd name="T0" fmla="*/ 0 w 28653"/>
                <a:gd name="T1" fmla="*/ 0 h 27158"/>
                <a:gd name="T2" fmla="*/ 0 w 28653"/>
                <a:gd name="T3" fmla="*/ 0 h 27158"/>
                <a:gd name="T4" fmla="*/ 0 w 28653"/>
                <a:gd name="T5" fmla="*/ 0 h 27158"/>
                <a:gd name="T6" fmla="*/ 0 60000 65536"/>
                <a:gd name="T7" fmla="*/ 0 60000 65536"/>
                <a:gd name="T8" fmla="*/ 0 60000 65536"/>
                <a:gd name="T9" fmla="*/ 0 w 28653"/>
                <a:gd name="T10" fmla="*/ 0 h 27158"/>
                <a:gd name="T11" fmla="*/ 28653 w 28653"/>
                <a:gd name="T12" fmla="*/ 27158 h 2715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653" h="27158" fill="none" extrusionOk="0">
                  <a:moveTo>
                    <a:pt x="27925" y="0"/>
                  </a:moveTo>
                  <a:cubicBezTo>
                    <a:pt x="28408" y="1813"/>
                    <a:pt x="28653" y="3681"/>
                    <a:pt x="28653" y="5558"/>
                  </a:cubicBezTo>
                  <a:cubicBezTo>
                    <a:pt x="28653" y="17487"/>
                    <a:pt x="18982" y="27158"/>
                    <a:pt x="7053" y="27158"/>
                  </a:cubicBezTo>
                  <a:cubicBezTo>
                    <a:pt x="4652" y="27158"/>
                    <a:pt x="2268" y="26757"/>
                    <a:pt x="-1" y="25974"/>
                  </a:cubicBezTo>
                </a:path>
                <a:path w="28653" h="27158" stroke="0" extrusionOk="0">
                  <a:moveTo>
                    <a:pt x="27925" y="0"/>
                  </a:moveTo>
                  <a:cubicBezTo>
                    <a:pt x="28408" y="1813"/>
                    <a:pt x="28653" y="3681"/>
                    <a:pt x="28653" y="5558"/>
                  </a:cubicBezTo>
                  <a:cubicBezTo>
                    <a:pt x="28653" y="17487"/>
                    <a:pt x="18982" y="27158"/>
                    <a:pt x="7053" y="27158"/>
                  </a:cubicBezTo>
                  <a:cubicBezTo>
                    <a:pt x="4652" y="27158"/>
                    <a:pt x="2268" y="26757"/>
                    <a:pt x="-1" y="25974"/>
                  </a:cubicBezTo>
                  <a:lnTo>
                    <a:pt x="7053" y="5558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345" name="Arc 405"/>
            <p:cNvSpPr>
              <a:spLocks/>
            </p:cNvSpPr>
            <p:nvPr/>
          </p:nvSpPr>
          <p:spPr bwMode="auto">
            <a:xfrm>
              <a:off x="1358" y="2529"/>
              <a:ext cx="354" cy="592"/>
            </a:xfrm>
            <a:custGeom>
              <a:avLst/>
              <a:gdLst>
                <a:gd name="T0" fmla="*/ 0 w 21600"/>
                <a:gd name="T1" fmla="*/ 0 h 41297"/>
                <a:gd name="T2" fmla="*/ 0 w 21600"/>
                <a:gd name="T3" fmla="*/ 0 h 41297"/>
                <a:gd name="T4" fmla="*/ 0 w 21600"/>
                <a:gd name="T5" fmla="*/ 0 h 41297"/>
                <a:gd name="T6" fmla="*/ 0 60000 65536"/>
                <a:gd name="T7" fmla="*/ 0 60000 65536"/>
                <a:gd name="T8" fmla="*/ 0 60000 65536"/>
                <a:gd name="T9" fmla="*/ 0 w 21600"/>
                <a:gd name="T10" fmla="*/ 0 h 41297"/>
                <a:gd name="T11" fmla="*/ 21600 w 21600"/>
                <a:gd name="T12" fmla="*/ 41297 h 412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1297" fill="none" extrusionOk="0">
                  <a:moveTo>
                    <a:pt x="12844" y="41297"/>
                  </a:moveTo>
                  <a:cubicBezTo>
                    <a:pt x="5035" y="37834"/>
                    <a:pt x="0" y="30094"/>
                    <a:pt x="0" y="21551"/>
                  </a:cubicBezTo>
                  <a:cubicBezTo>
                    <a:pt x="-1" y="10187"/>
                    <a:pt x="8803" y="767"/>
                    <a:pt x="20141" y="0"/>
                  </a:cubicBezTo>
                </a:path>
                <a:path w="21600" h="41297" stroke="0" extrusionOk="0">
                  <a:moveTo>
                    <a:pt x="12844" y="41297"/>
                  </a:moveTo>
                  <a:cubicBezTo>
                    <a:pt x="5035" y="37834"/>
                    <a:pt x="0" y="30094"/>
                    <a:pt x="0" y="21551"/>
                  </a:cubicBezTo>
                  <a:cubicBezTo>
                    <a:pt x="-1" y="10187"/>
                    <a:pt x="8803" y="767"/>
                    <a:pt x="20141" y="0"/>
                  </a:cubicBezTo>
                  <a:lnTo>
                    <a:pt x="21600" y="21551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346" name="Arc 406"/>
            <p:cNvSpPr>
              <a:spLocks/>
            </p:cNvSpPr>
            <p:nvPr/>
          </p:nvSpPr>
          <p:spPr bwMode="auto">
            <a:xfrm>
              <a:off x="1365" y="2536"/>
              <a:ext cx="347" cy="578"/>
            </a:xfrm>
            <a:custGeom>
              <a:avLst/>
              <a:gdLst>
                <a:gd name="T0" fmla="*/ 0 w 21600"/>
                <a:gd name="T1" fmla="*/ 0 h 41307"/>
                <a:gd name="T2" fmla="*/ 0 w 21600"/>
                <a:gd name="T3" fmla="*/ 0 h 41307"/>
                <a:gd name="T4" fmla="*/ 0 w 21600"/>
                <a:gd name="T5" fmla="*/ 0 h 41307"/>
                <a:gd name="T6" fmla="*/ 0 60000 65536"/>
                <a:gd name="T7" fmla="*/ 0 60000 65536"/>
                <a:gd name="T8" fmla="*/ 0 60000 65536"/>
                <a:gd name="T9" fmla="*/ 0 w 21600"/>
                <a:gd name="T10" fmla="*/ 0 h 41307"/>
                <a:gd name="T11" fmla="*/ 21600 w 21600"/>
                <a:gd name="T12" fmla="*/ 41307 h 4130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1307" fill="none" extrusionOk="0">
                  <a:moveTo>
                    <a:pt x="12867" y="41306"/>
                  </a:moveTo>
                  <a:cubicBezTo>
                    <a:pt x="5045" y="37849"/>
                    <a:pt x="0" y="30102"/>
                    <a:pt x="0" y="21551"/>
                  </a:cubicBezTo>
                  <a:cubicBezTo>
                    <a:pt x="-1" y="10186"/>
                    <a:pt x="8806" y="765"/>
                    <a:pt x="20145" y="-1"/>
                  </a:cubicBezTo>
                </a:path>
                <a:path w="21600" h="41307" stroke="0" extrusionOk="0">
                  <a:moveTo>
                    <a:pt x="12867" y="41306"/>
                  </a:moveTo>
                  <a:cubicBezTo>
                    <a:pt x="5045" y="37849"/>
                    <a:pt x="0" y="30102"/>
                    <a:pt x="0" y="21551"/>
                  </a:cubicBezTo>
                  <a:cubicBezTo>
                    <a:pt x="-1" y="10186"/>
                    <a:pt x="8806" y="765"/>
                    <a:pt x="20145" y="-1"/>
                  </a:cubicBezTo>
                  <a:lnTo>
                    <a:pt x="21600" y="21551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347" name="Arc 407"/>
            <p:cNvSpPr>
              <a:spLocks/>
            </p:cNvSpPr>
            <p:nvPr/>
          </p:nvSpPr>
          <p:spPr bwMode="auto">
            <a:xfrm>
              <a:off x="2293" y="3335"/>
              <a:ext cx="1344" cy="361"/>
            </a:xfrm>
            <a:custGeom>
              <a:avLst/>
              <a:gdLst>
                <a:gd name="T0" fmla="*/ 2 w 39224"/>
                <a:gd name="T1" fmla="*/ 0 h 21600"/>
                <a:gd name="T2" fmla="*/ 0 w 39224"/>
                <a:gd name="T3" fmla="*/ 0 h 21600"/>
                <a:gd name="T4" fmla="*/ 1 w 39224"/>
                <a:gd name="T5" fmla="*/ 0 h 21600"/>
                <a:gd name="T6" fmla="*/ 0 60000 65536"/>
                <a:gd name="T7" fmla="*/ 0 60000 65536"/>
                <a:gd name="T8" fmla="*/ 0 60000 65536"/>
                <a:gd name="T9" fmla="*/ 0 w 39224"/>
                <a:gd name="T10" fmla="*/ 0 h 21600"/>
                <a:gd name="T11" fmla="*/ 39224 w 3922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224" h="21600" fill="none" extrusionOk="0">
                  <a:moveTo>
                    <a:pt x="39224" y="12019"/>
                  </a:moveTo>
                  <a:cubicBezTo>
                    <a:pt x="35214" y="18006"/>
                    <a:pt x="28483" y="21599"/>
                    <a:pt x="21277" y="21600"/>
                  </a:cubicBezTo>
                  <a:cubicBezTo>
                    <a:pt x="10782" y="21600"/>
                    <a:pt x="1807" y="14057"/>
                    <a:pt x="-1" y="3720"/>
                  </a:cubicBezTo>
                </a:path>
                <a:path w="39224" h="21600" stroke="0" extrusionOk="0">
                  <a:moveTo>
                    <a:pt x="39224" y="12019"/>
                  </a:moveTo>
                  <a:cubicBezTo>
                    <a:pt x="35214" y="18006"/>
                    <a:pt x="28483" y="21599"/>
                    <a:pt x="21277" y="21600"/>
                  </a:cubicBezTo>
                  <a:cubicBezTo>
                    <a:pt x="10782" y="21600"/>
                    <a:pt x="1807" y="14057"/>
                    <a:pt x="-1" y="3720"/>
                  </a:cubicBezTo>
                  <a:lnTo>
                    <a:pt x="21277" y="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348" name="Arc 408"/>
            <p:cNvSpPr>
              <a:spLocks/>
            </p:cNvSpPr>
            <p:nvPr/>
          </p:nvSpPr>
          <p:spPr bwMode="auto">
            <a:xfrm>
              <a:off x="2300" y="3335"/>
              <a:ext cx="1329" cy="354"/>
            </a:xfrm>
            <a:custGeom>
              <a:avLst/>
              <a:gdLst>
                <a:gd name="T0" fmla="*/ 2 w 39161"/>
                <a:gd name="T1" fmla="*/ 0 h 21600"/>
                <a:gd name="T2" fmla="*/ 0 w 39161"/>
                <a:gd name="T3" fmla="*/ 0 h 21600"/>
                <a:gd name="T4" fmla="*/ 1 w 39161"/>
                <a:gd name="T5" fmla="*/ 0 h 21600"/>
                <a:gd name="T6" fmla="*/ 0 60000 65536"/>
                <a:gd name="T7" fmla="*/ 0 60000 65536"/>
                <a:gd name="T8" fmla="*/ 0 60000 65536"/>
                <a:gd name="T9" fmla="*/ 0 w 39161"/>
                <a:gd name="T10" fmla="*/ 0 h 21600"/>
                <a:gd name="T11" fmla="*/ 39161 w 3916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161" h="21600" fill="none" extrusionOk="0">
                  <a:moveTo>
                    <a:pt x="39161" y="12103"/>
                  </a:moveTo>
                  <a:cubicBezTo>
                    <a:pt x="35143" y="18042"/>
                    <a:pt x="28441" y="21599"/>
                    <a:pt x="21271" y="21600"/>
                  </a:cubicBezTo>
                  <a:cubicBezTo>
                    <a:pt x="10790" y="21600"/>
                    <a:pt x="1822" y="14076"/>
                    <a:pt x="0" y="3755"/>
                  </a:cubicBezTo>
                </a:path>
                <a:path w="39161" h="21600" stroke="0" extrusionOk="0">
                  <a:moveTo>
                    <a:pt x="39161" y="12103"/>
                  </a:moveTo>
                  <a:cubicBezTo>
                    <a:pt x="35143" y="18042"/>
                    <a:pt x="28441" y="21599"/>
                    <a:pt x="21271" y="21600"/>
                  </a:cubicBezTo>
                  <a:cubicBezTo>
                    <a:pt x="10790" y="21600"/>
                    <a:pt x="1822" y="14076"/>
                    <a:pt x="0" y="3755"/>
                  </a:cubicBezTo>
                  <a:lnTo>
                    <a:pt x="21271" y="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4377" name="Line 409"/>
          <p:cNvSpPr>
            <a:spLocks noChangeShapeType="1"/>
          </p:cNvSpPr>
          <p:nvPr/>
        </p:nvSpPr>
        <p:spPr bwMode="auto">
          <a:xfrm>
            <a:off x="2012950" y="2085975"/>
            <a:ext cx="280988" cy="495300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4378" name="Line 410"/>
          <p:cNvSpPr>
            <a:spLocks noChangeShapeType="1"/>
          </p:cNvSpPr>
          <p:nvPr/>
        </p:nvSpPr>
        <p:spPr bwMode="auto">
          <a:xfrm flipH="1">
            <a:off x="2339975" y="2360613"/>
            <a:ext cx="608013" cy="220662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4379" name="Line 411"/>
          <p:cNvSpPr>
            <a:spLocks noChangeShapeType="1"/>
          </p:cNvSpPr>
          <p:nvPr/>
        </p:nvSpPr>
        <p:spPr bwMode="auto">
          <a:xfrm flipH="1" flipV="1">
            <a:off x="2293938" y="2636838"/>
            <a:ext cx="420687" cy="439737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4380" name="Line 412"/>
          <p:cNvSpPr>
            <a:spLocks noChangeShapeType="1"/>
          </p:cNvSpPr>
          <p:nvPr/>
        </p:nvSpPr>
        <p:spPr bwMode="auto">
          <a:xfrm flipH="1" flipV="1">
            <a:off x="2994025" y="2360613"/>
            <a:ext cx="511175" cy="153987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4381" name="Line 413"/>
          <p:cNvSpPr>
            <a:spLocks noChangeShapeType="1"/>
          </p:cNvSpPr>
          <p:nvPr/>
        </p:nvSpPr>
        <p:spPr bwMode="auto">
          <a:xfrm flipH="1">
            <a:off x="2714625" y="2590800"/>
            <a:ext cx="790575" cy="430213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4382" name="Line 414"/>
          <p:cNvSpPr>
            <a:spLocks noChangeShapeType="1"/>
          </p:cNvSpPr>
          <p:nvPr/>
        </p:nvSpPr>
        <p:spPr bwMode="auto">
          <a:xfrm flipH="1">
            <a:off x="3678238" y="2289175"/>
            <a:ext cx="1028700" cy="112713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4383" name="Line 415"/>
          <p:cNvSpPr>
            <a:spLocks noChangeShapeType="1"/>
          </p:cNvSpPr>
          <p:nvPr/>
        </p:nvSpPr>
        <p:spPr bwMode="auto">
          <a:xfrm flipH="1" flipV="1">
            <a:off x="3724275" y="2401888"/>
            <a:ext cx="373063" cy="660400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4384" name="Line 416"/>
          <p:cNvSpPr>
            <a:spLocks noChangeShapeType="1"/>
          </p:cNvSpPr>
          <p:nvPr/>
        </p:nvSpPr>
        <p:spPr bwMode="auto">
          <a:xfrm flipH="1" flipV="1">
            <a:off x="3724275" y="2344738"/>
            <a:ext cx="561975" cy="330200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4385" name="Line 417"/>
          <p:cNvSpPr>
            <a:spLocks noChangeShapeType="1"/>
          </p:cNvSpPr>
          <p:nvPr/>
        </p:nvSpPr>
        <p:spPr bwMode="auto">
          <a:xfrm flipH="1" flipV="1">
            <a:off x="4286250" y="2674938"/>
            <a:ext cx="1122363" cy="55562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4386" name="Line 418"/>
          <p:cNvSpPr>
            <a:spLocks noChangeShapeType="1"/>
          </p:cNvSpPr>
          <p:nvPr/>
        </p:nvSpPr>
        <p:spPr bwMode="auto">
          <a:xfrm flipH="1" flipV="1">
            <a:off x="4752975" y="2289175"/>
            <a:ext cx="514350" cy="166688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4387" name="Line 419"/>
          <p:cNvSpPr>
            <a:spLocks noChangeShapeType="1"/>
          </p:cNvSpPr>
          <p:nvPr/>
        </p:nvSpPr>
        <p:spPr bwMode="auto">
          <a:xfrm flipH="1">
            <a:off x="4097338" y="3116263"/>
            <a:ext cx="1030287" cy="0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4388" name="Line 420"/>
          <p:cNvSpPr>
            <a:spLocks noChangeShapeType="1"/>
          </p:cNvSpPr>
          <p:nvPr/>
        </p:nvSpPr>
        <p:spPr bwMode="auto">
          <a:xfrm flipV="1">
            <a:off x="5173663" y="2730500"/>
            <a:ext cx="280987" cy="385763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4389" name="Line 421"/>
          <p:cNvSpPr>
            <a:spLocks noChangeShapeType="1"/>
          </p:cNvSpPr>
          <p:nvPr/>
        </p:nvSpPr>
        <p:spPr bwMode="auto">
          <a:xfrm flipH="1" flipV="1">
            <a:off x="5313363" y="2455863"/>
            <a:ext cx="141287" cy="274637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4390" name="Line 422"/>
          <p:cNvSpPr>
            <a:spLocks noChangeShapeType="1"/>
          </p:cNvSpPr>
          <p:nvPr/>
        </p:nvSpPr>
        <p:spPr bwMode="auto">
          <a:xfrm flipH="1">
            <a:off x="5257800" y="2971800"/>
            <a:ext cx="457200" cy="228600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pic>
        <p:nvPicPr>
          <p:cNvPr id="181273" name="Picture 423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525" y="1974850"/>
            <a:ext cx="365125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392" name="Line 424"/>
          <p:cNvSpPr>
            <a:spLocks noChangeShapeType="1"/>
          </p:cNvSpPr>
          <p:nvPr/>
        </p:nvSpPr>
        <p:spPr bwMode="auto">
          <a:xfrm flipV="1">
            <a:off x="1685925" y="2636838"/>
            <a:ext cx="608013" cy="165100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pic>
        <p:nvPicPr>
          <p:cNvPr id="181275" name="Picture 42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2503488"/>
            <a:ext cx="3651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276" name="Picture 426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2263775"/>
            <a:ext cx="363538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277" name="Picture 427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2979738"/>
            <a:ext cx="36671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278" name="Picture 428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413" y="3011488"/>
            <a:ext cx="392112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279" name="Picture 429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300" y="2565400"/>
            <a:ext cx="39211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280" name="Picture 430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525" y="2192338"/>
            <a:ext cx="392113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281" name="Picture 431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538" y="2339975"/>
            <a:ext cx="392112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282" name="Picture 432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963" y="3055938"/>
            <a:ext cx="392112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283" name="Picture 433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538" y="2652713"/>
            <a:ext cx="392112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1284" name="Text Box 434"/>
          <p:cNvSpPr txBox="1">
            <a:spLocks noChangeArrowheads="1"/>
          </p:cNvSpPr>
          <p:nvPr/>
        </p:nvSpPr>
        <p:spPr bwMode="auto">
          <a:xfrm>
            <a:off x="4175125" y="1347788"/>
            <a:ext cx="1309688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1" tIns="45708" rIns="91411" bIns="45708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600">
                <a:latin typeface="Arial" pitchFamily="34" charset="0"/>
                <a:ea typeface="宋体" pitchFamily="2" charset="-122"/>
              </a:rPr>
              <a:t>Backbone:</a:t>
            </a:r>
            <a:br>
              <a:rPr lang="en-US" altLang="zh-CN" sz="1600">
                <a:latin typeface="Arial" pitchFamily="34" charset="0"/>
                <a:ea typeface="宋体" pitchFamily="2" charset="-122"/>
              </a:rPr>
            </a:br>
            <a:r>
              <a:rPr lang="en-US" altLang="zh-CN" sz="1600">
                <a:latin typeface="Arial" pitchFamily="34" charset="0"/>
                <a:ea typeface="宋体" pitchFamily="2" charset="-122"/>
              </a:rPr>
              <a:t>National ISP</a:t>
            </a:r>
          </a:p>
        </p:txBody>
      </p:sp>
      <p:sp>
        <p:nvSpPr>
          <p:cNvPr id="181285" name="Text Box 435"/>
          <p:cNvSpPr txBox="1">
            <a:spLocks noChangeArrowheads="1"/>
          </p:cNvSpPr>
          <p:nvPr/>
        </p:nvSpPr>
        <p:spPr bwMode="auto">
          <a:xfrm>
            <a:off x="2060575" y="1374775"/>
            <a:ext cx="13557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1" tIns="45708" rIns="91411" bIns="45708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 sz="1400">
                <a:latin typeface="Arial" pitchFamily="34" charset="0"/>
                <a:ea typeface="宋体" pitchFamily="2" charset="-122"/>
              </a:rPr>
              <a:t>Local/Regional</a:t>
            </a:r>
            <a:br>
              <a:rPr lang="en-US" altLang="zh-CN" sz="1400">
                <a:latin typeface="Arial" pitchFamily="34" charset="0"/>
                <a:ea typeface="宋体" pitchFamily="2" charset="-122"/>
              </a:rPr>
            </a:br>
            <a:r>
              <a:rPr lang="en-US" altLang="zh-CN" sz="1400">
                <a:latin typeface="Arial" pitchFamily="34" charset="0"/>
                <a:ea typeface="宋体" pitchFamily="2" charset="-122"/>
              </a:rPr>
              <a:t>ISP</a:t>
            </a:r>
          </a:p>
        </p:txBody>
      </p:sp>
      <p:pic>
        <p:nvPicPr>
          <p:cNvPr id="181286" name="Picture 436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763" y="2744788"/>
            <a:ext cx="3651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287" name="Picture 437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362200"/>
            <a:ext cx="3651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1288" name="Group 438"/>
          <p:cNvGrpSpPr>
            <a:grpSpLocks/>
          </p:cNvGrpSpPr>
          <p:nvPr/>
        </p:nvGrpSpPr>
        <p:grpSpPr bwMode="auto">
          <a:xfrm>
            <a:off x="5867400" y="1828800"/>
            <a:ext cx="1800225" cy="1624013"/>
            <a:chOff x="1358" y="1894"/>
            <a:chExt cx="2981" cy="1793"/>
          </a:xfrm>
        </p:grpSpPr>
        <p:sp>
          <p:nvSpPr>
            <p:cNvPr id="181324" name="Oval 439"/>
            <p:cNvSpPr>
              <a:spLocks noChangeArrowheads="1"/>
            </p:cNvSpPr>
            <p:nvPr/>
          </p:nvSpPr>
          <p:spPr bwMode="auto">
            <a:xfrm>
              <a:off x="2376" y="1894"/>
              <a:ext cx="1299" cy="742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81325" name="Oval 440"/>
            <p:cNvSpPr>
              <a:spLocks noChangeArrowheads="1"/>
            </p:cNvSpPr>
            <p:nvPr/>
          </p:nvSpPr>
          <p:spPr bwMode="auto">
            <a:xfrm>
              <a:off x="1662" y="2088"/>
              <a:ext cx="996" cy="742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81326" name="Oval 441"/>
            <p:cNvSpPr>
              <a:spLocks noChangeArrowheads="1"/>
            </p:cNvSpPr>
            <p:nvPr/>
          </p:nvSpPr>
          <p:spPr bwMode="auto">
            <a:xfrm>
              <a:off x="1358" y="2535"/>
              <a:ext cx="672" cy="605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81327" name="Oval 442"/>
            <p:cNvSpPr>
              <a:spLocks noChangeArrowheads="1"/>
            </p:cNvSpPr>
            <p:nvPr/>
          </p:nvSpPr>
          <p:spPr bwMode="auto">
            <a:xfrm>
              <a:off x="1561" y="2801"/>
              <a:ext cx="1010" cy="656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81328" name="Oval 443"/>
            <p:cNvSpPr>
              <a:spLocks noChangeArrowheads="1"/>
            </p:cNvSpPr>
            <p:nvPr/>
          </p:nvSpPr>
          <p:spPr bwMode="auto">
            <a:xfrm>
              <a:off x="2275" y="2909"/>
              <a:ext cx="1509" cy="77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81329" name="Oval 444"/>
            <p:cNvSpPr>
              <a:spLocks noChangeArrowheads="1"/>
            </p:cNvSpPr>
            <p:nvPr/>
          </p:nvSpPr>
          <p:spPr bwMode="auto">
            <a:xfrm>
              <a:off x="3235" y="2110"/>
              <a:ext cx="967" cy="583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81330" name="Oval 445"/>
            <p:cNvSpPr>
              <a:spLocks noChangeArrowheads="1"/>
            </p:cNvSpPr>
            <p:nvPr/>
          </p:nvSpPr>
          <p:spPr bwMode="auto">
            <a:xfrm>
              <a:off x="3379" y="2484"/>
              <a:ext cx="960" cy="584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81331" name="Oval 446"/>
            <p:cNvSpPr>
              <a:spLocks noChangeArrowheads="1"/>
            </p:cNvSpPr>
            <p:nvPr/>
          </p:nvSpPr>
          <p:spPr bwMode="auto">
            <a:xfrm>
              <a:off x="3293" y="2607"/>
              <a:ext cx="953" cy="95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81332" name="Oval 447"/>
            <p:cNvSpPr>
              <a:spLocks noChangeArrowheads="1"/>
            </p:cNvSpPr>
            <p:nvPr/>
          </p:nvSpPr>
          <p:spPr bwMode="auto">
            <a:xfrm>
              <a:off x="1900" y="2319"/>
              <a:ext cx="1934" cy="95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181289" name="Group 448"/>
          <p:cNvGrpSpPr>
            <a:grpSpLocks/>
          </p:cNvGrpSpPr>
          <p:nvPr/>
        </p:nvGrpSpPr>
        <p:grpSpPr bwMode="auto">
          <a:xfrm>
            <a:off x="5867400" y="1828800"/>
            <a:ext cx="1800225" cy="1652588"/>
            <a:chOff x="1358" y="1886"/>
            <a:chExt cx="2989" cy="1810"/>
          </a:xfrm>
        </p:grpSpPr>
        <p:sp>
          <p:nvSpPr>
            <p:cNvPr id="181308" name="Arc 449"/>
            <p:cNvSpPr>
              <a:spLocks/>
            </p:cNvSpPr>
            <p:nvPr/>
          </p:nvSpPr>
          <p:spPr bwMode="auto">
            <a:xfrm>
              <a:off x="2404" y="1886"/>
              <a:ext cx="1247" cy="375"/>
            </a:xfrm>
            <a:custGeom>
              <a:avLst/>
              <a:gdLst>
                <a:gd name="T0" fmla="*/ 0 w 40985"/>
                <a:gd name="T1" fmla="*/ 0 h 21600"/>
                <a:gd name="T2" fmla="*/ 1 w 40985"/>
                <a:gd name="T3" fmla="*/ 0 h 21600"/>
                <a:gd name="T4" fmla="*/ 1 w 40985"/>
                <a:gd name="T5" fmla="*/ 0 h 21600"/>
                <a:gd name="T6" fmla="*/ 0 60000 65536"/>
                <a:gd name="T7" fmla="*/ 0 60000 65536"/>
                <a:gd name="T8" fmla="*/ 0 60000 65536"/>
                <a:gd name="T9" fmla="*/ 0 w 40985"/>
                <a:gd name="T10" fmla="*/ 0 h 21600"/>
                <a:gd name="T11" fmla="*/ 40985 w 4098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85" h="21600" fill="none" extrusionOk="0">
                  <a:moveTo>
                    <a:pt x="0" y="15316"/>
                  </a:moveTo>
                  <a:cubicBezTo>
                    <a:pt x="2766" y="6218"/>
                    <a:pt x="11157" y="-1"/>
                    <a:pt x="20666" y="0"/>
                  </a:cubicBezTo>
                  <a:cubicBezTo>
                    <a:pt x="29769" y="0"/>
                    <a:pt x="37896" y="5708"/>
                    <a:pt x="40984" y="14272"/>
                  </a:cubicBezTo>
                </a:path>
                <a:path w="40985" h="21600" stroke="0" extrusionOk="0">
                  <a:moveTo>
                    <a:pt x="0" y="15316"/>
                  </a:moveTo>
                  <a:cubicBezTo>
                    <a:pt x="2766" y="6218"/>
                    <a:pt x="11157" y="-1"/>
                    <a:pt x="20666" y="0"/>
                  </a:cubicBezTo>
                  <a:cubicBezTo>
                    <a:pt x="29769" y="0"/>
                    <a:pt x="37896" y="5708"/>
                    <a:pt x="40984" y="14272"/>
                  </a:cubicBezTo>
                  <a:lnTo>
                    <a:pt x="20666" y="2160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309" name="Arc 450"/>
            <p:cNvSpPr>
              <a:spLocks/>
            </p:cNvSpPr>
            <p:nvPr/>
          </p:nvSpPr>
          <p:spPr bwMode="auto">
            <a:xfrm>
              <a:off x="2412" y="1893"/>
              <a:ext cx="1232" cy="368"/>
            </a:xfrm>
            <a:custGeom>
              <a:avLst/>
              <a:gdLst>
                <a:gd name="T0" fmla="*/ 0 w 40951"/>
                <a:gd name="T1" fmla="*/ 0 h 21600"/>
                <a:gd name="T2" fmla="*/ 1 w 40951"/>
                <a:gd name="T3" fmla="*/ 0 h 21600"/>
                <a:gd name="T4" fmla="*/ 1 w 40951"/>
                <a:gd name="T5" fmla="*/ 0 h 21600"/>
                <a:gd name="T6" fmla="*/ 0 60000 65536"/>
                <a:gd name="T7" fmla="*/ 0 60000 65536"/>
                <a:gd name="T8" fmla="*/ 0 60000 65536"/>
                <a:gd name="T9" fmla="*/ 0 w 40951"/>
                <a:gd name="T10" fmla="*/ 0 h 21600"/>
                <a:gd name="T11" fmla="*/ 40951 w 4095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51" h="21600" fill="none" extrusionOk="0">
                  <a:moveTo>
                    <a:pt x="-1" y="15268"/>
                  </a:moveTo>
                  <a:cubicBezTo>
                    <a:pt x="2781" y="6195"/>
                    <a:pt x="11160" y="-1"/>
                    <a:pt x="20651" y="0"/>
                  </a:cubicBezTo>
                  <a:cubicBezTo>
                    <a:pt x="29734" y="0"/>
                    <a:pt x="37847" y="5683"/>
                    <a:pt x="40951" y="14219"/>
                  </a:cubicBezTo>
                </a:path>
                <a:path w="40951" h="21600" stroke="0" extrusionOk="0">
                  <a:moveTo>
                    <a:pt x="-1" y="15268"/>
                  </a:moveTo>
                  <a:cubicBezTo>
                    <a:pt x="2781" y="6195"/>
                    <a:pt x="11160" y="-1"/>
                    <a:pt x="20651" y="0"/>
                  </a:cubicBezTo>
                  <a:cubicBezTo>
                    <a:pt x="29734" y="0"/>
                    <a:pt x="37847" y="5683"/>
                    <a:pt x="40951" y="14219"/>
                  </a:cubicBezTo>
                  <a:lnTo>
                    <a:pt x="20651" y="2160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310" name="Arc 451"/>
            <p:cNvSpPr>
              <a:spLocks/>
            </p:cNvSpPr>
            <p:nvPr/>
          </p:nvSpPr>
          <p:spPr bwMode="auto">
            <a:xfrm>
              <a:off x="1662" y="2081"/>
              <a:ext cx="766" cy="446"/>
            </a:xfrm>
            <a:custGeom>
              <a:avLst/>
              <a:gdLst>
                <a:gd name="T0" fmla="*/ 0 w 33007"/>
                <a:gd name="T1" fmla="*/ 0 h 25698"/>
                <a:gd name="T2" fmla="*/ 0 w 33007"/>
                <a:gd name="T3" fmla="*/ 0 h 25698"/>
                <a:gd name="T4" fmla="*/ 0 w 33007"/>
                <a:gd name="T5" fmla="*/ 0 h 25698"/>
                <a:gd name="T6" fmla="*/ 0 60000 65536"/>
                <a:gd name="T7" fmla="*/ 0 60000 65536"/>
                <a:gd name="T8" fmla="*/ 0 60000 65536"/>
                <a:gd name="T9" fmla="*/ 0 w 33007"/>
                <a:gd name="T10" fmla="*/ 0 h 25698"/>
                <a:gd name="T11" fmla="*/ 33007 w 33007"/>
                <a:gd name="T12" fmla="*/ 25698 h 256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007" h="25698" fill="none" extrusionOk="0">
                  <a:moveTo>
                    <a:pt x="392" y="25697"/>
                  </a:moveTo>
                  <a:cubicBezTo>
                    <a:pt x="131" y="24347"/>
                    <a:pt x="0" y="2297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31" y="-1"/>
                    <a:pt x="29583" y="1128"/>
                    <a:pt x="33007" y="3257"/>
                  </a:cubicBezTo>
                </a:path>
                <a:path w="33007" h="25698" stroke="0" extrusionOk="0">
                  <a:moveTo>
                    <a:pt x="392" y="25697"/>
                  </a:moveTo>
                  <a:cubicBezTo>
                    <a:pt x="131" y="24347"/>
                    <a:pt x="0" y="2297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31" y="-1"/>
                    <a:pt x="29583" y="1128"/>
                    <a:pt x="33007" y="3257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311" name="Arc 452"/>
            <p:cNvSpPr>
              <a:spLocks/>
            </p:cNvSpPr>
            <p:nvPr/>
          </p:nvSpPr>
          <p:spPr bwMode="auto">
            <a:xfrm>
              <a:off x="1669" y="2088"/>
              <a:ext cx="755" cy="438"/>
            </a:xfrm>
            <a:custGeom>
              <a:avLst/>
              <a:gdLst>
                <a:gd name="T0" fmla="*/ 0 w 32968"/>
                <a:gd name="T1" fmla="*/ 0 h 25717"/>
                <a:gd name="T2" fmla="*/ 0 w 32968"/>
                <a:gd name="T3" fmla="*/ 0 h 25717"/>
                <a:gd name="T4" fmla="*/ 0 w 32968"/>
                <a:gd name="T5" fmla="*/ 0 h 25717"/>
                <a:gd name="T6" fmla="*/ 0 60000 65536"/>
                <a:gd name="T7" fmla="*/ 0 60000 65536"/>
                <a:gd name="T8" fmla="*/ 0 60000 65536"/>
                <a:gd name="T9" fmla="*/ 0 w 32968"/>
                <a:gd name="T10" fmla="*/ 0 h 25717"/>
                <a:gd name="T11" fmla="*/ 32968 w 32968"/>
                <a:gd name="T12" fmla="*/ 25717 h 257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968" h="25717" fill="none" extrusionOk="0">
                  <a:moveTo>
                    <a:pt x="395" y="25717"/>
                  </a:moveTo>
                  <a:cubicBezTo>
                    <a:pt x="132" y="24360"/>
                    <a:pt x="0" y="2298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16" y="-1"/>
                    <a:pt x="29552" y="1119"/>
                    <a:pt x="32967" y="3233"/>
                  </a:cubicBezTo>
                </a:path>
                <a:path w="32968" h="25717" stroke="0" extrusionOk="0">
                  <a:moveTo>
                    <a:pt x="395" y="25717"/>
                  </a:moveTo>
                  <a:cubicBezTo>
                    <a:pt x="132" y="24360"/>
                    <a:pt x="0" y="2298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16" y="-1"/>
                    <a:pt x="29552" y="1119"/>
                    <a:pt x="32967" y="3233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312" name="Arc 453"/>
            <p:cNvSpPr>
              <a:spLocks/>
            </p:cNvSpPr>
            <p:nvPr/>
          </p:nvSpPr>
          <p:spPr bwMode="auto">
            <a:xfrm>
              <a:off x="1553" y="3120"/>
              <a:ext cx="773" cy="345"/>
            </a:xfrm>
            <a:custGeom>
              <a:avLst/>
              <a:gdLst>
                <a:gd name="T0" fmla="*/ 0 w 32097"/>
                <a:gd name="T1" fmla="*/ 0 h 21984"/>
                <a:gd name="T2" fmla="*/ 0 w 32097"/>
                <a:gd name="T3" fmla="*/ 0 h 21984"/>
                <a:gd name="T4" fmla="*/ 0 w 32097"/>
                <a:gd name="T5" fmla="*/ 0 h 21984"/>
                <a:gd name="T6" fmla="*/ 0 60000 65536"/>
                <a:gd name="T7" fmla="*/ 0 60000 65536"/>
                <a:gd name="T8" fmla="*/ 0 60000 65536"/>
                <a:gd name="T9" fmla="*/ 0 w 32097"/>
                <a:gd name="T10" fmla="*/ 0 h 21984"/>
                <a:gd name="T11" fmla="*/ 32097 w 32097"/>
                <a:gd name="T12" fmla="*/ 21984 h 219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097" h="21984" fill="none" extrusionOk="0">
                  <a:moveTo>
                    <a:pt x="32096" y="19261"/>
                  </a:moveTo>
                  <a:cubicBezTo>
                    <a:pt x="28886" y="21047"/>
                    <a:pt x="25273" y="21983"/>
                    <a:pt x="21600" y="21984"/>
                  </a:cubicBezTo>
                  <a:cubicBezTo>
                    <a:pt x="9670" y="21984"/>
                    <a:pt x="0" y="12313"/>
                    <a:pt x="0" y="384"/>
                  </a:cubicBezTo>
                  <a:cubicBezTo>
                    <a:pt x="-1" y="255"/>
                    <a:pt x="1" y="127"/>
                    <a:pt x="3" y="0"/>
                  </a:cubicBezTo>
                </a:path>
                <a:path w="32097" h="21984" stroke="0" extrusionOk="0">
                  <a:moveTo>
                    <a:pt x="32096" y="19261"/>
                  </a:moveTo>
                  <a:cubicBezTo>
                    <a:pt x="28886" y="21047"/>
                    <a:pt x="25273" y="21983"/>
                    <a:pt x="21600" y="21984"/>
                  </a:cubicBezTo>
                  <a:cubicBezTo>
                    <a:pt x="9670" y="21984"/>
                    <a:pt x="0" y="12313"/>
                    <a:pt x="0" y="384"/>
                  </a:cubicBezTo>
                  <a:cubicBezTo>
                    <a:pt x="-1" y="255"/>
                    <a:pt x="1" y="127"/>
                    <a:pt x="3" y="0"/>
                  </a:cubicBezTo>
                  <a:lnTo>
                    <a:pt x="21600" y="384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313" name="Arc 454"/>
            <p:cNvSpPr>
              <a:spLocks/>
            </p:cNvSpPr>
            <p:nvPr/>
          </p:nvSpPr>
          <p:spPr bwMode="auto">
            <a:xfrm>
              <a:off x="1560" y="3120"/>
              <a:ext cx="761" cy="337"/>
            </a:xfrm>
            <a:custGeom>
              <a:avLst/>
              <a:gdLst>
                <a:gd name="T0" fmla="*/ 0 w 32039"/>
                <a:gd name="T1" fmla="*/ 0 h 21986"/>
                <a:gd name="T2" fmla="*/ 0 w 32039"/>
                <a:gd name="T3" fmla="*/ 0 h 21986"/>
                <a:gd name="T4" fmla="*/ 0 w 32039"/>
                <a:gd name="T5" fmla="*/ 0 h 21986"/>
                <a:gd name="T6" fmla="*/ 0 60000 65536"/>
                <a:gd name="T7" fmla="*/ 0 60000 65536"/>
                <a:gd name="T8" fmla="*/ 0 60000 65536"/>
                <a:gd name="T9" fmla="*/ 0 w 32039"/>
                <a:gd name="T10" fmla="*/ 0 h 21986"/>
                <a:gd name="T11" fmla="*/ 32039 w 32039"/>
                <a:gd name="T12" fmla="*/ 21986 h 2198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039" h="21986" fill="none" extrusionOk="0">
                  <a:moveTo>
                    <a:pt x="32038" y="19295"/>
                  </a:moveTo>
                  <a:cubicBezTo>
                    <a:pt x="28842" y="21060"/>
                    <a:pt x="25251" y="21985"/>
                    <a:pt x="21600" y="21986"/>
                  </a:cubicBezTo>
                  <a:cubicBezTo>
                    <a:pt x="9670" y="21986"/>
                    <a:pt x="0" y="12315"/>
                    <a:pt x="0" y="386"/>
                  </a:cubicBezTo>
                  <a:cubicBezTo>
                    <a:pt x="-1" y="257"/>
                    <a:pt x="1" y="128"/>
                    <a:pt x="3" y="0"/>
                  </a:cubicBezTo>
                </a:path>
                <a:path w="32039" h="21986" stroke="0" extrusionOk="0">
                  <a:moveTo>
                    <a:pt x="32038" y="19295"/>
                  </a:moveTo>
                  <a:cubicBezTo>
                    <a:pt x="28842" y="21060"/>
                    <a:pt x="25251" y="21985"/>
                    <a:pt x="21600" y="21986"/>
                  </a:cubicBezTo>
                  <a:cubicBezTo>
                    <a:pt x="9670" y="21986"/>
                    <a:pt x="0" y="12315"/>
                    <a:pt x="0" y="386"/>
                  </a:cubicBezTo>
                  <a:cubicBezTo>
                    <a:pt x="-1" y="257"/>
                    <a:pt x="1" y="128"/>
                    <a:pt x="3" y="0"/>
                  </a:cubicBezTo>
                  <a:lnTo>
                    <a:pt x="21600" y="386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314" name="Arc 455"/>
            <p:cNvSpPr>
              <a:spLocks/>
            </p:cNvSpPr>
            <p:nvPr/>
          </p:nvSpPr>
          <p:spPr bwMode="auto">
            <a:xfrm>
              <a:off x="3626" y="2103"/>
              <a:ext cx="584" cy="427"/>
            </a:xfrm>
            <a:custGeom>
              <a:avLst/>
              <a:gdLst>
                <a:gd name="T0" fmla="*/ 0 w 26070"/>
                <a:gd name="T1" fmla="*/ 0 h 31631"/>
                <a:gd name="T2" fmla="*/ 0 w 26070"/>
                <a:gd name="T3" fmla="*/ 0 h 31631"/>
                <a:gd name="T4" fmla="*/ 0 w 26070"/>
                <a:gd name="T5" fmla="*/ 0 h 31631"/>
                <a:gd name="T6" fmla="*/ 0 60000 65536"/>
                <a:gd name="T7" fmla="*/ 0 60000 65536"/>
                <a:gd name="T8" fmla="*/ 0 60000 65536"/>
                <a:gd name="T9" fmla="*/ 0 w 26070"/>
                <a:gd name="T10" fmla="*/ 0 h 31631"/>
                <a:gd name="T11" fmla="*/ 26070 w 26070"/>
                <a:gd name="T12" fmla="*/ 31631 h 31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070" h="31631" fill="none" extrusionOk="0">
                  <a:moveTo>
                    <a:pt x="-1" y="467"/>
                  </a:moveTo>
                  <a:cubicBezTo>
                    <a:pt x="1469" y="156"/>
                    <a:pt x="2967" y="-1"/>
                    <a:pt x="4470" y="0"/>
                  </a:cubicBezTo>
                  <a:cubicBezTo>
                    <a:pt x="16399" y="0"/>
                    <a:pt x="26070" y="9670"/>
                    <a:pt x="26070" y="21600"/>
                  </a:cubicBezTo>
                  <a:cubicBezTo>
                    <a:pt x="26070" y="25094"/>
                    <a:pt x="25222" y="28536"/>
                    <a:pt x="23599" y="31631"/>
                  </a:cubicBezTo>
                </a:path>
                <a:path w="26070" h="31631" stroke="0" extrusionOk="0">
                  <a:moveTo>
                    <a:pt x="-1" y="467"/>
                  </a:moveTo>
                  <a:cubicBezTo>
                    <a:pt x="1469" y="156"/>
                    <a:pt x="2967" y="-1"/>
                    <a:pt x="4470" y="0"/>
                  </a:cubicBezTo>
                  <a:cubicBezTo>
                    <a:pt x="16399" y="0"/>
                    <a:pt x="26070" y="9670"/>
                    <a:pt x="26070" y="21600"/>
                  </a:cubicBezTo>
                  <a:cubicBezTo>
                    <a:pt x="26070" y="25094"/>
                    <a:pt x="25222" y="28536"/>
                    <a:pt x="23599" y="31631"/>
                  </a:cubicBezTo>
                  <a:lnTo>
                    <a:pt x="4470" y="2160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315" name="Arc 456"/>
            <p:cNvSpPr>
              <a:spLocks/>
            </p:cNvSpPr>
            <p:nvPr/>
          </p:nvSpPr>
          <p:spPr bwMode="auto">
            <a:xfrm>
              <a:off x="3628" y="2110"/>
              <a:ext cx="574" cy="418"/>
            </a:xfrm>
            <a:custGeom>
              <a:avLst/>
              <a:gdLst>
                <a:gd name="T0" fmla="*/ 0 w 26029"/>
                <a:gd name="T1" fmla="*/ 0 h 31708"/>
                <a:gd name="T2" fmla="*/ 0 w 26029"/>
                <a:gd name="T3" fmla="*/ 0 h 31708"/>
                <a:gd name="T4" fmla="*/ 0 w 26029"/>
                <a:gd name="T5" fmla="*/ 0 h 31708"/>
                <a:gd name="T6" fmla="*/ 0 60000 65536"/>
                <a:gd name="T7" fmla="*/ 0 60000 65536"/>
                <a:gd name="T8" fmla="*/ 0 60000 65536"/>
                <a:gd name="T9" fmla="*/ 0 w 26029"/>
                <a:gd name="T10" fmla="*/ 0 h 31708"/>
                <a:gd name="T11" fmla="*/ 26029 w 26029"/>
                <a:gd name="T12" fmla="*/ 31708 h 317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029" h="31708" fill="none" extrusionOk="0">
                  <a:moveTo>
                    <a:pt x="-1" y="458"/>
                  </a:moveTo>
                  <a:cubicBezTo>
                    <a:pt x="1456" y="153"/>
                    <a:pt x="2940" y="-1"/>
                    <a:pt x="4429" y="0"/>
                  </a:cubicBezTo>
                  <a:cubicBezTo>
                    <a:pt x="16358" y="0"/>
                    <a:pt x="26029" y="9670"/>
                    <a:pt x="26029" y="21600"/>
                  </a:cubicBezTo>
                  <a:cubicBezTo>
                    <a:pt x="26029" y="25123"/>
                    <a:pt x="25166" y="28593"/>
                    <a:pt x="23517" y="31707"/>
                  </a:cubicBezTo>
                </a:path>
                <a:path w="26029" h="31708" stroke="0" extrusionOk="0">
                  <a:moveTo>
                    <a:pt x="-1" y="458"/>
                  </a:moveTo>
                  <a:cubicBezTo>
                    <a:pt x="1456" y="153"/>
                    <a:pt x="2940" y="-1"/>
                    <a:pt x="4429" y="0"/>
                  </a:cubicBezTo>
                  <a:cubicBezTo>
                    <a:pt x="16358" y="0"/>
                    <a:pt x="26029" y="9670"/>
                    <a:pt x="26029" y="21600"/>
                  </a:cubicBezTo>
                  <a:cubicBezTo>
                    <a:pt x="26029" y="25123"/>
                    <a:pt x="25166" y="28593"/>
                    <a:pt x="23517" y="31707"/>
                  </a:cubicBezTo>
                  <a:lnTo>
                    <a:pt x="4429" y="2160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316" name="Arc 457"/>
            <p:cNvSpPr>
              <a:spLocks/>
            </p:cNvSpPr>
            <p:nvPr/>
          </p:nvSpPr>
          <p:spPr bwMode="auto">
            <a:xfrm>
              <a:off x="3791" y="2534"/>
              <a:ext cx="556" cy="428"/>
            </a:xfrm>
            <a:custGeom>
              <a:avLst/>
              <a:gdLst>
                <a:gd name="T0" fmla="*/ 0 w 21600"/>
                <a:gd name="T1" fmla="*/ 0 h 29154"/>
                <a:gd name="T2" fmla="*/ 0 w 21600"/>
                <a:gd name="T3" fmla="*/ 0 h 29154"/>
                <a:gd name="T4" fmla="*/ 0 w 21600"/>
                <a:gd name="T5" fmla="*/ 0 h 29154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154"/>
                <a:gd name="T11" fmla="*/ 21600 w 21600"/>
                <a:gd name="T12" fmla="*/ 29154 h 291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154" fill="none" extrusionOk="0">
                  <a:moveTo>
                    <a:pt x="13583" y="0"/>
                  </a:moveTo>
                  <a:cubicBezTo>
                    <a:pt x="18654" y="4101"/>
                    <a:pt x="21600" y="10273"/>
                    <a:pt x="21600" y="16794"/>
                  </a:cubicBezTo>
                  <a:cubicBezTo>
                    <a:pt x="21600" y="21214"/>
                    <a:pt x="20243" y="25528"/>
                    <a:pt x="17714" y="29154"/>
                  </a:cubicBezTo>
                </a:path>
                <a:path w="21600" h="29154" stroke="0" extrusionOk="0">
                  <a:moveTo>
                    <a:pt x="13583" y="0"/>
                  </a:moveTo>
                  <a:cubicBezTo>
                    <a:pt x="18654" y="4101"/>
                    <a:pt x="21600" y="10273"/>
                    <a:pt x="21600" y="16794"/>
                  </a:cubicBezTo>
                  <a:cubicBezTo>
                    <a:pt x="21600" y="21214"/>
                    <a:pt x="20243" y="25528"/>
                    <a:pt x="17714" y="29154"/>
                  </a:cubicBezTo>
                  <a:lnTo>
                    <a:pt x="0" y="16794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317" name="Arc 458"/>
            <p:cNvSpPr>
              <a:spLocks/>
            </p:cNvSpPr>
            <p:nvPr/>
          </p:nvSpPr>
          <p:spPr bwMode="auto">
            <a:xfrm>
              <a:off x="3791" y="2538"/>
              <a:ext cx="549" cy="420"/>
            </a:xfrm>
            <a:custGeom>
              <a:avLst/>
              <a:gdLst>
                <a:gd name="T0" fmla="*/ 0 w 21600"/>
                <a:gd name="T1" fmla="*/ 0 h 29298"/>
                <a:gd name="T2" fmla="*/ 0 w 21600"/>
                <a:gd name="T3" fmla="*/ 0 h 29298"/>
                <a:gd name="T4" fmla="*/ 0 w 21600"/>
                <a:gd name="T5" fmla="*/ 0 h 292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298"/>
                <a:gd name="T11" fmla="*/ 21600 w 21600"/>
                <a:gd name="T12" fmla="*/ 29298 h 292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298" fill="none" extrusionOk="0">
                  <a:moveTo>
                    <a:pt x="13504" y="0"/>
                  </a:moveTo>
                  <a:cubicBezTo>
                    <a:pt x="18621" y="4099"/>
                    <a:pt x="21600" y="10301"/>
                    <a:pt x="21600" y="16858"/>
                  </a:cubicBezTo>
                  <a:cubicBezTo>
                    <a:pt x="21600" y="21311"/>
                    <a:pt x="20223" y="25656"/>
                    <a:pt x="17658" y="29298"/>
                  </a:cubicBezTo>
                </a:path>
                <a:path w="21600" h="29298" stroke="0" extrusionOk="0">
                  <a:moveTo>
                    <a:pt x="13504" y="0"/>
                  </a:moveTo>
                  <a:cubicBezTo>
                    <a:pt x="18621" y="4099"/>
                    <a:pt x="21600" y="10301"/>
                    <a:pt x="21600" y="16858"/>
                  </a:cubicBezTo>
                  <a:cubicBezTo>
                    <a:pt x="21600" y="21311"/>
                    <a:pt x="20223" y="25656"/>
                    <a:pt x="17658" y="29298"/>
                  </a:cubicBezTo>
                  <a:lnTo>
                    <a:pt x="0" y="16858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318" name="Arc 459"/>
            <p:cNvSpPr>
              <a:spLocks/>
            </p:cNvSpPr>
            <p:nvPr/>
          </p:nvSpPr>
          <p:spPr bwMode="auto">
            <a:xfrm>
              <a:off x="3609" y="2973"/>
              <a:ext cx="651" cy="607"/>
            </a:xfrm>
            <a:custGeom>
              <a:avLst/>
              <a:gdLst>
                <a:gd name="T0" fmla="*/ 0 w 28655"/>
                <a:gd name="T1" fmla="*/ 0 h 27157"/>
                <a:gd name="T2" fmla="*/ 0 w 28655"/>
                <a:gd name="T3" fmla="*/ 0 h 27157"/>
                <a:gd name="T4" fmla="*/ 0 w 28655"/>
                <a:gd name="T5" fmla="*/ 0 h 27157"/>
                <a:gd name="T6" fmla="*/ 0 60000 65536"/>
                <a:gd name="T7" fmla="*/ 0 60000 65536"/>
                <a:gd name="T8" fmla="*/ 0 60000 65536"/>
                <a:gd name="T9" fmla="*/ 0 w 28655"/>
                <a:gd name="T10" fmla="*/ 0 h 27157"/>
                <a:gd name="T11" fmla="*/ 28655 w 28655"/>
                <a:gd name="T12" fmla="*/ 27157 h 2715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655" h="27157" fill="none" extrusionOk="0">
                  <a:moveTo>
                    <a:pt x="27927" y="0"/>
                  </a:moveTo>
                  <a:cubicBezTo>
                    <a:pt x="28410" y="1812"/>
                    <a:pt x="28655" y="3680"/>
                    <a:pt x="28655" y="5557"/>
                  </a:cubicBezTo>
                  <a:cubicBezTo>
                    <a:pt x="28655" y="17486"/>
                    <a:pt x="18984" y="27157"/>
                    <a:pt x="7055" y="27157"/>
                  </a:cubicBezTo>
                  <a:cubicBezTo>
                    <a:pt x="4653" y="27157"/>
                    <a:pt x="2269" y="26756"/>
                    <a:pt x="-1" y="25972"/>
                  </a:cubicBezTo>
                </a:path>
                <a:path w="28655" h="27157" stroke="0" extrusionOk="0">
                  <a:moveTo>
                    <a:pt x="27927" y="0"/>
                  </a:moveTo>
                  <a:cubicBezTo>
                    <a:pt x="28410" y="1812"/>
                    <a:pt x="28655" y="3680"/>
                    <a:pt x="28655" y="5557"/>
                  </a:cubicBezTo>
                  <a:cubicBezTo>
                    <a:pt x="28655" y="17486"/>
                    <a:pt x="18984" y="27157"/>
                    <a:pt x="7055" y="27157"/>
                  </a:cubicBezTo>
                  <a:cubicBezTo>
                    <a:pt x="4653" y="27157"/>
                    <a:pt x="2269" y="26756"/>
                    <a:pt x="-1" y="25972"/>
                  </a:cubicBezTo>
                  <a:lnTo>
                    <a:pt x="7055" y="555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319" name="Arc 460"/>
            <p:cNvSpPr>
              <a:spLocks/>
            </p:cNvSpPr>
            <p:nvPr/>
          </p:nvSpPr>
          <p:spPr bwMode="auto">
            <a:xfrm>
              <a:off x="3611" y="2975"/>
              <a:ext cx="642" cy="598"/>
            </a:xfrm>
            <a:custGeom>
              <a:avLst/>
              <a:gdLst>
                <a:gd name="T0" fmla="*/ 0 w 28653"/>
                <a:gd name="T1" fmla="*/ 0 h 27158"/>
                <a:gd name="T2" fmla="*/ 0 w 28653"/>
                <a:gd name="T3" fmla="*/ 0 h 27158"/>
                <a:gd name="T4" fmla="*/ 0 w 28653"/>
                <a:gd name="T5" fmla="*/ 0 h 27158"/>
                <a:gd name="T6" fmla="*/ 0 60000 65536"/>
                <a:gd name="T7" fmla="*/ 0 60000 65536"/>
                <a:gd name="T8" fmla="*/ 0 60000 65536"/>
                <a:gd name="T9" fmla="*/ 0 w 28653"/>
                <a:gd name="T10" fmla="*/ 0 h 27158"/>
                <a:gd name="T11" fmla="*/ 28653 w 28653"/>
                <a:gd name="T12" fmla="*/ 27158 h 2715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653" h="27158" fill="none" extrusionOk="0">
                  <a:moveTo>
                    <a:pt x="27925" y="0"/>
                  </a:moveTo>
                  <a:cubicBezTo>
                    <a:pt x="28408" y="1813"/>
                    <a:pt x="28653" y="3681"/>
                    <a:pt x="28653" y="5558"/>
                  </a:cubicBezTo>
                  <a:cubicBezTo>
                    <a:pt x="28653" y="17487"/>
                    <a:pt x="18982" y="27158"/>
                    <a:pt x="7053" y="27158"/>
                  </a:cubicBezTo>
                  <a:cubicBezTo>
                    <a:pt x="4652" y="27158"/>
                    <a:pt x="2268" y="26757"/>
                    <a:pt x="-1" y="25974"/>
                  </a:cubicBezTo>
                </a:path>
                <a:path w="28653" h="27158" stroke="0" extrusionOk="0">
                  <a:moveTo>
                    <a:pt x="27925" y="0"/>
                  </a:moveTo>
                  <a:cubicBezTo>
                    <a:pt x="28408" y="1813"/>
                    <a:pt x="28653" y="3681"/>
                    <a:pt x="28653" y="5558"/>
                  </a:cubicBezTo>
                  <a:cubicBezTo>
                    <a:pt x="28653" y="17487"/>
                    <a:pt x="18982" y="27158"/>
                    <a:pt x="7053" y="27158"/>
                  </a:cubicBezTo>
                  <a:cubicBezTo>
                    <a:pt x="4652" y="27158"/>
                    <a:pt x="2268" y="26757"/>
                    <a:pt x="-1" y="25974"/>
                  </a:cubicBezTo>
                  <a:lnTo>
                    <a:pt x="7053" y="5558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320" name="Arc 461"/>
            <p:cNvSpPr>
              <a:spLocks/>
            </p:cNvSpPr>
            <p:nvPr/>
          </p:nvSpPr>
          <p:spPr bwMode="auto">
            <a:xfrm>
              <a:off x="1358" y="2529"/>
              <a:ext cx="354" cy="592"/>
            </a:xfrm>
            <a:custGeom>
              <a:avLst/>
              <a:gdLst>
                <a:gd name="T0" fmla="*/ 0 w 21600"/>
                <a:gd name="T1" fmla="*/ 0 h 41297"/>
                <a:gd name="T2" fmla="*/ 0 w 21600"/>
                <a:gd name="T3" fmla="*/ 0 h 41297"/>
                <a:gd name="T4" fmla="*/ 0 w 21600"/>
                <a:gd name="T5" fmla="*/ 0 h 41297"/>
                <a:gd name="T6" fmla="*/ 0 60000 65536"/>
                <a:gd name="T7" fmla="*/ 0 60000 65536"/>
                <a:gd name="T8" fmla="*/ 0 60000 65536"/>
                <a:gd name="T9" fmla="*/ 0 w 21600"/>
                <a:gd name="T10" fmla="*/ 0 h 41297"/>
                <a:gd name="T11" fmla="*/ 21600 w 21600"/>
                <a:gd name="T12" fmla="*/ 41297 h 412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1297" fill="none" extrusionOk="0">
                  <a:moveTo>
                    <a:pt x="12844" y="41297"/>
                  </a:moveTo>
                  <a:cubicBezTo>
                    <a:pt x="5035" y="37834"/>
                    <a:pt x="0" y="30094"/>
                    <a:pt x="0" y="21551"/>
                  </a:cubicBezTo>
                  <a:cubicBezTo>
                    <a:pt x="-1" y="10187"/>
                    <a:pt x="8803" y="767"/>
                    <a:pt x="20141" y="0"/>
                  </a:cubicBezTo>
                </a:path>
                <a:path w="21600" h="41297" stroke="0" extrusionOk="0">
                  <a:moveTo>
                    <a:pt x="12844" y="41297"/>
                  </a:moveTo>
                  <a:cubicBezTo>
                    <a:pt x="5035" y="37834"/>
                    <a:pt x="0" y="30094"/>
                    <a:pt x="0" y="21551"/>
                  </a:cubicBezTo>
                  <a:cubicBezTo>
                    <a:pt x="-1" y="10187"/>
                    <a:pt x="8803" y="767"/>
                    <a:pt x="20141" y="0"/>
                  </a:cubicBezTo>
                  <a:lnTo>
                    <a:pt x="21600" y="21551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321" name="Arc 462"/>
            <p:cNvSpPr>
              <a:spLocks/>
            </p:cNvSpPr>
            <p:nvPr/>
          </p:nvSpPr>
          <p:spPr bwMode="auto">
            <a:xfrm>
              <a:off x="1365" y="2536"/>
              <a:ext cx="347" cy="578"/>
            </a:xfrm>
            <a:custGeom>
              <a:avLst/>
              <a:gdLst>
                <a:gd name="T0" fmla="*/ 0 w 21600"/>
                <a:gd name="T1" fmla="*/ 0 h 41307"/>
                <a:gd name="T2" fmla="*/ 0 w 21600"/>
                <a:gd name="T3" fmla="*/ 0 h 41307"/>
                <a:gd name="T4" fmla="*/ 0 w 21600"/>
                <a:gd name="T5" fmla="*/ 0 h 41307"/>
                <a:gd name="T6" fmla="*/ 0 60000 65536"/>
                <a:gd name="T7" fmla="*/ 0 60000 65536"/>
                <a:gd name="T8" fmla="*/ 0 60000 65536"/>
                <a:gd name="T9" fmla="*/ 0 w 21600"/>
                <a:gd name="T10" fmla="*/ 0 h 41307"/>
                <a:gd name="T11" fmla="*/ 21600 w 21600"/>
                <a:gd name="T12" fmla="*/ 41307 h 4130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1307" fill="none" extrusionOk="0">
                  <a:moveTo>
                    <a:pt x="12867" y="41306"/>
                  </a:moveTo>
                  <a:cubicBezTo>
                    <a:pt x="5045" y="37849"/>
                    <a:pt x="0" y="30102"/>
                    <a:pt x="0" y="21551"/>
                  </a:cubicBezTo>
                  <a:cubicBezTo>
                    <a:pt x="-1" y="10186"/>
                    <a:pt x="8806" y="765"/>
                    <a:pt x="20145" y="-1"/>
                  </a:cubicBezTo>
                </a:path>
                <a:path w="21600" h="41307" stroke="0" extrusionOk="0">
                  <a:moveTo>
                    <a:pt x="12867" y="41306"/>
                  </a:moveTo>
                  <a:cubicBezTo>
                    <a:pt x="5045" y="37849"/>
                    <a:pt x="0" y="30102"/>
                    <a:pt x="0" y="21551"/>
                  </a:cubicBezTo>
                  <a:cubicBezTo>
                    <a:pt x="-1" y="10186"/>
                    <a:pt x="8806" y="765"/>
                    <a:pt x="20145" y="-1"/>
                  </a:cubicBezTo>
                  <a:lnTo>
                    <a:pt x="21600" y="21551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322" name="Arc 463"/>
            <p:cNvSpPr>
              <a:spLocks/>
            </p:cNvSpPr>
            <p:nvPr/>
          </p:nvSpPr>
          <p:spPr bwMode="auto">
            <a:xfrm>
              <a:off x="2293" y="3335"/>
              <a:ext cx="1344" cy="361"/>
            </a:xfrm>
            <a:custGeom>
              <a:avLst/>
              <a:gdLst>
                <a:gd name="T0" fmla="*/ 2 w 39224"/>
                <a:gd name="T1" fmla="*/ 0 h 21600"/>
                <a:gd name="T2" fmla="*/ 0 w 39224"/>
                <a:gd name="T3" fmla="*/ 0 h 21600"/>
                <a:gd name="T4" fmla="*/ 1 w 39224"/>
                <a:gd name="T5" fmla="*/ 0 h 21600"/>
                <a:gd name="T6" fmla="*/ 0 60000 65536"/>
                <a:gd name="T7" fmla="*/ 0 60000 65536"/>
                <a:gd name="T8" fmla="*/ 0 60000 65536"/>
                <a:gd name="T9" fmla="*/ 0 w 39224"/>
                <a:gd name="T10" fmla="*/ 0 h 21600"/>
                <a:gd name="T11" fmla="*/ 39224 w 3922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224" h="21600" fill="none" extrusionOk="0">
                  <a:moveTo>
                    <a:pt x="39224" y="12019"/>
                  </a:moveTo>
                  <a:cubicBezTo>
                    <a:pt x="35214" y="18006"/>
                    <a:pt x="28483" y="21599"/>
                    <a:pt x="21277" y="21600"/>
                  </a:cubicBezTo>
                  <a:cubicBezTo>
                    <a:pt x="10782" y="21600"/>
                    <a:pt x="1807" y="14057"/>
                    <a:pt x="-1" y="3720"/>
                  </a:cubicBezTo>
                </a:path>
                <a:path w="39224" h="21600" stroke="0" extrusionOk="0">
                  <a:moveTo>
                    <a:pt x="39224" y="12019"/>
                  </a:moveTo>
                  <a:cubicBezTo>
                    <a:pt x="35214" y="18006"/>
                    <a:pt x="28483" y="21599"/>
                    <a:pt x="21277" y="21600"/>
                  </a:cubicBezTo>
                  <a:cubicBezTo>
                    <a:pt x="10782" y="21600"/>
                    <a:pt x="1807" y="14057"/>
                    <a:pt x="-1" y="3720"/>
                  </a:cubicBezTo>
                  <a:lnTo>
                    <a:pt x="21277" y="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323" name="Arc 464"/>
            <p:cNvSpPr>
              <a:spLocks/>
            </p:cNvSpPr>
            <p:nvPr/>
          </p:nvSpPr>
          <p:spPr bwMode="auto">
            <a:xfrm>
              <a:off x="2300" y="3335"/>
              <a:ext cx="1329" cy="354"/>
            </a:xfrm>
            <a:custGeom>
              <a:avLst/>
              <a:gdLst>
                <a:gd name="T0" fmla="*/ 2 w 39161"/>
                <a:gd name="T1" fmla="*/ 0 h 21600"/>
                <a:gd name="T2" fmla="*/ 0 w 39161"/>
                <a:gd name="T3" fmla="*/ 0 h 21600"/>
                <a:gd name="T4" fmla="*/ 1 w 39161"/>
                <a:gd name="T5" fmla="*/ 0 h 21600"/>
                <a:gd name="T6" fmla="*/ 0 60000 65536"/>
                <a:gd name="T7" fmla="*/ 0 60000 65536"/>
                <a:gd name="T8" fmla="*/ 0 60000 65536"/>
                <a:gd name="T9" fmla="*/ 0 w 39161"/>
                <a:gd name="T10" fmla="*/ 0 h 21600"/>
                <a:gd name="T11" fmla="*/ 39161 w 3916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161" h="21600" fill="none" extrusionOk="0">
                  <a:moveTo>
                    <a:pt x="39161" y="12103"/>
                  </a:moveTo>
                  <a:cubicBezTo>
                    <a:pt x="35143" y="18042"/>
                    <a:pt x="28441" y="21599"/>
                    <a:pt x="21271" y="21600"/>
                  </a:cubicBezTo>
                  <a:cubicBezTo>
                    <a:pt x="10790" y="21600"/>
                    <a:pt x="1822" y="14076"/>
                    <a:pt x="0" y="3755"/>
                  </a:cubicBezTo>
                </a:path>
                <a:path w="39161" h="21600" stroke="0" extrusionOk="0">
                  <a:moveTo>
                    <a:pt x="39161" y="12103"/>
                  </a:moveTo>
                  <a:cubicBezTo>
                    <a:pt x="35143" y="18042"/>
                    <a:pt x="28441" y="21599"/>
                    <a:pt x="21271" y="21600"/>
                  </a:cubicBezTo>
                  <a:cubicBezTo>
                    <a:pt x="10790" y="21600"/>
                    <a:pt x="1822" y="14076"/>
                    <a:pt x="0" y="3755"/>
                  </a:cubicBezTo>
                  <a:lnTo>
                    <a:pt x="21271" y="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4433" name="Line 465"/>
          <p:cNvSpPr>
            <a:spLocks noChangeShapeType="1"/>
          </p:cNvSpPr>
          <p:nvPr/>
        </p:nvSpPr>
        <p:spPr bwMode="auto">
          <a:xfrm flipH="1">
            <a:off x="6505575" y="2379663"/>
            <a:ext cx="608013" cy="222250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4434" name="Line 466"/>
          <p:cNvSpPr>
            <a:spLocks noChangeShapeType="1"/>
          </p:cNvSpPr>
          <p:nvPr/>
        </p:nvSpPr>
        <p:spPr bwMode="auto">
          <a:xfrm flipH="1" flipV="1">
            <a:off x="6459538" y="2655888"/>
            <a:ext cx="420687" cy="439737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4435" name="Line 467"/>
          <p:cNvSpPr>
            <a:spLocks noChangeShapeType="1"/>
          </p:cNvSpPr>
          <p:nvPr/>
        </p:nvSpPr>
        <p:spPr bwMode="auto">
          <a:xfrm flipH="1" flipV="1">
            <a:off x="7161213" y="2379663"/>
            <a:ext cx="419100" cy="771525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4436" name="Line 468"/>
          <p:cNvSpPr>
            <a:spLocks noChangeShapeType="1"/>
          </p:cNvSpPr>
          <p:nvPr/>
        </p:nvSpPr>
        <p:spPr bwMode="auto">
          <a:xfrm flipH="1" flipV="1">
            <a:off x="6880225" y="3041650"/>
            <a:ext cx="700088" cy="109538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4437" name="Line 469"/>
          <p:cNvSpPr>
            <a:spLocks noChangeShapeType="1"/>
          </p:cNvSpPr>
          <p:nvPr/>
        </p:nvSpPr>
        <p:spPr bwMode="auto">
          <a:xfrm flipV="1">
            <a:off x="5849938" y="2655888"/>
            <a:ext cx="609600" cy="165100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pic>
        <p:nvPicPr>
          <p:cNvPr id="181295" name="Picture 470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388" y="2522538"/>
            <a:ext cx="363537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296" name="Picture 471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900" y="2998788"/>
            <a:ext cx="36671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1297" name="Text Box 472"/>
          <p:cNvSpPr txBox="1">
            <a:spLocks noChangeArrowheads="1"/>
          </p:cNvSpPr>
          <p:nvPr/>
        </p:nvSpPr>
        <p:spPr bwMode="auto">
          <a:xfrm>
            <a:off x="6270625" y="1314450"/>
            <a:ext cx="1354138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1" tIns="45708" rIns="91411" bIns="45708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 sz="1400">
                <a:latin typeface="Arial" pitchFamily="34" charset="0"/>
                <a:ea typeface="宋体" pitchFamily="2" charset="-122"/>
              </a:rPr>
              <a:t>Local/Regional</a:t>
            </a:r>
          </a:p>
          <a:p>
            <a:pPr algn="ctr"/>
            <a:r>
              <a:rPr lang="en-US" altLang="zh-CN" sz="1400">
                <a:latin typeface="Arial" pitchFamily="34" charset="0"/>
                <a:ea typeface="宋体" pitchFamily="2" charset="-122"/>
              </a:rPr>
              <a:t>ISP</a:t>
            </a:r>
          </a:p>
        </p:txBody>
      </p:sp>
      <p:pic>
        <p:nvPicPr>
          <p:cNvPr id="181298" name="Picture 473"/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743200"/>
            <a:ext cx="3651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299" name="Picture 474"/>
          <p:cNvPicPr>
            <a:picLocks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588" y="2998788"/>
            <a:ext cx="3651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443" name="Line 475"/>
          <p:cNvSpPr>
            <a:spLocks noChangeShapeType="1"/>
          </p:cNvSpPr>
          <p:nvPr/>
        </p:nvSpPr>
        <p:spPr bwMode="auto">
          <a:xfrm flipH="1">
            <a:off x="7077075" y="2062163"/>
            <a:ext cx="457200" cy="304800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pic>
        <p:nvPicPr>
          <p:cNvPr id="181301" name="Picture 476"/>
          <p:cNvPicPr>
            <a:picLocks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725" y="1974850"/>
            <a:ext cx="3651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302" name="Picture 477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788" y="2282825"/>
            <a:ext cx="365125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1303" name="Rectangle 478"/>
          <p:cNvSpPr>
            <a:spLocks noGrp="1" noChangeArrowheads="1"/>
          </p:cNvSpPr>
          <p:nvPr>
            <p:ph type="title"/>
          </p:nvPr>
        </p:nvSpPr>
        <p:spPr>
          <a:xfrm>
            <a:off x="533400" y="538163"/>
            <a:ext cx="7772400" cy="728662"/>
          </a:xfrm>
        </p:spPr>
        <p:txBody>
          <a:bodyPr lIns="91411" tIns="45708" rIns="91411" bIns="45708" anchor="t"/>
          <a:lstStyle/>
          <a:p>
            <a:r>
              <a:rPr lang="en-US" altLang="zh-CN" sz="3600" smtClean="0">
                <a:ea typeface="宋体" pitchFamily="2" charset="-122"/>
              </a:rPr>
              <a:t>Internet Logical Infrastructure</a:t>
            </a:r>
          </a:p>
        </p:txBody>
      </p:sp>
      <p:sp>
        <p:nvSpPr>
          <p:cNvPr id="181304" name="Rectangle 479"/>
          <p:cNvSpPr>
            <a:spLocks noGrp="1" noChangeArrowheads="1"/>
          </p:cNvSpPr>
          <p:nvPr>
            <p:ph type="body" idx="1"/>
          </p:nvPr>
        </p:nvSpPr>
        <p:spPr>
          <a:xfrm>
            <a:off x="158750" y="3657600"/>
            <a:ext cx="2206625" cy="1597025"/>
          </a:xfrm>
        </p:spPr>
        <p:txBody>
          <a:bodyPr lIns="91411" tIns="45708" rIns="91411" bIns="45708"/>
          <a:lstStyle/>
          <a:p>
            <a:pPr>
              <a:lnSpc>
                <a:spcPct val="80000"/>
              </a:lnSpc>
            </a:pPr>
            <a:r>
              <a:rPr lang="en-US" altLang="zh-CN" sz="1800" smtClean="0">
                <a:ea typeface="宋体" pitchFamily="2" charset="-122"/>
              </a:rPr>
              <a:t>Residential Access</a:t>
            </a:r>
          </a:p>
          <a:p>
            <a:pPr lvl="1">
              <a:lnSpc>
                <a:spcPct val="80000"/>
              </a:lnSpc>
            </a:pPr>
            <a:r>
              <a:rPr lang="en-US" altLang="zh-CN" sz="1600" smtClean="0">
                <a:ea typeface="宋体" pitchFamily="2" charset="-122"/>
              </a:rPr>
              <a:t>Modem</a:t>
            </a:r>
          </a:p>
          <a:p>
            <a:pPr lvl="1">
              <a:lnSpc>
                <a:spcPct val="80000"/>
              </a:lnSpc>
            </a:pPr>
            <a:r>
              <a:rPr lang="en-US" altLang="zh-CN" sz="1600" smtClean="0">
                <a:ea typeface="宋体" pitchFamily="2" charset="-122"/>
              </a:rPr>
              <a:t>DSL</a:t>
            </a:r>
          </a:p>
          <a:p>
            <a:pPr lvl="1">
              <a:lnSpc>
                <a:spcPct val="80000"/>
              </a:lnSpc>
            </a:pPr>
            <a:r>
              <a:rPr lang="en-US" altLang="zh-CN" sz="1600" smtClean="0">
                <a:ea typeface="宋体" pitchFamily="2" charset="-122"/>
              </a:rPr>
              <a:t>Cable modem</a:t>
            </a:r>
          </a:p>
        </p:txBody>
      </p:sp>
      <p:sp>
        <p:nvSpPr>
          <p:cNvPr id="181305" name="Rectangle 480"/>
          <p:cNvSpPr>
            <a:spLocks noChangeArrowheads="1"/>
          </p:cNvSpPr>
          <p:nvPr/>
        </p:nvSpPr>
        <p:spPr bwMode="auto">
          <a:xfrm>
            <a:off x="2206625" y="3810000"/>
            <a:ext cx="3500438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1" tIns="45708" rIns="91411" bIns="45708"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dirty="0">
                <a:latin typeface="Comic Sans MS" pitchFamily="66" charset="0"/>
                <a:ea typeface="宋体" pitchFamily="2" charset="-122"/>
              </a:rPr>
              <a:t>Access to ISP, Backbone transmission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zh-CN" sz="2000" dirty="0">
                <a:latin typeface="Comic Sans MS" pitchFamily="66" charset="0"/>
                <a:ea typeface="宋体" pitchFamily="2" charset="-122"/>
              </a:rPr>
              <a:t>T1/T3, OC-3, OC-12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zh-CN" sz="2000" dirty="0">
                <a:latin typeface="Comic Sans MS" pitchFamily="66" charset="0"/>
                <a:ea typeface="宋体" pitchFamily="2" charset="-122"/>
              </a:rPr>
              <a:t>ATM, SONET, WDM 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endParaRPr lang="zh-CN" altLang="en-US" dirty="0"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181306" name="Rectangle 481"/>
          <p:cNvSpPr>
            <a:spLocks noChangeArrowheads="1"/>
          </p:cNvSpPr>
          <p:nvPr/>
        </p:nvSpPr>
        <p:spPr bwMode="auto">
          <a:xfrm>
            <a:off x="5402263" y="3805238"/>
            <a:ext cx="3500437" cy="281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1" tIns="45708" rIns="91411" bIns="45708"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>
                <a:latin typeface="Comic Sans MS" pitchFamily="66" charset="0"/>
                <a:ea typeface="宋体" pitchFamily="2" charset="-122"/>
              </a:rPr>
              <a:t>Internet Service Providers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zh-CN" sz="2000">
                <a:latin typeface="Comic Sans MS" pitchFamily="66" charset="0"/>
                <a:ea typeface="宋体" pitchFamily="2" charset="-122"/>
              </a:rPr>
              <a:t>Point of Presence (POP)</a:t>
            </a:r>
          </a:p>
        </p:txBody>
      </p:sp>
      <p:sp>
        <p:nvSpPr>
          <p:cNvPr id="181307" name="Rectangle 482"/>
          <p:cNvSpPr>
            <a:spLocks noChangeArrowheads="1"/>
          </p:cNvSpPr>
          <p:nvPr/>
        </p:nvSpPr>
        <p:spPr bwMode="auto">
          <a:xfrm>
            <a:off x="158750" y="5178425"/>
            <a:ext cx="2206625" cy="159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1" tIns="45708" rIns="91411" bIns="45708"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1800">
                <a:latin typeface="Comic Sans MS" pitchFamily="66" charset="0"/>
                <a:ea typeface="宋体" pitchFamily="2" charset="-122"/>
              </a:rPr>
              <a:t>Campus network access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zh-CN" sz="1600">
                <a:latin typeface="Comic Sans MS" pitchFamily="66" charset="0"/>
                <a:ea typeface="宋体" pitchFamily="2" charset="-122"/>
              </a:rPr>
              <a:t>Ethernet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zh-CN" sz="1600">
                <a:latin typeface="Comic Sans MS" pitchFamily="66" charset="0"/>
                <a:ea typeface="宋体" pitchFamily="2" charset="-122"/>
              </a:rPr>
              <a:t>FDDI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zh-CN" sz="1600">
                <a:latin typeface="Comic Sans MS" pitchFamily="66" charset="0"/>
                <a:ea typeface="宋体" pitchFamily="2" charset="-122"/>
              </a:rPr>
              <a:t>Wireless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82275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7CFD3FD-4E3E-4D5A-811A-088BE7F3B9D6}" type="slidenum">
              <a:rPr lang="zh-CN" altLang="en-US" sz="1400" smtClean="0"/>
              <a:pPr/>
              <a:t>146</a:t>
            </a:fld>
            <a:endParaRPr lang="en-US" altLang="zh-CN" sz="1400" smtClean="0"/>
          </a:p>
        </p:txBody>
      </p:sp>
      <p:sp>
        <p:nvSpPr>
          <p:cNvPr id="182276" name="Slide Number Placeholder 4"/>
          <p:cNvSpPr txBox="1">
            <a:spLocks noGrp="1"/>
          </p:cNvSpPr>
          <p:nvPr/>
        </p:nvSpPr>
        <p:spPr bwMode="auto">
          <a:xfrm>
            <a:off x="7013575" y="6402388"/>
            <a:ext cx="2130425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94" tIns="45647" rIns="91294" bIns="45647" anchor="b"/>
          <a:lstStyle>
            <a:lvl1pPr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2759E6DC-901F-4A00-97B2-A1EFC5B1F063}" type="slidenum">
              <a:rPr lang="zh-CN" altLang="en-US" sz="1200">
                <a:latin typeface="Tahoma" pitchFamily="34" charset="0"/>
                <a:ea typeface="宋体" pitchFamily="2" charset="-122"/>
              </a:rPr>
              <a:pPr algn="r" eaLnBrk="1" hangingPunct="1"/>
              <a:t>146</a:t>
            </a:fld>
            <a:endParaRPr lang="en-US" altLang="zh-CN" sz="1200"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8227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1411" tIns="45708" rIns="91411" bIns="45708" anchor="t"/>
          <a:lstStyle/>
          <a:p>
            <a:r>
              <a:rPr lang="en-US" altLang="zh-CN" sz="2800" smtClean="0">
                <a:ea typeface="宋体" pitchFamily="2" charset="-122"/>
              </a:rPr>
              <a:t>Growth of the Internet </a:t>
            </a:r>
            <a:br>
              <a:rPr lang="en-US" altLang="zh-CN" sz="2800" smtClean="0">
                <a:ea typeface="宋体" pitchFamily="2" charset="-122"/>
              </a:rPr>
            </a:br>
            <a:r>
              <a:rPr lang="en-US" altLang="zh-CN" sz="2800" smtClean="0">
                <a:ea typeface="宋体" pitchFamily="2" charset="-122"/>
              </a:rPr>
              <a:t>in Terms of Number of Hosts</a:t>
            </a:r>
          </a:p>
        </p:txBody>
      </p:sp>
      <p:sp>
        <p:nvSpPr>
          <p:cNvPr id="182278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06413" y="1450975"/>
            <a:ext cx="3305175" cy="4881563"/>
          </a:xfrm>
        </p:spPr>
        <p:txBody>
          <a:bodyPr lIns="91411" tIns="45708" rIns="91411" bIns="45708"/>
          <a:lstStyle/>
          <a:p>
            <a:pPr>
              <a:buFont typeface="ZapfDingbats" pitchFamily="82" charset="2"/>
              <a:buNone/>
              <a:tabLst>
                <a:tab pos="2511425" algn="r"/>
                <a:tab pos="5657850" algn="l"/>
              </a:tabLst>
            </a:pPr>
            <a:r>
              <a:rPr lang="en-US" altLang="zh-CN" sz="2000" b="1" smtClean="0">
                <a:solidFill>
                  <a:srgbClr val="FF0000"/>
                </a:solidFill>
                <a:ea typeface="宋体" pitchFamily="2" charset="-122"/>
              </a:rPr>
              <a:t>Number of Hosts on the Internet:</a:t>
            </a:r>
            <a:endParaRPr lang="en-US" altLang="zh-CN" sz="2000" smtClean="0">
              <a:solidFill>
                <a:srgbClr val="FF0000"/>
              </a:solidFill>
              <a:ea typeface="宋体" pitchFamily="2" charset="-122"/>
            </a:endParaRPr>
          </a:p>
          <a:p>
            <a:pPr>
              <a:buFont typeface="ZapfDingbats" pitchFamily="82" charset="2"/>
              <a:buNone/>
              <a:tabLst>
                <a:tab pos="2511425" algn="r"/>
                <a:tab pos="5657850" algn="l"/>
              </a:tabLst>
            </a:pPr>
            <a:r>
              <a:rPr lang="en-US" altLang="zh-CN" sz="2000" smtClean="0">
                <a:ea typeface="宋体" pitchFamily="2" charset="-122"/>
              </a:rPr>
              <a:t>Aug.  1981               	213</a:t>
            </a:r>
          </a:p>
          <a:p>
            <a:pPr>
              <a:buFont typeface="ZapfDingbats" pitchFamily="82" charset="2"/>
              <a:buNone/>
              <a:tabLst>
                <a:tab pos="2511425" algn="r"/>
                <a:tab pos="5657850" algn="l"/>
              </a:tabLst>
            </a:pPr>
            <a:r>
              <a:rPr lang="en-US" altLang="zh-CN" sz="2000" smtClean="0">
                <a:ea typeface="宋体" pitchFamily="2" charset="-122"/>
              </a:rPr>
              <a:t>Oct. 1984         	   1,024</a:t>
            </a:r>
          </a:p>
          <a:p>
            <a:pPr>
              <a:buFont typeface="ZapfDingbats" pitchFamily="82" charset="2"/>
              <a:buNone/>
              <a:tabLst>
                <a:tab pos="2511425" algn="r"/>
                <a:tab pos="5657850" algn="l"/>
              </a:tabLst>
            </a:pPr>
            <a:r>
              <a:rPr lang="en-US" altLang="zh-CN" sz="2000" smtClean="0">
                <a:ea typeface="宋体" pitchFamily="2" charset="-122"/>
              </a:rPr>
              <a:t>Dec. 1987          28,174 </a:t>
            </a:r>
          </a:p>
          <a:p>
            <a:pPr>
              <a:buFont typeface="ZapfDingbats" pitchFamily="82" charset="2"/>
              <a:buNone/>
              <a:tabLst>
                <a:tab pos="2511425" algn="r"/>
                <a:tab pos="5657850" algn="l"/>
              </a:tabLst>
            </a:pPr>
            <a:r>
              <a:rPr lang="en-US" altLang="zh-CN" sz="2000" smtClean="0">
                <a:ea typeface="宋体" pitchFamily="2" charset="-122"/>
              </a:rPr>
              <a:t>Oct. 1990        313,000 </a:t>
            </a:r>
          </a:p>
          <a:p>
            <a:pPr>
              <a:buFont typeface="ZapfDingbats" pitchFamily="82" charset="2"/>
              <a:buNone/>
              <a:tabLst>
                <a:tab pos="2511425" algn="r"/>
                <a:tab pos="5657850" algn="l"/>
              </a:tabLst>
            </a:pPr>
            <a:r>
              <a:rPr lang="en-US" altLang="zh-CN" sz="2000" smtClean="0">
                <a:ea typeface="宋体" pitchFamily="2" charset="-122"/>
              </a:rPr>
              <a:t>Jul.  1993     1,776,000</a:t>
            </a:r>
          </a:p>
          <a:p>
            <a:pPr>
              <a:buFont typeface="ZapfDingbats" pitchFamily="82" charset="2"/>
              <a:buNone/>
              <a:tabLst>
                <a:tab pos="2511425" algn="r"/>
                <a:tab pos="5657850" algn="l"/>
              </a:tabLst>
            </a:pPr>
            <a:r>
              <a:rPr lang="en-US" altLang="zh-CN" sz="2000" smtClean="0">
                <a:ea typeface="宋体" pitchFamily="2" charset="-122"/>
              </a:rPr>
              <a:t>Jul.  1996    19,540,000</a:t>
            </a:r>
          </a:p>
          <a:p>
            <a:pPr>
              <a:buFont typeface="ZapfDingbats" pitchFamily="82" charset="2"/>
              <a:buNone/>
              <a:tabLst>
                <a:tab pos="2511425" algn="r"/>
                <a:tab pos="5657850" algn="l"/>
              </a:tabLst>
            </a:pPr>
            <a:r>
              <a:rPr lang="en-US" altLang="zh-CN" sz="2000" smtClean="0">
                <a:ea typeface="宋体" pitchFamily="2" charset="-122"/>
              </a:rPr>
              <a:t>Jul.  1999    56,218,000</a:t>
            </a:r>
          </a:p>
          <a:p>
            <a:pPr>
              <a:buFont typeface="ZapfDingbats" pitchFamily="82" charset="2"/>
              <a:buNone/>
              <a:tabLst>
                <a:tab pos="2511425" algn="r"/>
                <a:tab pos="5657850" algn="l"/>
              </a:tabLst>
            </a:pPr>
            <a:r>
              <a:rPr lang="en-US" altLang="zh-CN" sz="2000" smtClean="0">
                <a:ea typeface="宋体" pitchFamily="2" charset="-122"/>
              </a:rPr>
              <a:t>Jul. 2004  285,139,000</a:t>
            </a:r>
          </a:p>
          <a:p>
            <a:pPr>
              <a:buFont typeface="ZapfDingbats" pitchFamily="82" charset="2"/>
              <a:buNone/>
              <a:tabLst>
                <a:tab pos="2511425" algn="r"/>
                <a:tab pos="5657850" algn="l"/>
              </a:tabLst>
            </a:pPr>
            <a:r>
              <a:rPr lang="en-US" altLang="zh-CN" sz="2000" smtClean="0">
                <a:ea typeface="宋体" pitchFamily="2" charset="-122"/>
              </a:rPr>
              <a:t>Jul. 2005  353,284,000</a:t>
            </a:r>
          </a:p>
          <a:p>
            <a:pPr>
              <a:buFont typeface="ZapfDingbats" pitchFamily="82" charset="2"/>
              <a:buNone/>
              <a:tabLst>
                <a:tab pos="2511425" algn="r"/>
                <a:tab pos="5657850" algn="l"/>
              </a:tabLst>
            </a:pPr>
            <a:r>
              <a:rPr lang="en-US" altLang="zh-CN" sz="2000" smtClean="0">
                <a:ea typeface="宋体" pitchFamily="2" charset="-122"/>
              </a:rPr>
              <a:t>Jul. 2007  489,774,000</a:t>
            </a:r>
          </a:p>
          <a:p>
            <a:pPr>
              <a:buFont typeface="ZapfDingbats" pitchFamily="82" charset="2"/>
              <a:buNone/>
              <a:tabLst>
                <a:tab pos="2511425" algn="r"/>
                <a:tab pos="5657850" algn="l"/>
              </a:tabLst>
            </a:pPr>
            <a:r>
              <a:rPr lang="en-US" altLang="zh-CN" sz="2000" smtClean="0">
                <a:ea typeface="宋体" pitchFamily="2" charset="-122"/>
              </a:rPr>
              <a:t>Jul. 2008  570,937,000</a:t>
            </a:r>
          </a:p>
          <a:p>
            <a:pPr>
              <a:buFont typeface="ZapfDingbats" pitchFamily="82" charset="2"/>
              <a:buNone/>
              <a:tabLst>
                <a:tab pos="2511425" algn="r"/>
                <a:tab pos="5657850" algn="l"/>
              </a:tabLst>
            </a:pPr>
            <a:r>
              <a:rPr lang="en-US" altLang="zh-CN" sz="2000" smtClean="0">
                <a:ea typeface="宋体" pitchFamily="2" charset="-122"/>
              </a:rPr>
              <a:t>Jan. 2009 625,226,000</a:t>
            </a:r>
          </a:p>
        </p:txBody>
      </p:sp>
      <p:pic>
        <p:nvPicPr>
          <p:cNvPr id="182279" name="Picture 8" descr="march2001-jellyfis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646613"/>
            <a:ext cx="4184650" cy="211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2280" name="Text Box 10"/>
          <p:cNvSpPr txBox="1">
            <a:spLocks noChangeArrowheads="1"/>
          </p:cNvSpPr>
          <p:nvPr/>
        </p:nvSpPr>
        <p:spPr bwMode="auto">
          <a:xfrm>
            <a:off x="3505200" y="6319838"/>
            <a:ext cx="1066800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94" tIns="45647" rIns="91294" bIns="45647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 sz="1200">
                <a:ea typeface="宋体" pitchFamily="2" charset="-122"/>
              </a:rPr>
              <a:t>CAIDA router</a:t>
            </a:r>
          </a:p>
          <a:p>
            <a:pPr algn="ctr"/>
            <a:r>
              <a:rPr lang="en-US" altLang="zh-CN" sz="1200">
                <a:ea typeface="宋体" pitchFamily="2" charset="-122"/>
              </a:rPr>
              <a:t>level view</a:t>
            </a:r>
          </a:p>
        </p:txBody>
      </p:sp>
      <p:pic>
        <p:nvPicPr>
          <p:cNvPr id="182281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450975"/>
            <a:ext cx="4262438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83299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320E9CE-7997-452A-9186-E0228D1589F5}" type="slidenum">
              <a:rPr lang="zh-CN" altLang="en-US" sz="1400" smtClean="0"/>
              <a:pPr/>
              <a:t>147</a:t>
            </a:fld>
            <a:endParaRPr lang="en-US" altLang="zh-CN" sz="1400" smtClean="0"/>
          </a:p>
        </p:txBody>
      </p:sp>
      <p:sp>
        <p:nvSpPr>
          <p:cNvPr id="18330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zh-CN" smtClean="0">
                <a:ea typeface="宋体" pitchFamily="2" charset="-122"/>
              </a:rPr>
              <a:t>The Design Philosophy of the DARPA Internet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8432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5390C4A-6041-4FA9-B052-3B02C9F1E670}" type="slidenum">
              <a:rPr lang="zh-CN" altLang="en-US" sz="1400" smtClean="0"/>
              <a:pPr/>
              <a:t>148</a:t>
            </a:fld>
            <a:endParaRPr lang="en-US" altLang="zh-CN" sz="1400" smtClean="0"/>
          </a:p>
        </p:txBody>
      </p:sp>
      <p:sp>
        <p:nvSpPr>
          <p:cNvPr id="1843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Goals</a:t>
            </a:r>
          </a:p>
        </p:txBody>
      </p:sp>
      <p:sp>
        <p:nvSpPr>
          <p:cNvPr id="1843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2514600"/>
            <a:ext cx="8001000" cy="3962400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buFont typeface="ZapfDingbats" pitchFamily="82" charset="2"/>
              <a:buAutoNum type="arabicPeriod"/>
            </a:pPr>
            <a:r>
              <a:rPr lang="en-US" altLang="zh-CN" sz="3200" dirty="0" smtClean="0">
                <a:ea typeface="宋体" pitchFamily="2" charset="-122"/>
              </a:rPr>
              <a:t>Survivability in the face of failure</a:t>
            </a:r>
          </a:p>
          <a:p>
            <a:pPr marL="533400" indent="-533400">
              <a:lnSpc>
                <a:spcPct val="90000"/>
              </a:lnSpc>
              <a:buFont typeface="ZapfDingbats" pitchFamily="82" charset="2"/>
              <a:buAutoNum type="arabicPeriod"/>
            </a:pPr>
            <a:r>
              <a:rPr lang="en-US" altLang="zh-CN" sz="3200" dirty="0" smtClean="0">
                <a:ea typeface="宋体" pitchFamily="2" charset="-122"/>
              </a:rPr>
              <a:t>Support multiple types of service</a:t>
            </a:r>
          </a:p>
          <a:p>
            <a:pPr marL="533400" indent="-533400">
              <a:lnSpc>
                <a:spcPct val="90000"/>
              </a:lnSpc>
              <a:buFont typeface="ZapfDingbats" pitchFamily="82" charset="2"/>
              <a:buAutoNum type="arabicPeriod"/>
            </a:pPr>
            <a:r>
              <a:rPr lang="en-US" altLang="zh-CN" sz="3200" dirty="0" smtClean="0">
                <a:ea typeface="宋体" pitchFamily="2" charset="-122"/>
              </a:rPr>
              <a:t>Accommodate a variety of networks</a:t>
            </a:r>
            <a:br>
              <a:rPr lang="en-US" altLang="zh-CN" sz="3200" dirty="0" smtClean="0">
                <a:ea typeface="宋体" pitchFamily="2" charset="-122"/>
              </a:rPr>
            </a:br>
            <a:endParaRPr lang="en-US" altLang="zh-CN" sz="3200" dirty="0" smtClean="0">
              <a:ea typeface="宋体" pitchFamily="2" charset="-122"/>
            </a:endParaRPr>
          </a:p>
          <a:p>
            <a:pPr marL="533400" indent="-533400">
              <a:lnSpc>
                <a:spcPct val="90000"/>
              </a:lnSpc>
              <a:buFont typeface="ZapfDingbats" pitchFamily="82" charset="2"/>
              <a:buAutoNum type="arabicPeriod"/>
            </a:pPr>
            <a:r>
              <a:rPr lang="en-US" altLang="zh-CN" sz="2400" dirty="0" smtClean="0">
                <a:ea typeface="宋体" pitchFamily="2" charset="-122"/>
              </a:rPr>
              <a:t>Permit distributed management of resources</a:t>
            </a:r>
          </a:p>
          <a:p>
            <a:pPr marL="533400" indent="-533400">
              <a:lnSpc>
                <a:spcPct val="90000"/>
              </a:lnSpc>
              <a:buFont typeface="ZapfDingbats" pitchFamily="82" charset="2"/>
              <a:buAutoNum type="arabicPeriod"/>
            </a:pPr>
            <a:r>
              <a:rPr lang="en-US" altLang="zh-CN" sz="2400" dirty="0" smtClean="0">
                <a:ea typeface="宋体" pitchFamily="2" charset="-122"/>
              </a:rPr>
              <a:t>Be cost effective</a:t>
            </a:r>
          </a:p>
          <a:p>
            <a:pPr marL="533400" indent="-533400">
              <a:lnSpc>
                <a:spcPct val="90000"/>
              </a:lnSpc>
              <a:buFont typeface="ZapfDingbats" pitchFamily="82" charset="2"/>
              <a:buAutoNum type="arabicPeriod"/>
            </a:pPr>
            <a:r>
              <a:rPr lang="en-US" altLang="zh-CN" sz="2400" dirty="0" smtClean="0">
                <a:ea typeface="宋体" pitchFamily="2" charset="-122"/>
              </a:rPr>
              <a:t>Permit host attachment with a low level of effort</a:t>
            </a:r>
          </a:p>
          <a:p>
            <a:pPr marL="533400" indent="-533400">
              <a:lnSpc>
                <a:spcPct val="90000"/>
              </a:lnSpc>
              <a:buFont typeface="ZapfDingbats" pitchFamily="82" charset="2"/>
              <a:buAutoNum type="arabicPeriod"/>
            </a:pPr>
            <a:r>
              <a:rPr lang="en-US" altLang="zh-CN" sz="2400" dirty="0" smtClean="0">
                <a:ea typeface="宋体" pitchFamily="2" charset="-122"/>
              </a:rPr>
              <a:t>Be accountable</a:t>
            </a:r>
          </a:p>
        </p:txBody>
      </p:sp>
      <p:sp>
        <p:nvSpPr>
          <p:cNvPr id="184326" name="Text Box 4"/>
          <p:cNvSpPr txBox="1">
            <a:spLocks noChangeArrowheads="1"/>
          </p:cNvSpPr>
          <p:nvPr/>
        </p:nvSpPr>
        <p:spPr bwMode="auto">
          <a:xfrm>
            <a:off x="533400" y="1676400"/>
            <a:ext cx="63801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Clr>
                <a:srgbClr val="FF0000"/>
              </a:buClr>
              <a:buSzPct val="105000"/>
              <a:buFont typeface="Arial" pitchFamily="34" charset="0"/>
              <a:buChar char="0"/>
            </a:pPr>
            <a:r>
              <a:rPr lang="zh-CN" altLang="en-US" sz="3200" b="1">
                <a:solidFill>
                  <a:srgbClr val="FF0000"/>
                </a:solidFill>
                <a:latin typeface="Comic Sans MS" pitchFamily="66" charset="0"/>
                <a:ea typeface="宋体" pitchFamily="2" charset="-122"/>
              </a:rPr>
              <a:t>.  </a:t>
            </a:r>
            <a:r>
              <a:rPr lang="en-US" altLang="zh-CN" sz="3200" b="1">
                <a:solidFill>
                  <a:srgbClr val="FF0000"/>
                </a:solidFill>
                <a:latin typeface="Comic Sans MS" pitchFamily="66" charset="0"/>
                <a:ea typeface="宋体" pitchFamily="2" charset="-122"/>
              </a:rPr>
              <a:t>Connect different networks</a:t>
            </a:r>
            <a:endParaRPr lang="en-US" altLang="zh-CN">
              <a:latin typeface="Comic Sans MS" pitchFamily="66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86371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DDC7EED-9832-438C-922A-F59B50F2165B}" type="slidenum">
              <a:rPr lang="zh-CN" altLang="en-US" sz="1400" smtClean="0"/>
              <a:pPr/>
              <a:t>149</a:t>
            </a:fld>
            <a:endParaRPr lang="en-US" altLang="zh-CN" sz="1400" smtClean="0"/>
          </a:p>
        </p:txBody>
      </p:sp>
      <p:sp>
        <p:nvSpPr>
          <p:cNvPr id="186372" name="Rectangle 2"/>
          <p:cNvSpPr>
            <a:spLocks noChangeArrowheads="1"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2" rIns="91420" bIns="45712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3200" u="sng">
                <a:solidFill>
                  <a:schemeClr val="accent2"/>
                </a:solidFill>
                <a:latin typeface="Comic Sans MS" pitchFamily="66" charset="0"/>
                <a:ea typeface="宋体" pitchFamily="2" charset="-122"/>
              </a:rPr>
              <a:t>Survivability in the Face of Failure</a:t>
            </a:r>
          </a:p>
        </p:txBody>
      </p:sp>
      <p:sp>
        <p:nvSpPr>
          <p:cNvPr id="186373" name="Rectangle 3"/>
          <p:cNvSpPr>
            <a:spLocks noChangeArrowheads="1"/>
          </p:cNvSpPr>
          <p:nvPr/>
        </p:nvSpPr>
        <p:spPr bwMode="auto">
          <a:xfrm>
            <a:off x="609600" y="1676400"/>
            <a:ext cx="74676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2" rIns="91420" bIns="45712"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>
                <a:latin typeface="Comic Sans MS" pitchFamily="66" charset="0"/>
                <a:ea typeface="宋体" pitchFamily="2" charset="-122"/>
              </a:rPr>
              <a:t>Continue to operate even in the presence of network failures (e.g., link and router failures)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zh-CN" sz="2000">
                <a:latin typeface="Comic Sans MS" pitchFamily="66" charset="0"/>
                <a:ea typeface="宋体" pitchFamily="2" charset="-122"/>
              </a:rPr>
              <a:t>as long as the network is not partitioned, two endpoints should be able to communicate…moreover, any other failure (excepting network partition) should be </a:t>
            </a:r>
            <a:r>
              <a:rPr lang="en-US" altLang="zh-CN" sz="2000">
                <a:solidFill>
                  <a:srgbClr val="FF0000"/>
                </a:solidFill>
                <a:latin typeface="Comic Sans MS" pitchFamily="66" charset="0"/>
                <a:ea typeface="宋体" pitchFamily="2" charset="-122"/>
              </a:rPr>
              <a:t>transparent</a:t>
            </a:r>
            <a:r>
              <a:rPr lang="en-US" altLang="zh-CN" sz="2000">
                <a:latin typeface="Comic Sans MS" pitchFamily="66" charset="0"/>
                <a:ea typeface="宋体" pitchFamily="2" charset="-122"/>
              </a:rPr>
              <a:t> to endpoints 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>
                <a:latin typeface="Comic Sans MS" pitchFamily="66" charset="0"/>
                <a:ea typeface="宋体" pitchFamily="2" charset="-122"/>
              </a:rPr>
              <a:t>Decision: maintain state only at end-points (fate-sharing)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zh-CN" sz="2000">
                <a:latin typeface="Comic Sans MS" pitchFamily="66" charset="0"/>
                <a:ea typeface="宋体" pitchFamily="2" charset="-122"/>
              </a:rPr>
              <a:t>eliminate the problem of handling state inconsistency and performing state restoration when router fails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>
                <a:latin typeface="Comic Sans MS" pitchFamily="66" charset="0"/>
                <a:ea typeface="宋体" pitchFamily="2" charset="-122"/>
              </a:rPr>
              <a:t>Internet: </a:t>
            </a:r>
            <a:r>
              <a:rPr lang="en-US" altLang="zh-CN">
                <a:solidFill>
                  <a:srgbClr val="FF0000"/>
                </a:solidFill>
                <a:latin typeface="Comic Sans MS" pitchFamily="66" charset="0"/>
                <a:ea typeface="宋体" pitchFamily="2" charset="-122"/>
              </a:rPr>
              <a:t>stateless</a:t>
            </a:r>
            <a:r>
              <a:rPr lang="en-US" altLang="zh-CN">
                <a:latin typeface="Comic Sans MS" pitchFamily="66" charset="0"/>
                <a:ea typeface="宋体" pitchFamily="2" charset="-122"/>
              </a:rPr>
              <a:t> network architecture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70659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E7FF97E-5029-4B21-9D38-223C3B717990}" type="slidenum">
              <a:rPr lang="zh-CN" altLang="en-US" sz="1400" smtClean="0"/>
              <a:pPr/>
              <a:t>15</a:t>
            </a:fld>
            <a:endParaRPr lang="en-US" altLang="zh-CN" sz="1400" smtClean="0"/>
          </a:p>
        </p:txBody>
      </p:sp>
      <p:sp>
        <p:nvSpPr>
          <p:cNvPr id="706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>
                <a:ea typeface="宋体" pitchFamily="2" charset="-122"/>
              </a:rPr>
              <a:t>Circuit Switching Steps</a:t>
            </a:r>
          </a:p>
        </p:txBody>
      </p:sp>
      <p:sp>
        <p:nvSpPr>
          <p:cNvPr id="706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47800"/>
            <a:ext cx="7810500" cy="4940300"/>
          </a:xfrm>
        </p:spPr>
        <p:txBody>
          <a:bodyPr/>
          <a:lstStyle/>
          <a:p>
            <a:pPr marL="457200" indent="-457200" defTabSz="915988"/>
            <a:r>
              <a:rPr lang="en-US" altLang="zh-CN" sz="3200" dirty="0" smtClean="0">
                <a:ea typeface="宋体" pitchFamily="2" charset="-122"/>
              </a:rPr>
              <a:t>Three phases</a:t>
            </a:r>
          </a:p>
          <a:p>
            <a:pPr marL="838200" lvl="1" indent="-381000" defTabSz="915988">
              <a:buFontTx/>
              <a:buAutoNum type="arabicPeriod"/>
            </a:pPr>
            <a:r>
              <a:rPr lang="en-US" altLang="zh-CN" sz="2800" dirty="0" smtClean="0">
                <a:ea typeface="宋体" pitchFamily="2" charset="-122"/>
              </a:rPr>
              <a:t>circuit establishment</a:t>
            </a:r>
          </a:p>
          <a:p>
            <a:pPr marL="838200" lvl="1" indent="-381000" defTabSz="915988">
              <a:buFontTx/>
              <a:buAutoNum type="arabicPeriod"/>
            </a:pPr>
            <a:r>
              <a:rPr lang="en-US" altLang="zh-CN" sz="2800" dirty="0" smtClean="0">
                <a:ea typeface="宋体" pitchFamily="2" charset="-122"/>
              </a:rPr>
              <a:t>data transfer</a:t>
            </a:r>
          </a:p>
          <a:p>
            <a:pPr marL="838200" lvl="1" indent="-381000" defTabSz="915988">
              <a:buFontTx/>
              <a:buAutoNum type="arabicPeriod"/>
            </a:pPr>
            <a:r>
              <a:rPr lang="en-US" altLang="zh-CN" sz="2800" dirty="0" smtClean="0">
                <a:ea typeface="宋体" pitchFamily="2" charset="-122"/>
              </a:rPr>
              <a:t>circuit termination</a:t>
            </a:r>
          </a:p>
          <a:p>
            <a:pPr marL="457200" indent="-457200" defTabSz="915988"/>
            <a:r>
              <a:rPr lang="en-US" altLang="zh-CN" sz="3200" dirty="0" smtClean="0">
                <a:ea typeface="宋体" pitchFamily="2" charset="-122"/>
              </a:rPr>
              <a:t>If circuit not available: </a:t>
            </a:r>
            <a:r>
              <a:rPr lang="en-US" altLang="zh-CN" sz="3200" dirty="0" smtClean="0">
                <a:latin typeface="Arial" pitchFamily="34" charset="0"/>
                <a:ea typeface="宋体" pitchFamily="2" charset="-122"/>
              </a:rPr>
              <a:t>“</a:t>
            </a:r>
            <a:r>
              <a:rPr lang="en-US" altLang="zh-CN" sz="3200" dirty="0" smtClean="0">
                <a:ea typeface="宋体" pitchFamily="2" charset="-122"/>
              </a:rPr>
              <a:t>Busy signal</a:t>
            </a:r>
            <a:r>
              <a:rPr lang="en-US" altLang="zh-CN" sz="3200" dirty="0" smtClean="0">
                <a:latin typeface="Arial" pitchFamily="34" charset="0"/>
                <a:ea typeface="宋体" pitchFamily="2" charset="-122"/>
              </a:rPr>
              <a:t>”</a:t>
            </a:r>
            <a:endParaRPr lang="en-US" altLang="zh-CN" sz="3200" dirty="0" smtClean="0">
              <a:ea typeface="宋体" pitchFamily="2" charset="-122"/>
            </a:endParaRPr>
          </a:p>
          <a:p>
            <a:pPr marL="457200" indent="-457200" defTabSz="915988"/>
            <a:r>
              <a:rPr lang="en-US" altLang="zh-CN" sz="3200" dirty="0" smtClean="0">
                <a:ea typeface="宋体" pitchFamily="2" charset="-122"/>
              </a:rPr>
              <a:t>Examples</a:t>
            </a:r>
          </a:p>
          <a:p>
            <a:pPr marL="838200" lvl="1" indent="-381000" defTabSz="915988"/>
            <a:r>
              <a:rPr lang="en-US" altLang="zh-CN" sz="2800" dirty="0" smtClean="0">
                <a:ea typeface="宋体" pitchFamily="2" charset="-122"/>
              </a:rPr>
              <a:t>Telephone networks</a:t>
            </a:r>
          </a:p>
          <a:p>
            <a:pPr marL="838200" lvl="1" indent="-381000" defTabSz="915988"/>
            <a:r>
              <a:rPr lang="en-US" altLang="zh-CN" sz="2800" dirty="0" smtClean="0">
                <a:ea typeface="宋体" pitchFamily="2" charset="-122"/>
              </a:rPr>
              <a:t>ISDN (Integrated Services Digital Networks)</a:t>
            </a:r>
          </a:p>
        </p:txBody>
      </p:sp>
    </p:spTree>
    <p:extLst>
      <p:ext uri="{BB962C8B-B14F-4D97-AF65-F5344CB8AC3E}">
        <p14:creationId xmlns:p14="http://schemas.microsoft.com/office/powerpoint/2010/main" val="132824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87395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89224D57-4F7B-4951-866F-511FE30FDD61}" type="slidenum">
              <a:rPr lang="zh-CN" altLang="en-US" sz="1400" smtClean="0"/>
              <a:pPr/>
              <a:t>150</a:t>
            </a:fld>
            <a:endParaRPr lang="en-US" altLang="zh-CN" sz="1400" smtClean="0"/>
          </a:p>
        </p:txBody>
      </p:sp>
      <p:sp>
        <p:nvSpPr>
          <p:cNvPr id="1873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smtClean="0">
                <a:ea typeface="宋体" pitchFamily="2" charset="-122"/>
              </a:rPr>
              <a:t>Support Multiple Types of Service</a:t>
            </a:r>
          </a:p>
        </p:txBody>
      </p:sp>
      <p:sp>
        <p:nvSpPr>
          <p:cNvPr id="1873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7772400" cy="4876800"/>
          </a:xfrm>
          <a:noFill/>
        </p:spPr>
        <p:txBody>
          <a:bodyPr lIns="91420" tIns="45712" rIns="91420" bIns="45712"/>
          <a:lstStyle/>
          <a:p>
            <a:r>
              <a:rPr lang="en-US" altLang="zh-CN" smtClean="0">
                <a:ea typeface="宋体" pitchFamily="2" charset="-122"/>
              </a:rPr>
              <a:t>Add UDP to TCP to better support other types of applications </a:t>
            </a:r>
          </a:p>
          <a:p>
            <a:pPr lvl="1"/>
            <a:r>
              <a:rPr lang="en-US" altLang="zh-CN" smtClean="0">
                <a:ea typeface="宋体" pitchFamily="2" charset="-122"/>
              </a:rPr>
              <a:t>e.g.,  “real-time” applications</a:t>
            </a:r>
          </a:p>
          <a:p>
            <a:r>
              <a:rPr lang="en-US" altLang="zh-CN" smtClean="0">
                <a:ea typeface="宋体" pitchFamily="2" charset="-122"/>
              </a:rPr>
              <a:t>This was arguably the main reason for separating TCP and IP</a:t>
            </a:r>
          </a:p>
          <a:p>
            <a:r>
              <a:rPr lang="en-US" altLang="zh-CN" smtClean="0">
                <a:ea typeface="宋体" pitchFamily="2" charset="-122"/>
              </a:rPr>
              <a:t>Provide datagram abstraction: lower common denominator on which other services can be built: everything over IP </a:t>
            </a:r>
          </a:p>
          <a:p>
            <a:pPr lvl="1"/>
            <a:r>
              <a:rPr lang="en-US" altLang="zh-CN" smtClean="0">
                <a:ea typeface="宋体" pitchFamily="2" charset="-122"/>
              </a:rPr>
              <a:t>service differentiation was considered (remember ToS?), but this has never happened on the large scale (Why?)</a:t>
            </a:r>
            <a:endParaRPr lang="en-US" altLang="zh-CN" sz="2000" smtClean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88419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16165D5-AA74-414B-8077-5337E7AF5303}" type="slidenum">
              <a:rPr lang="zh-CN" altLang="en-US" sz="1400" smtClean="0"/>
              <a:pPr/>
              <a:t>151</a:t>
            </a:fld>
            <a:endParaRPr lang="en-US" altLang="zh-CN" sz="1400" smtClean="0"/>
          </a:p>
        </p:txBody>
      </p:sp>
      <p:sp>
        <p:nvSpPr>
          <p:cNvPr id="1884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Support a Variety of Networks</a:t>
            </a:r>
          </a:p>
        </p:txBody>
      </p:sp>
      <p:sp>
        <p:nvSpPr>
          <p:cNvPr id="1884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7772400" cy="4953000"/>
          </a:xfrm>
          <a:noFill/>
        </p:spPr>
        <p:txBody>
          <a:bodyPr lIns="91420" tIns="45712" rIns="91420" bIns="45712"/>
          <a:lstStyle/>
          <a:p>
            <a:r>
              <a:rPr lang="en-US" altLang="zh-CN" smtClean="0">
                <a:ea typeface="宋体" pitchFamily="2" charset="-122"/>
              </a:rPr>
              <a:t>Very successful</a:t>
            </a:r>
          </a:p>
          <a:p>
            <a:pPr lvl="1"/>
            <a:r>
              <a:rPr lang="en-US" altLang="zh-CN" smtClean="0">
                <a:ea typeface="宋体" pitchFamily="2" charset="-122"/>
              </a:rPr>
              <a:t>because the minimalist service; it requires from underlying network only to deliver a packet with a “reasonable” probability of success</a:t>
            </a:r>
          </a:p>
          <a:p>
            <a:r>
              <a:rPr lang="en-US" altLang="zh-CN" smtClean="0">
                <a:ea typeface="宋体" pitchFamily="2" charset="-122"/>
              </a:rPr>
              <a:t>…does not require:</a:t>
            </a:r>
          </a:p>
          <a:p>
            <a:pPr lvl="1"/>
            <a:r>
              <a:rPr lang="en-US" altLang="zh-CN" smtClean="0">
                <a:ea typeface="宋体" pitchFamily="2" charset="-122"/>
              </a:rPr>
              <a:t>reliability</a:t>
            </a:r>
          </a:p>
          <a:p>
            <a:pPr lvl="1"/>
            <a:r>
              <a:rPr lang="en-US" altLang="zh-CN" smtClean="0">
                <a:ea typeface="宋体" pitchFamily="2" charset="-122"/>
              </a:rPr>
              <a:t>in-order delivery</a:t>
            </a:r>
          </a:p>
          <a:p>
            <a:r>
              <a:rPr lang="en-US" altLang="zh-CN" smtClean="0">
                <a:ea typeface="宋体" pitchFamily="2" charset="-122"/>
              </a:rPr>
              <a:t>IP over everything</a:t>
            </a:r>
          </a:p>
          <a:p>
            <a:pPr lvl="1"/>
            <a:r>
              <a:rPr lang="en-US" altLang="zh-CN" smtClean="0">
                <a:ea typeface="宋体" pitchFamily="2" charset="-122"/>
              </a:rPr>
              <a:t>Then: ARPANET, X.25, DARPA satellite network..</a:t>
            </a:r>
          </a:p>
          <a:p>
            <a:pPr lvl="1"/>
            <a:r>
              <a:rPr lang="en-US" altLang="zh-CN" smtClean="0">
                <a:ea typeface="宋体" pitchFamily="2" charset="-122"/>
              </a:rPr>
              <a:t>Now: ATM, SONET, WDM…</a:t>
            </a:r>
            <a:endParaRPr lang="en-US" altLang="zh-CN" sz="2000" smtClean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8944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7904BAF-3E51-4BCF-96C1-3503FC71D0A3}" type="slidenum">
              <a:rPr lang="zh-CN" altLang="en-US" sz="1400" smtClean="0"/>
              <a:pPr/>
              <a:t>152</a:t>
            </a:fld>
            <a:endParaRPr lang="en-US" altLang="zh-CN" sz="1400" smtClean="0"/>
          </a:p>
        </p:txBody>
      </p:sp>
      <p:sp>
        <p:nvSpPr>
          <p:cNvPr id="1894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Other Goals</a:t>
            </a:r>
          </a:p>
        </p:txBody>
      </p:sp>
      <p:sp>
        <p:nvSpPr>
          <p:cNvPr id="1894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76400"/>
            <a:ext cx="8001000" cy="4495800"/>
          </a:xfrm>
        </p:spPr>
        <p:txBody>
          <a:bodyPr/>
          <a:lstStyle/>
          <a:p>
            <a:pPr marL="533400" indent="-533400"/>
            <a:r>
              <a:rPr lang="en-US" altLang="zh-CN" smtClean="0">
                <a:ea typeface="宋体" pitchFamily="2" charset="-122"/>
              </a:rPr>
              <a:t>Permit distributed management of resources</a:t>
            </a:r>
          </a:p>
          <a:p>
            <a:pPr marL="533400" indent="-533400"/>
            <a:r>
              <a:rPr lang="en-US" altLang="zh-CN" smtClean="0">
                <a:ea typeface="宋体" pitchFamily="2" charset="-122"/>
              </a:rPr>
              <a:t>Be cost effective</a:t>
            </a:r>
          </a:p>
          <a:p>
            <a:pPr marL="533400" indent="-533400"/>
            <a:r>
              <a:rPr lang="en-US" altLang="zh-CN" smtClean="0">
                <a:ea typeface="宋体" pitchFamily="2" charset="-122"/>
              </a:rPr>
              <a:t>Permit host attachment with a low level of effort</a:t>
            </a:r>
          </a:p>
          <a:p>
            <a:pPr marL="533400" indent="-533400"/>
            <a:r>
              <a:rPr lang="en-US" altLang="zh-CN" smtClean="0">
                <a:ea typeface="宋体" pitchFamily="2" charset="-122"/>
              </a:rPr>
              <a:t>Be accountable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203200"/>
            <a:ext cx="7772400" cy="533400"/>
          </a:xfrm>
        </p:spPr>
        <p:txBody>
          <a:bodyPr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rPr>
              <a:t>计算机网络的定义</a:t>
            </a:r>
            <a:endParaRPr lang="zh-CN" altLang="en-US" b="1" smtClean="0"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270000"/>
            <a:ext cx="8318500" cy="51435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zh-CN" altLang="en-US" sz="1800" b="1" smtClean="0">
                <a:latin typeface="Times New Roman" pitchFamily="18" charset="0"/>
                <a:ea typeface="楷体_GB2312" pitchFamily="49" charset="-122"/>
              </a:rPr>
              <a:t>         1.   计算机网络是以实现远程通信为目的，一些互连的，独  </a:t>
            </a:r>
          </a:p>
          <a:p>
            <a:pPr>
              <a:buFont typeface="ZapfDingbats" pitchFamily="82" charset="2"/>
              <a:buNone/>
            </a:pPr>
            <a:r>
              <a:rPr lang="zh-CN" altLang="en-US" sz="1800" b="1" smtClean="0">
                <a:latin typeface="Times New Roman" pitchFamily="18" charset="0"/>
                <a:ea typeface="楷体_GB2312" pitchFamily="49" charset="-122"/>
              </a:rPr>
              <a:t>               立自治的计算机的集合。</a:t>
            </a:r>
          </a:p>
          <a:p>
            <a:pPr>
              <a:buFont typeface="ZapfDingbats" pitchFamily="82" charset="2"/>
              <a:buNone/>
            </a:pPr>
            <a:r>
              <a:rPr lang="zh-CN" altLang="en-US" sz="1800" b="1" smtClean="0">
                <a:latin typeface="Times New Roman" pitchFamily="18" charset="0"/>
                <a:ea typeface="楷体_GB2312" pitchFamily="49" charset="-122"/>
              </a:rPr>
              <a:t>         2．计算机网络是把地理位置上分散的为能够相互共享资源</a:t>
            </a:r>
          </a:p>
          <a:p>
            <a:pPr>
              <a:buFont typeface="ZapfDingbats" pitchFamily="82" charset="2"/>
              <a:buNone/>
            </a:pPr>
            <a:r>
              <a:rPr lang="zh-CN" altLang="en-US" sz="1800" b="1" smtClean="0">
                <a:latin typeface="Times New Roman" pitchFamily="18" charset="0"/>
                <a:ea typeface="楷体_GB2312" pitchFamily="49" charset="-122"/>
              </a:rPr>
              <a:t>             （硬，软件，信息）的方式而连接起来，并且各自具有独</a:t>
            </a:r>
          </a:p>
          <a:p>
            <a:pPr>
              <a:buFont typeface="ZapfDingbats" pitchFamily="82" charset="2"/>
              <a:buNone/>
            </a:pPr>
            <a:r>
              <a:rPr lang="zh-CN" altLang="en-US" sz="1800" b="1" smtClean="0">
                <a:latin typeface="Times New Roman" pitchFamily="18" charset="0"/>
                <a:ea typeface="楷体_GB2312" pitchFamily="49" charset="-122"/>
              </a:rPr>
              <a:t>                立功能的计算机系统之集合</a:t>
            </a:r>
            <a:r>
              <a:rPr lang="zh-CN" altLang="en-US" sz="2000" smtClean="0">
                <a:latin typeface="Times New Roman" pitchFamily="18" charset="0"/>
                <a:ea typeface="楷体_GB2312" pitchFamily="49" charset="-122"/>
              </a:rPr>
              <a:t>。</a:t>
            </a:r>
            <a:endParaRPr lang="zh-CN" altLang="en-US" sz="1800" smtClean="0">
              <a:latin typeface="Times New Roman" pitchFamily="18" charset="0"/>
              <a:ea typeface="楷体_GB2312" pitchFamily="49" charset="-122"/>
            </a:endParaRPr>
          </a:p>
          <a:p>
            <a:pPr>
              <a:buFont typeface="ZapfDingbats" pitchFamily="82" charset="2"/>
              <a:buNone/>
            </a:pPr>
            <a:r>
              <a:rPr lang="zh-CN" altLang="en-US" sz="1800" smtClean="0">
                <a:latin typeface="Times New Roman" pitchFamily="18" charset="0"/>
                <a:ea typeface="楷体_GB2312" pitchFamily="49" charset="-122"/>
              </a:rPr>
              <a:t>                </a:t>
            </a:r>
            <a:r>
              <a:rPr lang="zh-CN" altLang="en-US" sz="1800" smtClean="0">
                <a:latin typeface="楷体_GB2312" pitchFamily="49" charset="-122"/>
                <a:ea typeface="楷体_GB2312" pitchFamily="49" charset="-122"/>
              </a:rPr>
              <a:t>●</a:t>
            </a:r>
            <a:r>
              <a:rPr lang="zh-CN" altLang="en-US" sz="1800" smtClean="0">
                <a:latin typeface="Times New Roman" pitchFamily="18" charset="0"/>
                <a:ea typeface="楷体_GB2312" pitchFamily="49" charset="-122"/>
              </a:rPr>
              <a:t>  计算机间通信的目的是为共享硬、软件、信息资源；</a:t>
            </a:r>
          </a:p>
          <a:p>
            <a:pPr>
              <a:buFont typeface="ZapfDingbats" pitchFamily="82" charset="2"/>
              <a:buNone/>
            </a:pPr>
            <a:r>
              <a:rPr lang="zh-CN" altLang="en-US" sz="1800" smtClean="0">
                <a:latin typeface="Times New Roman" pitchFamily="18" charset="0"/>
                <a:ea typeface="楷体_GB2312" pitchFamily="49" charset="-122"/>
              </a:rPr>
              <a:t>                </a:t>
            </a:r>
            <a:r>
              <a:rPr lang="zh-CN" altLang="en-US" sz="1800" smtClean="0">
                <a:latin typeface="楷体_GB2312" pitchFamily="49" charset="-122"/>
                <a:ea typeface="楷体_GB2312" pitchFamily="49" charset="-122"/>
              </a:rPr>
              <a:t>● </a:t>
            </a:r>
            <a:r>
              <a:rPr lang="zh-CN" altLang="en-US" sz="1800" smtClean="0">
                <a:latin typeface="Times New Roman" pitchFamily="18" charset="0"/>
                <a:ea typeface="楷体_GB2312" pitchFamily="49" charset="-122"/>
              </a:rPr>
              <a:t>各计算机功能独立，地域可以分散；</a:t>
            </a:r>
          </a:p>
          <a:p>
            <a:pPr>
              <a:buFont typeface="ZapfDingbats" pitchFamily="82" charset="2"/>
              <a:buNone/>
            </a:pPr>
            <a:r>
              <a:rPr lang="zh-CN" altLang="en-US" sz="1800" smtClean="0">
                <a:latin typeface="Times New Roman" pitchFamily="18" charset="0"/>
                <a:ea typeface="楷体_GB2312" pitchFamily="49" charset="-122"/>
              </a:rPr>
              <a:t>                </a:t>
            </a:r>
            <a:r>
              <a:rPr lang="zh-CN" altLang="en-US" sz="1800" smtClean="0">
                <a:latin typeface="楷体_GB2312" pitchFamily="49" charset="-122"/>
                <a:ea typeface="楷体_GB2312" pitchFamily="49" charset="-122"/>
              </a:rPr>
              <a:t>● </a:t>
            </a:r>
            <a:r>
              <a:rPr lang="zh-CN" altLang="en-US" sz="1800" smtClean="0">
                <a:latin typeface="Times New Roman" pitchFamily="18" charset="0"/>
                <a:ea typeface="楷体_GB2312" pitchFamily="49" charset="-122"/>
              </a:rPr>
              <a:t>计算机网络应具有网络操作系统。</a:t>
            </a:r>
          </a:p>
          <a:p>
            <a:pPr>
              <a:buFont typeface="ZapfDingbats" pitchFamily="82" charset="2"/>
              <a:buNone/>
            </a:pPr>
            <a:r>
              <a:rPr lang="zh-CN" altLang="en-US" sz="1800" b="1" smtClean="0">
                <a:latin typeface="Times New Roman" pitchFamily="18" charset="0"/>
                <a:ea typeface="楷体_GB2312" pitchFamily="49" charset="-122"/>
              </a:rPr>
              <a:t>         </a:t>
            </a:r>
          </a:p>
          <a:p>
            <a:pPr>
              <a:buFont typeface="ZapfDingbats" pitchFamily="82" charset="2"/>
              <a:buNone/>
            </a:pPr>
            <a:r>
              <a:rPr lang="zh-CN" altLang="en-US" sz="1800" b="1" smtClean="0">
                <a:latin typeface="Times New Roman" pitchFamily="18" charset="0"/>
                <a:ea typeface="楷体_GB2312" pitchFamily="49" charset="-122"/>
              </a:rPr>
              <a:t>          3.  计算机网络是一组相互连在一起的计算机系统的集合。</a:t>
            </a:r>
            <a:endParaRPr lang="zh-CN" altLang="en-US" sz="2000" smtClean="0">
              <a:latin typeface="Times New Roman" pitchFamily="18" charset="0"/>
              <a:ea typeface="楷体_GB2312" pitchFamily="49" charset="-122"/>
            </a:endParaRPr>
          </a:p>
          <a:p>
            <a:pPr>
              <a:buFont typeface="ZapfDingbats" pitchFamily="82" charset="2"/>
              <a:buNone/>
            </a:pPr>
            <a:r>
              <a:rPr lang="zh-CN" altLang="en-US" sz="2000" smtClean="0">
                <a:latin typeface="Times New Roman" pitchFamily="18" charset="0"/>
                <a:ea typeface="楷体_GB2312" pitchFamily="49" charset="-122"/>
              </a:rPr>
              <a:t>         </a:t>
            </a:r>
            <a:r>
              <a:rPr lang="zh-CN" altLang="en-US" sz="1800" b="1" smtClean="0">
                <a:latin typeface="Times New Roman" pitchFamily="18" charset="0"/>
                <a:ea typeface="楷体_GB2312" pitchFamily="49" charset="-122"/>
              </a:rPr>
              <a:t>4.  </a:t>
            </a:r>
            <a:r>
              <a:rPr lang="zh-CN" altLang="en-US" sz="1800" b="1" smtClean="0">
                <a:latin typeface="幼圆" pitchFamily="49" charset="-122"/>
                <a:ea typeface="幼圆" pitchFamily="49" charset="-122"/>
              </a:rPr>
              <a:t>凡将具有独立功能的两个以上计算机系统，通过通信设</a:t>
            </a:r>
          </a:p>
          <a:p>
            <a:pPr>
              <a:buFont typeface="ZapfDingbats" pitchFamily="82" charset="2"/>
              <a:buNone/>
            </a:pPr>
            <a:r>
              <a:rPr lang="zh-CN" altLang="en-US" sz="1800" b="1" smtClean="0">
                <a:latin typeface="幼圆" pitchFamily="49" charset="-122"/>
                <a:ea typeface="幼圆" pitchFamily="49" charset="-122"/>
              </a:rPr>
              <a:t>       备和线路（或无线）将其连接起来，由功能完善的网络</a:t>
            </a:r>
          </a:p>
          <a:p>
            <a:pPr>
              <a:buFont typeface="ZapfDingbats" pitchFamily="82" charset="2"/>
              <a:buNone/>
            </a:pPr>
            <a:r>
              <a:rPr lang="zh-CN" altLang="en-US" sz="1800" b="1" smtClean="0">
                <a:latin typeface="幼圆" pitchFamily="49" charset="-122"/>
                <a:ea typeface="幼圆" pitchFamily="49" charset="-122"/>
              </a:rPr>
              <a:t>       软件（网络协议，操作系统等）实现网络资源共享和信 </a:t>
            </a:r>
          </a:p>
          <a:p>
            <a:pPr>
              <a:buFont typeface="ZapfDingbats" pitchFamily="82" charset="2"/>
              <a:buNone/>
            </a:pPr>
            <a:r>
              <a:rPr lang="zh-CN" altLang="en-US" sz="1800" b="1" smtClean="0">
                <a:latin typeface="幼圆" pitchFamily="49" charset="-122"/>
                <a:ea typeface="幼圆" pitchFamily="49" charset="-122"/>
              </a:rPr>
              <a:t>       息交换的系统，称之为计算机网络。</a:t>
            </a:r>
            <a:endParaRPr lang="zh-CN" altLang="en-US" sz="2000" smtClean="0">
              <a:latin typeface="Times New Roman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ransition>
    <p:cover dir="ld"/>
    <p:sndAc>
      <p:stSnd>
        <p:snd r:embed="rId3" name="CAMERA.WAV"/>
      </p:stSnd>
    </p:sndAc>
  </p:transition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91491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02D35F0-BFDD-4B0D-9CDA-B5D586F37C9C}" type="slidenum">
              <a:rPr lang="zh-CN" altLang="en-US" sz="1400" smtClean="0"/>
              <a:pPr/>
              <a:t>154</a:t>
            </a:fld>
            <a:endParaRPr lang="en-US" altLang="zh-CN" sz="1400" smtClean="0"/>
          </a:p>
        </p:txBody>
      </p:sp>
      <p:sp>
        <p:nvSpPr>
          <p:cNvPr id="191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8800" y="977900"/>
            <a:ext cx="7772400" cy="4648200"/>
          </a:xfrm>
        </p:spPr>
        <p:txBody>
          <a:bodyPr/>
          <a:lstStyle/>
          <a:p>
            <a:pPr>
              <a:lnSpc>
                <a:spcPct val="90000"/>
              </a:lnSpc>
              <a:buFont typeface="ZapfDingbats" pitchFamily="82" charset="2"/>
              <a:buNone/>
            </a:pPr>
            <a:r>
              <a:rPr lang="en-US" altLang="zh-CN" sz="3200" smtClean="0">
                <a:solidFill>
                  <a:srgbClr val="FF0000"/>
                </a:solidFill>
                <a:ea typeface="宋体" pitchFamily="2" charset="-122"/>
              </a:rPr>
              <a:t>Cerf and Kahn’s internetworking principles:</a:t>
            </a:r>
          </a:p>
          <a:p>
            <a:pPr lvl="1">
              <a:lnSpc>
                <a:spcPct val="90000"/>
              </a:lnSpc>
            </a:pPr>
            <a:r>
              <a:rPr lang="en-US" altLang="zh-CN" sz="3200" smtClean="0">
                <a:ea typeface="宋体" pitchFamily="2" charset="-122"/>
              </a:rPr>
              <a:t>minimalism, autonomy - no internal changes required to interconnect networks</a:t>
            </a:r>
          </a:p>
          <a:p>
            <a:pPr lvl="1">
              <a:lnSpc>
                <a:spcPct val="90000"/>
              </a:lnSpc>
            </a:pPr>
            <a:r>
              <a:rPr lang="en-US" altLang="zh-CN" sz="3200" smtClean="0">
                <a:ea typeface="宋体" pitchFamily="2" charset="-122"/>
              </a:rPr>
              <a:t>best effort service model</a:t>
            </a:r>
          </a:p>
          <a:p>
            <a:pPr lvl="1">
              <a:lnSpc>
                <a:spcPct val="90000"/>
              </a:lnSpc>
            </a:pPr>
            <a:r>
              <a:rPr lang="en-US" altLang="zh-CN" sz="3200" smtClean="0">
                <a:ea typeface="宋体" pitchFamily="2" charset="-122"/>
              </a:rPr>
              <a:t>stateless routers</a:t>
            </a:r>
          </a:p>
          <a:p>
            <a:pPr lvl="1">
              <a:lnSpc>
                <a:spcPct val="90000"/>
              </a:lnSpc>
            </a:pPr>
            <a:r>
              <a:rPr lang="en-US" altLang="zh-CN" sz="3200" smtClean="0">
                <a:ea typeface="宋体" pitchFamily="2" charset="-122"/>
              </a:rPr>
              <a:t>decentralized control</a:t>
            </a:r>
          </a:p>
          <a:p>
            <a:pPr>
              <a:lnSpc>
                <a:spcPct val="90000"/>
              </a:lnSpc>
              <a:buFont typeface="ZapfDingbats" pitchFamily="82" charset="2"/>
              <a:buNone/>
            </a:pPr>
            <a:r>
              <a:rPr lang="en-US" altLang="zh-CN" sz="3200" smtClean="0">
                <a:solidFill>
                  <a:srgbClr val="FF0000"/>
                </a:solidFill>
                <a:ea typeface="宋体" pitchFamily="2" charset="-122"/>
              </a:rPr>
              <a:t>define today’s Internet architecture</a:t>
            </a:r>
            <a:endParaRPr lang="en-US" altLang="zh-CN" sz="3200" smtClean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zh-CN" altLang="en-US" sz="3200" smtClean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92515" name="灯片编号占位符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BEFE3AB-20C7-4DD6-8D42-0B38A3B750B5}" type="slidenum">
              <a:rPr lang="zh-CN" altLang="en-US" sz="1400" smtClean="0"/>
              <a:pPr/>
              <a:t>155</a:t>
            </a:fld>
            <a:endParaRPr lang="en-US" altLang="zh-CN" sz="1400" smtClean="0"/>
          </a:p>
        </p:txBody>
      </p:sp>
      <p:sp>
        <p:nvSpPr>
          <p:cNvPr id="1925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Summary</a:t>
            </a:r>
          </a:p>
        </p:txBody>
      </p:sp>
      <p:sp>
        <p:nvSpPr>
          <p:cNvPr id="19251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371600"/>
            <a:ext cx="3581400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zh-CN" sz="2400" u="sng" smtClean="0">
                <a:solidFill>
                  <a:srgbClr val="FF0000"/>
                </a:solidFill>
                <a:ea typeface="宋体" pitchFamily="2" charset="-122"/>
              </a:rPr>
              <a:t>Covered a “ton” of material!</a:t>
            </a:r>
          </a:p>
          <a:p>
            <a:r>
              <a:rPr lang="en-US" altLang="zh-CN" sz="2000" smtClean="0">
                <a:ea typeface="宋体" pitchFamily="2" charset="-122"/>
              </a:rPr>
              <a:t>Internet overview</a:t>
            </a:r>
          </a:p>
          <a:p>
            <a:r>
              <a:rPr lang="en-US" altLang="zh-CN" sz="2000" smtClean="0">
                <a:ea typeface="宋体" pitchFamily="2" charset="-122"/>
              </a:rPr>
              <a:t>what’s a protocol?</a:t>
            </a:r>
          </a:p>
          <a:p>
            <a:r>
              <a:rPr lang="en-US" altLang="zh-CN" sz="2000" smtClean="0">
                <a:ea typeface="宋体" pitchFamily="2" charset="-122"/>
              </a:rPr>
              <a:t>network edge, core, access network</a:t>
            </a:r>
          </a:p>
          <a:p>
            <a:r>
              <a:rPr lang="en-US" altLang="zh-CN" sz="2000" smtClean="0">
                <a:ea typeface="宋体" pitchFamily="2" charset="-122"/>
              </a:rPr>
              <a:t>performance: loss, delay</a:t>
            </a:r>
          </a:p>
          <a:p>
            <a:r>
              <a:rPr lang="en-US" altLang="zh-CN" sz="2000" smtClean="0">
                <a:ea typeface="宋体" pitchFamily="2" charset="-122"/>
              </a:rPr>
              <a:t>layering and service models</a:t>
            </a:r>
          </a:p>
          <a:p>
            <a:r>
              <a:rPr lang="en-US" altLang="zh-CN" sz="2000" smtClean="0">
                <a:ea typeface="宋体" pitchFamily="2" charset="-122"/>
              </a:rPr>
              <a:t>backbones, NAPs, ISPs</a:t>
            </a:r>
          </a:p>
          <a:p>
            <a:r>
              <a:rPr lang="en-US" altLang="zh-CN" sz="2000" smtClean="0">
                <a:ea typeface="宋体" pitchFamily="2" charset="-122"/>
              </a:rPr>
              <a:t>history</a:t>
            </a:r>
          </a:p>
          <a:p>
            <a:r>
              <a:rPr lang="en-US" altLang="zh-CN" sz="2000" smtClean="0">
                <a:ea typeface="宋体" pitchFamily="2" charset="-122"/>
              </a:rPr>
              <a:t>ATM network</a:t>
            </a:r>
          </a:p>
        </p:txBody>
      </p:sp>
      <p:sp>
        <p:nvSpPr>
          <p:cNvPr id="192518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295775" y="1371600"/>
            <a:ext cx="3724275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zh-CN" sz="2400" u="sng" smtClean="0">
                <a:solidFill>
                  <a:srgbClr val="FF0000"/>
                </a:solidFill>
                <a:ea typeface="宋体" pitchFamily="2" charset="-122"/>
              </a:rPr>
              <a:t>You now hopefully have:</a:t>
            </a:r>
            <a:r>
              <a:rPr lang="en-US" altLang="zh-CN" sz="2400" smtClean="0">
                <a:ea typeface="宋体" pitchFamily="2" charset="-122"/>
              </a:rPr>
              <a:t> </a:t>
            </a:r>
          </a:p>
          <a:p>
            <a:r>
              <a:rPr lang="en-US" altLang="zh-CN" sz="2400" smtClean="0">
                <a:ea typeface="宋体" pitchFamily="2" charset="-122"/>
              </a:rPr>
              <a:t>context, overview, “feel” of networking</a:t>
            </a:r>
          </a:p>
          <a:p>
            <a:r>
              <a:rPr lang="en-US" altLang="zh-CN" sz="2400" smtClean="0">
                <a:ea typeface="宋体" pitchFamily="2" charset="-122"/>
              </a:rPr>
              <a:t>more depth, detail </a:t>
            </a:r>
            <a:r>
              <a:rPr lang="en-US" altLang="zh-CN" sz="2400" i="1" smtClean="0">
                <a:ea typeface="宋体" pitchFamily="2" charset="-122"/>
              </a:rPr>
              <a:t>later</a:t>
            </a:r>
            <a:r>
              <a:rPr lang="en-US" altLang="zh-CN" sz="2400" smtClean="0">
                <a:ea typeface="宋体" pitchFamily="2" charset="-122"/>
              </a:rPr>
              <a:t> in course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93539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FF173B4-4781-4351-8265-36C20E57A762}" type="slidenum">
              <a:rPr lang="zh-CN" altLang="en-US" sz="1400" smtClean="0"/>
              <a:pPr/>
              <a:t>156</a:t>
            </a:fld>
            <a:endParaRPr lang="en-US" altLang="zh-CN" sz="1400" smtClean="0"/>
          </a:p>
        </p:txBody>
      </p:sp>
      <p:sp>
        <p:nvSpPr>
          <p:cNvPr id="1935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Homework</a:t>
            </a:r>
          </a:p>
        </p:txBody>
      </p:sp>
      <p:sp>
        <p:nvSpPr>
          <p:cNvPr id="19354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pitchFamily="2" charset="-122"/>
              </a:rPr>
              <a:t>P38: </a:t>
            </a:r>
            <a:r>
              <a:rPr lang="en-US" altLang="zh-CN" sz="3600" dirty="0" smtClean="0">
                <a:ea typeface="宋体" pitchFamily="2" charset="-122"/>
              </a:rPr>
              <a:t>1-03</a:t>
            </a:r>
          </a:p>
          <a:p>
            <a:r>
              <a:rPr lang="en-US" altLang="zh-CN" sz="3600" dirty="0" smtClean="0">
                <a:ea typeface="宋体" pitchFamily="2" charset="-122"/>
              </a:rPr>
              <a:t>P39: </a:t>
            </a:r>
            <a:r>
              <a:rPr lang="en-US" altLang="zh-CN" sz="3600" dirty="0" smtClean="0">
                <a:ea typeface="宋体" pitchFamily="2" charset="-122"/>
              </a:rPr>
              <a:t>1-10,1-11,1-17,1-19,1-20</a:t>
            </a:r>
          </a:p>
          <a:p>
            <a:r>
              <a:rPr lang="en-US" altLang="zh-CN" sz="3600" dirty="0" smtClean="0">
                <a:ea typeface="宋体" pitchFamily="2" charset="-122"/>
              </a:rPr>
              <a:t>P39: </a:t>
            </a:r>
            <a:r>
              <a:rPr lang="en-US" altLang="zh-CN" sz="3600" dirty="0" smtClean="0">
                <a:ea typeface="宋体" pitchFamily="2" charset="-122"/>
              </a:rPr>
              <a:t>1-22</a:t>
            </a:r>
            <a:r>
              <a:rPr lang="zh-CN" altLang="en-US" sz="3600" dirty="0" smtClean="0">
                <a:ea typeface="宋体" pitchFamily="2" charset="-122"/>
              </a:rPr>
              <a:t>，</a:t>
            </a:r>
            <a:r>
              <a:rPr lang="en-US" altLang="zh-CN" sz="3600" dirty="0" smtClean="0">
                <a:ea typeface="宋体" pitchFamily="2" charset="-122"/>
              </a:rPr>
              <a:t>24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69635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9F077608-84B6-46D1-9251-057CF9842355}" type="slidenum">
              <a:rPr lang="zh-CN" altLang="en-US" sz="1400" smtClean="0"/>
              <a:pPr/>
              <a:t>16</a:t>
            </a:fld>
            <a:endParaRPr lang="en-US" altLang="zh-CN" sz="1400" smtClean="0"/>
          </a:p>
        </p:txBody>
      </p:sp>
      <p:sp>
        <p:nvSpPr>
          <p:cNvPr id="69636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0"/>
            <a:ext cx="8462962" cy="1143000"/>
          </a:xfrm>
        </p:spPr>
        <p:txBody>
          <a:bodyPr/>
          <a:lstStyle/>
          <a:p>
            <a:r>
              <a:rPr lang="en-US" altLang="zh-CN" sz="3600" dirty="0" smtClean="0">
                <a:ea typeface="宋体" pitchFamily="2" charset="-122"/>
              </a:rPr>
              <a:t>Circuit Switching: FDM and TDM</a:t>
            </a:r>
            <a:endParaRPr lang="fr-FR" altLang="zh-CN" sz="3600" dirty="0" smtClean="0">
              <a:ea typeface="宋体" pitchFamily="2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93700" y="1585913"/>
            <a:ext cx="7239000" cy="2438400"/>
            <a:chOff x="288" y="1007"/>
            <a:chExt cx="4560" cy="1536"/>
          </a:xfrm>
        </p:grpSpPr>
        <p:sp>
          <p:nvSpPr>
            <p:cNvPr id="69731" name="Text Box 4"/>
            <p:cNvSpPr txBox="1">
              <a:spLocks noChangeArrowheads="1"/>
            </p:cNvSpPr>
            <p:nvPr/>
          </p:nvSpPr>
          <p:spPr bwMode="auto">
            <a:xfrm>
              <a:off x="288" y="1007"/>
              <a:ext cx="327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US" altLang="zh-CN" dirty="0" smtClean="0">
                  <a:latin typeface="Arial" pitchFamily="34" charset="0"/>
                  <a:ea typeface="宋体" pitchFamily="2" charset="-122"/>
                </a:rPr>
                <a:t>FDM</a:t>
              </a:r>
              <a:r>
                <a:rPr lang="zh-CN" altLang="en-US" dirty="0" smtClean="0">
                  <a:latin typeface="Arial" pitchFamily="34" charset="0"/>
                  <a:ea typeface="宋体" pitchFamily="2" charset="-122"/>
                </a:rPr>
                <a:t>：</a:t>
              </a:r>
              <a:r>
                <a:rPr lang="en-US" altLang="zh-CN" dirty="0" smtClean="0"/>
                <a:t>Frequency-division multiplexing</a:t>
              </a:r>
              <a:endParaRPr lang="zh-CN" altLang="en-US" dirty="0"/>
            </a:p>
          </p:txBody>
        </p:sp>
        <p:grpSp>
          <p:nvGrpSpPr>
            <p:cNvPr id="69732" name="Group 5"/>
            <p:cNvGrpSpPr>
              <a:grpSpLocks/>
            </p:cNvGrpSpPr>
            <p:nvPr/>
          </p:nvGrpSpPr>
          <p:grpSpPr bwMode="auto">
            <a:xfrm>
              <a:off x="720" y="1392"/>
              <a:ext cx="4128" cy="1151"/>
              <a:chOff x="720" y="1392"/>
              <a:chExt cx="4128" cy="1151"/>
            </a:xfrm>
          </p:grpSpPr>
          <p:sp>
            <p:nvSpPr>
              <p:cNvPr id="69733" name="Line 6"/>
              <p:cNvSpPr>
                <a:spLocks noChangeShapeType="1"/>
              </p:cNvSpPr>
              <p:nvPr/>
            </p:nvSpPr>
            <p:spPr bwMode="auto">
              <a:xfrm flipV="1">
                <a:off x="1728" y="1392"/>
                <a:ext cx="0" cy="81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734" name="Text Box 7"/>
              <p:cNvSpPr txBox="1">
                <a:spLocks noChangeArrowheads="1"/>
              </p:cNvSpPr>
              <p:nvPr/>
            </p:nvSpPr>
            <p:spPr bwMode="auto">
              <a:xfrm>
                <a:off x="720" y="1680"/>
                <a:ext cx="96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en-US" altLang="zh-CN">
                    <a:latin typeface="Arial" pitchFamily="34" charset="0"/>
                    <a:ea typeface="宋体" pitchFamily="2" charset="-122"/>
                  </a:rPr>
                  <a:t>frequency</a:t>
                </a:r>
                <a:endParaRPr lang="fr-FR" altLang="zh-CN"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69735" name="Line 8"/>
              <p:cNvSpPr>
                <a:spLocks noChangeShapeType="1"/>
              </p:cNvSpPr>
              <p:nvPr/>
            </p:nvSpPr>
            <p:spPr bwMode="auto">
              <a:xfrm>
                <a:off x="1728" y="2208"/>
                <a:ext cx="312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736" name="Text Box 9"/>
              <p:cNvSpPr txBox="1">
                <a:spLocks noChangeArrowheads="1"/>
              </p:cNvSpPr>
              <p:nvPr/>
            </p:nvSpPr>
            <p:spPr bwMode="auto">
              <a:xfrm>
                <a:off x="3048" y="2255"/>
                <a:ext cx="47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en-US" altLang="zh-CN" dirty="0">
                    <a:latin typeface="Arial" pitchFamily="34" charset="0"/>
                    <a:ea typeface="宋体" pitchFamily="2" charset="-122"/>
                  </a:rPr>
                  <a:t>time</a:t>
                </a:r>
                <a:endParaRPr lang="fr-FR" altLang="zh-CN" dirty="0"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69737" name="Rectangle 10"/>
              <p:cNvSpPr>
                <a:spLocks noChangeArrowheads="1"/>
              </p:cNvSpPr>
              <p:nvPr/>
            </p:nvSpPr>
            <p:spPr bwMode="auto">
              <a:xfrm>
                <a:off x="1776" y="1584"/>
                <a:ext cx="2880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</p:grpSp>
      </p:grpSp>
      <p:sp>
        <p:nvSpPr>
          <p:cNvPr id="168971" name="Rectangle 11"/>
          <p:cNvSpPr>
            <a:spLocks noChangeArrowheads="1"/>
          </p:cNvSpPr>
          <p:nvPr/>
        </p:nvSpPr>
        <p:spPr bwMode="auto">
          <a:xfrm>
            <a:off x="2743200" y="2514600"/>
            <a:ext cx="4572000" cy="2286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68972" name="Rectangle 12"/>
          <p:cNvSpPr>
            <a:spLocks noChangeArrowheads="1"/>
          </p:cNvSpPr>
          <p:nvPr/>
        </p:nvSpPr>
        <p:spPr bwMode="auto">
          <a:xfrm>
            <a:off x="2743200" y="2743200"/>
            <a:ext cx="4572000" cy="228600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68973" name="Rectangle 13"/>
          <p:cNvSpPr>
            <a:spLocks noChangeArrowheads="1"/>
          </p:cNvSpPr>
          <p:nvPr/>
        </p:nvSpPr>
        <p:spPr bwMode="auto">
          <a:xfrm>
            <a:off x="2743200" y="2971800"/>
            <a:ext cx="4572000" cy="2286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68974" name="Rectangle 14"/>
          <p:cNvSpPr>
            <a:spLocks noChangeArrowheads="1"/>
          </p:cNvSpPr>
          <p:nvPr/>
        </p:nvSpPr>
        <p:spPr bwMode="auto">
          <a:xfrm>
            <a:off x="2743200" y="3200400"/>
            <a:ext cx="4572000" cy="228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381000" y="4037013"/>
            <a:ext cx="7239000" cy="2516187"/>
            <a:chOff x="288" y="2543"/>
            <a:chExt cx="4560" cy="1585"/>
          </a:xfrm>
        </p:grpSpPr>
        <p:sp>
          <p:nvSpPr>
            <p:cNvPr id="69725" name="Text Box 16"/>
            <p:cNvSpPr txBox="1">
              <a:spLocks noChangeArrowheads="1"/>
            </p:cNvSpPr>
            <p:nvPr/>
          </p:nvSpPr>
          <p:spPr bwMode="auto">
            <a:xfrm>
              <a:off x="288" y="2543"/>
              <a:ext cx="73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US" altLang="zh-CN" dirty="0" smtClean="0">
                  <a:latin typeface="Arial" pitchFamily="34" charset="0"/>
                  <a:ea typeface="宋体" pitchFamily="2" charset="-122"/>
                </a:rPr>
                <a:t>TDM</a:t>
              </a:r>
              <a:r>
                <a:rPr lang="zh-CN" altLang="en-US" dirty="0" smtClean="0">
                  <a:latin typeface="Arial" pitchFamily="34" charset="0"/>
                  <a:ea typeface="宋体" pitchFamily="2" charset="-122"/>
                </a:rPr>
                <a:t>：</a:t>
              </a:r>
              <a:endParaRPr lang="fr-FR" altLang="zh-CN" dirty="0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69726" name="Line 17"/>
            <p:cNvSpPr>
              <a:spLocks noChangeShapeType="1"/>
            </p:cNvSpPr>
            <p:nvPr/>
          </p:nvSpPr>
          <p:spPr bwMode="auto">
            <a:xfrm flipV="1">
              <a:off x="1728" y="2977"/>
              <a:ext cx="0" cy="8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727" name="Text Box 18"/>
            <p:cNvSpPr txBox="1">
              <a:spLocks noChangeArrowheads="1"/>
            </p:cNvSpPr>
            <p:nvPr/>
          </p:nvSpPr>
          <p:spPr bwMode="auto">
            <a:xfrm>
              <a:off x="720" y="3265"/>
              <a:ext cx="9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US" altLang="zh-CN">
                  <a:latin typeface="Arial" pitchFamily="34" charset="0"/>
                  <a:ea typeface="宋体" pitchFamily="2" charset="-122"/>
                </a:rPr>
                <a:t>frequency</a:t>
              </a:r>
              <a:endParaRPr lang="fr-FR" altLang="zh-CN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69728" name="Line 19"/>
            <p:cNvSpPr>
              <a:spLocks noChangeShapeType="1"/>
            </p:cNvSpPr>
            <p:nvPr/>
          </p:nvSpPr>
          <p:spPr bwMode="auto">
            <a:xfrm>
              <a:off x="1728" y="3793"/>
              <a:ext cx="31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729" name="Text Box 20"/>
            <p:cNvSpPr txBox="1">
              <a:spLocks noChangeArrowheads="1"/>
            </p:cNvSpPr>
            <p:nvPr/>
          </p:nvSpPr>
          <p:spPr bwMode="auto">
            <a:xfrm>
              <a:off x="3048" y="3840"/>
              <a:ext cx="47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US" altLang="zh-CN">
                  <a:latin typeface="Arial" pitchFamily="34" charset="0"/>
                  <a:ea typeface="宋体" pitchFamily="2" charset="-122"/>
                </a:rPr>
                <a:t>time</a:t>
              </a:r>
              <a:endParaRPr lang="fr-FR" altLang="zh-CN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69730" name="Rectangle 21"/>
            <p:cNvSpPr>
              <a:spLocks noChangeArrowheads="1"/>
            </p:cNvSpPr>
            <p:nvPr/>
          </p:nvSpPr>
          <p:spPr bwMode="auto">
            <a:xfrm>
              <a:off x="1776" y="3168"/>
              <a:ext cx="2880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2743200" y="5029200"/>
            <a:ext cx="3886200" cy="914400"/>
            <a:chOff x="1776" y="3168"/>
            <a:chExt cx="2448" cy="576"/>
          </a:xfrm>
        </p:grpSpPr>
        <p:sp>
          <p:nvSpPr>
            <p:cNvPr id="69720" name="Rectangle 23"/>
            <p:cNvSpPr>
              <a:spLocks noChangeArrowheads="1"/>
            </p:cNvSpPr>
            <p:nvPr/>
          </p:nvSpPr>
          <p:spPr bwMode="auto">
            <a:xfrm>
              <a:off x="1776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9721" name="Rectangle 24"/>
            <p:cNvSpPr>
              <a:spLocks noChangeArrowheads="1"/>
            </p:cNvSpPr>
            <p:nvPr/>
          </p:nvSpPr>
          <p:spPr bwMode="auto">
            <a:xfrm>
              <a:off x="2352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9722" name="Rectangle 25"/>
            <p:cNvSpPr>
              <a:spLocks noChangeArrowheads="1"/>
            </p:cNvSpPr>
            <p:nvPr/>
          </p:nvSpPr>
          <p:spPr bwMode="auto">
            <a:xfrm>
              <a:off x="2928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9723" name="Rectangle 26"/>
            <p:cNvSpPr>
              <a:spLocks noChangeArrowheads="1"/>
            </p:cNvSpPr>
            <p:nvPr/>
          </p:nvSpPr>
          <p:spPr bwMode="auto">
            <a:xfrm>
              <a:off x="3504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9724" name="Rectangle 27"/>
            <p:cNvSpPr>
              <a:spLocks noChangeArrowheads="1"/>
            </p:cNvSpPr>
            <p:nvPr/>
          </p:nvSpPr>
          <p:spPr bwMode="auto">
            <a:xfrm>
              <a:off x="4080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6" name="Group 28"/>
          <p:cNvGrpSpPr>
            <a:grpSpLocks/>
          </p:cNvGrpSpPr>
          <p:nvPr/>
        </p:nvGrpSpPr>
        <p:grpSpPr bwMode="auto">
          <a:xfrm>
            <a:off x="2971800" y="5029200"/>
            <a:ext cx="3886200" cy="914400"/>
            <a:chOff x="1920" y="3168"/>
            <a:chExt cx="2448" cy="576"/>
          </a:xfrm>
        </p:grpSpPr>
        <p:sp>
          <p:nvSpPr>
            <p:cNvPr id="69715" name="Rectangle 29"/>
            <p:cNvSpPr>
              <a:spLocks noChangeArrowheads="1"/>
            </p:cNvSpPr>
            <p:nvPr/>
          </p:nvSpPr>
          <p:spPr bwMode="auto">
            <a:xfrm>
              <a:off x="1920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9716" name="Rectangle 30"/>
            <p:cNvSpPr>
              <a:spLocks noChangeArrowheads="1"/>
            </p:cNvSpPr>
            <p:nvPr/>
          </p:nvSpPr>
          <p:spPr bwMode="auto">
            <a:xfrm>
              <a:off x="2496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9717" name="Rectangle 31"/>
            <p:cNvSpPr>
              <a:spLocks noChangeArrowheads="1"/>
            </p:cNvSpPr>
            <p:nvPr/>
          </p:nvSpPr>
          <p:spPr bwMode="auto">
            <a:xfrm>
              <a:off x="3072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9718" name="Rectangle 32"/>
            <p:cNvSpPr>
              <a:spLocks noChangeArrowheads="1"/>
            </p:cNvSpPr>
            <p:nvPr/>
          </p:nvSpPr>
          <p:spPr bwMode="auto">
            <a:xfrm>
              <a:off x="3648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9719" name="Rectangle 33"/>
            <p:cNvSpPr>
              <a:spLocks noChangeArrowheads="1"/>
            </p:cNvSpPr>
            <p:nvPr/>
          </p:nvSpPr>
          <p:spPr bwMode="auto">
            <a:xfrm>
              <a:off x="4224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3200400" y="5029200"/>
            <a:ext cx="3886200" cy="914400"/>
            <a:chOff x="2064" y="3168"/>
            <a:chExt cx="2448" cy="576"/>
          </a:xfrm>
        </p:grpSpPr>
        <p:sp>
          <p:nvSpPr>
            <p:cNvPr id="69710" name="Rectangle 35"/>
            <p:cNvSpPr>
              <a:spLocks noChangeArrowheads="1"/>
            </p:cNvSpPr>
            <p:nvPr/>
          </p:nvSpPr>
          <p:spPr bwMode="auto">
            <a:xfrm>
              <a:off x="2064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9711" name="Rectangle 36"/>
            <p:cNvSpPr>
              <a:spLocks noChangeArrowheads="1"/>
            </p:cNvSpPr>
            <p:nvPr/>
          </p:nvSpPr>
          <p:spPr bwMode="auto">
            <a:xfrm>
              <a:off x="2640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9712" name="Rectangle 37"/>
            <p:cNvSpPr>
              <a:spLocks noChangeArrowheads="1"/>
            </p:cNvSpPr>
            <p:nvPr/>
          </p:nvSpPr>
          <p:spPr bwMode="auto">
            <a:xfrm>
              <a:off x="3216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9713" name="Rectangle 38"/>
            <p:cNvSpPr>
              <a:spLocks noChangeArrowheads="1"/>
            </p:cNvSpPr>
            <p:nvPr/>
          </p:nvSpPr>
          <p:spPr bwMode="auto">
            <a:xfrm>
              <a:off x="3792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9714" name="Rectangle 39"/>
            <p:cNvSpPr>
              <a:spLocks noChangeArrowheads="1"/>
            </p:cNvSpPr>
            <p:nvPr/>
          </p:nvSpPr>
          <p:spPr bwMode="auto">
            <a:xfrm>
              <a:off x="4368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8" name="Group 40"/>
          <p:cNvGrpSpPr>
            <a:grpSpLocks/>
          </p:cNvGrpSpPr>
          <p:nvPr/>
        </p:nvGrpSpPr>
        <p:grpSpPr bwMode="auto">
          <a:xfrm>
            <a:off x="3429000" y="5029200"/>
            <a:ext cx="3886200" cy="914400"/>
            <a:chOff x="2208" y="3168"/>
            <a:chExt cx="2448" cy="576"/>
          </a:xfrm>
        </p:grpSpPr>
        <p:sp>
          <p:nvSpPr>
            <p:cNvPr id="69705" name="Rectangle 41"/>
            <p:cNvSpPr>
              <a:spLocks noChangeArrowheads="1"/>
            </p:cNvSpPr>
            <p:nvPr/>
          </p:nvSpPr>
          <p:spPr bwMode="auto">
            <a:xfrm>
              <a:off x="2208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9706" name="Rectangle 42"/>
            <p:cNvSpPr>
              <a:spLocks noChangeArrowheads="1"/>
            </p:cNvSpPr>
            <p:nvPr/>
          </p:nvSpPr>
          <p:spPr bwMode="auto">
            <a:xfrm>
              <a:off x="2784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9707" name="Rectangle 43"/>
            <p:cNvSpPr>
              <a:spLocks noChangeArrowheads="1"/>
            </p:cNvSpPr>
            <p:nvPr/>
          </p:nvSpPr>
          <p:spPr bwMode="auto">
            <a:xfrm>
              <a:off x="3360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9708" name="Rectangle 44"/>
            <p:cNvSpPr>
              <a:spLocks noChangeArrowheads="1"/>
            </p:cNvSpPr>
            <p:nvPr/>
          </p:nvSpPr>
          <p:spPr bwMode="auto">
            <a:xfrm>
              <a:off x="3936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9709" name="Rectangle 45"/>
            <p:cNvSpPr>
              <a:spLocks noChangeArrowheads="1"/>
            </p:cNvSpPr>
            <p:nvPr/>
          </p:nvSpPr>
          <p:spPr bwMode="auto">
            <a:xfrm>
              <a:off x="4512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9" name="Group 46"/>
          <p:cNvGrpSpPr>
            <a:grpSpLocks/>
          </p:cNvGrpSpPr>
          <p:nvPr/>
        </p:nvGrpSpPr>
        <p:grpSpPr bwMode="auto">
          <a:xfrm>
            <a:off x="2743200" y="2743200"/>
            <a:ext cx="4572000" cy="457200"/>
            <a:chOff x="1776" y="1728"/>
            <a:chExt cx="2880" cy="288"/>
          </a:xfrm>
        </p:grpSpPr>
        <p:sp>
          <p:nvSpPr>
            <p:cNvPr id="69702" name="Line 47"/>
            <p:cNvSpPr>
              <a:spLocks noChangeShapeType="1"/>
            </p:cNvSpPr>
            <p:nvPr/>
          </p:nvSpPr>
          <p:spPr bwMode="auto">
            <a:xfrm flipV="1">
              <a:off x="1776" y="172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703" name="Line 48"/>
            <p:cNvSpPr>
              <a:spLocks noChangeShapeType="1"/>
            </p:cNvSpPr>
            <p:nvPr/>
          </p:nvSpPr>
          <p:spPr bwMode="auto">
            <a:xfrm flipV="1">
              <a:off x="1776" y="1872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704" name="Line 49"/>
            <p:cNvSpPr>
              <a:spLocks noChangeShapeType="1"/>
            </p:cNvSpPr>
            <p:nvPr/>
          </p:nvSpPr>
          <p:spPr bwMode="auto">
            <a:xfrm flipV="1">
              <a:off x="1776" y="201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" name="Group 50"/>
          <p:cNvGrpSpPr>
            <a:grpSpLocks/>
          </p:cNvGrpSpPr>
          <p:nvPr/>
        </p:nvGrpSpPr>
        <p:grpSpPr bwMode="auto">
          <a:xfrm>
            <a:off x="2971800" y="5029200"/>
            <a:ext cx="4114800" cy="914400"/>
            <a:chOff x="1920" y="3168"/>
            <a:chExt cx="2592" cy="576"/>
          </a:xfrm>
        </p:grpSpPr>
        <p:sp>
          <p:nvSpPr>
            <p:cNvPr id="69683" name="Line 51"/>
            <p:cNvSpPr>
              <a:spLocks noChangeShapeType="1"/>
            </p:cNvSpPr>
            <p:nvPr/>
          </p:nvSpPr>
          <p:spPr bwMode="auto">
            <a:xfrm>
              <a:off x="19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84" name="Line 52"/>
            <p:cNvSpPr>
              <a:spLocks noChangeShapeType="1"/>
            </p:cNvSpPr>
            <p:nvPr/>
          </p:nvSpPr>
          <p:spPr bwMode="auto">
            <a:xfrm>
              <a:off x="20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85" name="Line 53"/>
            <p:cNvSpPr>
              <a:spLocks noChangeShapeType="1"/>
            </p:cNvSpPr>
            <p:nvPr/>
          </p:nvSpPr>
          <p:spPr bwMode="auto">
            <a:xfrm>
              <a:off x="22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86" name="Line 54"/>
            <p:cNvSpPr>
              <a:spLocks noChangeShapeType="1"/>
            </p:cNvSpPr>
            <p:nvPr/>
          </p:nvSpPr>
          <p:spPr bwMode="auto">
            <a:xfrm>
              <a:off x="23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87" name="Line 55"/>
            <p:cNvSpPr>
              <a:spLocks noChangeShapeType="1"/>
            </p:cNvSpPr>
            <p:nvPr/>
          </p:nvSpPr>
          <p:spPr bwMode="auto">
            <a:xfrm>
              <a:off x="24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88" name="Line 56"/>
            <p:cNvSpPr>
              <a:spLocks noChangeShapeType="1"/>
            </p:cNvSpPr>
            <p:nvPr/>
          </p:nvSpPr>
          <p:spPr bwMode="auto">
            <a:xfrm>
              <a:off x="26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89" name="Line 57"/>
            <p:cNvSpPr>
              <a:spLocks noChangeShapeType="1"/>
            </p:cNvSpPr>
            <p:nvPr/>
          </p:nvSpPr>
          <p:spPr bwMode="auto">
            <a:xfrm>
              <a:off x="27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90" name="Line 58"/>
            <p:cNvSpPr>
              <a:spLocks noChangeShapeType="1"/>
            </p:cNvSpPr>
            <p:nvPr/>
          </p:nvSpPr>
          <p:spPr bwMode="auto">
            <a:xfrm>
              <a:off x="292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91" name="Line 59"/>
            <p:cNvSpPr>
              <a:spLocks noChangeShapeType="1"/>
            </p:cNvSpPr>
            <p:nvPr/>
          </p:nvSpPr>
          <p:spPr bwMode="auto">
            <a:xfrm>
              <a:off x="307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92" name="Line 60"/>
            <p:cNvSpPr>
              <a:spLocks noChangeShapeType="1"/>
            </p:cNvSpPr>
            <p:nvPr/>
          </p:nvSpPr>
          <p:spPr bwMode="auto">
            <a:xfrm>
              <a:off x="321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93" name="Line 61"/>
            <p:cNvSpPr>
              <a:spLocks noChangeShapeType="1"/>
            </p:cNvSpPr>
            <p:nvPr/>
          </p:nvSpPr>
          <p:spPr bwMode="auto">
            <a:xfrm>
              <a:off x="336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94" name="Line 62"/>
            <p:cNvSpPr>
              <a:spLocks noChangeShapeType="1"/>
            </p:cNvSpPr>
            <p:nvPr/>
          </p:nvSpPr>
          <p:spPr bwMode="auto">
            <a:xfrm>
              <a:off x="350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95" name="Line 63"/>
            <p:cNvSpPr>
              <a:spLocks noChangeShapeType="1"/>
            </p:cNvSpPr>
            <p:nvPr/>
          </p:nvSpPr>
          <p:spPr bwMode="auto">
            <a:xfrm>
              <a:off x="36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96" name="Line 64"/>
            <p:cNvSpPr>
              <a:spLocks noChangeShapeType="1"/>
            </p:cNvSpPr>
            <p:nvPr/>
          </p:nvSpPr>
          <p:spPr bwMode="auto">
            <a:xfrm>
              <a:off x="37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97" name="Line 65"/>
            <p:cNvSpPr>
              <a:spLocks noChangeShapeType="1"/>
            </p:cNvSpPr>
            <p:nvPr/>
          </p:nvSpPr>
          <p:spPr bwMode="auto">
            <a:xfrm>
              <a:off x="39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98" name="Line 66"/>
            <p:cNvSpPr>
              <a:spLocks noChangeShapeType="1"/>
            </p:cNvSpPr>
            <p:nvPr/>
          </p:nvSpPr>
          <p:spPr bwMode="auto">
            <a:xfrm>
              <a:off x="40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99" name="Line 67"/>
            <p:cNvSpPr>
              <a:spLocks noChangeShapeType="1"/>
            </p:cNvSpPr>
            <p:nvPr/>
          </p:nvSpPr>
          <p:spPr bwMode="auto">
            <a:xfrm>
              <a:off x="42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700" name="Line 68"/>
            <p:cNvSpPr>
              <a:spLocks noChangeShapeType="1"/>
            </p:cNvSpPr>
            <p:nvPr/>
          </p:nvSpPr>
          <p:spPr bwMode="auto">
            <a:xfrm>
              <a:off x="43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701" name="Line 69"/>
            <p:cNvSpPr>
              <a:spLocks noChangeShapeType="1"/>
            </p:cNvSpPr>
            <p:nvPr/>
          </p:nvSpPr>
          <p:spPr bwMode="auto">
            <a:xfrm>
              <a:off x="45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" name="Group 70"/>
          <p:cNvGrpSpPr>
            <a:grpSpLocks/>
          </p:cNvGrpSpPr>
          <p:nvPr/>
        </p:nvGrpSpPr>
        <p:grpSpPr bwMode="auto">
          <a:xfrm>
            <a:off x="2743200" y="2628900"/>
            <a:ext cx="4572000" cy="685800"/>
            <a:chOff x="1776" y="1656"/>
            <a:chExt cx="2880" cy="432"/>
          </a:xfrm>
        </p:grpSpPr>
        <p:sp>
          <p:nvSpPr>
            <p:cNvPr id="69679" name="Line 71"/>
            <p:cNvSpPr>
              <a:spLocks noChangeShapeType="1"/>
            </p:cNvSpPr>
            <p:nvPr/>
          </p:nvSpPr>
          <p:spPr bwMode="auto">
            <a:xfrm>
              <a:off x="1776" y="165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80" name="Line 72"/>
            <p:cNvSpPr>
              <a:spLocks noChangeShapeType="1"/>
            </p:cNvSpPr>
            <p:nvPr/>
          </p:nvSpPr>
          <p:spPr bwMode="auto">
            <a:xfrm>
              <a:off x="1776" y="1800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81" name="Line 73"/>
            <p:cNvSpPr>
              <a:spLocks noChangeShapeType="1"/>
            </p:cNvSpPr>
            <p:nvPr/>
          </p:nvSpPr>
          <p:spPr bwMode="auto">
            <a:xfrm>
              <a:off x="1776" y="1944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82" name="Line 74"/>
            <p:cNvSpPr>
              <a:spLocks noChangeShapeType="1"/>
            </p:cNvSpPr>
            <p:nvPr/>
          </p:nvSpPr>
          <p:spPr bwMode="auto">
            <a:xfrm>
              <a:off x="1776" y="208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" name="Group 75"/>
          <p:cNvGrpSpPr>
            <a:grpSpLocks/>
          </p:cNvGrpSpPr>
          <p:nvPr/>
        </p:nvGrpSpPr>
        <p:grpSpPr bwMode="auto">
          <a:xfrm>
            <a:off x="2857500" y="5029200"/>
            <a:ext cx="4343400" cy="914400"/>
            <a:chOff x="1848" y="3168"/>
            <a:chExt cx="2736" cy="576"/>
          </a:xfrm>
        </p:grpSpPr>
        <p:sp>
          <p:nvSpPr>
            <p:cNvPr id="69659" name="Line 76"/>
            <p:cNvSpPr>
              <a:spLocks noChangeShapeType="1"/>
            </p:cNvSpPr>
            <p:nvPr/>
          </p:nvSpPr>
          <p:spPr bwMode="auto">
            <a:xfrm>
              <a:off x="18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60" name="Line 77"/>
            <p:cNvSpPr>
              <a:spLocks noChangeShapeType="1"/>
            </p:cNvSpPr>
            <p:nvPr/>
          </p:nvSpPr>
          <p:spPr bwMode="auto">
            <a:xfrm>
              <a:off x="19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61" name="Line 78"/>
            <p:cNvSpPr>
              <a:spLocks noChangeShapeType="1"/>
            </p:cNvSpPr>
            <p:nvPr/>
          </p:nvSpPr>
          <p:spPr bwMode="auto">
            <a:xfrm>
              <a:off x="21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62" name="Line 79"/>
            <p:cNvSpPr>
              <a:spLocks noChangeShapeType="1"/>
            </p:cNvSpPr>
            <p:nvPr/>
          </p:nvSpPr>
          <p:spPr bwMode="auto">
            <a:xfrm>
              <a:off x="22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63" name="Line 80"/>
            <p:cNvSpPr>
              <a:spLocks noChangeShapeType="1"/>
            </p:cNvSpPr>
            <p:nvPr/>
          </p:nvSpPr>
          <p:spPr bwMode="auto">
            <a:xfrm>
              <a:off x="24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64" name="Line 81"/>
            <p:cNvSpPr>
              <a:spLocks noChangeShapeType="1"/>
            </p:cNvSpPr>
            <p:nvPr/>
          </p:nvSpPr>
          <p:spPr bwMode="auto">
            <a:xfrm>
              <a:off x="25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65" name="Line 82"/>
            <p:cNvSpPr>
              <a:spLocks noChangeShapeType="1"/>
            </p:cNvSpPr>
            <p:nvPr/>
          </p:nvSpPr>
          <p:spPr bwMode="auto">
            <a:xfrm>
              <a:off x="27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66" name="Line 83"/>
            <p:cNvSpPr>
              <a:spLocks noChangeShapeType="1"/>
            </p:cNvSpPr>
            <p:nvPr/>
          </p:nvSpPr>
          <p:spPr bwMode="auto">
            <a:xfrm>
              <a:off x="285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67" name="Line 84"/>
            <p:cNvSpPr>
              <a:spLocks noChangeShapeType="1"/>
            </p:cNvSpPr>
            <p:nvPr/>
          </p:nvSpPr>
          <p:spPr bwMode="auto">
            <a:xfrm>
              <a:off x="300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68" name="Line 85"/>
            <p:cNvSpPr>
              <a:spLocks noChangeShapeType="1"/>
            </p:cNvSpPr>
            <p:nvPr/>
          </p:nvSpPr>
          <p:spPr bwMode="auto">
            <a:xfrm>
              <a:off x="314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69" name="Line 86"/>
            <p:cNvSpPr>
              <a:spLocks noChangeShapeType="1"/>
            </p:cNvSpPr>
            <p:nvPr/>
          </p:nvSpPr>
          <p:spPr bwMode="auto">
            <a:xfrm>
              <a:off x="328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70" name="Line 87"/>
            <p:cNvSpPr>
              <a:spLocks noChangeShapeType="1"/>
            </p:cNvSpPr>
            <p:nvPr/>
          </p:nvSpPr>
          <p:spPr bwMode="auto">
            <a:xfrm>
              <a:off x="343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71" name="Line 88"/>
            <p:cNvSpPr>
              <a:spLocks noChangeShapeType="1"/>
            </p:cNvSpPr>
            <p:nvPr/>
          </p:nvSpPr>
          <p:spPr bwMode="auto">
            <a:xfrm>
              <a:off x="357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72" name="Line 89"/>
            <p:cNvSpPr>
              <a:spLocks noChangeShapeType="1"/>
            </p:cNvSpPr>
            <p:nvPr/>
          </p:nvSpPr>
          <p:spPr bwMode="auto">
            <a:xfrm>
              <a:off x="37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73" name="Line 90"/>
            <p:cNvSpPr>
              <a:spLocks noChangeShapeType="1"/>
            </p:cNvSpPr>
            <p:nvPr/>
          </p:nvSpPr>
          <p:spPr bwMode="auto">
            <a:xfrm>
              <a:off x="38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74" name="Line 91"/>
            <p:cNvSpPr>
              <a:spLocks noChangeShapeType="1"/>
            </p:cNvSpPr>
            <p:nvPr/>
          </p:nvSpPr>
          <p:spPr bwMode="auto">
            <a:xfrm>
              <a:off x="40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75" name="Line 92"/>
            <p:cNvSpPr>
              <a:spLocks noChangeShapeType="1"/>
            </p:cNvSpPr>
            <p:nvPr/>
          </p:nvSpPr>
          <p:spPr bwMode="auto">
            <a:xfrm>
              <a:off x="41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76" name="Line 93"/>
            <p:cNvSpPr>
              <a:spLocks noChangeShapeType="1"/>
            </p:cNvSpPr>
            <p:nvPr/>
          </p:nvSpPr>
          <p:spPr bwMode="auto">
            <a:xfrm>
              <a:off x="42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77" name="Line 94"/>
            <p:cNvSpPr>
              <a:spLocks noChangeShapeType="1"/>
            </p:cNvSpPr>
            <p:nvPr/>
          </p:nvSpPr>
          <p:spPr bwMode="auto">
            <a:xfrm>
              <a:off x="44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78" name="Line 95"/>
            <p:cNvSpPr>
              <a:spLocks noChangeShapeType="1"/>
            </p:cNvSpPr>
            <p:nvPr/>
          </p:nvSpPr>
          <p:spPr bwMode="auto">
            <a:xfrm>
              <a:off x="45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" name="Group 96"/>
          <p:cNvGrpSpPr>
            <a:grpSpLocks/>
          </p:cNvGrpSpPr>
          <p:nvPr/>
        </p:nvGrpSpPr>
        <p:grpSpPr bwMode="auto">
          <a:xfrm>
            <a:off x="5368925" y="1257300"/>
            <a:ext cx="2709863" cy="952500"/>
            <a:chOff x="3477" y="216"/>
            <a:chExt cx="1707" cy="600"/>
          </a:xfrm>
        </p:grpSpPr>
        <p:grpSp>
          <p:nvGrpSpPr>
            <p:cNvPr id="69652" name="Group 97"/>
            <p:cNvGrpSpPr>
              <a:grpSpLocks/>
            </p:cNvGrpSpPr>
            <p:nvPr/>
          </p:nvGrpSpPr>
          <p:grpSpPr bwMode="auto">
            <a:xfrm>
              <a:off x="3477" y="528"/>
              <a:ext cx="1707" cy="288"/>
              <a:chOff x="3477" y="288"/>
              <a:chExt cx="1707" cy="288"/>
            </a:xfrm>
          </p:grpSpPr>
          <p:sp>
            <p:nvSpPr>
              <p:cNvPr id="69654" name="Text Box 98"/>
              <p:cNvSpPr txBox="1">
                <a:spLocks noChangeArrowheads="1"/>
              </p:cNvSpPr>
              <p:nvPr/>
            </p:nvSpPr>
            <p:spPr bwMode="auto">
              <a:xfrm>
                <a:off x="3477" y="288"/>
                <a:ext cx="74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en-US" altLang="zh-CN">
                    <a:latin typeface="Arial" pitchFamily="34" charset="0"/>
                    <a:ea typeface="宋体" pitchFamily="2" charset="-122"/>
                  </a:rPr>
                  <a:t>4 users</a:t>
                </a:r>
                <a:endParaRPr lang="fr-FR" altLang="zh-CN"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69655" name="Rectangle 99"/>
              <p:cNvSpPr>
                <a:spLocks noChangeArrowheads="1"/>
              </p:cNvSpPr>
              <p:nvPr/>
            </p:nvSpPr>
            <p:spPr bwMode="auto">
              <a:xfrm>
                <a:off x="4464" y="352"/>
                <a:ext cx="144" cy="144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69656" name="Rectangle 100"/>
              <p:cNvSpPr>
                <a:spLocks noChangeArrowheads="1"/>
              </p:cNvSpPr>
              <p:nvPr/>
            </p:nvSpPr>
            <p:spPr bwMode="auto">
              <a:xfrm>
                <a:off x="4656" y="352"/>
                <a:ext cx="144" cy="144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69657" name="Rectangle 101"/>
              <p:cNvSpPr>
                <a:spLocks noChangeArrowheads="1"/>
              </p:cNvSpPr>
              <p:nvPr/>
            </p:nvSpPr>
            <p:spPr bwMode="auto">
              <a:xfrm>
                <a:off x="4848" y="352"/>
                <a:ext cx="144" cy="144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69658" name="Rectangle 102"/>
              <p:cNvSpPr>
                <a:spLocks noChangeArrowheads="1"/>
              </p:cNvSpPr>
              <p:nvPr/>
            </p:nvSpPr>
            <p:spPr bwMode="auto">
              <a:xfrm>
                <a:off x="5040" y="352"/>
                <a:ext cx="144" cy="144"/>
              </a:xfrm>
              <a:prstGeom prst="rect">
                <a:avLst/>
              </a:prstGeom>
              <a:solidFill>
                <a:srgbClr val="FF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69653" name="Text Box 103"/>
            <p:cNvSpPr txBox="1">
              <a:spLocks noChangeArrowheads="1"/>
            </p:cNvSpPr>
            <p:nvPr/>
          </p:nvSpPr>
          <p:spPr bwMode="auto">
            <a:xfrm>
              <a:off x="3480" y="216"/>
              <a:ext cx="91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US" altLang="zh-CN">
                  <a:latin typeface="Arial" pitchFamily="34" charset="0"/>
                  <a:ea typeface="宋体" pitchFamily="2" charset="-122"/>
                </a:rPr>
                <a:t>Example:</a:t>
              </a:r>
              <a:endParaRPr lang="fr-FR" altLang="zh-CN">
                <a:latin typeface="Arial" pitchFamily="34" charset="0"/>
                <a:ea typeface="宋体" pitchFamily="2" charset="-122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1215053" y="4037310"/>
            <a:ext cx="3639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Time Division Multiplexing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82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8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8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8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8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971" grpId="0" animBg="1"/>
      <p:bldP spid="168972" grpId="0" animBg="1"/>
      <p:bldP spid="168973" grpId="0" animBg="1"/>
      <p:bldP spid="16897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71683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4CADB80-6F43-4CA3-B8CD-EC04770EB179}" type="slidenum">
              <a:rPr lang="zh-CN" altLang="en-US" sz="1400" smtClean="0"/>
              <a:pPr/>
              <a:t>17</a:t>
            </a:fld>
            <a:endParaRPr lang="en-US" altLang="zh-CN" sz="1400" smtClean="0"/>
          </a:p>
        </p:txBody>
      </p:sp>
      <p:sp>
        <p:nvSpPr>
          <p:cNvPr id="71684" name="Line 2"/>
          <p:cNvSpPr>
            <a:spLocks noChangeShapeType="1"/>
          </p:cNvSpPr>
          <p:nvPr/>
        </p:nvSpPr>
        <p:spPr bwMode="auto">
          <a:xfrm flipV="1">
            <a:off x="6705600" y="2895600"/>
            <a:ext cx="91440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685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Circuit Switching </a:t>
            </a:r>
            <a:br>
              <a:rPr lang="en-US" altLang="zh-CN" smtClean="0">
                <a:ea typeface="宋体" pitchFamily="2" charset="-122"/>
              </a:rPr>
            </a:br>
            <a:r>
              <a:rPr lang="en-US" altLang="zh-CN" sz="2800" i="1" smtClean="0">
                <a:ea typeface="宋体" pitchFamily="2" charset="-122"/>
              </a:rPr>
              <a:t>Telephone Network</a:t>
            </a:r>
          </a:p>
        </p:txBody>
      </p:sp>
      <p:sp>
        <p:nvSpPr>
          <p:cNvPr id="71686" name="Text Box 4"/>
          <p:cNvSpPr txBox="1">
            <a:spLocks noChangeArrowheads="1"/>
          </p:cNvSpPr>
          <p:nvPr/>
        </p:nvSpPr>
        <p:spPr bwMode="auto">
          <a:xfrm>
            <a:off x="152400" y="3163888"/>
            <a:ext cx="9699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600">
                <a:latin typeface="Comic Sans MS" pitchFamily="66" charset="0"/>
                <a:ea typeface="宋体" pitchFamily="2" charset="-122"/>
              </a:rPr>
              <a:t>Source</a:t>
            </a:r>
          </a:p>
          <a:p>
            <a:r>
              <a:rPr lang="en-US" altLang="zh-CN" sz="1600">
                <a:latin typeface="Comic Sans MS" pitchFamily="66" charset="0"/>
                <a:ea typeface="宋体" pitchFamily="2" charset="-122"/>
              </a:rPr>
              <a:t>“Caller”</a:t>
            </a:r>
          </a:p>
        </p:txBody>
      </p:sp>
      <p:grpSp>
        <p:nvGrpSpPr>
          <p:cNvPr id="71687" name="Group 5"/>
          <p:cNvGrpSpPr>
            <a:grpSpLocks/>
          </p:cNvGrpSpPr>
          <p:nvPr/>
        </p:nvGrpSpPr>
        <p:grpSpPr bwMode="auto">
          <a:xfrm>
            <a:off x="381000" y="2557463"/>
            <a:ext cx="590550" cy="476250"/>
            <a:chOff x="384" y="1394"/>
            <a:chExt cx="372" cy="300"/>
          </a:xfrm>
        </p:grpSpPr>
        <p:sp>
          <p:nvSpPr>
            <p:cNvPr id="71750" name="Rectangle 6"/>
            <p:cNvSpPr>
              <a:spLocks noChangeArrowheads="1"/>
            </p:cNvSpPr>
            <p:nvPr/>
          </p:nvSpPr>
          <p:spPr bwMode="auto">
            <a:xfrm>
              <a:off x="433" y="1651"/>
              <a:ext cx="264" cy="4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71751" name="Freeform 7"/>
            <p:cNvSpPr>
              <a:spLocks/>
            </p:cNvSpPr>
            <p:nvPr/>
          </p:nvSpPr>
          <p:spPr bwMode="auto">
            <a:xfrm rot="-2304584">
              <a:off x="384" y="1394"/>
              <a:ext cx="372" cy="286"/>
            </a:xfrm>
            <a:custGeom>
              <a:avLst/>
              <a:gdLst>
                <a:gd name="T0" fmla="*/ 113 w 553"/>
                <a:gd name="T1" fmla="*/ 42 h 470"/>
                <a:gd name="T2" fmla="*/ 101 w 553"/>
                <a:gd name="T3" fmla="*/ 37 h 470"/>
                <a:gd name="T4" fmla="*/ 89 w 553"/>
                <a:gd name="T5" fmla="*/ 33 h 470"/>
                <a:gd name="T6" fmla="*/ 81 w 553"/>
                <a:gd name="T7" fmla="*/ 35 h 470"/>
                <a:gd name="T8" fmla="*/ 79 w 553"/>
                <a:gd name="T9" fmla="*/ 43 h 470"/>
                <a:gd name="T10" fmla="*/ 75 w 553"/>
                <a:gd name="T11" fmla="*/ 51 h 470"/>
                <a:gd name="T12" fmla="*/ 70 w 553"/>
                <a:gd name="T13" fmla="*/ 57 h 470"/>
                <a:gd name="T14" fmla="*/ 63 w 553"/>
                <a:gd name="T15" fmla="*/ 62 h 470"/>
                <a:gd name="T16" fmla="*/ 52 w 553"/>
                <a:gd name="T17" fmla="*/ 63 h 470"/>
                <a:gd name="T18" fmla="*/ 34 w 553"/>
                <a:gd name="T19" fmla="*/ 55 h 470"/>
                <a:gd name="T20" fmla="*/ 15 w 553"/>
                <a:gd name="T21" fmla="*/ 46 h 470"/>
                <a:gd name="T22" fmla="*/ 2 w 553"/>
                <a:gd name="T23" fmla="*/ 40 h 470"/>
                <a:gd name="T24" fmla="*/ 3 w 553"/>
                <a:gd name="T25" fmla="*/ 33 h 470"/>
                <a:gd name="T26" fmla="*/ 14 w 553"/>
                <a:gd name="T27" fmla="*/ 21 h 470"/>
                <a:gd name="T28" fmla="*/ 28 w 553"/>
                <a:gd name="T29" fmla="*/ 10 h 470"/>
                <a:gd name="T30" fmla="*/ 44 w 553"/>
                <a:gd name="T31" fmla="*/ 2 h 470"/>
                <a:gd name="T32" fmla="*/ 57 w 553"/>
                <a:gd name="T33" fmla="*/ 0 h 470"/>
                <a:gd name="T34" fmla="*/ 68 w 553"/>
                <a:gd name="T35" fmla="*/ 1 h 470"/>
                <a:gd name="T36" fmla="*/ 79 w 553"/>
                <a:gd name="T37" fmla="*/ 1 h 470"/>
                <a:gd name="T38" fmla="*/ 92 w 553"/>
                <a:gd name="T39" fmla="*/ 4 h 470"/>
                <a:gd name="T40" fmla="*/ 105 w 553"/>
                <a:gd name="T41" fmla="*/ 6 h 470"/>
                <a:gd name="T42" fmla="*/ 118 w 553"/>
                <a:gd name="T43" fmla="*/ 9 h 470"/>
                <a:gd name="T44" fmla="*/ 132 w 553"/>
                <a:gd name="T45" fmla="*/ 13 h 470"/>
                <a:gd name="T46" fmla="*/ 143 w 553"/>
                <a:gd name="T47" fmla="*/ 16 h 470"/>
                <a:gd name="T48" fmla="*/ 159 w 553"/>
                <a:gd name="T49" fmla="*/ 23 h 470"/>
                <a:gd name="T50" fmla="*/ 178 w 553"/>
                <a:gd name="T51" fmla="*/ 33 h 470"/>
                <a:gd name="T52" fmla="*/ 197 w 553"/>
                <a:gd name="T53" fmla="*/ 46 h 470"/>
                <a:gd name="T54" fmla="*/ 216 w 553"/>
                <a:gd name="T55" fmla="*/ 62 h 470"/>
                <a:gd name="T56" fmla="*/ 230 w 553"/>
                <a:gd name="T57" fmla="*/ 78 h 470"/>
                <a:gd name="T58" fmla="*/ 239 w 553"/>
                <a:gd name="T59" fmla="*/ 92 h 470"/>
                <a:gd name="T60" fmla="*/ 246 w 553"/>
                <a:gd name="T61" fmla="*/ 106 h 470"/>
                <a:gd name="T62" fmla="*/ 249 w 553"/>
                <a:gd name="T63" fmla="*/ 119 h 470"/>
                <a:gd name="T64" fmla="*/ 250 w 553"/>
                <a:gd name="T65" fmla="*/ 132 h 470"/>
                <a:gd name="T66" fmla="*/ 247 w 553"/>
                <a:gd name="T67" fmla="*/ 148 h 470"/>
                <a:gd name="T68" fmla="*/ 239 w 553"/>
                <a:gd name="T69" fmla="*/ 161 h 470"/>
                <a:gd name="T70" fmla="*/ 227 w 553"/>
                <a:gd name="T71" fmla="*/ 172 h 470"/>
                <a:gd name="T72" fmla="*/ 178 w 553"/>
                <a:gd name="T73" fmla="*/ 141 h 470"/>
                <a:gd name="T74" fmla="*/ 181 w 553"/>
                <a:gd name="T75" fmla="*/ 134 h 470"/>
                <a:gd name="T76" fmla="*/ 187 w 553"/>
                <a:gd name="T77" fmla="*/ 127 h 470"/>
                <a:gd name="T78" fmla="*/ 196 w 553"/>
                <a:gd name="T79" fmla="*/ 123 h 470"/>
                <a:gd name="T80" fmla="*/ 207 w 553"/>
                <a:gd name="T81" fmla="*/ 120 h 470"/>
                <a:gd name="T82" fmla="*/ 207 w 553"/>
                <a:gd name="T83" fmla="*/ 114 h 470"/>
                <a:gd name="T84" fmla="*/ 202 w 553"/>
                <a:gd name="T85" fmla="*/ 107 h 470"/>
                <a:gd name="T86" fmla="*/ 196 w 553"/>
                <a:gd name="T87" fmla="*/ 100 h 470"/>
                <a:gd name="T88" fmla="*/ 190 w 553"/>
                <a:gd name="T89" fmla="*/ 94 h 470"/>
                <a:gd name="T90" fmla="*/ 176 w 553"/>
                <a:gd name="T91" fmla="*/ 83 h 470"/>
                <a:gd name="T92" fmla="*/ 157 w 553"/>
                <a:gd name="T93" fmla="*/ 69 h 470"/>
                <a:gd name="T94" fmla="*/ 137 w 553"/>
                <a:gd name="T95" fmla="*/ 56 h 470"/>
                <a:gd name="T96" fmla="*/ 118 w 553"/>
                <a:gd name="T97" fmla="*/ 45 h 47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53"/>
                <a:gd name="T148" fmla="*/ 0 h 470"/>
                <a:gd name="T149" fmla="*/ 553 w 553"/>
                <a:gd name="T150" fmla="*/ 470 h 47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53" h="470">
                  <a:moveTo>
                    <a:pt x="262" y="122"/>
                  </a:moveTo>
                  <a:lnTo>
                    <a:pt x="250" y="114"/>
                  </a:lnTo>
                  <a:lnTo>
                    <a:pt x="237" y="106"/>
                  </a:lnTo>
                  <a:lnTo>
                    <a:pt x="223" y="98"/>
                  </a:lnTo>
                  <a:lnTo>
                    <a:pt x="209" y="92"/>
                  </a:lnTo>
                  <a:lnTo>
                    <a:pt x="196" y="89"/>
                  </a:lnTo>
                  <a:lnTo>
                    <a:pt x="186" y="89"/>
                  </a:lnTo>
                  <a:lnTo>
                    <a:pt x="179" y="95"/>
                  </a:lnTo>
                  <a:lnTo>
                    <a:pt x="177" y="106"/>
                  </a:lnTo>
                  <a:lnTo>
                    <a:pt x="175" y="117"/>
                  </a:lnTo>
                  <a:lnTo>
                    <a:pt x="172" y="127"/>
                  </a:lnTo>
                  <a:lnTo>
                    <a:pt x="167" y="136"/>
                  </a:lnTo>
                  <a:lnTo>
                    <a:pt x="162" y="144"/>
                  </a:lnTo>
                  <a:lnTo>
                    <a:pt x="155" y="153"/>
                  </a:lnTo>
                  <a:lnTo>
                    <a:pt x="147" y="162"/>
                  </a:lnTo>
                  <a:lnTo>
                    <a:pt x="139" y="168"/>
                  </a:lnTo>
                  <a:lnTo>
                    <a:pt x="129" y="176"/>
                  </a:lnTo>
                  <a:lnTo>
                    <a:pt x="115" y="170"/>
                  </a:lnTo>
                  <a:lnTo>
                    <a:pt x="97" y="160"/>
                  </a:lnTo>
                  <a:lnTo>
                    <a:pt x="75" y="149"/>
                  </a:lnTo>
                  <a:lnTo>
                    <a:pt x="53" y="136"/>
                  </a:lnTo>
                  <a:lnTo>
                    <a:pt x="34" y="125"/>
                  </a:lnTo>
                  <a:lnTo>
                    <a:pt x="16" y="114"/>
                  </a:lnTo>
                  <a:lnTo>
                    <a:pt x="5" y="107"/>
                  </a:lnTo>
                  <a:lnTo>
                    <a:pt x="0" y="105"/>
                  </a:lnTo>
                  <a:lnTo>
                    <a:pt x="8" y="90"/>
                  </a:lnTo>
                  <a:lnTo>
                    <a:pt x="19" y="73"/>
                  </a:lnTo>
                  <a:lnTo>
                    <a:pt x="31" y="57"/>
                  </a:lnTo>
                  <a:lnTo>
                    <a:pt x="46" y="41"/>
                  </a:lnTo>
                  <a:lnTo>
                    <a:pt x="62" y="26"/>
                  </a:lnTo>
                  <a:lnTo>
                    <a:pt x="80" y="13"/>
                  </a:lnTo>
                  <a:lnTo>
                    <a:pt x="98" y="5"/>
                  </a:lnTo>
                  <a:lnTo>
                    <a:pt x="117" y="0"/>
                  </a:lnTo>
                  <a:lnTo>
                    <a:pt x="127" y="0"/>
                  </a:lnTo>
                  <a:lnTo>
                    <a:pt x="137" y="0"/>
                  </a:lnTo>
                  <a:lnTo>
                    <a:pt x="150" y="2"/>
                  </a:lnTo>
                  <a:lnTo>
                    <a:pt x="162" y="3"/>
                  </a:lnTo>
                  <a:lnTo>
                    <a:pt x="175" y="4"/>
                  </a:lnTo>
                  <a:lnTo>
                    <a:pt x="189" y="6"/>
                  </a:lnTo>
                  <a:lnTo>
                    <a:pt x="203" y="10"/>
                  </a:lnTo>
                  <a:lnTo>
                    <a:pt x="218" y="12"/>
                  </a:lnTo>
                  <a:lnTo>
                    <a:pt x="232" y="17"/>
                  </a:lnTo>
                  <a:lnTo>
                    <a:pt x="247" y="20"/>
                  </a:lnTo>
                  <a:lnTo>
                    <a:pt x="262" y="25"/>
                  </a:lnTo>
                  <a:lnTo>
                    <a:pt x="276" y="29"/>
                  </a:lnTo>
                  <a:lnTo>
                    <a:pt x="291" y="34"/>
                  </a:lnTo>
                  <a:lnTo>
                    <a:pt x="303" y="40"/>
                  </a:lnTo>
                  <a:lnTo>
                    <a:pt x="317" y="45"/>
                  </a:lnTo>
                  <a:lnTo>
                    <a:pt x="330" y="51"/>
                  </a:lnTo>
                  <a:lnTo>
                    <a:pt x="351" y="61"/>
                  </a:lnTo>
                  <a:lnTo>
                    <a:pt x="372" y="74"/>
                  </a:lnTo>
                  <a:lnTo>
                    <a:pt x="392" y="89"/>
                  </a:lnTo>
                  <a:lnTo>
                    <a:pt x="414" y="105"/>
                  </a:lnTo>
                  <a:lnTo>
                    <a:pt x="435" y="124"/>
                  </a:lnTo>
                  <a:lnTo>
                    <a:pt x="456" y="144"/>
                  </a:lnTo>
                  <a:lnTo>
                    <a:pt x="477" y="167"/>
                  </a:lnTo>
                  <a:lnTo>
                    <a:pt x="497" y="193"/>
                  </a:lnTo>
                  <a:lnTo>
                    <a:pt x="509" y="210"/>
                  </a:lnTo>
                  <a:lnTo>
                    <a:pt x="518" y="228"/>
                  </a:lnTo>
                  <a:lnTo>
                    <a:pt x="527" y="249"/>
                  </a:lnTo>
                  <a:lnTo>
                    <a:pt x="535" y="269"/>
                  </a:lnTo>
                  <a:lnTo>
                    <a:pt x="542" y="288"/>
                  </a:lnTo>
                  <a:lnTo>
                    <a:pt x="547" y="305"/>
                  </a:lnTo>
                  <a:lnTo>
                    <a:pt x="550" y="321"/>
                  </a:lnTo>
                  <a:lnTo>
                    <a:pt x="553" y="334"/>
                  </a:lnTo>
                  <a:lnTo>
                    <a:pt x="553" y="356"/>
                  </a:lnTo>
                  <a:lnTo>
                    <a:pt x="549" y="378"/>
                  </a:lnTo>
                  <a:lnTo>
                    <a:pt x="545" y="399"/>
                  </a:lnTo>
                  <a:lnTo>
                    <a:pt x="538" y="419"/>
                  </a:lnTo>
                  <a:lnTo>
                    <a:pt x="527" y="436"/>
                  </a:lnTo>
                  <a:lnTo>
                    <a:pt x="516" y="451"/>
                  </a:lnTo>
                  <a:lnTo>
                    <a:pt x="502" y="463"/>
                  </a:lnTo>
                  <a:lnTo>
                    <a:pt x="487" y="470"/>
                  </a:lnTo>
                  <a:lnTo>
                    <a:pt x="393" y="381"/>
                  </a:lnTo>
                  <a:lnTo>
                    <a:pt x="396" y="370"/>
                  </a:lnTo>
                  <a:lnTo>
                    <a:pt x="400" y="361"/>
                  </a:lnTo>
                  <a:lnTo>
                    <a:pt x="406" y="351"/>
                  </a:lnTo>
                  <a:lnTo>
                    <a:pt x="414" y="343"/>
                  </a:lnTo>
                  <a:lnTo>
                    <a:pt x="422" y="338"/>
                  </a:lnTo>
                  <a:lnTo>
                    <a:pt x="433" y="332"/>
                  </a:lnTo>
                  <a:lnTo>
                    <a:pt x="444" y="326"/>
                  </a:lnTo>
                  <a:lnTo>
                    <a:pt x="457" y="323"/>
                  </a:lnTo>
                  <a:lnTo>
                    <a:pt x="459" y="317"/>
                  </a:lnTo>
                  <a:lnTo>
                    <a:pt x="458" y="309"/>
                  </a:lnTo>
                  <a:lnTo>
                    <a:pt x="453" y="300"/>
                  </a:lnTo>
                  <a:lnTo>
                    <a:pt x="448" y="289"/>
                  </a:lnTo>
                  <a:lnTo>
                    <a:pt x="441" y="279"/>
                  </a:lnTo>
                  <a:lnTo>
                    <a:pt x="433" y="270"/>
                  </a:lnTo>
                  <a:lnTo>
                    <a:pt x="426" y="260"/>
                  </a:lnTo>
                  <a:lnTo>
                    <a:pt x="419" y="254"/>
                  </a:lnTo>
                  <a:lnTo>
                    <a:pt x="406" y="241"/>
                  </a:lnTo>
                  <a:lnTo>
                    <a:pt x="389" y="225"/>
                  </a:lnTo>
                  <a:lnTo>
                    <a:pt x="369" y="208"/>
                  </a:lnTo>
                  <a:lnTo>
                    <a:pt x="347" y="188"/>
                  </a:lnTo>
                  <a:lnTo>
                    <a:pt x="324" y="170"/>
                  </a:lnTo>
                  <a:lnTo>
                    <a:pt x="302" y="152"/>
                  </a:lnTo>
                  <a:lnTo>
                    <a:pt x="280" y="136"/>
                  </a:lnTo>
                  <a:lnTo>
                    <a:pt x="262" y="12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52" name="Line 8"/>
            <p:cNvSpPr>
              <a:spLocks noChangeShapeType="1"/>
            </p:cNvSpPr>
            <p:nvPr/>
          </p:nvSpPr>
          <p:spPr bwMode="auto">
            <a:xfrm>
              <a:off x="676" y="1569"/>
              <a:ext cx="53" cy="53"/>
            </a:xfrm>
            <a:prstGeom prst="line">
              <a:avLst/>
            </a:prstGeom>
            <a:noFill/>
            <a:ln w="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53" name="Line 9"/>
            <p:cNvSpPr>
              <a:spLocks noChangeShapeType="1"/>
            </p:cNvSpPr>
            <p:nvPr/>
          </p:nvSpPr>
          <p:spPr bwMode="auto">
            <a:xfrm>
              <a:off x="481" y="1434"/>
              <a:ext cx="68" cy="38"/>
            </a:xfrm>
            <a:prstGeom prst="line">
              <a:avLst/>
            </a:prstGeom>
            <a:noFill/>
            <a:ln w="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54" name="Freeform 10"/>
            <p:cNvSpPr>
              <a:spLocks/>
            </p:cNvSpPr>
            <p:nvPr/>
          </p:nvSpPr>
          <p:spPr bwMode="auto">
            <a:xfrm>
              <a:off x="433" y="1508"/>
              <a:ext cx="264" cy="133"/>
            </a:xfrm>
            <a:custGeom>
              <a:avLst/>
              <a:gdLst>
                <a:gd name="T0" fmla="*/ 131 w 529"/>
                <a:gd name="T1" fmla="*/ 64 h 266"/>
                <a:gd name="T2" fmla="*/ 129 w 529"/>
                <a:gd name="T3" fmla="*/ 61 h 266"/>
                <a:gd name="T4" fmla="*/ 125 w 529"/>
                <a:gd name="T5" fmla="*/ 60 h 266"/>
                <a:gd name="T6" fmla="*/ 120 w 529"/>
                <a:gd name="T7" fmla="*/ 57 h 266"/>
                <a:gd name="T8" fmla="*/ 114 w 529"/>
                <a:gd name="T9" fmla="*/ 52 h 266"/>
                <a:gd name="T10" fmla="*/ 109 w 529"/>
                <a:gd name="T11" fmla="*/ 45 h 266"/>
                <a:gd name="T12" fmla="*/ 107 w 529"/>
                <a:gd name="T13" fmla="*/ 37 h 266"/>
                <a:gd name="T14" fmla="*/ 107 w 529"/>
                <a:gd name="T15" fmla="*/ 28 h 266"/>
                <a:gd name="T16" fmla="*/ 116 w 529"/>
                <a:gd name="T17" fmla="*/ 23 h 266"/>
                <a:gd name="T18" fmla="*/ 106 w 529"/>
                <a:gd name="T19" fmla="*/ 12 h 266"/>
                <a:gd name="T20" fmla="*/ 106 w 529"/>
                <a:gd name="T21" fmla="*/ 4 h 266"/>
                <a:gd name="T22" fmla="*/ 103 w 529"/>
                <a:gd name="T23" fmla="*/ 1 h 266"/>
                <a:gd name="T24" fmla="*/ 98 w 529"/>
                <a:gd name="T25" fmla="*/ 0 h 266"/>
                <a:gd name="T26" fmla="*/ 93 w 529"/>
                <a:gd name="T27" fmla="*/ 1 h 266"/>
                <a:gd name="T28" fmla="*/ 91 w 529"/>
                <a:gd name="T29" fmla="*/ 4 h 266"/>
                <a:gd name="T30" fmla="*/ 91 w 529"/>
                <a:gd name="T31" fmla="*/ 12 h 266"/>
                <a:gd name="T32" fmla="*/ 36 w 529"/>
                <a:gd name="T33" fmla="*/ 5 h 266"/>
                <a:gd name="T34" fmla="*/ 34 w 529"/>
                <a:gd name="T35" fmla="*/ 2 h 266"/>
                <a:gd name="T36" fmla="*/ 29 w 529"/>
                <a:gd name="T37" fmla="*/ 1 h 266"/>
                <a:gd name="T38" fmla="*/ 24 w 529"/>
                <a:gd name="T39" fmla="*/ 2 h 266"/>
                <a:gd name="T40" fmla="*/ 22 w 529"/>
                <a:gd name="T41" fmla="*/ 5 h 266"/>
                <a:gd name="T42" fmla="*/ 13 w 529"/>
                <a:gd name="T43" fmla="*/ 12 h 266"/>
                <a:gd name="T44" fmla="*/ 14 w 529"/>
                <a:gd name="T45" fmla="*/ 23 h 266"/>
                <a:gd name="T46" fmla="*/ 18 w 529"/>
                <a:gd name="T47" fmla="*/ 23 h 266"/>
                <a:gd name="T48" fmla="*/ 22 w 529"/>
                <a:gd name="T49" fmla="*/ 26 h 266"/>
                <a:gd name="T50" fmla="*/ 23 w 529"/>
                <a:gd name="T51" fmla="*/ 34 h 266"/>
                <a:gd name="T52" fmla="*/ 21 w 529"/>
                <a:gd name="T53" fmla="*/ 43 h 266"/>
                <a:gd name="T54" fmla="*/ 17 w 529"/>
                <a:gd name="T55" fmla="*/ 51 h 266"/>
                <a:gd name="T56" fmla="*/ 11 w 529"/>
                <a:gd name="T57" fmla="*/ 57 h 266"/>
                <a:gd name="T58" fmla="*/ 6 w 529"/>
                <a:gd name="T59" fmla="*/ 60 h 266"/>
                <a:gd name="T60" fmla="*/ 2 w 529"/>
                <a:gd name="T61" fmla="*/ 62 h 266"/>
                <a:gd name="T62" fmla="*/ 0 w 529"/>
                <a:gd name="T63" fmla="*/ 65 h 266"/>
                <a:gd name="T64" fmla="*/ 132 w 529"/>
                <a:gd name="T65" fmla="*/ 67 h 26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529"/>
                <a:gd name="T100" fmla="*/ 0 h 266"/>
                <a:gd name="T101" fmla="*/ 529 w 529"/>
                <a:gd name="T102" fmla="*/ 266 h 26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529" h="266">
                  <a:moveTo>
                    <a:pt x="529" y="266"/>
                  </a:moveTo>
                  <a:lnTo>
                    <a:pt x="527" y="256"/>
                  </a:lnTo>
                  <a:lnTo>
                    <a:pt x="523" y="250"/>
                  </a:lnTo>
                  <a:lnTo>
                    <a:pt x="517" y="245"/>
                  </a:lnTo>
                  <a:lnTo>
                    <a:pt x="509" y="242"/>
                  </a:lnTo>
                  <a:lnTo>
                    <a:pt x="501" y="240"/>
                  </a:lnTo>
                  <a:lnTo>
                    <a:pt x="490" y="235"/>
                  </a:lnTo>
                  <a:lnTo>
                    <a:pt x="480" y="229"/>
                  </a:lnTo>
                  <a:lnTo>
                    <a:pt x="469" y="220"/>
                  </a:lnTo>
                  <a:lnTo>
                    <a:pt x="457" y="208"/>
                  </a:lnTo>
                  <a:lnTo>
                    <a:pt x="447" y="196"/>
                  </a:lnTo>
                  <a:lnTo>
                    <a:pt x="439" y="182"/>
                  </a:lnTo>
                  <a:lnTo>
                    <a:pt x="433" y="166"/>
                  </a:lnTo>
                  <a:lnTo>
                    <a:pt x="429" y="150"/>
                  </a:lnTo>
                  <a:lnTo>
                    <a:pt x="427" y="131"/>
                  </a:lnTo>
                  <a:lnTo>
                    <a:pt x="429" y="113"/>
                  </a:lnTo>
                  <a:lnTo>
                    <a:pt x="434" y="93"/>
                  </a:lnTo>
                  <a:lnTo>
                    <a:pt x="464" y="93"/>
                  </a:lnTo>
                  <a:lnTo>
                    <a:pt x="464" y="49"/>
                  </a:lnTo>
                  <a:lnTo>
                    <a:pt x="425" y="49"/>
                  </a:lnTo>
                  <a:lnTo>
                    <a:pt x="425" y="22"/>
                  </a:lnTo>
                  <a:lnTo>
                    <a:pt x="425" y="18"/>
                  </a:lnTo>
                  <a:lnTo>
                    <a:pt x="422" y="9"/>
                  </a:lnTo>
                  <a:lnTo>
                    <a:pt x="415" y="5"/>
                  </a:lnTo>
                  <a:lnTo>
                    <a:pt x="406" y="1"/>
                  </a:lnTo>
                  <a:lnTo>
                    <a:pt x="395" y="0"/>
                  </a:lnTo>
                  <a:lnTo>
                    <a:pt x="383" y="1"/>
                  </a:lnTo>
                  <a:lnTo>
                    <a:pt x="374" y="5"/>
                  </a:lnTo>
                  <a:lnTo>
                    <a:pt x="367" y="9"/>
                  </a:lnTo>
                  <a:lnTo>
                    <a:pt x="365" y="18"/>
                  </a:lnTo>
                  <a:lnTo>
                    <a:pt x="366" y="22"/>
                  </a:lnTo>
                  <a:lnTo>
                    <a:pt x="366" y="49"/>
                  </a:lnTo>
                  <a:lnTo>
                    <a:pt x="147" y="49"/>
                  </a:lnTo>
                  <a:lnTo>
                    <a:pt x="147" y="22"/>
                  </a:lnTo>
                  <a:lnTo>
                    <a:pt x="144" y="14"/>
                  </a:lnTo>
                  <a:lnTo>
                    <a:pt x="137" y="9"/>
                  </a:lnTo>
                  <a:lnTo>
                    <a:pt x="128" y="6"/>
                  </a:lnTo>
                  <a:lnTo>
                    <a:pt x="118" y="6"/>
                  </a:lnTo>
                  <a:lnTo>
                    <a:pt x="107" y="7"/>
                  </a:lnTo>
                  <a:lnTo>
                    <a:pt x="98" y="11"/>
                  </a:lnTo>
                  <a:lnTo>
                    <a:pt x="91" y="15"/>
                  </a:lnTo>
                  <a:lnTo>
                    <a:pt x="89" y="22"/>
                  </a:lnTo>
                  <a:lnTo>
                    <a:pt x="89" y="51"/>
                  </a:lnTo>
                  <a:lnTo>
                    <a:pt x="53" y="51"/>
                  </a:lnTo>
                  <a:lnTo>
                    <a:pt x="53" y="93"/>
                  </a:lnTo>
                  <a:lnTo>
                    <a:pt x="57" y="93"/>
                  </a:lnTo>
                  <a:lnTo>
                    <a:pt x="65" y="93"/>
                  </a:lnTo>
                  <a:lnTo>
                    <a:pt x="75" y="93"/>
                  </a:lnTo>
                  <a:lnTo>
                    <a:pt x="87" y="93"/>
                  </a:lnTo>
                  <a:lnTo>
                    <a:pt x="91" y="107"/>
                  </a:lnTo>
                  <a:lnTo>
                    <a:pt x="94" y="122"/>
                  </a:lnTo>
                  <a:lnTo>
                    <a:pt x="94" y="139"/>
                  </a:lnTo>
                  <a:lnTo>
                    <a:pt x="91" y="157"/>
                  </a:lnTo>
                  <a:lnTo>
                    <a:pt x="86" y="174"/>
                  </a:lnTo>
                  <a:lnTo>
                    <a:pt x="79" y="190"/>
                  </a:lnTo>
                  <a:lnTo>
                    <a:pt x="69" y="206"/>
                  </a:lnTo>
                  <a:lnTo>
                    <a:pt x="57" y="220"/>
                  </a:lnTo>
                  <a:lnTo>
                    <a:pt x="45" y="229"/>
                  </a:lnTo>
                  <a:lnTo>
                    <a:pt x="35" y="236"/>
                  </a:lnTo>
                  <a:lnTo>
                    <a:pt x="26" y="241"/>
                  </a:lnTo>
                  <a:lnTo>
                    <a:pt x="17" y="244"/>
                  </a:lnTo>
                  <a:lnTo>
                    <a:pt x="11" y="248"/>
                  </a:lnTo>
                  <a:lnTo>
                    <a:pt x="5" y="251"/>
                  </a:lnTo>
                  <a:lnTo>
                    <a:pt x="1" y="257"/>
                  </a:lnTo>
                  <a:lnTo>
                    <a:pt x="0" y="266"/>
                  </a:lnTo>
                  <a:lnTo>
                    <a:pt x="529" y="266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55" name="Freeform 11"/>
            <p:cNvSpPr>
              <a:spLocks/>
            </p:cNvSpPr>
            <p:nvPr/>
          </p:nvSpPr>
          <p:spPr bwMode="auto">
            <a:xfrm>
              <a:off x="558" y="1547"/>
              <a:ext cx="40" cy="39"/>
            </a:xfrm>
            <a:custGeom>
              <a:avLst/>
              <a:gdLst>
                <a:gd name="T0" fmla="*/ 20 w 79"/>
                <a:gd name="T1" fmla="*/ 19 h 80"/>
                <a:gd name="T2" fmla="*/ 20 w 79"/>
                <a:gd name="T3" fmla="*/ 19 h 80"/>
                <a:gd name="T4" fmla="*/ 20 w 79"/>
                <a:gd name="T5" fmla="*/ 16 h 80"/>
                <a:gd name="T6" fmla="*/ 18 w 79"/>
                <a:gd name="T7" fmla="*/ 12 h 80"/>
                <a:gd name="T8" fmla="*/ 17 w 79"/>
                <a:gd name="T9" fmla="*/ 9 h 80"/>
                <a:gd name="T10" fmla="*/ 14 w 79"/>
                <a:gd name="T11" fmla="*/ 5 h 80"/>
                <a:gd name="T12" fmla="*/ 11 w 79"/>
                <a:gd name="T13" fmla="*/ 3 h 80"/>
                <a:gd name="T14" fmla="*/ 8 w 79"/>
                <a:gd name="T15" fmla="*/ 1 h 80"/>
                <a:gd name="T16" fmla="*/ 4 w 79"/>
                <a:gd name="T17" fmla="*/ 0 h 80"/>
                <a:gd name="T18" fmla="*/ 0 w 79"/>
                <a:gd name="T19" fmla="*/ 0 h 80"/>
                <a:gd name="T20" fmla="*/ 0 w 79"/>
                <a:gd name="T21" fmla="*/ 3 h 80"/>
                <a:gd name="T22" fmla="*/ 4 w 79"/>
                <a:gd name="T23" fmla="*/ 3 h 80"/>
                <a:gd name="T24" fmla="*/ 7 w 79"/>
                <a:gd name="T25" fmla="*/ 4 h 80"/>
                <a:gd name="T26" fmla="*/ 10 w 79"/>
                <a:gd name="T27" fmla="*/ 5 h 80"/>
                <a:gd name="T28" fmla="*/ 12 w 79"/>
                <a:gd name="T29" fmla="*/ 7 h 80"/>
                <a:gd name="T30" fmla="*/ 14 w 79"/>
                <a:gd name="T31" fmla="*/ 10 h 80"/>
                <a:gd name="T32" fmla="*/ 16 w 79"/>
                <a:gd name="T33" fmla="*/ 12 h 80"/>
                <a:gd name="T34" fmla="*/ 17 w 79"/>
                <a:gd name="T35" fmla="*/ 16 h 80"/>
                <a:gd name="T36" fmla="*/ 17 w 79"/>
                <a:gd name="T37" fmla="*/ 19 h 80"/>
                <a:gd name="T38" fmla="*/ 17 w 79"/>
                <a:gd name="T39" fmla="*/ 19 h 80"/>
                <a:gd name="T40" fmla="*/ 20 w 79"/>
                <a:gd name="T41" fmla="*/ 19 h 8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79"/>
                <a:gd name="T64" fmla="*/ 0 h 80"/>
                <a:gd name="T65" fmla="*/ 79 w 79"/>
                <a:gd name="T66" fmla="*/ 80 h 8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79" h="80">
                  <a:moveTo>
                    <a:pt x="79" y="80"/>
                  </a:moveTo>
                  <a:lnTo>
                    <a:pt x="79" y="80"/>
                  </a:lnTo>
                  <a:lnTo>
                    <a:pt x="77" y="65"/>
                  </a:lnTo>
                  <a:lnTo>
                    <a:pt x="72" y="50"/>
                  </a:lnTo>
                  <a:lnTo>
                    <a:pt x="65" y="36"/>
                  </a:lnTo>
                  <a:lnTo>
                    <a:pt x="55" y="23"/>
                  </a:lnTo>
                  <a:lnTo>
                    <a:pt x="44" y="14"/>
                  </a:lnTo>
                  <a:lnTo>
                    <a:pt x="30" y="7"/>
                  </a:lnTo>
                  <a:lnTo>
                    <a:pt x="15" y="3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5" y="12"/>
                  </a:lnTo>
                  <a:lnTo>
                    <a:pt x="27" y="17"/>
                  </a:lnTo>
                  <a:lnTo>
                    <a:pt x="39" y="23"/>
                  </a:lnTo>
                  <a:lnTo>
                    <a:pt x="48" y="30"/>
                  </a:lnTo>
                  <a:lnTo>
                    <a:pt x="56" y="41"/>
                  </a:lnTo>
                  <a:lnTo>
                    <a:pt x="63" y="52"/>
                  </a:lnTo>
                  <a:lnTo>
                    <a:pt x="68" y="65"/>
                  </a:lnTo>
                  <a:lnTo>
                    <a:pt x="68" y="80"/>
                  </a:lnTo>
                  <a:lnTo>
                    <a:pt x="79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56" name="Freeform 12"/>
            <p:cNvSpPr>
              <a:spLocks/>
            </p:cNvSpPr>
            <p:nvPr/>
          </p:nvSpPr>
          <p:spPr bwMode="auto">
            <a:xfrm>
              <a:off x="558" y="1586"/>
              <a:ext cx="40" cy="40"/>
            </a:xfrm>
            <a:custGeom>
              <a:avLst/>
              <a:gdLst>
                <a:gd name="T0" fmla="*/ 0 w 79"/>
                <a:gd name="T1" fmla="*/ 21 h 78"/>
                <a:gd name="T2" fmla="*/ 0 w 79"/>
                <a:gd name="T3" fmla="*/ 21 h 78"/>
                <a:gd name="T4" fmla="*/ 4 w 79"/>
                <a:gd name="T5" fmla="*/ 20 h 78"/>
                <a:gd name="T6" fmla="*/ 8 w 79"/>
                <a:gd name="T7" fmla="*/ 18 h 78"/>
                <a:gd name="T8" fmla="*/ 11 w 79"/>
                <a:gd name="T9" fmla="*/ 17 h 78"/>
                <a:gd name="T10" fmla="*/ 14 w 79"/>
                <a:gd name="T11" fmla="*/ 14 h 78"/>
                <a:gd name="T12" fmla="*/ 17 w 79"/>
                <a:gd name="T13" fmla="*/ 11 h 78"/>
                <a:gd name="T14" fmla="*/ 18 w 79"/>
                <a:gd name="T15" fmla="*/ 8 h 78"/>
                <a:gd name="T16" fmla="*/ 20 w 79"/>
                <a:gd name="T17" fmla="*/ 4 h 78"/>
                <a:gd name="T18" fmla="*/ 20 w 79"/>
                <a:gd name="T19" fmla="*/ 0 h 78"/>
                <a:gd name="T20" fmla="*/ 17 w 79"/>
                <a:gd name="T21" fmla="*/ 0 h 78"/>
                <a:gd name="T22" fmla="*/ 17 w 79"/>
                <a:gd name="T23" fmla="*/ 4 h 78"/>
                <a:gd name="T24" fmla="*/ 16 w 79"/>
                <a:gd name="T25" fmla="*/ 7 h 78"/>
                <a:gd name="T26" fmla="*/ 14 w 79"/>
                <a:gd name="T27" fmla="*/ 10 h 78"/>
                <a:gd name="T28" fmla="*/ 12 w 79"/>
                <a:gd name="T29" fmla="*/ 13 h 78"/>
                <a:gd name="T30" fmla="*/ 10 w 79"/>
                <a:gd name="T31" fmla="*/ 14 h 78"/>
                <a:gd name="T32" fmla="*/ 7 w 79"/>
                <a:gd name="T33" fmla="*/ 16 h 78"/>
                <a:gd name="T34" fmla="*/ 4 w 79"/>
                <a:gd name="T35" fmla="*/ 17 h 78"/>
                <a:gd name="T36" fmla="*/ 0 w 79"/>
                <a:gd name="T37" fmla="*/ 17 h 78"/>
                <a:gd name="T38" fmla="*/ 0 w 79"/>
                <a:gd name="T39" fmla="*/ 17 h 78"/>
                <a:gd name="T40" fmla="*/ 0 w 79"/>
                <a:gd name="T41" fmla="*/ 21 h 7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79"/>
                <a:gd name="T64" fmla="*/ 0 h 78"/>
                <a:gd name="T65" fmla="*/ 79 w 79"/>
                <a:gd name="T66" fmla="*/ 78 h 7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79" h="78">
                  <a:moveTo>
                    <a:pt x="0" y="78"/>
                  </a:moveTo>
                  <a:lnTo>
                    <a:pt x="0" y="78"/>
                  </a:lnTo>
                  <a:lnTo>
                    <a:pt x="15" y="76"/>
                  </a:lnTo>
                  <a:lnTo>
                    <a:pt x="30" y="71"/>
                  </a:lnTo>
                  <a:lnTo>
                    <a:pt x="44" y="64"/>
                  </a:lnTo>
                  <a:lnTo>
                    <a:pt x="55" y="55"/>
                  </a:lnTo>
                  <a:lnTo>
                    <a:pt x="65" y="42"/>
                  </a:lnTo>
                  <a:lnTo>
                    <a:pt x="72" y="31"/>
                  </a:lnTo>
                  <a:lnTo>
                    <a:pt x="77" y="15"/>
                  </a:lnTo>
                  <a:lnTo>
                    <a:pt x="79" y="0"/>
                  </a:lnTo>
                  <a:lnTo>
                    <a:pt x="68" y="0"/>
                  </a:lnTo>
                  <a:lnTo>
                    <a:pt x="68" y="15"/>
                  </a:lnTo>
                  <a:lnTo>
                    <a:pt x="63" y="26"/>
                  </a:lnTo>
                  <a:lnTo>
                    <a:pt x="56" y="38"/>
                  </a:lnTo>
                  <a:lnTo>
                    <a:pt x="48" y="48"/>
                  </a:lnTo>
                  <a:lnTo>
                    <a:pt x="39" y="55"/>
                  </a:lnTo>
                  <a:lnTo>
                    <a:pt x="27" y="62"/>
                  </a:lnTo>
                  <a:lnTo>
                    <a:pt x="15" y="67"/>
                  </a:lnTo>
                  <a:lnTo>
                    <a:pt x="0" y="67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57" name="Freeform 13"/>
            <p:cNvSpPr>
              <a:spLocks/>
            </p:cNvSpPr>
            <p:nvPr/>
          </p:nvSpPr>
          <p:spPr bwMode="auto">
            <a:xfrm>
              <a:off x="519" y="1586"/>
              <a:ext cx="39" cy="40"/>
            </a:xfrm>
            <a:custGeom>
              <a:avLst/>
              <a:gdLst>
                <a:gd name="T0" fmla="*/ 0 w 79"/>
                <a:gd name="T1" fmla="*/ 0 h 78"/>
                <a:gd name="T2" fmla="*/ 0 w 79"/>
                <a:gd name="T3" fmla="*/ 0 h 78"/>
                <a:gd name="T4" fmla="*/ 0 w 79"/>
                <a:gd name="T5" fmla="*/ 4 h 78"/>
                <a:gd name="T6" fmla="*/ 1 w 79"/>
                <a:gd name="T7" fmla="*/ 8 h 78"/>
                <a:gd name="T8" fmla="*/ 3 w 79"/>
                <a:gd name="T9" fmla="*/ 11 h 78"/>
                <a:gd name="T10" fmla="*/ 5 w 79"/>
                <a:gd name="T11" fmla="*/ 14 h 78"/>
                <a:gd name="T12" fmla="*/ 9 w 79"/>
                <a:gd name="T13" fmla="*/ 17 h 78"/>
                <a:gd name="T14" fmla="*/ 12 w 79"/>
                <a:gd name="T15" fmla="*/ 18 h 78"/>
                <a:gd name="T16" fmla="*/ 16 w 79"/>
                <a:gd name="T17" fmla="*/ 20 h 78"/>
                <a:gd name="T18" fmla="*/ 19 w 79"/>
                <a:gd name="T19" fmla="*/ 21 h 78"/>
                <a:gd name="T20" fmla="*/ 19 w 79"/>
                <a:gd name="T21" fmla="*/ 17 h 78"/>
                <a:gd name="T22" fmla="*/ 16 w 79"/>
                <a:gd name="T23" fmla="*/ 17 h 78"/>
                <a:gd name="T24" fmla="*/ 13 w 79"/>
                <a:gd name="T25" fmla="*/ 16 h 78"/>
                <a:gd name="T26" fmla="*/ 10 w 79"/>
                <a:gd name="T27" fmla="*/ 14 h 78"/>
                <a:gd name="T28" fmla="*/ 7 w 79"/>
                <a:gd name="T29" fmla="*/ 13 h 78"/>
                <a:gd name="T30" fmla="*/ 5 w 79"/>
                <a:gd name="T31" fmla="*/ 10 h 78"/>
                <a:gd name="T32" fmla="*/ 4 w 79"/>
                <a:gd name="T33" fmla="*/ 7 h 78"/>
                <a:gd name="T34" fmla="*/ 3 w 79"/>
                <a:gd name="T35" fmla="*/ 4 h 78"/>
                <a:gd name="T36" fmla="*/ 3 w 79"/>
                <a:gd name="T37" fmla="*/ 0 h 78"/>
                <a:gd name="T38" fmla="*/ 3 w 79"/>
                <a:gd name="T39" fmla="*/ 0 h 78"/>
                <a:gd name="T40" fmla="*/ 0 w 79"/>
                <a:gd name="T41" fmla="*/ 0 h 7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79"/>
                <a:gd name="T64" fmla="*/ 0 h 78"/>
                <a:gd name="T65" fmla="*/ 79 w 79"/>
                <a:gd name="T66" fmla="*/ 78 h 7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79" h="78">
                  <a:moveTo>
                    <a:pt x="0" y="0"/>
                  </a:moveTo>
                  <a:lnTo>
                    <a:pt x="0" y="0"/>
                  </a:lnTo>
                  <a:lnTo>
                    <a:pt x="3" y="15"/>
                  </a:lnTo>
                  <a:lnTo>
                    <a:pt x="7" y="31"/>
                  </a:lnTo>
                  <a:lnTo>
                    <a:pt x="14" y="42"/>
                  </a:lnTo>
                  <a:lnTo>
                    <a:pt x="23" y="55"/>
                  </a:lnTo>
                  <a:lnTo>
                    <a:pt x="36" y="64"/>
                  </a:lnTo>
                  <a:lnTo>
                    <a:pt x="48" y="71"/>
                  </a:lnTo>
                  <a:lnTo>
                    <a:pt x="64" y="76"/>
                  </a:lnTo>
                  <a:lnTo>
                    <a:pt x="79" y="78"/>
                  </a:lnTo>
                  <a:lnTo>
                    <a:pt x="79" y="67"/>
                  </a:lnTo>
                  <a:lnTo>
                    <a:pt x="64" y="67"/>
                  </a:lnTo>
                  <a:lnTo>
                    <a:pt x="52" y="62"/>
                  </a:lnTo>
                  <a:lnTo>
                    <a:pt x="41" y="55"/>
                  </a:lnTo>
                  <a:lnTo>
                    <a:pt x="30" y="48"/>
                  </a:lnTo>
                  <a:lnTo>
                    <a:pt x="23" y="38"/>
                  </a:lnTo>
                  <a:lnTo>
                    <a:pt x="16" y="26"/>
                  </a:lnTo>
                  <a:lnTo>
                    <a:pt x="12" y="15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58" name="Freeform 14"/>
            <p:cNvSpPr>
              <a:spLocks/>
            </p:cNvSpPr>
            <p:nvPr/>
          </p:nvSpPr>
          <p:spPr bwMode="auto">
            <a:xfrm>
              <a:off x="519" y="1547"/>
              <a:ext cx="39" cy="39"/>
            </a:xfrm>
            <a:custGeom>
              <a:avLst/>
              <a:gdLst>
                <a:gd name="T0" fmla="*/ 19 w 79"/>
                <a:gd name="T1" fmla="*/ 0 h 80"/>
                <a:gd name="T2" fmla="*/ 19 w 79"/>
                <a:gd name="T3" fmla="*/ 0 h 80"/>
                <a:gd name="T4" fmla="*/ 16 w 79"/>
                <a:gd name="T5" fmla="*/ 0 h 80"/>
                <a:gd name="T6" fmla="*/ 12 w 79"/>
                <a:gd name="T7" fmla="*/ 1 h 80"/>
                <a:gd name="T8" fmla="*/ 9 w 79"/>
                <a:gd name="T9" fmla="*/ 3 h 80"/>
                <a:gd name="T10" fmla="*/ 5 w 79"/>
                <a:gd name="T11" fmla="*/ 5 h 80"/>
                <a:gd name="T12" fmla="*/ 3 w 79"/>
                <a:gd name="T13" fmla="*/ 9 h 80"/>
                <a:gd name="T14" fmla="*/ 1 w 79"/>
                <a:gd name="T15" fmla="*/ 12 h 80"/>
                <a:gd name="T16" fmla="*/ 0 w 79"/>
                <a:gd name="T17" fmla="*/ 16 h 80"/>
                <a:gd name="T18" fmla="*/ 0 w 79"/>
                <a:gd name="T19" fmla="*/ 19 h 80"/>
                <a:gd name="T20" fmla="*/ 3 w 79"/>
                <a:gd name="T21" fmla="*/ 19 h 80"/>
                <a:gd name="T22" fmla="*/ 3 w 79"/>
                <a:gd name="T23" fmla="*/ 16 h 80"/>
                <a:gd name="T24" fmla="*/ 4 w 79"/>
                <a:gd name="T25" fmla="*/ 12 h 80"/>
                <a:gd name="T26" fmla="*/ 5 w 79"/>
                <a:gd name="T27" fmla="*/ 10 h 80"/>
                <a:gd name="T28" fmla="*/ 7 w 79"/>
                <a:gd name="T29" fmla="*/ 7 h 80"/>
                <a:gd name="T30" fmla="*/ 10 w 79"/>
                <a:gd name="T31" fmla="*/ 5 h 80"/>
                <a:gd name="T32" fmla="*/ 13 w 79"/>
                <a:gd name="T33" fmla="*/ 4 h 80"/>
                <a:gd name="T34" fmla="*/ 16 w 79"/>
                <a:gd name="T35" fmla="*/ 3 h 80"/>
                <a:gd name="T36" fmla="*/ 19 w 79"/>
                <a:gd name="T37" fmla="*/ 3 h 80"/>
                <a:gd name="T38" fmla="*/ 19 w 79"/>
                <a:gd name="T39" fmla="*/ 3 h 80"/>
                <a:gd name="T40" fmla="*/ 19 w 79"/>
                <a:gd name="T41" fmla="*/ 0 h 8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79"/>
                <a:gd name="T64" fmla="*/ 0 h 80"/>
                <a:gd name="T65" fmla="*/ 79 w 79"/>
                <a:gd name="T66" fmla="*/ 80 h 8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79" h="80">
                  <a:moveTo>
                    <a:pt x="79" y="0"/>
                  </a:moveTo>
                  <a:lnTo>
                    <a:pt x="79" y="0"/>
                  </a:lnTo>
                  <a:lnTo>
                    <a:pt x="64" y="3"/>
                  </a:lnTo>
                  <a:lnTo>
                    <a:pt x="48" y="7"/>
                  </a:lnTo>
                  <a:lnTo>
                    <a:pt x="36" y="14"/>
                  </a:lnTo>
                  <a:lnTo>
                    <a:pt x="23" y="23"/>
                  </a:lnTo>
                  <a:lnTo>
                    <a:pt x="14" y="36"/>
                  </a:lnTo>
                  <a:lnTo>
                    <a:pt x="7" y="50"/>
                  </a:lnTo>
                  <a:lnTo>
                    <a:pt x="3" y="65"/>
                  </a:lnTo>
                  <a:lnTo>
                    <a:pt x="0" y="80"/>
                  </a:lnTo>
                  <a:lnTo>
                    <a:pt x="12" y="80"/>
                  </a:lnTo>
                  <a:lnTo>
                    <a:pt x="12" y="65"/>
                  </a:lnTo>
                  <a:lnTo>
                    <a:pt x="16" y="52"/>
                  </a:lnTo>
                  <a:lnTo>
                    <a:pt x="23" y="41"/>
                  </a:lnTo>
                  <a:lnTo>
                    <a:pt x="30" y="30"/>
                  </a:lnTo>
                  <a:lnTo>
                    <a:pt x="41" y="23"/>
                  </a:lnTo>
                  <a:lnTo>
                    <a:pt x="52" y="17"/>
                  </a:lnTo>
                  <a:lnTo>
                    <a:pt x="64" y="12"/>
                  </a:lnTo>
                  <a:lnTo>
                    <a:pt x="79" y="1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59" name="Rectangle 15"/>
            <p:cNvSpPr>
              <a:spLocks noChangeArrowheads="1"/>
            </p:cNvSpPr>
            <p:nvPr/>
          </p:nvSpPr>
          <p:spPr bwMode="auto">
            <a:xfrm>
              <a:off x="432" y="1641"/>
              <a:ext cx="265" cy="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sp>
        <p:nvSpPr>
          <p:cNvPr id="71688" name="Rectangle 16"/>
          <p:cNvSpPr>
            <a:spLocks noChangeArrowheads="1"/>
          </p:cNvSpPr>
          <p:nvPr/>
        </p:nvSpPr>
        <p:spPr bwMode="auto">
          <a:xfrm>
            <a:off x="1828800" y="4078288"/>
            <a:ext cx="938213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600">
                <a:latin typeface="Comic Sans MS" pitchFamily="66" charset="0"/>
                <a:ea typeface="宋体" pitchFamily="2" charset="-122"/>
              </a:rPr>
              <a:t>Central </a:t>
            </a:r>
          </a:p>
          <a:p>
            <a:r>
              <a:rPr lang="en-US" altLang="zh-CN" sz="1600">
                <a:latin typeface="Comic Sans MS" pitchFamily="66" charset="0"/>
                <a:ea typeface="宋体" pitchFamily="2" charset="-122"/>
              </a:rPr>
              <a:t>Office</a:t>
            </a:r>
          </a:p>
          <a:p>
            <a:r>
              <a:rPr lang="en-US" altLang="zh-CN" sz="1600">
                <a:latin typeface="Comic Sans MS" pitchFamily="66" charset="0"/>
                <a:ea typeface="宋体" pitchFamily="2" charset="-122"/>
              </a:rPr>
              <a:t>“C.O.”</a:t>
            </a:r>
          </a:p>
        </p:txBody>
      </p:sp>
      <p:pic>
        <p:nvPicPr>
          <p:cNvPr id="71689" name="Picture 17" descr="bl00194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4459288"/>
            <a:ext cx="785813" cy="97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90" name="Text Box 18"/>
          <p:cNvSpPr txBox="1">
            <a:spLocks noChangeArrowheads="1"/>
          </p:cNvSpPr>
          <p:nvPr/>
        </p:nvSpPr>
        <p:spPr bwMode="auto">
          <a:xfrm>
            <a:off x="7391400" y="3040063"/>
            <a:ext cx="14478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 sz="1600">
                <a:latin typeface="Comic Sans MS" pitchFamily="66" charset="0"/>
                <a:ea typeface="宋体" pitchFamily="2" charset="-122"/>
              </a:rPr>
              <a:t>Destination</a:t>
            </a:r>
          </a:p>
          <a:p>
            <a:pPr algn="ctr"/>
            <a:r>
              <a:rPr lang="en-US" altLang="zh-CN" sz="1600">
                <a:latin typeface="Comic Sans MS" pitchFamily="66" charset="0"/>
                <a:ea typeface="宋体" pitchFamily="2" charset="-122"/>
              </a:rPr>
              <a:t>“Callee”</a:t>
            </a:r>
          </a:p>
        </p:txBody>
      </p:sp>
      <p:sp>
        <p:nvSpPr>
          <p:cNvPr id="71691" name="AutoShape 19"/>
          <p:cNvSpPr>
            <a:spLocks noChangeArrowheads="1"/>
          </p:cNvSpPr>
          <p:nvPr/>
        </p:nvSpPr>
        <p:spPr bwMode="auto">
          <a:xfrm rot="3284493">
            <a:off x="3124200" y="2249488"/>
            <a:ext cx="381000" cy="1600200"/>
          </a:xfrm>
          <a:prstGeom prst="can">
            <a:avLst>
              <a:gd name="adj" fmla="val 42408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71692" name="AutoShape 20"/>
          <p:cNvSpPr>
            <a:spLocks noChangeArrowheads="1"/>
          </p:cNvSpPr>
          <p:nvPr/>
        </p:nvSpPr>
        <p:spPr bwMode="auto">
          <a:xfrm rot="7561455">
            <a:off x="3200400" y="3544888"/>
            <a:ext cx="381000" cy="1600200"/>
          </a:xfrm>
          <a:prstGeom prst="can">
            <a:avLst>
              <a:gd name="adj" fmla="val 42408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71693" name="AutoShape 21"/>
          <p:cNvSpPr>
            <a:spLocks noChangeArrowheads="1"/>
          </p:cNvSpPr>
          <p:nvPr/>
        </p:nvSpPr>
        <p:spPr bwMode="auto">
          <a:xfrm rot="7561455">
            <a:off x="5486400" y="2325688"/>
            <a:ext cx="381000" cy="1600200"/>
          </a:xfrm>
          <a:prstGeom prst="can">
            <a:avLst>
              <a:gd name="adj" fmla="val 42408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71694" name="AutoShape 22"/>
          <p:cNvSpPr>
            <a:spLocks noChangeArrowheads="1"/>
          </p:cNvSpPr>
          <p:nvPr/>
        </p:nvSpPr>
        <p:spPr bwMode="auto">
          <a:xfrm rot="3284493">
            <a:off x="5562600" y="3697288"/>
            <a:ext cx="381000" cy="1600200"/>
          </a:xfrm>
          <a:prstGeom prst="can">
            <a:avLst>
              <a:gd name="adj" fmla="val 42408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71695" name="Rectangle 23"/>
          <p:cNvSpPr>
            <a:spLocks noChangeArrowheads="1"/>
          </p:cNvSpPr>
          <p:nvPr/>
        </p:nvSpPr>
        <p:spPr bwMode="auto">
          <a:xfrm>
            <a:off x="6324600" y="4306888"/>
            <a:ext cx="938213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600">
                <a:latin typeface="Comic Sans MS" pitchFamily="66" charset="0"/>
                <a:ea typeface="宋体" pitchFamily="2" charset="-122"/>
              </a:rPr>
              <a:t>Central </a:t>
            </a:r>
          </a:p>
          <a:p>
            <a:r>
              <a:rPr lang="en-US" altLang="zh-CN" sz="1600">
                <a:latin typeface="Comic Sans MS" pitchFamily="66" charset="0"/>
                <a:ea typeface="宋体" pitchFamily="2" charset="-122"/>
              </a:rPr>
              <a:t>Office</a:t>
            </a:r>
          </a:p>
          <a:p>
            <a:r>
              <a:rPr lang="en-US" altLang="zh-CN" sz="1600">
                <a:latin typeface="Comic Sans MS" pitchFamily="66" charset="0"/>
                <a:ea typeface="宋体" pitchFamily="2" charset="-122"/>
              </a:rPr>
              <a:t>“C.O.”</a:t>
            </a:r>
          </a:p>
        </p:txBody>
      </p:sp>
      <p:sp>
        <p:nvSpPr>
          <p:cNvPr id="71696" name="Text Box 24"/>
          <p:cNvSpPr txBox="1">
            <a:spLocks noChangeArrowheads="1"/>
          </p:cNvSpPr>
          <p:nvPr/>
        </p:nvSpPr>
        <p:spPr bwMode="auto">
          <a:xfrm>
            <a:off x="4038600" y="5438775"/>
            <a:ext cx="10842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 sz="1600">
                <a:latin typeface="Comic Sans MS" pitchFamily="66" charset="0"/>
                <a:ea typeface="宋体" pitchFamily="2" charset="-122"/>
              </a:rPr>
              <a:t>Trunk</a:t>
            </a:r>
          </a:p>
          <a:p>
            <a:pPr algn="ctr"/>
            <a:r>
              <a:rPr lang="en-US" altLang="zh-CN" sz="1600">
                <a:latin typeface="Comic Sans MS" pitchFamily="66" charset="0"/>
                <a:ea typeface="宋体" pitchFamily="2" charset="-122"/>
              </a:rPr>
              <a:t>Exchange</a:t>
            </a:r>
          </a:p>
        </p:txBody>
      </p:sp>
      <p:pic>
        <p:nvPicPr>
          <p:cNvPr id="71697" name="Picture 25" descr="bl00194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868488"/>
            <a:ext cx="785813" cy="97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838200" y="2478088"/>
            <a:ext cx="6858000" cy="1219200"/>
            <a:chOff x="528" y="1561"/>
            <a:chExt cx="4320" cy="768"/>
          </a:xfrm>
        </p:grpSpPr>
        <p:sp>
          <p:nvSpPr>
            <p:cNvPr id="71746" name="Line 27"/>
            <p:cNvSpPr>
              <a:spLocks noChangeShapeType="1"/>
            </p:cNvSpPr>
            <p:nvPr/>
          </p:nvSpPr>
          <p:spPr bwMode="auto">
            <a:xfrm>
              <a:off x="528" y="1897"/>
              <a:ext cx="720" cy="3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47" name="Line 28"/>
            <p:cNvSpPr>
              <a:spLocks noChangeShapeType="1"/>
            </p:cNvSpPr>
            <p:nvPr/>
          </p:nvSpPr>
          <p:spPr bwMode="auto">
            <a:xfrm flipV="1">
              <a:off x="4272" y="1801"/>
              <a:ext cx="576" cy="43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48" name="Line 29"/>
            <p:cNvSpPr>
              <a:spLocks noChangeShapeType="1"/>
            </p:cNvSpPr>
            <p:nvPr/>
          </p:nvSpPr>
          <p:spPr bwMode="auto">
            <a:xfrm flipV="1">
              <a:off x="1584" y="1561"/>
              <a:ext cx="1008" cy="72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49" name="Line 30"/>
            <p:cNvSpPr>
              <a:spLocks noChangeShapeType="1"/>
            </p:cNvSpPr>
            <p:nvPr/>
          </p:nvSpPr>
          <p:spPr bwMode="auto">
            <a:xfrm flipH="1" flipV="1">
              <a:off x="3072" y="1609"/>
              <a:ext cx="1008" cy="72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71699" name="Picture 3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468688"/>
            <a:ext cx="7620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0" name="Picture 3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544888"/>
            <a:ext cx="7620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3"/>
          <p:cNvGrpSpPr>
            <a:grpSpLocks/>
          </p:cNvGrpSpPr>
          <p:nvPr/>
        </p:nvGrpSpPr>
        <p:grpSpPr bwMode="auto">
          <a:xfrm>
            <a:off x="228600" y="990600"/>
            <a:ext cx="6324600" cy="4230688"/>
            <a:chOff x="144" y="624"/>
            <a:chExt cx="3984" cy="2665"/>
          </a:xfrm>
        </p:grpSpPr>
        <p:grpSp>
          <p:nvGrpSpPr>
            <p:cNvPr id="71714" name="Group 34"/>
            <p:cNvGrpSpPr>
              <a:grpSpLocks/>
            </p:cNvGrpSpPr>
            <p:nvPr/>
          </p:nvGrpSpPr>
          <p:grpSpPr bwMode="auto">
            <a:xfrm>
              <a:off x="144" y="624"/>
              <a:ext cx="3984" cy="2665"/>
              <a:chOff x="144" y="624"/>
              <a:chExt cx="3984" cy="2665"/>
            </a:xfrm>
          </p:grpSpPr>
          <p:grpSp>
            <p:nvGrpSpPr>
              <p:cNvPr id="71721" name="Group 35"/>
              <p:cNvGrpSpPr>
                <a:grpSpLocks/>
              </p:cNvGrpSpPr>
              <p:nvPr/>
            </p:nvGrpSpPr>
            <p:grpSpPr bwMode="auto">
              <a:xfrm>
                <a:off x="1584" y="1465"/>
                <a:ext cx="2544" cy="1824"/>
                <a:chOff x="1584" y="1465"/>
                <a:chExt cx="2544" cy="1824"/>
              </a:xfrm>
            </p:grpSpPr>
            <p:grpSp>
              <p:nvGrpSpPr>
                <p:cNvPr id="71723" name="Group 36"/>
                <p:cNvGrpSpPr>
                  <a:grpSpLocks/>
                </p:cNvGrpSpPr>
                <p:nvPr/>
              </p:nvGrpSpPr>
              <p:grpSpPr bwMode="auto">
                <a:xfrm>
                  <a:off x="3120" y="2377"/>
                  <a:ext cx="1008" cy="912"/>
                  <a:chOff x="3168" y="2160"/>
                  <a:chExt cx="1008" cy="912"/>
                </a:xfrm>
              </p:grpSpPr>
              <p:sp>
                <p:nvSpPr>
                  <p:cNvPr id="71741" name="Line 3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168" y="2160"/>
                    <a:ext cx="1008" cy="72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742" name="Line 3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168" y="2208"/>
                    <a:ext cx="1008" cy="72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743" name="Line 3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168" y="2256"/>
                    <a:ext cx="1008" cy="72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744" name="Line 4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168" y="2304"/>
                    <a:ext cx="1008" cy="72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745" name="Line 4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168" y="2352"/>
                    <a:ext cx="1008" cy="72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1724" name="Group 42"/>
                <p:cNvGrpSpPr>
                  <a:grpSpLocks/>
                </p:cNvGrpSpPr>
                <p:nvPr/>
              </p:nvGrpSpPr>
              <p:grpSpPr bwMode="auto">
                <a:xfrm flipH="1">
                  <a:off x="1632" y="2281"/>
                  <a:ext cx="1008" cy="912"/>
                  <a:chOff x="912" y="2736"/>
                  <a:chExt cx="1008" cy="912"/>
                </a:xfrm>
              </p:grpSpPr>
              <p:sp>
                <p:nvSpPr>
                  <p:cNvPr id="71736" name="Line 4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12" y="2736"/>
                    <a:ext cx="1008" cy="72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737" name="Line 4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12" y="2784"/>
                    <a:ext cx="1008" cy="72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738" name="Line 4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12" y="2832"/>
                    <a:ext cx="1008" cy="72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739" name="Line 4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12" y="2880"/>
                    <a:ext cx="1008" cy="72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740" name="Line 4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12" y="2928"/>
                    <a:ext cx="1008" cy="72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1725" name="Group 48"/>
                <p:cNvGrpSpPr>
                  <a:grpSpLocks/>
                </p:cNvGrpSpPr>
                <p:nvPr/>
              </p:nvGrpSpPr>
              <p:grpSpPr bwMode="auto">
                <a:xfrm>
                  <a:off x="1584" y="1465"/>
                  <a:ext cx="2496" cy="960"/>
                  <a:chOff x="1584" y="1465"/>
                  <a:chExt cx="2496" cy="960"/>
                </a:xfrm>
              </p:grpSpPr>
              <p:grpSp>
                <p:nvGrpSpPr>
                  <p:cNvPr id="71726" name="Group 49"/>
                  <p:cNvGrpSpPr>
                    <a:grpSpLocks/>
                  </p:cNvGrpSpPr>
                  <p:nvPr/>
                </p:nvGrpSpPr>
                <p:grpSpPr bwMode="auto">
                  <a:xfrm>
                    <a:off x="1584" y="1465"/>
                    <a:ext cx="1008" cy="912"/>
                    <a:chOff x="1584" y="1465"/>
                    <a:chExt cx="1008" cy="912"/>
                  </a:xfrm>
                </p:grpSpPr>
                <p:sp>
                  <p:nvSpPr>
                    <p:cNvPr id="71732" name="Line 50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584" y="1657"/>
                      <a:ext cx="1008" cy="72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1733" name="Line 51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584" y="1465"/>
                      <a:ext cx="1008" cy="72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1734" name="Line 52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584" y="1513"/>
                      <a:ext cx="1008" cy="72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1735" name="Line 53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584" y="1609"/>
                      <a:ext cx="1008" cy="72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71727" name="Group 54"/>
                  <p:cNvGrpSpPr>
                    <a:grpSpLocks/>
                  </p:cNvGrpSpPr>
                  <p:nvPr/>
                </p:nvGrpSpPr>
                <p:grpSpPr bwMode="auto">
                  <a:xfrm>
                    <a:off x="3072" y="1513"/>
                    <a:ext cx="1008" cy="912"/>
                    <a:chOff x="3072" y="1513"/>
                    <a:chExt cx="1008" cy="912"/>
                  </a:xfrm>
                </p:grpSpPr>
                <p:sp>
                  <p:nvSpPr>
                    <p:cNvPr id="71728" name="Line 55"/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3072" y="1513"/>
                      <a:ext cx="1008" cy="72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1729" name="Line 56"/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3072" y="1561"/>
                      <a:ext cx="1008" cy="72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1730" name="Line 57"/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3072" y="1657"/>
                      <a:ext cx="1008" cy="72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1731" name="Line 58"/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3072" y="1705"/>
                      <a:ext cx="1008" cy="72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  <p:sp>
            <p:nvSpPr>
              <p:cNvPr id="71722" name="AutoShape 59"/>
              <p:cNvSpPr>
                <a:spLocks noChangeArrowheads="1"/>
              </p:cNvSpPr>
              <p:nvPr/>
            </p:nvSpPr>
            <p:spPr bwMode="auto">
              <a:xfrm>
                <a:off x="144" y="624"/>
                <a:ext cx="2256" cy="912"/>
              </a:xfrm>
              <a:prstGeom prst="wedgeRoundRectCallout">
                <a:avLst>
                  <a:gd name="adj1" fmla="val 38343"/>
                  <a:gd name="adj2" fmla="val 76315"/>
                  <a:gd name="adj3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r>
                  <a:rPr lang="en-US" altLang="zh-CN" sz="1600">
                    <a:latin typeface="Comic Sans MS" pitchFamily="66" charset="0"/>
                    <a:ea typeface="宋体" pitchFamily="2" charset="-122"/>
                  </a:rPr>
                  <a:t>Each phone call is allocated 64kb/s. So, a 2.5Gb/s trunk line can carry about 39,000 calls.</a:t>
                </a:r>
              </a:p>
            </p:txBody>
          </p:sp>
        </p:grpSp>
        <p:grpSp>
          <p:nvGrpSpPr>
            <p:cNvPr id="71715" name="Group 60"/>
            <p:cNvGrpSpPr>
              <a:grpSpLocks/>
            </p:cNvGrpSpPr>
            <p:nvPr/>
          </p:nvGrpSpPr>
          <p:grpSpPr bwMode="auto">
            <a:xfrm>
              <a:off x="576" y="1248"/>
              <a:ext cx="1344" cy="192"/>
              <a:chOff x="288" y="1200"/>
              <a:chExt cx="1824" cy="240"/>
            </a:xfrm>
          </p:grpSpPr>
          <p:sp>
            <p:nvSpPr>
              <p:cNvPr id="71716" name="AutoShape 61"/>
              <p:cNvSpPr>
                <a:spLocks noChangeArrowheads="1"/>
              </p:cNvSpPr>
              <p:nvPr/>
            </p:nvSpPr>
            <p:spPr bwMode="auto">
              <a:xfrm rot="5400000">
                <a:off x="1104" y="672"/>
                <a:ext cx="240" cy="1296"/>
              </a:xfrm>
              <a:prstGeom prst="can">
                <a:avLst>
                  <a:gd name="adj" fmla="val 63450"/>
                </a:avLst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71717" name="Line 62"/>
              <p:cNvSpPr>
                <a:spLocks noChangeShapeType="1"/>
              </p:cNvSpPr>
              <p:nvPr/>
            </p:nvSpPr>
            <p:spPr bwMode="auto">
              <a:xfrm>
                <a:off x="288" y="1248"/>
                <a:ext cx="18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718" name="Line 63"/>
              <p:cNvSpPr>
                <a:spLocks noChangeShapeType="1"/>
              </p:cNvSpPr>
              <p:nvPr/>
            </p:nvSpPr>
            <p:spPr bwMode="auto">
              <a:xfrm>
                <a:off x="288" y="1296"/>
                <a:ext cx="18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719" name="Line 64"/>
              <p:cNvSpPr>
                <a:spLocks noChangeShapeType="1"/>
              </p:cNvSpPr>
              <p:nvPr/>
            </p:nvSpPr>
            <p:spPr bwMode="auto">
              <a:xfrm>
                <a:off x="288" y="1344"/>
                <a:ext cx="18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720" name="Line 65"/>
              <p:cNvSpPr>
                <a:spLocks noChangeShapeType="1"/>
              </p:cNvSpPr>
              <p:nvPr/>
            </p:nvSpPr>
            <p:spPr bwMode="auto">
              <a:xfrm>
                <a:off x="288" y="1392"/>
                <a:ext cx="18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71702" name="Line 66"/>
          <p:cNvSpPr>
            <a:spLocks noChangeShapeType="1"/>
          </p:cNvSpPr>
          <p:nvPr/>
        </p:nvSpPr>
        <p:spPr bwMode="auto">
          <a:xfrm>
            <a:off x="914400" y="3048000"/>
            <a:ext cx="11430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71703" name="Group 67"/>
          <p:cNvGrpSpPr>
            <a:grpSpLocks/>
          </p:cNvGrpSpPr>
          <p:nvPr/>
        </p:nvGrpSpPr>
        <p:grpSpPr bwMode="auto">
          <a:xfrm>
            <a:off x="7543800" y="2419350"/>
            <a:ext cx="590550" cy="476250"/>
            <a:chOff x="384" y="1394"/>
            <a:chExt cx="372" cy="300"/>
          </a:xfrm>
        </p:grpSpPr>
        <p:sp>
          <p:nvSpPr>
            <p:cNvPr id="71704" name="Rectangle 68"/>
            <p:cNvSpPr>
              <a:spLocks noChangeArrowheads="1"/>
            </p:cNvSpPr>
            <p:nvPr/>
          </p:nvSpPr>
          <p:spPr bwMode="auto">
            <a:xfrm>
              <a:off x="433" y="1651"/>
              <a:ext cx="264" cy="4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71705" name="Freeform 69"/>
            <p:cNvSpPr>
              <a:spLocks/>
            </p:cNvSpPr>
            <p:nvPr/>
          </p:nvSpPr>
          <p:spPr bwMode="auto">
            <a:xfrm rot="-2304584">
              <a:off x="384" y="1394"/>
              <a:ext cx="372" cy="286"/>
            </a:xfrm>
            <a:custGeom>
              <a:avLst/>
              <a:gdLst>
                <a:gd name="T0" fmla="*/ 113 w 553"/>
                <a:gd name="T1" fmla="*/ 42 h 470"/>
                <a:gd name="T2" fmla="*/ 101 w 553"/>
                <a:gd name="T3" fmla="*/ 37 h 470"/>
                <a:gd name="T4" fmla="*/ 89 w 553"/>
                <a:gd name="T5" fmla="*/ 33 h 470"/>
                <a:gd name="T6" fmla="*/ 81 w 553"/>
                <a:gd name="T7" fmla="*/ 35 h 470"/>
                <a:gd name="T8" fmla="*/ 79 w 553"/>
                <a:gd name="T9" fmla="*/ 43 h 470"/>
                <a:gd name="T10" fmla="*/ 75 w 553"/>
                <a:gd name="T11" fmla="*/ 51 h 470"/>
                <a:gd name="T12" fmla="*/ 70 w 553"/>
                <a:gd name="T13" fmla="*/ 57 h 470"/>
                <a:gd name="T14" fmla="*/ 63 w 553"/>
                <a:gd name="T15" fmla="*/ 62 h 470"/>
                <a:gd name="T16" fmla="*/ 52 w 553"/>
                <a:gd name="T17" fmla="*/ 63 h 470"/>
                <a:gd name="T18" fmla="*/ 34 w 553"/>
                <a:gd name="T19" fmla="*/ 55 h 470"/>
                <a:gd name="T20" fmla="*/ 15 w 553"/>
                <a:gd name="T21" fmla="*/ 46 h 470"/>
                <a:gd name="T22" fmla="*/ 2 w 553"/>
                <a:gd name="T23" fmla="*/ 40 h 470"/>
                <a:gd name="T24" fmla="*/ 3 w 553"/>
                <a:gd name="T25" fmla="*/ 33 h 470"/>
                <a:gd name="T26" fmla="*/ 14 w 553"/>
                <a:gd name="T27" fmla="*/ 21 h 470"/>
                <a:gd name="T28" fmla="*/ 28 w 553"/>
                <a:gd name="T29" fmla="*/ 10 h 470"/>
                <a:gd name="T30" fmla="*/ 44 w 553"/>
                <a:gd name="T31" fmla="*/ 2 h 470"/>
                <a:gd name="T32" fmla="*/ 57 w 553"/>
                <a:gd name="T33" fmla="*/ 0 h 470"/>
                <a:gd name="T34" fmla="*/ 68 w 553"/>
                <a:gd name="T35" fmla="*/ 1 h 470"/>
                <a:gd name="T36" fmla="*/ 79 w 553"/>
                <a:gd name="T37" fmla="*/ 1 h 470"/>
                <a:gd name="T38" fmla="*/ 92 w 553"/>
                <a:gd name="T39" fmla="*/ 4 h 470"/>
                <a:gd name="T40" fmla="*/ 105 w 553"/>
                <a:gd name="T41" fmla="*/ 6 h 470"/>
                <a:gd name="T42" fmla="*/ 118 w 553"/>
                <a:gd name="T43" fmla="*/ 9 h 470"/>
                <a:gd name="T44" fmla="*/ 132 w 553"/>
                <a:gd name="T45" fmla="*/ 13 h 470"/>
                <a:gd name="T46" fmla="*/ 143 w 553"/>
                <a:gd name="T47" fmla="*/ 16 h 470"/>
                <a:gd name="T48" fmla="*/ 159 w 553"/>
                <a:gd name="T49" fmla="*/ 23 h 470"/>
                <a:gd name="T50" fmla="*/ 178 w 553"/>
                <a:gd name="T51" fmla="*/ 33 h 470"/>
                <a:gd name="T52" fmla="*/ 197 w 553"/>
                <a:gd name="T53" fmla="*/ 46 h 470"/>
                <a:gd name="T54" fmla="*/ 216 w 553"/>
                <a:gd name="T55" fmla="*/ 62 h 470"/>
                <a:gd name="T56" fmla="*/ 230 w 553"/>
                <a:gd name="T57" fmla="*/ 78 h 470"/>
                <a:gd name="T58" fmla="*/ 239 w 553"/>
                <a:gd name="T59" fmla="*/ 92 h 470"/>
                <a:gd name="T60" fmla="*/ 246 w 553"/>
                <a:gd name="T61" fmla="*/ 106 h 470"/>
                <a:gd name="T62" fmla="*/ 249 w 553"/>
                <a:gd name="T63" fmla="*/ 119 h 470"/>
                <a:gd name="T64" fmla="*/ 250 w 553"/>
                <a:gd name="T65" fmla="*/ 132 h 470"/>
                <a:gd name="T66" fmla="*/ 247 w 553"/>
                <a:gd name="T67" fmla="*/ 148 h 470"/>
                <a:gd name="T68" fmla="*/ 239 w 553"/>
                <a:gd name="T69" fmla="*/ 161 h 470"/>
                <a:gd name="T70" fmla="*/ 227 w 553"/>
                <a:gd name="T71" fmla="*/ 172 h 470"/>
                <a:gd name="T72" fmla="*/ 178 w 553"/>
                <a:gd name="T73" fmla="*/ 141 h 470"/>
                <a:gd name="T74" fmla="*/ 181 w 553"/>
                <a:gd name="T75" fmla="*/ 134 h 470"/>
                <a:gd name="T76" fmla="*/ 187 w 553"/>
                <a:gd name="T77" fmla="*/ 127 h 470"/>
                <a:gd name="T78" fmla="*/ 196 w 553"/>
                <a:gd name="T79" fmla="*/ 123 h 470"/>
                <a:gd name="T80" fmla="*/ 207 w 553"/>
                <a:gd name="T81" fmla="*/ 120 h 470"/>
                <a:gd name="T82" fmla="*/ 207 w 553"/>
                <a:gd name="T83" fmla="*/ 114 h 470"/>
                <a:gd name="T84" fmla="*/ 202 w 553"/>
                <a:gd name="T85" fmla="*/ 107 h 470"/>
                <a:gd name="T86" fmla="*/ 196 w 553"/>
                <a:gd name="T87" fmla="*/ 100 h 470"/>
                <a:gd name="T88" fmla="*/ 190 w 553"/>
                <a:gd name="T89" fmla="*/ 94 h 470"/>
                <a:gd name="T90" fmla="*/ 176 w 553"/>
                <a:gd name="T91" fmla="*/ 83 h 470"/>
                <a:gd name="T92" fmla="*/ 157 w 553"/>
                <a:gd name="T93" fmla="*/ 69 h 470"/>
                <a:gd name="T94" fmla="*/ 137 w 553"/>
                <a:gd name="T95" fmla="*/ 56 h 470"/>
                <a:gd name="T96" fmla="*/ 118 w 553"/>
                <a:gd name="T97" fmla="*/ 45 h 47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53"/>
                <a:gd name="T148" fmla="*/ 0 h 470"/>
                <a:gd name="T149" fmla="*/ 553 w 553"/>
                <a:gd name="T150" fmla="*/ 470 h 47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53" h="470">
                  <a:moveTo>
                    <a:pt x="262" y="122"/>
                  </a:moveTo>
                  <a:lnTo>
                    <a:pt x="250" y="114"/>
                  </a:lnTo>
                  <a:lnTo>
                    <a:pt x="237" y="106"/>
                  </a:lnTo>
                  <a:lnTo>
                    <a:pt x="223" y="98"/>
                  </a:lnTo>
                  <a:lnTo>
                    <a:pt x="209" y="92"/>
                  </a:lnTo>
                  <a:lnTo>
                    <a:pt x="196" y="89"/>
                  </a:lnTo>
                  <a:lnTo>
                    <a:pt x="186" y="89"/>
                  </a:lnTo>
                  <a:lnTo>
                    <a:pt x="179" y="95"/>
                  </a:lnTo>
                  <a:lnTo>
                    <a:pt x="177" y="106"/>
                  </a:lnTo>
                  <a:lnTo>
                    <a:pt x="175" y="117"/>
                  </a:lnTo>
                  <a:lnTo>
                    <a:pt x="172" y="127"/>
                  </a:lnTo>
                  <a:lnTo>
                    <a:pt x="167" y="136"/>
                  </a:lnTo>
                  <a:lnTo>
                    <a:pt x="162" y="144"/>
                  </a:lnTo>
                  <a:lnTo>
                    <a:pt x="155" y="153"/>
                  </a:lnTo>
                  <a:lnTo>
                    <a:pt x="147" y="162"/>
                  </a:lnTo>
                  <a:lnTo>
                    <a:pt x="139" y="168"/>
                  </a:lnTo>
                  <a:lnTo>
                    <a:pt x="129" y="176"/>
                  </a:lnTo>
                  <a:lnTo>
                    <a:pt x="115" y="170"/>
                  </a:lnTo>
                  <a:lnTo>
                    <a:pt x="97" y="160"/>
                  </a:lnTo>
                  <a:lnTo>
                    <a:pt x="75" y="149"/>
                  </a:lnTo>
                  <a:lnTo>
                    <a:pt x="53" y="136"/>
                  </a:lnTo>
                  <a:lnTo>
                    <a:pt x="34" y="125"/>
                  </a:lnTo>
                  <a:lnTo>
                    <a:pt x="16" y="114"/>
                  </a:lnTo>
                  <a:lnTo>
                    <a:pt x="5" y="107"/>
                  </a:lnTo>
                  <a:lnTo>
                    <a:pt x="0" y="105"/>
                  </a:lnTo>
                  <a:lnTo>
                    <a:pt x="8" y="90"/>
                  </a:lnTo>
                  <a:lnTo>
                    <a:pt x="19" y="73"/>
                  </a:lnTo>
                  <a:lnTo>
                    <a:pt x="31" y="57"/>
                  </a:lnTo>
                  <a:lnTo>
                    <a:pt x="46" y="41"/>
                  </a:lnTo>
                  <a:lnTo>
                    <a:pt x="62" y="26"/>
                  </a:lnTo>
                  <a:lnTo>
                    <a:pt x="80" y="13"/>
                  </a:lnTo>
                  <a:lnTo>
                    <a:pt x="98" y="5"/>
                  </a:lnTo>
                  <a:lnTo>
                    <a:pt x="117" y="0"/>
                  </a:lnTo>
                  <a:lnTo>
                    <a:pt x="127" y="0"/>
                  </a:lnTo>
                  <a:lnTo>
                    <a:pt x="137" y="0"/>
                  </a:lnTo>
                  <a:lnTo>
                    <a:pt x="150" y="2"/>
                  </a:lnTo>
                  <a:lnTo>
                    <a:pt x="162" y="3"/>
                  </a:lnTo>
                  <a:lnTo>
                    <a:pt x="175" y="4"/>
                  </a:lnTo>
                  <a:lnTo>
                    <a:pt x="189" y="6"/>
                  </a:lnTo>
                  <a:lnTo>
                    <a:pt x="203" y="10"/>
                  </a:lnTo>
                  <a:lnTo>
                    <a:pt x="218" y="12"/>
                  </a:lnTo>
                  <a:lnTo>
                    <a:pt x="232" y="17"/>
                  </a:lnTo>
                  <a:lnTo>
                    <a:pt x="247" y="20"/>
                  </a:lnTo>
                  <a:lnTo>
                    <a:pt x="262" y="25"/>
                  </a:lnTo>
                  <a:lnTo>
                    <a:pt x="276" y="29"/>
                  </a:lnTo>
                  <a:lnTo>
                    <a:pt x="291" y="34"/>
                  </a:lnTo>
                  <a:lnTo>
                    <a:pt x="303" y="40"/>
                  </a:lnTo>
                  <a:lnTo>
                    <a:pt x="317" y="45"/>
                  </a:lnTo>
                  <a:lnTo>
                    <a:pt x="330" y="51"/>
                  </a:lnTo>
                  <a:lnTo>
                    <a:pt x="351" y="61"/>
                  </a:lnTo>
                  <a:lnTo>
                    <a:pt x="372" y="74"/>
                  </a:lnTo>
                  <a:lnTo>
                    <a:pt x="392" y="89"/>
                  </a:lnTo>
                  <a:lnTo>
                    <a:pt x="414" y="105"/>
                  </a:lnTo>
                  <a:lnTo>
                    <a:pt x="435" y="124"/>
                  </a:lnTo>
                  <a:lnTo>
                    <a:pt x="456" y="144"/>
                  </a:lnTo>
                  <a:lnTo>
                    <a:pt x="477" y="167"/>
                  </a:lnTo>
                  <a:lnTo>
                    <a:pt x="497" y="193"/>
                  </a:lnTo>
                  <a:lnTo>
                    <a:pt x="509" y="210"/>
                  </a:lnTo>
                  <a:lnTo>
                    <a:pt x="518" y="228"/>
                  </a:lnTo>
                  <a:lnTo>
                    <a:pt x="527" y="249"/>
                  </a:lnTo>
                  <a:lnTo>
                    <a:pt x="535" y="269"/>
                  </a:lnTo>
                  <a:lnTo>
                    <a:pt x="542" y="288"/>
                  </a:lnTo>
                  <a:lnTo>
                    <a:pt x="547" y="305"/>
                  </a:lnTo>
                  <a:lnTo>
                    <a:pt x="550" y="321"/>
                  </a:lnTo>
                  <a:lnTo>
                    <a:pt x="553" y="334"/>
                  </a:lnTo>
                  <a:lnTo>
                    <a:pt x="553" y="356"/>
                  </a:lnTo>
                  <a:lnTo>
                    <a:pt x="549" y="378"/>
                  </a:lnTo>
                  <a:lnTo>
                    <a:pt x="545" y="399"/>
                  </a:lnTo>
                  <a:lnTo>
                    <a:pt x="538" y="419"/>
                  </a:lnTo>
                  <a:lnTo>
                    <a:pt x="527" y="436"/>
                  </a:lnTo>
                  <a:lnTo>
                    <a:pt x="516" y="451"/>
                  </a:lnTo>
                  <a:lnTo>
                    <a:pt x="502" y="463"/>
                  </a:lnTo>
                  <a:lnTo>
                    <a:pt x="487" y="470"/>
                  </a:lnTo>
                  <a:lnTo>
                    <a:pt x="393" y="381"/>
                  </a:lnTo>
                  <a:lnTo>
                    <a:pt x="396" y="370"/>
                  </a:lnTo>
                  <a:lnTo>
                    <a:pt x="400" y="361"/>
                  </a:lnTo>
                  <a:lnTo>
                    <a:pt x="406" y="351"/>
                  </a:lnTo>
                  <a:lnTo>
                    <a:pt x="414" y="343"/>
                  </a:lnTo>
                  <a:lnTo>
                    <a:pt x="422" y="338"/>
                  </a:lnTo>
                  <a:lnTo>
                    <a:pt x="433" y="332"/>
                  </a:lnTo>
                  <a:lnTo>
                    <a:pt x="444" y="326"/>
                  </a:lnTo>
                  <a:lnTo>
                    <a:pt x="457" y="323"/>
                  </a:lnTo>
                  <a:lnTo>
                    <a:pt x="459" y="317"/>
                  </a:lnTo>
                  <a:lnTo>
                    <a:pt x="458" y="309"/>
                  </a:lnTo>
                  <a:lnTo>
                    <a:pt x="453" y="300"/>
                  </a:lnTo>
                  <a:lnTo>
                    <a:pt x="448" y="289"/>
                  </a:lnTo>
                  <a:lnTo>
                    <a:pt x="441" y="279"/>
                  </a:lnTo>
                  <a:lnTo>
                    <a:pt x="433" y="270"/>
                  </a:lnTo>
                  <a:lnTo>
                    <a:pt x="426" y="260"/>
                  </a:lnTo>
                  <a:lnTo>
                    <a:pt x="419" y="254"/>
                  </a:lnTo>
                  <a:lnTo>
                    <a:pt x="406" y="241"/>
                  </a:lnTo>
                  <a:lnTo>
                    <a:pt x="389" y="225"/>
                  </a:lnTo>
                  <a:lnTo>
                    <a:pt x="369" y="208"/>
                  </a:lnTo>
                  <a:lnTo>
                    <a:pt x="347" y="188"/>
                  </a:lnTo>
                  <a:lnTo>
                    <a:pt x="324" y="170"/>
                  </a:lnTo>
                  <a:lnTo>
                    <a:pt x="302" y="152"/>
                  </a:lnTo>
                  <a:lnTo>
                    <a:pt x="280" y="136"/>
                  </a:lnTo>
                  <a:lnTo>
                    <a:pt x="262" y="12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06" name="Line 70"/>
            <p:cNvSpPr>
              <a:spLocks noChangeShapeType="1"/>
            </p:cNvSpPr>
            <p:nvPr/>
          </p:nvSpPr>
          <p:spPr bwMode="auto">
            <a:xfrm>
              <a:off x="676" y="1569"/>
              <a:ext cx="53" cy="53"/>
            </a:xfrm>
            <a:prstGeom prst="line">
              <a:avLst/>
            </a:prstGeom>
            <a:noFill/>
            <a:ln w="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07" name="Line 71"/>
            <p:cNvSpPr>
              <a:spLocks noChangeShapeType="1"/>
            </p:cNvSpPr>
            <p:nvPr/>
          </p:nvSpPr>
          <p:spPr bwMode="auto">
            <a:xfrm>
              <a:off x="481" y="1434"/>
              <a:ext cx="68" cy="38"/>
            </a:xfrm>
            <a:prstGeom prst="line">
              <a:avLst/>
            </a:prstGeom>
            <a:noFill/>
            <a:ln w="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08" name="Freeform 72"/>
            <p:cNvSpPr>
              <a:spLocks/>
            </p:cNvSpPr>
            <p:nvPr/>
          </p:nvSpPr>
          <p:spPr bwMode="auto">
            <a:xfrm>
              <a:off x="433" y="1508"/>
              <a:ext cx="264" cy="133"/>
            </a:xfrm>
            <a:custGeom>
              <a:avLst/>
              <a:gdLst>
                <a:gd name="T0" fmla="*/ 131 w 529"/>
                <a:gd name="T1" fmla="*/ 64 h 266"/>
                <a:gd name="T2" fmla="*/ 129 w 529"/>
                <a:gd name="T3" fmla="*/ 61 h 266"/>
                <a:gd name="T4" fmla="*/ 125 w 529"/>
                <a:gd name="T5" fmla="*/ 60 h 266"/>
                <a:gd name="T6" fmla="*/ 120 w 529"/>
                <a:gd name="T7" fmla="*/ 57 h 266"/>
                <a:gd name="T8" fmla="*/ 114 w 529"/>
                <a:gd name="T9" fmla="*/ 52 h 266"/>
                <a:gd name="T10" fmla="*/ 109 w 529"/>
                <a:gd name="T11" fmla="*/ 45 h 266"/>
                <a:gd name="T12" fmla="*/ 107 w 529"/>
                <a:gd name="T13" fmla="*/ 37 h 266"/>
                <a:gd name="T14" fmla="*/ 107 w 529"/>
                <a:gd name="T15" fmla="*/ 28 h 266"/>
                <a:gd name="T16" fmla="*/ 116 w 529"/>
                <a:gd name="T17" fmla="*/ 23 h 266"/>
                <a:gd name="T18" fmla="*/ 106 w 529"/>
                <a:gd name="T19" fmla="*/ 12 h 266"/>
                <a:gd name="T20" fmla="*/ 106 w 529"/>
                <a:gd name="T21" fmla="*/ 4 h 266"/>
                <a:gd name="T22" fmla="*/ 103 w 529"/>
                <a:gd name="T23" fmla="*/ 1 h 266"/>
                <a:gd name="T24" fmla="*/ 98 w 529"/>
                <a:gd name="T25" fmla="*/ 0 h 266"/>
                <a:gd name="T26" fmla="*/ 93 w 529"/>
                <a:gd name="T27" fmla="*/ 1 h 266"/>
                <a:gd name="T28" fmla="*/ 91 w 529"/>
                <a:gd name="T29" fmla="*/ 4 h 266"/>
                <a:gd name="T30" fmla="*/ 91 w 529"/>
                <a:gd name="T31" fmla="*/ 12 h 266"/>
                <a:gd name="T32" fmla="*/ 36 w 529"/>
                <a:gd name="T33" fmla="*/ 5 h 266"/>
                <a:gd name="T34" fmla="*/ 34 w 529"/>
                <a:gd name="T35" fmla="*/ 2 h 266"/>
                <a:gd name="T36" fmla="*/ 29 w 529"/>
                <a:gd name="T37" fmla="*/ 1 h 266"/>
                <a:gd name="T38" fmla="*/ 24 w 529"/>
                <a:gd name="T39" fmla="*/ 2 h 266"/>
                <a:gd name="T40" fmla="*/ 22 w 529"/>
                <a:gd name="T41" fmla="*/ 5 h 266"/>
                <a:gd name="T42" fmla="*/ 13 w 529"/>
                <a:gd name="T43" fmla="*/ 12 h 266"/>
                <a:gd name="T44" fmla="*/ 14 w 529"/>
                <a:gd name="T45" fmla="*/ 23 h 266"/>
                <a:gd name="T46" fmla="*/ 18 w 529"/>
                <a:gd name="T47" fmla="*/ 23 h 266"/>
                <a:gd name="T48" fmla="*/ 22 w 529"/>
                <a:gd name="T49" fmla="*/ 26 h 266"/>
                <a:gd name="T50" fmla="*/ 23 w 529"/>
                <a:gd name="T51" fmla="*/ 34 h 266"/>
                <a:gd name="T52" fmla="*/ 21 w 529"/>
                <a:gd name="T53" fmla="*/ 43 h 266"/>
                <a:gd name="T54" fmla="*/ 17 w 529"/>
                <a:gd name="T55" fmla="*/ 51 h 266"/>
                <a:gd name="T56" fmla="*/ 11 w 529"/>
                <a:gd name="T57" fmla="*/ 57 h 266"/>
                <a:gd name="T58" fmla="*/ 6 w 529"/>
                <a:gd name="T59" fmla="*/ 60 h 266"/>
                <a:gd name="T60" fmla="*/ 2 w 529"/>
                <a:gd name="T61" fmla="*/ 62 h 266"/>
                <a:gd name="T62" fmla="*/ 0 w 529"/>
                <a:gd name="T63" fmla="*/ 65 h 266"/>
                <a:gd name="T64" fmla="*/ 132 w 529"/>
                <a:gd name="T65" fmla="*/ 67 h 26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529"/>
                <a:gd name="T100" fmla="*/ 0 h 266"/>
                <a:gd name="T101" fmla="*/ 529 w 529"/>
                <a:gd name="T102" fmla="*/ 266 h 26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529" h="266">
                  <a:moveTo>
                    <a:pt x="529" y="266"/>
                  </a:moveTo>
                  <a:lnTo>
                    <a:pt x="527" y="256"/>
                  </a:lnTo>
                  <a:lnTo>
                    <a:pt x="523" y="250"/>
                  </a:lnTo>
                  <a:lnTo>
                    <a:pt x="517" y="245"/>
                  </a:lnTo>
                  <a:lnTo>
                    <a:pt x="509" y="242"/>
                  </a:lnTo>
                  <a:lnTo>
                    <a:pt x="501" y="240"/>
                  </a:lnTo>
                  <a:lnTo>
                    <a:pt x="490" y="235"/>
                  </a:lnTo>
                  <a:lnTo>
                    <a:pt x="480" y="229"/>
                  </a:lnTo>
                  <a:lnTo>
                    <a:pt x="469" y="220"/>
                  </a:lnTo>
                  <a:lnTo>
                    <a:pt x="457" y="208"/>
                  </a:lnTo>
                  <a:lnTo>
                    <a:pt x="447" y="196"/>
                  </a:lnTo>
                  <a:lnTo>
                    <a:pt x="439" y="182"/>
                  </a:lnTo>
                  <a:lnTo>
                    <a:pt x="433" y="166"/>
                  </a:lnTo>
                  <a:lnTo>
                    <a:pt x="429" y="150"/>
                  </a:lnTo>
                  <a:lnTo>
                    <a:pt x="427" y="131"/>
                  </a:lnTo>
                  <a:lnTo>
                    <a:pt x="429" y="113"/>
                  </a:lnTo>
                  <a:lnTo>
                    <a:pt x="434" y="93"/>
                  </a:lnTo>
                  <a:lnTo>
                    <a:pt x="464" y="93"/>
                  </a:lnTo>
                  <a:lnTo>
                    <a:pt x="464" y="49"/>
                  </a:lnTo>
                  <a:lnTo>
                    <a:pt x="425" y="49"/>
                  </a:lnTo>
                  <a:lnTo>
                    <a:pt x="425" y="22"/>
                  </a:lnTo>
                  <a:lnTo>
                    <a:pt x="425" y="18"/>
                  </a:lnTo>
                  <a:lnTo>
                    <a:pt x="422" y="9"/>
                  </a:lnTo>
                  <a:lnTo>
                    <a:pt x="415" y="5"/>
                  </a:lnTo>
                  <a:lnTo>
                    <a:pt x="406" y="1"/>
                  </a:lnTo>
                  <a:lnTo>
                    <a:pt x="395" y="0"/>
                  </a:lnTo>
                  <a:lnTo>
                    <a:pt x="383" y="1"/>
                  </a:lnTo>
                  <a:lnTo>
                    <a:pt x="374" y="5"/>
                  </a:lnTo>
                  <a:lnTo>
                    <a:pt x="367" y="9"/>
                  </a:lnTo>
                  <a:lnTo>
                    <a:pt x="365" y="18"/>
                  </a:lnTo>
                  <a:lnTo>
                    <a:pt x="366" y="22"/>
                  </a:lnTo>
                  <a:lnTo>
                    <a:pt x="366" y="49"/>
                  </a:lnTo>
                  <a:lnTo>
                    <a:pt x="147" y="49"/>
                  </a:lnTo>
                  <a:lnTo>
                    <a:pt x="147" y="22"/>
                  </a:lnTo>
                  <a:lnTo>
                    <a:pt x="144" y="14"/>
                  </a:lnTo>
                  <a:lnTo>
                    <a:pt x="137" y="9"/>
                  </a:lnTo>
                  <a:lnTo>
                    <a:pt x="128" y="6"/>
                  </a:lnTo>
                  <a:lnTo>
                    <a:pt x="118" y="6"/>
                  </a:lnTo>
                  <a:lnTo>
                    <a:pt x="107" y="7"/>
                  </a:lnTo>
                  <a:lnTo>
                    <a:pt x="98" y="11"/>
                  </a:lnTo>
                  <a:lnTo>
                    <a:pt x="91" y="15"/>
                  </a:lnTo>
                  <a:lnTo>
                    <a:pt x="89" y="22"/>
                  </a:lnTo>
                  <a:lnTo>
                    <a:pt x="89" y="51"/>
                  </a:lnTo>
                  <a:lnTo>
                    <a:pt x="53" y="51"/>
                  </a:lnTo>
                  <a:lnTo>
                    <a:pt x="53" y="93"/>
                  </a:lnTo>
                  <a:lnTo>
                    <a:pt x="57" y="93"/>
                  </a:lnTo>
                  <a:lnTo>
                    <a:pt x="65" y="93"/>
                  </a:lnTo>
                  <a:lnTo>
                    <a:pt x="75" y="93"/>
                  </a:lnTo>
                  <a:lnTo>
                    <a:pt x="87" y="93"/>
                  </a:lnTo>
                  <a:lnTo>
                    <a:pt x="91" y="107"/>
                  </a:lnTo>
                  <a:lnTo>
                    <a:pt x="94" y="122"/>
                  </a:lnTo>
                  <a:lnTo>
                    <a:pt x="94" y="139"/>
                  </a:lnTo>
                  <a:lnTo>
                    <a:pt x="91" y="157"/>
                  </a:lnTo>
                  <a:lnTo>
                    <a:pt x="86" y="174"/>
                  </a:lnTo>
                  <a:lnTo>
                    <a:pt x="79" y="190"/>
                  </a:lnTo>
                  <a:lnTo>
                    <a:pt x="69" y="206"/>
                  </a:lnTo>
                  <a:lnTo>
                    <a:pt x="57" y="220"/>
                  </a:lnTo>
                  <a:lnTo>
                    <a:pt x="45" y="229"/>
                  </a:lnTo>
                  <a:lnTo>
                    <a:pt x="35" y="236"/>
                  </a:lnTo>
                  <a:lnTo>
                    <a:pt x="26" y="241"/>
                  </a:lnTo>
                  <a:lnTo>
                    <a:pt x="17" y="244"/>
                  </a:lnTo>
                  <a:lnTo>
                    <a:pt x="11" y="248"/>
                  </a:lnTo>
                  <a:lnTo>
                    <a:pt x="5" y="251"/>
                  </a:lnTo>
                  <a:lnTo>
                    <a:pt x="1" y="257"/>
                  </a:lnTo>
                  <a:lnTo>
                    <a:pt x="0" y="266"/>
                  </a:lnTo>
                  <a:lnTo>
                    <a:pt x="529" y="266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09" name="Freeform 73"/>
            <p:cNvSpPr>
              <a:spLocks/>
            </p:cNvSpPr>
            <p:nvPr/>
          </p:nvSpPr>
          <p:spPr bwMode="auto">
            <a:xfrm>
              <a:off x="558" y="1547"/>
              <a:ext cx="40" cy="39"/>
            </a:xfrm>
            <a:custGeom>
              <a:avLst/>
              <a:gdLst>
                <a:gd name="T0" fmla="*/ 20 w 79"/>
                <a:gd name="T1" fmla="*/ 19 h 80"/>
                <a:gd name="T2" fmla="*/ 20 w 79"/>
                <a:gd name="T3" fmla="*/ 19 h 80"/>
                <a:gd name="T4" fmla="*/ 20 w 79"/>
                <a:gd name="T5" fmla="*/ 16 h 80"/>
                <a:gd name="T6" fmla="*/ 18 w 79"/>
                <a:gd name="T7" fmla="*/ 12 h 80"/>
                <a:gd name="T8" fmla="*/ 17 w 79"/>
                <a:gd name="T9" fmla="*/ 9 h 80"/>
                <a:gd name="T10" fmla="*/ 14 w 79"/>
                <a:gd name="T11" fmla="*/ 5 h 80"/>
                <a:gd name="T12" fmla="*/ 11 w 79"/>
                <a:gd name="T13" fmla="*/ 3 h 80"/>
                <a:gd name="T14" fmla="*/ 8 w 79"/>
                <a:gd name="T15" fmla="*/ 1 h 80"/>
                <a:gd name="T16" fmla="*/ 4 w 79"/>
                <a:gd name="T17" fmla="*/ 0 h 80"/>
                <a:gd name="T18" fmla="*/ 0 w 79"/>
                <a:gd name="T19" fmla="*/ 0 h 80"/>
                <a:gd name="T20" fmla="*/ 0 w 79"/>
                <a:gd name="T21" fmla="*/ 3 h 80"/>
                <a:gd name="T22" fmla="*/ 4 w 79"/>
                <a:gd name="T23" fmla="*/ 3 h 80"/>
                <a:gd name="T24" fmla="*/ 7 w 79"/>
                <a:gd name="T25" fmla="*/ 4 h 80"/>
                <a:gd name="T26" fmla="*/ 10 w 79"/>
                <a:gd name="T27" fmla="*/ 5 h 80"/>
                <a:gd name="T28" fmla="*/ 12 w 79"/>
                <a:gd name="T29" fmla="*/ 7 h 80"/>
                <a:gd name="T30" fmla="*/ 14 w 79"/>
                <a:gd name="T31" fmla="*/ 10 h 80"/>
                <a:gd name="T32" fmla="*/ 16 w 79"/>
                <a:gd name="T33" fmla="*/ 12 h 80"/>
                <a:gd name="T34" fmla="*/ 17 w 79"/>
                <a:gd name="T35" fmla="*/ 16 h 80"/>
                <a:gd name="T36" fmla="*/ 17 w 79"/>
                <a:gd name="T37" fmla="*/ 19 h 80"/>
                <a:gd name="T38" fmla="*/ 17 w 79"/>
                <a:gd name="T39" fmla="*/ 19 h 80"/>
                <a:gd name="T40" fmla="*/ 20 w 79"/>
                <a:gd name="T41" fmla="*/ 19 h 8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79"/>
                <a:gd name="T64" fmla="*/ 0 h 80"/>
                <a:gd name="T65" fmla="*/ 79 w 79"/>
                <a:gd name="T66" fmla="*/ 80 h 8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79" h="80">
                  <a:moveTo>
                    <a:pt x="79" y="80"/>
                  </a:moveTo>
                  <a:lnTo>
                    <a:pt x="79" y="80"/>
                  </a:lnTo>
                  <a:lnTo>
                    <a:pt x="77" y="65"/>
                  </a:lnTo>
                  <a:lnTo>
                    <a:pt x="72" y="50"/>
                  </a:lnTo>
                  <a:lnTo>
                    <a:pt x="65" y="36"/>
                  </a:lnTo>
                  <a:lnTo>
                    <a:pt x="55" y="23"/>
                  </a:lnTo>
                  <a:lnTo>
                    <a:pt x="44" y="14"/>
                  </a:lnTo>
                  <a:lnTo>
                    <a:pt x="30" y="7"/>
                  </a:lnTo>
                  <a:lnTo>
                    <a:pt x="15" y="3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5" y="12"/>
                  </a:lnTo>
                  <a:lnTo>
                    <a:pt x="27" y="17"/>
                  </a:lnTo>
                  <a:lnTo>
                    <a:pt x="39" y="23"/>
                  </a:lnTo>
                  <a:lnTo>
                    <a:pt x="48" y="30"/>
                  </a:lnTo>
                  <a:lnTo>
                    <a:pt x="56" y="41"/>
                  </a:lnTo>
                  <a:lnTo>
                    <a:pt x="63" y="52"/>
                  </a:lnTo>
                  <a:lnTo>
                    <a:pt x="68" y="65"/>
                  </a:lnTo>
                  <a:lnTo>
                    <a:pt x="68" y="80"/>
                  </a:lnTo>
                  <a:lnTo>
                    <a:pt x="79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10" name="Freeform 74"/>
            <p:cNvSpPr>
              <a:spLocks/>
            </p:cNvSpPr>
            <p:nvPr/>
          </p:nvSpPr>
          <p:spPr bwMode="auto">
            <a:xfrm>
              <a:off x="558" y="1586"/>
              <a:ext cx="40" cy="40"/>
            </a:xfrm>
            <a:custGeom>
              <a:avLst/>
              <a:gdLst>
                <a:gd name="T0" fmla="*/ 0 w 79"/>
                <a:gd name="T1" fmla="*/ 21 h 78"/>
                <a:gd name="T2" fmla="*/ 0 w 79"/>
                <a:gd name="T3" fmla="*/ 21 h 78"/>
                <a:gd name="T4" fmla="*/ 4 w 79"/>
                <a:gd name="T5" fmla="*/ 20 h 78"/>
                <a:gd name="T6" fmla="*/ 8 w 79"/>
                <a:gd name="T7" fmla="*/ 18 h 78"/>
                <a:gd name="T8" fmla="*/ 11 w 79"/>
                <a:gd name="T9" fmla="*/ 17 h 78"/>
                <a:gd name="T10" fmla="*/ 14 w 79"/>
                <a:gd name="T11" fmla="*/ 14 h 78"/>
                <a:gd name="T12" fmla="*/ 17 w 79"/>
                <a:gd name="T13" fmla="*/ 11 h 78"/>
                <a:gd name="T14" fmla="*/ 18 w 79"/>
                <a:gd name="T15" fmla="*/ 8 h 78"/>
                <a:gd name="T16" fmla="*/ 20 w 79"/>
                <a:gd name="T17" fmla="*/ 4 h 78"/>
                <a:gd name="T18" fmla="*/ 20 w 79"/>
                <a:gd name="T19" fmla="*/ 0 h 78"/>
                <a:gd name="T20" fmla="*/ 17 w 79"/>
                <a:gd name="T21" fmla="*/ 0 h 78"/>
                <a:gd name="T22" fmla="*/ 17 w 79"/>
                <a:gd name="T23" fmla="*/ 4 h 78"/>
                <a:gd name="T24" fmla="*/ 16 w 79"/>
                <a:gd name="T25" fmla="*/ 7 h 78"/>
                <a:gd name="T26" fmla="*/ 14 w 79"/>
                <a:gd name="T27" fmla="*/ 10 h 78"/>
                <a:gd name="T28" fmla="*/ 12 w 79"/>
                <a:gd name="T29" fmla="*/ 13 h 78"/>
                <a:gd name="T30" fmla="*/ 10 w 79"/>
                <a:gd name="T31" fmla="*/ 14 h 78"/>
                <a:gd name="T32" fmla="*/ 7 w 79"/>
                <a:gd name="T33" fmla="*/ 16 h 78"/>
                <a:gd name="T34" fmla="*/ 4 w 79"/>
                <a:gd name="T35" fmla="*/ 17 h 78"/>
                <a:gd name="T36" fmla="*/ 0 w 79"/>
                <a:gd name="T37" fmla="*/ 17 h 78"/>
                <a:gd name="T38" fmla="*/ 0 w 79"/>
                <a:gd name="T39" fmla="*/ 17 h 78"/>
                <a:gd name="T40" fmla="*/ 0 w 79"/>
                <a:gd name="T41" fmla="*/ 21 h 7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79"/>
                <a:gd name="T64" fmla="*/ 0 h 78"/>
                <a:gd name="T65" fmla="*/ 79 w 79"/>
                <a:gd name="T66" fmla="*/ 78 h 7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79" h="78">
                  <a:moveTo>
                    <a:pt x="0" y="78"/>
                  </a:moveTo>
                  <a:lnTo>
                    <a:pt x="0" y="78"/>
                  </a:lnTo>
                  <a:lnTo>
                    <a:pt x="15" y="76"/>
                  </a:lnTo>
                  <a:lnTo>
                    <a:pt x="30" y="71"/>
                  </a:lnTo>
                  <a:lnTo>
                    <a:pt x="44" y="64"/>
                  </a:lnTo>
                  <a:lnTo>
                    <a:pt x="55" y="55"/>
                  </a:lnTo>
                  <a:lnTo>
                    <a:pt x="65" y="42"/>
                  </a:lnTo>
                  <a:lnTo>
                    <a:pt x="72" y="31"/>
                  </a:lnTo>
                  <a:lnTo>
                    <a:pt x="77" y="15"/>
                  </a:lnTo>
                  <a:lnTo>
                    <a:pt x="79" y="0"/>
                  </a:lnTo>
                  <a:lnTo>
                    <a:pt x="68" y="0"/>
                  </a:lnTo>
                  <a:lnTo>
                    <a:pt x="68" y="15"/>
                  </a:lnTo>
                  <a:lnTo>
                    <a:pt x="63" y="26"/>
                  </a:lnTo>
                  <a:lnTo>
                    <a:pt x="56" y="38"/>
                  </a:lnTo>
                  <a:lnTo>
                    <a:pt x="48" y="48"/>
                  </a:lnTo>
                  <a:lnTo>
                    <a:pt x="39" y="55"/>
                  </a:lnTo>
                  <a:lnTo>
                    <a:pt x="27" y="62"/>
                  </a:lnTo>
                  <a:lnTo>
                    <a:pt x="15" y="67"/>
                  </a:lnTo>
                  <a:lnTo>
                    <a:pt x="0" y="67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11" name="Freeform 75"/>
            <p:cNvSpPr>
              <a:spLocks/>
            </p:cNvSpPr>
            <p:nvPr/>
          </p:nvSpPr>
          <p:spPr bwMode="auto">
            <a:xfrm>
              <a:off x="519" y="1586"/>
              <a:ext cx="39" cy="40"/>
            </a:xfrm>
            <a:custGeom>
              <a:avLst/>
              <a:gdLst>
                <a:gd name="T0" fmla="*/ 0 w 79"/>
                <a:gd name="T1" fmla="*/ 0 h 78"/>
                <a:gd name="T2" fmla="*/ 0 w 79"/>
                <a:gd name="T3" fmla="*/ 0 h 78"/>
                <a:gd name="T4" fmla="*/ 0 w 79"/>
                <a:gd name="T5" fmla="*/ 4 h 78"/>
                <a:gd name="T6" fmla="*/ 1 w 79"/>
                <a:gd name="T7" fmla="*/ 8 h 78"/>
                <a:gd name="T8" fmla="*/ 3 w 79"/>
                <a:gd name="T9" fmla="*/ 11 h 78"/>
                <a:gd name="T10" fmla="*/ 5 w 79"/>
                <a:gd name="T11" fmla="*/ 14 h 78"/>
                <a:gd name="T12" fmla="*/ 9 w 79"/>
                <a:gd name="T13" fmla="*/ 17 h 78"/>
                <a:gd name="T14" fmla="*/ 12 w 79"/>
                <a:gd name="T15" fmla="*/ 18 h 78"/>
                <a:gd name="T16" fmla="*/ 16 w 79"/>
                <a:gd name="T17" fmla="*/ 20 h 78"/>
                <a:gd name="T18" fmla="*/ 19 w 79"/>
                <a:gd name="T19" fmla="*/ 21 h 78"/>
                <a:gd name="T20" fmla="*/ 19 w 79"/>
                <a:gd name="T21" fmla="*/ 17 h 78"/>
                <a:gd name="T22" fmla="*/ 16 w 79"/>
                <a:gd name="T23" fmla="*/ 17 h 78"/>
                <a:gd name="T24" fmla="*/ 13 w 79"/>
                <a:gd name="T25" fmla="*/ 16 h 78"/>
                <a:gd name="T26" fmla="*/ 10 w 79"/>
                <a:gd name="T27" fmla="*/ 14 h 78"/>
                <a:gd name="T28" fmla="*/ 7 w 79"/>
                <a:gd name="T29" fmla="*/ 13 h 78"/>
                <a:gd name="T30" fmla="*/ 5 w 79"/>
                <a:gd name="T31" fmla="*/ 10 h 78"/>
                <a:gd name="T32" fmla="*/ 4 w 79"/>
                <a:gd name="T33" fmla="*/ 7 h 78"/>
                <a:gd name="T34" fmla="*/ 3 w 79"/>
                <a:gd name="T35" fmla="*/ 4 h 78"/>
                <a:gd name="T36" fmla="*/ 3 w 79"/>
                <a:gd name="T37" fmla="*/ 0 h 78"/>
                <a:gd name="T38" fmla="*/ 3 w 79"/>
                <a:gd name="T39" fmla="*/ 0 h 78"/>
                <a:gd name="T40" fmla="*/ 0 w 79"/>
                <a:gd name="T41" fmla="*/ 0 h 7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79"/>
                <a:gd name="T64" fmla="*/ 0 h 78"/>
                <a:gd name="T65" fmla="*/ 79 w 79"/>
                <a:gd name="T66" fmla="*/ 78 h 7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79" h="78">
                  <a:moveTo>
                    <a:pt x="0" y="0"/>
                  </a:moveTo>
                  <a:lnTo>
                    <a:pt x="0" y="0"/>
                  </a:lnTo>
                  <a:lnTo>
                    <a:pt x="3" y="15"/>
                  </a:lnTo>
                  <a:lnTo>
                    <a:pt x="7" y="31"/>
                  </a:lnTo>
                  <a:lnTo>
                    <a:pt x="14" y="42"/>
                  </a:lnTo>
                  <a:lnTo>
                    <a:pt x="23" y="55"/>
                  </a:lnTo>
                  <a:lnTo>
                    <a:pt x="36" y="64"/>
                  </a:lnTo>
                  <a:lnTo>
                    <a:pt x="48" y="71"/>
                  </a:lnTo>
                  <a:lnTo>
                    <a:pt x="64" y="76"/>
                  </a:lnTo>
                  <a:lnTo>
                    <a:pt x="79" y="78"/>
                  </a:lnTo>
                  <a:lnTo>
                    <a:pt x="79" y="67"/>
                  </a:lnTo>
                  <a:lnTo>
                    <a:pt x="64" y="67"/>
                  </a:lnTo>
                  <a:lnTo>
                    <a:pt x="52" y="62"/>
                  </a:lnTo>
                  <a:lnTo>
                    <a:pt x="41" y="55"/>
                  </a:lnTo>
                  <a:lnTo>
                    <a:pt x="30" y="48"/>
                  </a:lnTo>
                  <a:lnTo>
                    <a:pt x="23" y="38"/>
                  </a:lnTo>
                  <a:lnTo>
                    <a:pt x="16" y="26"/>
                  </a:lnTo>
                  <a:lnTo>
                    <a:pt x="12" y="15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12" name="Freeform 76"/>
            <p:cNvSpPr>
              <a:spLocks/>
            </p:cNvSpPr>
            <p:nvPr/>
          </p:nvSpPr>
          <p:spPr bwMode="auto">
            <a:xfrm>
              <a:off x="519" y="1547"/>
              <a:ext cx="39" cy="39"/>
            </a:xfrm>
            <a:custGeom>
              <a:avLst/>
              <a:gdLst>
                <a:gd name="T0" fmla="*/ 19 w 79"/>
                <a:gd name="T1" fmla="*/ 0 h 80"/>
                <a:gd name="T2" fmla="*/ 19 w 79"/>
                <a:gd name="T3" fmla="*/ 0 h 80"/>
                <a:gd name="T4" fmla="*/ 16 w 79"/>
                <a:gd name="T5" fmla="*/ 0 h 80"/>
                <a:gd name="T6" fmla="*/ 12 w 79"/>
                <a:gd name="T7" fmla="*/ 1 h 80"/>
                <a:gd name="T8" fmla="*/ 9 w 79"/>
                <a:gd name="T9" fmla="*/ 3 h 80"/>
                <a:gd name="T10" fmla="*/ 5 w 79"/>
                <a:gd name="T11" fmla="*/ 5 h 80"/>
                <a:gd name="T12" fmla="*/ 3 w 79"/>
                <a:gd name="T13" fmla="*/ 9 h 80"/>
                <a:gd name="T14" fmla="*/ 1 w 79"/>
                <a:gd name="T15" fmla="*/ 12 h 80"/>
                <a:gd name="T16" fmla="*/ 0 w 79"/>
                <a:gd name="T17" fmla="*/ 16 h 80"/>
                <a:gd name="T18" fmla="*/ 0 w 79"/>
                <a:gd name="T19" fmla="*/ 19 h 80"/>
                <a:gd name="T20" fmla="*/ 3 w 79"/>
                <a:gd name="T21" fmla="*/ 19 h 80"/>
                <a:gd name="T22" fmla="*/ 3 w 79"/>
                <a:gd name="T23" fmla="*/ 16 h 80"/>
                <a:gd name="T24" fmla="*/ 4 w 79"/>
                <a:gd name="T25" fmla="*/ 12 h 80"/>
                <a:gd name="T26" fmla="*/ 5 w 79"/>
                <a:gd name="T27" fmla="*/ 10 h 80"/>
                <a:gd name="T28" fmla="*/ 7 w 79"/>
                <a:gd name="T29" fmla="*/ 7 h 80"/>
                <a:gd name="T30" fmla="*/ 10 w 79"/>
                <a:gd name="T31" fmla="*/ 5 h 80"/>
                <a:gd name="T32" fmla="*/ 13 w 79"/>
                <a:gd name="T33" fmla="*/ 4 h 80"/>
                <a:gd name="T34" fmla="*/ 16 w 79"/>
                <a:gd name="T35" fmla="*/ 3 h 80"/>
                <a:gd name="T36" fmla="*/ 19 w 79"/>
                <a:gd name="T37" fmla="*/ 3 h 80"/>
                <a:gd name="T38" fmla="*/ 19 w 79"/>
                <a:gd name="T39" fmla="*/ 3 h 80"/>
                <a:gd name="T40" fmla="*/ 19 w 79"/>
                <a:gd name="T41" fmla="*/ 0 h 8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79"/>
                <a:gd name="T64" fmla="*/ 0 h 80"/>
                <a:gd name="T65" fmla="*/ 79 w 79"/>
                <a:gd name="T66" fmla="*/ 80 h 8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79" h="80">
                  <a:moveTo>
                    <a:pt x="79" y="0"/>
                  </a:moveTo>
                  <a:lnTo>
                    <a:pt x="79" y="0"/>
                  </a:lnTo>
                  <a:lnTo>
                    <a:pt x="64" y="3"/>
                  </a:lnTo>
                  <a:lnTo>
                    <a:pt x="48" y="7"/>
                  </a:lnTo>
                  <a:lnTo>
                    <a:pt x="36" y="14"/>
                  </a:lnTo>
                  <a:lnTo>
                    <a:pt x="23" y="23"/>
                  </a:lnTo>
                  <a:lnTo>
                    <a:pt x="14" y="36"/>
                  </a:lnTo>
                  <a:lnTo>
                    <a:pt x="7" y="50"/>
                  </a:lnTo>
                  <a:lnTo>
                    <a:pt x="3" y="65"/>
                  </a:lnTo>
                  <a:lnTo>
                    <a:pt x="0" y="80"/>
                  </a:lnTo>
                  <a:lnTo>
                    <a:pt x="12" y="80"/>
                  </a:lnTo>
                  <a:lnTo>
                    <a:pt x="12" y="65"/>
                  </a:lnTo>
                  <a:lnTo>
                    <a:pt x="16" y="52"/>
                  </a:lnTo>
                  <a:lnTo>
                    <a:pt x="23" y="41"/>
                  </a:lnTo>
                  <a:lnTo>
                    <a:pt x="30" y="30"/>
                  </a:lnTo>
                  <a:lnTo>
                    <a:pt x="41" y="23"/>
                  </a:lnTo>
                  <a:lnTo>
                    <a:pt x="52" y="17"/>
                  </a:lnTo>
                  <a:lnTo>
                    <a:pt x="64" y="12"/>
                  </a:lnTo>
                  <a:lnTo>
                    <a:pt x="79" y="1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13" name="Rectangle 77"/>
            <p:cNvSpPr>
              <a:spLocks noChangeArrowheads="1"/>
            </p:cNvSpPr>
            <p:nvPr/>
          </p:nvSpPr>
          <p:spPr bwMode="auto">
            <a:xfrm>
              <a:off x="432" y="1641"/>
              <a:ext cx="265" cy="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921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75779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A097F05-D22B-4EBB-A56C-A0F89CAAEBAB}" type="slidenum">
              <a:rPr lang="zh-CN" altLang="en-US" sz="1400" smtClean="0"/>
              <a:pPr/>
              <a:t>18</a:t>
            </a:fld>
            <a:endParaRPr lang="en-US" altLang="zh-CN" sz="1400" smtClean="0"/>
          </a:p>
        </p:txBody>
      </p:sp>
      <p:sp>
        <p:nvSpPr>
          <p:cNvPr id="75780" name="Text Box 2"/>
          <p:cNvSpPr txBox="1">
            <a:spLocks noChangeArrowheads="1"/>
          </p:cNvSpPr>
          <p:nvPr/>
        </p:nvSpPr>
        <p:spPr bwMode="auto">
          <a:xfrm>
            <a:off x="2247900" y="330200"/>
            <a:ext cx="4267200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4400" u="sng">
                <a:solidFill>
                  <a:schemeClr val="accent2"/>
                </a:solidFill>
                <a:latin typeface="Comic Sans MS" pitchFamily="66" charset="0"/>
                <a:ea typeface="宋体" pitchFamily="2" charset="-122"/>
              </a:rPr>
              <a:t>分组 </a:t>
            </a:r>
            <a:r>
              <a:rPr lang="en-US" altLang="zh-CN" sz="4400" u="sng">
                <a:solidFill>
                  <a:schemeClr val="accent2"/>
                </a:solidFill>
                <a:latin typeface="Comic Sans MS" pitchFamily="66" charset="0"/>
                <a:ea typeface="宋体" pitchFamily="2" charset="-122"/>
              </a:rPr>
              <a:t>packet</a:t>
            </a:r>
          </a:p>
        </p:txBody>
      </p:sp>
      <p:sp>
        <p:nvSpPr>
          <p:cNvPr id="75781" name="Text Box 3"/>
          <p:cNvSpPr txBox="1">
            <a:spLocks noChangeArrowheads="1"/>
          </p:cNvSpPr>
          <p:nvPr/>
        </p:nvSpPr>
        <p:spPr bwMode="auto">
          <a:xfrm>
            <a:off x="647700" y="1790700"/>
            <a:ext cx="7645400" cy="4570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Char char="w"/>
            </a:pPr>
            <a:r>
              <a:rPr lang="zh-CN" altLang="en-US" b="1" dirty="0">
                <a:solidFill>
                  <a:schemeClr val="accent2"/>
                </a:solidFill>
                <a:ea typeface="楷体_GB2312" pitchFamily="49" charset="-122"/>
              </a:rPr>
              <a:t> </a:t>
            </a:r>
            <a:r>
              <a:rPr lang="zh-CN" altLang="en-US" sz="2800" b="1" dirty="0">
                <a:solidFill>
                  <a:schemeClr val="accent2"/>
                </a:solidFill>
                <a:ea typeface="楷体_GB2312" pitchFamily="49" charset="-122"/>
              </a:rPr>
              <a:t>邮政系统</a:t>
            </a:r>
          </a:p>
          <a:p>
            <a:pPr lvl="1" eaLnBrk="1" hangingPunct="1">
              <a:spcBef>
                <a:spcPct val="50000"/>
              </a:spcBef>
              <a:buFont typeface="Wingdings" pitchFamily="2" charset="2"/>
              <a:buChar char="§"/>
            </a:pPr>
            <a:r>
              <a:rPr lang="zh-CN" altLang="en-US" sz="2800" b="1" dirty="0">
                <a:solidFill>
                  <a:schemeClr val="accent2"/>
                </a:solidFill>
                <a:ea typeface="楷体_GB2312" pitchFamily="49" charset="-122"/>
              </a:rPr>
              <a:t> 信件－收信人地址－发信人地址</a:t>
            </a:r>
          </a:p>
          <a:p>
            <a:pPr eaLnBrk="1" hangingPunct="1">
              <a:spcBef>
                <a:spcPct val="50000"/>
              </a:spcBef>
              <a:buFont typeface="Wingdings" pitchFamily="2" charset="2"/>
              <a:buChar char="w"/>
            </a:pPr>
            <a:r>
              <a:rPr lang="zh-CN" altLang="en-US" sz="2800" b="1" dirty="0">
                <a:solidFill>
                  <a:schemeClr val="accent2"/>
                </a:solidFill>
                <a:ea typeface="楷体_GB2312" pitchFamily="49" charset="-122"/>
              </a:rPr>
              <a:t> 数据报</a:t>
            </a:r>
            <a:r>
              <a:rPr lang="en-US" altLang="zh-CN" sz="2800" b="1" dirty="0">
                <a:solidFill>
                  <a:schemeClr val="accent2"/>
                </a:solidFill>
                <a:ea typeface="楷体_GB2312" pitchFamily="49" charset="-122"/>
              </a:rPr>
              <a:t>(</a:t>
            </a:r>
            <a:r>
              <a:rPr lang="en-US" altLang="zh-CN" sz="2800" b="1" dirty="0" err="1">
                <a:solidFill>
                  <a:schemeClr val="accent2"/>
                </a:solidFill>
                <a:ea typeface="楷体_GB2312" pitchFamily="49" charset="-122"/>
              </a:rPr>
              <a:t>DataGram</a:t>
            </a:r>
            <a:r>
              <a:rPr lang="en-US" altLang="zh-CN" sz="2800" b="1" dirty="0">
                <a:solidFill>
                  <a:schemeClr val="accent2"/>
                </a:solidFill>
                <a:ea typeface="楷体_GB2312" pitchFamily="49" charset="-122"/>
              </a:rPr>
              <a:t>)</a:t>
            </a:r>
          </a:p>
          <a:p>
            <a:pPr lvl="1" eaLnBrk="1" hangingPunct="1">
              <a:spcBef>
                <a:spcPct val="50000"/>
              </a:spcBef>
              <a:buFont typeface="Wingdings" pitchFamily="2" charset="2"/>
              <a:buChar char="§"/>
            </a:pPr>
            <a:r>
              <a:rPr lang="en-US" altLang="zh-CN" sz="2800" b="1" dirty="0">
                <a:solidFill>
                  <a:schemeClr val="accent2"/>
                </a:solidFill>
                <a:ea typeface="楷体_GB2312" pitchFamily="49" charset="-122"/>
              </a:rPr>
              <a:t> </a:t>
            </a:r>
            <a:r>
              <a:rPr lang="zh-CN" altLang="en-US" sz="2800" b="1" dirty="0">
                <a:solidFill>
                  <a:schemeClr val="accent2"/>
                </a:solidFill>
                <a:ea typeface="楷体_GB2312" pitchFamily="49" charset="-122"/>
              </a:rPr>
              <a:t>自带寻址信息</a:t>
            </a:r>
          </a:p>
          <a:p>
            <a:pPr lvl="1" eaLnBrk="1" hangingPunct="1">
              <a:spcBef>
                <a:spcPct val="50000"/>
              </a:spcBef>
              <a:buFont typeface="Wingdings" pitchFamily="2" charset="2"/>
              <a:buChar char="§"/>
            </a:pPr>
            <a:r>
              <a:rPr lang="zh-CN" altLang="en-US" sz="2800" b="1" dirty="0">
                <a:solidFill>
                  <a:schemeClr val="accent2"/>
                </a:solidFill>
                <a:ea typeface="楷体_GB2312" pitchFamily="49" charset="-122"/>
              </a:rPr>
              <a:t> 能独立地从数据源</a:t>
            </a:r>
            <a:r>
              <a:rPr lang="en-US" altLang="zh-CN" sz="2800" b="1" dirty="0">
                <a:solidFill>
                  <a:schemeClr val="accent2"/>
                </a:solidFill>
                <a:ea typeface="楷体_GB2312" pitchFamily="49" charset="-122"/>
              </a:rPr>
              <a:t>“</a:t>
            </a:r>
            <a:r>
              <a:rPr lang="zh-CN" altLang="en-US" sz="2800" b="1" dirty="0">
                <a:solidFill>
                  <a:schemeClr val="accent2"/>
                </a:solidFill>
                <a:ea typeface="楷体_GB2312" pitchFamily="49" charset="-122"/>
              </a:rPr>
              <a:t>行走</a:t>
            </a:r>
            <a:r>
              <a:rPr lang="en-US" altLang="zh-CN" sz="2800" b="1" dirty="0">
                <a:solidFill>
                  <a:schemeClr val="accent2"/>
                </a:solidFill>
                <a:ea typeface="楷体_GB2312" pitchFamily="49" charset="-122"/>
              </a:rPr>
              <a:t>”</a:t>
            </a:r>
            <a:r>
              <a:rPr lang="zh-CN" altLang="en-US" sz="2800" b="1" dirty="0">
                <a:solidFill>
                  <a:schemeClr val="accent2"/>
                </a:solidFill>
                <a:ea typeface="楷体_GB2312" pitchFamily="49" charset="-122"/>
              </a:rPr>
              <a:t>到目的终点的数据包</a:t>
            </a:r>
            <a:r>
              <a:rPr lang="en-US" altLang="zh-CN" sz="2800" b="1" dirty="0">
                <a:solidFill>
                  <a:schemeClr val="accent2"/>
                </a:solidFill>
                <a:ea typeface="楷体_GB2312" pitchFamily="49" charset="-122"/>
              </a:rPr>
              <a:t>(packet</a:t>
            </a:r>
            <a:r>
              <a:rPr lang="en-US" altLang="zh-CN" sz="2800" b="1" dirty="0" smtClean="0">
                <a:solidFill>
                  <a:schemeClr val="accent2"/>
                </a:solidFill>
                <a:ea typeface="楷体_GB2312" pitchFamily="49" charset="-122"/>
              </a:rPr>
              <a:t>)</a:t>
            </a:r>
          </a:p>
          <a:p>
            <a:pPr eaLnBrk="1" hangingPunct="1">
              <a:spcBef>
                <a:spcPct val="50000"/>
              </a:spcBef>
              <a:buFont typeface="Wingdings" pitchFamily="2" charset="2"/>
              <a:buChar char="§"/>
            </a:pPr>
            <a:r>
              <a:rPr lang="zh-CN" altLang="en-US" sz="2800" b="1" dirty="0" smtClean="0">
                <a:solidFill>
                  <a:schemeClr val="accent2"/>
                </a:solidFill>
                <a:ea typeface="楷体_GB2312" pitchFamily="49" charset="-122"/>
              </a:rPr>
              <a:t> 分组交换</a:t>
            </a:r>
            <a:r>
              <a:rPr lang="zh-CN" altLang="en-US" sz="2800" b="1" dirty="0">
                <a:solidFill>
                  <a:schemeClr val="accent2"/>
                </a:solidFill>
                <a:ea typeface="楷体_GB2312" pitchFamily="49" charset="-122"/>
              </a:rPr>
              <a:t>：通信双方以分组为单位、使用存储</a:t>
            </a:r>
            <a:r>
              <a:rPr lang="en-US" altLang="zh-CN" sz="2800" b="1" dirty="0">
                <a:solidFill>
                  <a:schemeClr val="accent2"/>
                </a:solidFill>
                <a:ea typeface="楷体_GB2312" pitchFamily="49" charset="-122"/>
              </a:rPr>
              <a:t>-</a:t>
            </a:r>
            <a:r>
              <a:rPr lang="zh-CN" altLang="en-US" sz="2800" b="1" dirty="0">
                <a:solidFill>
                  <a:schemeClr val="accent2"/>
                </a:solidFill>
                <a:ea typeface="楷体_GB2312" pitchFamily="49" charset="-122"/>
              </a:rPr>
              <a:t>转发机制实现数据交互的通信方式</a:t>
            </a:r>
            <a:endParaRPr lang="en-US" altLang="zh-CN" sz="2800" b="1" dirty="0">
              <a:solidFill>
                <a:schemeClr val="accent2"/>
              </a:solidFill>
              <a:ea typeface="楷体_GB2312" pitchFamily="49" charset="-122"/>
            </a:endParaRPr>
          </a:p>
        </p:txBody>
      </p:sp>
      <p:pic>
        <p:nvPicPr>
          <p:cNvPr id="75782" name="Picture 4" descr="Click To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100" y="1244600"/>
            <a:ext cx="2438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655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76803" name="灯片编号占位符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9B52FA63-8BDA-4BEF-8BEA-D3B6533514B7}" type="slidenum">
              <a:rPr lang="zh-CN" altLang="en-US" sz="1400" smtClean="0"/>
              <a:pPr/>
              <a:t>19</a:t>
            </a:fld>
            <a:endParaRPr lang="en-US" altLang="zh-CN" sz="1400" smtClean="0"/>
          </a:p>
        </p:txBody>
      </p:sp>
      <p:sp>
        <p:nvSpPr>
          <p:cNvPr id="768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smtClean="0">
                <a:ea typeface="宋体" pitchFamily="2" charset="-122"/>
              </a:rPr>
              <a:t>Network Core: Packet Switching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7680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371600"/>
            <a:ext cx="4343400" cy="32766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zh-CN" sz="2400" smtClean="0">
                <a:solidFill>
                  <a:srgbClr val="FF0000"/>
                </a:solidFill>
                <a:ea typeface="宋体" pitchFamily="2" charset="-122"/>
              </a:rPr>
              <a:t>each end-end data stream divided into </a:t>
            </a:r>
            <a:r>
              <a:rPr lang="en-US" altLang="zh-CN" sz="2400" i="1" smtClean="0">
                <a:solidFill>
                  <a:srgbClr val="FF0000"/>
                </a:solidFill>
                <a:ea typeface="宋体" pitchFamily="2" charset="-122"/>
              </a:rPr>
              <a:t>packets</a:t>
            </a:r>
            <a:endParaRPr lang="en-US" altLang="zh-CN" sz="2000" smtClean="0">
              <a:ea typeface="宋体" pitchFamily="2" charset="-122"/>
            </a:endParaRPr>
          </a:p>
          <a:p>
            <a:r>
              <a:rPr lang="en-US" altLang="zh-CN" sz="2400" smtClean="0">
                <a:ea typeface="宋体" pitchFamily="2" charset="-122"/>
              </a:rPr>
              <a:t>user A, B packets </a:t>
            </a:r>
            <a:r>
              <a:rPr lang="en-US" altLang="zh-CN" sz="2400" i="1" smtClean="0">
                <a:ea typeface="宋体" pitchFamily="2" charset="-122"/>
              </a:rPr>
              <a:t>share</a:t>
            </a:r>
            <a:r>
              <a:rPr lang="en-US" altLang="zh-CN" sz="2400" smtClean="0">
                <a:ea typeface="宋体" pitchFamily="2" charset="-122"/>
              </a:rPr>
              <a:t> network resources</a:t>
            </a:r>
            <a:r>
              <a:rPr lang="en-US" altLang="zh-CN" sz="2000" smtClean="0">
                <a:ea typeface="宋体" pitchFamily="2" charset="-122"/>
              </a:rPr>
              <a:t> </a:t>
            </a:r>
          </a:p>
          <a:p>
            <a:r>
              <a:rPr lang="en-US" altLang="zh-CN" sz="2400" smtClean="0">
                <a:ea typeface="宋体" pitchFamily="2" charset="-122"/>
              </a:rPr>
              <a:t>each packet uses full link bandwidth </a:t>
            </a:r>
          </a:p>
          <a:p>
            <a:r>
              <a:rPr lang="en-US" altLang="zh-CN" sz="2400" smtClean="0">
                <a:ea typeface="宋体" pitchFamily="2" charset="-122"/>
              </a:rPr>
              <a:t>resources used </a:t>
            </a:r>
            <a:r>
              <a:rPr lang="en-US" altLang="zh-CN" sz="2400" i="1" smtClean="0">
                <a:ea typeface="宋体" pitchFamily="2" charset="-122"/>
              </a:rPr>
              <a:t>as needed</a:t>
            </a:r>
            <a:r>
              <a:rPr lang="en-US" altLang="zh-CN" sz="2400" smtClean="0">
                <a:ea typeface="宋体" pitchFamily="2" charset="-122"/>
              </a:rPr>
              <a:t>, </a:t>
            </a:r>
          </a:p>
          <a:p>
            <a:endParaRPr lang="en-US" altLang="zh-CN" sz="2400" smtClean="0">
              <a:ea typeface="宋体" pitchFamily="2" charset="-122"/>
            </a:endParaRPr>
          </a:p>
          <a:p>
            <a:endParaRPr lang="zh-CN" altLang="en-US" sz="2000" smtClean="0">
              <a:ea typeface="宋体" pitchFamily="2" charset="-122"/>
            </a:endParaRPr>
          </a:p>
        </p:txBody>
      </p:sp>
      <p:sp>
        <p:nvSpPr>
          <p:cNvPr id="76806" name="Rectangle 6"/>
          <p:cNvSpPr>
            <a:spLocks noChangeArrowheads="1"/>
          </p:cNvSpPr>
          <p:nvPr/>
        </p:nvSpPr>
        <p:spPr bwMode="auto">
          <a:xfrm>
            <a:off x="5029200" y="1371600"/>
            <a:ext cx="38862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zh-CN">
                <a:solidFill>
                  <a:srgbClr val="FF0000"/>
                </a:solidFill>
                <a:latin typeface="Comic Sans MS" pitchFamily="66" charset="0"/>
                <a:ea typeface="宋体" pitchFamily="2" charset="-122"/>
              </a:rPr>
              <a:t>resource contention:</a:t>
            </a:r>
            <a:r>
              <a:rPr lang="en-US" altLang="zh-CN" sz="2000">
                <a:latin typeface="Comic Sans MS" pitchFamily="66" charset="0"/>
                <a:ea typeface="宋体" pitchFamily="2" charset="-122"/>
              </a:rPr>
              <a:t> 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>
                <a:latin typeface="Comic Sans MS" pitchFamily="66" charset="0"/>
                <a:ea typeface="宋体" pitchFamily="2" charset="-122"/>
              </a:rPr>
              <a:t>aggregate resource demand can exceed amount available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>
                <a:latin typeface="Comic Sans MS" pitchFamily="66" charset="0"/>
                <a:ea typeface="宋体" pitchFamily="2" charset="-122"/>
              </a:rPr>
              <a:t>congestion: packets queue, wait for link use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>
                <a:latin typeface="Comic Sans MS" pitchFamily="66" charset="0"/>
                <a:ea typeface="宋体" pitchFamily="2" charset="-122"/>
              </a:rPr>
              <a:t>store and forward: packets move one hop at a time</a:t>
            </a:r>
            <a:endParaRPr lang="en-US" altLang="zh-CN" sz="2000">
              <a:latin typeface="Comic Sans MS" pitchFamily="66" charset="0"/>
              <a:ea typeface="宋体" pitchFamily="2" charset="-122"/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zh-CN">
                <a:latin typeface="Comic Sans MS" pitchFamily="66" charset="0"/>
                <a:ea typeface="宋体" pitchFamily="2" charset="-122"/>
              </a:rPr>
              <a:t>transmit over link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zh-CN">
                <a:latin typeface="Comic Sans MS" pitchFamily="66" charset="0"/>
                <a:ea typeface="宋体" pitchFamily="2" charset="-122"/>
              </a:rPr>
              <a:t>wait turn at next link</a:t>
            </a:r>
            <a:endParaRPr lang="en-US" altLang="zh-CN" sz="2000">
              <a:latin typeface="Comic Sans MS" pitchFamily="66" charset="0"/>
              <a:ea typeface="宋体" pitchFamily="2" charset="-122"/>
            </a:endParaRPr>
          </a:p>
        </p:txBody>
      </p:sp>
      <p:grpSp>
        <p:nvGrpSpPr>
          <p:cNvPr id="76807" name="Group 10"/>
          <p:cNvGrpSpPr>
            <a:grpSpLocks/>
          </p:cNvGrpSpPr>
          <p:nvPr/>
        </p:nvGrpSpPr>
        <p:grpSpPr bwMode="auto">
          <a:xfrm>
            <a:off x="533400" y="4419600"/>
            <a:ext cx="4038600" cy="2209800"/>
            <a:chOff x="336" y="2496"/>
            <a:chExt cx="2544" cy="1392"/>
          </a:xfrm>
        </p:grpSpPr>
        <p:sp>
          <p:nvSpPr>
            <p:cNvPr id="76808" name="Rectangle 7"/>
            <p:cNvSpPr>
              <a:spLocks noChangeArrowheads="1"/>
            </p:cNvSpPr>
            <p:nvPr/>
          </p:nvSpPr>
          <p:spPr bwMode="auto">
            <a:xfrm>
              <a:off x="336" y="2784"/>
              <a:ext cx="2544" cy="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r>
                <a:rPr lang="en-US" altLang="zh-CN" sz="2000">
                  <a:latin typeface="Comic Sans MS" pitchFamily="66" charset="0"/>
                  <a:ea typeface="宋体" pitchFamily="2" charset="-122"/>
                </a:rPr>
                <a:t>Bandwidth division into “pieces”</a:t>
              </a:r>
            </a:p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r>
                <a:rPr lang="en-US" altLang="zh-CN" sz="2000">
                  <a:latin typeface="Comic Sans MS" pitchFamily="66" charset="0"/>
                  <a:ea typeface="宋体" pitchFamily="2" charset="-122"/>
                </a:rPr>
                <a:t>Dedicated allocation</a:t>
              </a:r>
            </a:p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r>
                <a:rPr lang="en-US" altLang="zh-CN" sz="2000">
                  <a:latin typeface="Comic Sans MS" pitchFamily="66" charset="0"/>
                  <a:ea typeface="宋体" pitchFamily="2" charset="-122"/>
                </a:rPr>
                <a:t>Resource reservation</a:t>
              </a:r>
            </a:p>
          </p:txBody>
        </p:sp>
        <p:sp>
          <p:nvSpPr>
            <p:cNvPr id="76809" name="Oval 8"/>
            <p:cNvSpPr>
              <a:spLocks noChangeArrowheads="1"/>
            </p:cNvSpPr>
            <p:nvPr/>
          </p:nvSpPr>
          <p:spPr bwMode="auto">
            <a:xfrm>
              <a:off x="768" y="2496"/>
              <a:ext cx="1488" cy="1392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76810" name="Line 9"/>
            <p:cNvSpPr>
              <a:spLocks noChangeShapeType="1"/>
            </p:cNvSpPr>
            <p:nvPr/>
          </p:nvSpPr>
          <p:spPr bwMode="auto">
            <a:xfrm>
              <a:off x="1056" y="2640"/>
              <a:ext cx="960" cy="1056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87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5120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04AD126-9A79-4395-AAC8-DBECF6331FB8}" type="slidenum">
              <a:rPr lang="zh-CN" altLang="en-US" sz="1400" smtClean="0"/>
              <a:pPr/>
              <a:t>2</a:t>
            </a:fld>
            <a:endParaRPr lang="en-US" altLang="zh-CN" sz="1400" smtClean="0"/>
          </a:p>
        </p:txBody>
      </p:sp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>
          <a:xfrm>
            <a:off x="596900" y="165100"/>
            <a:ext cx="7772400" cy="1143000"/>
          </a:xfrm>
        </p:spPr>
        <p:txBody>
          <a:bodyPr/>
          <a:lstStyle/>
          <a:p>
            <a:pPr algn="ctr"/>
            <a:r>
              <a:rPr lang="zh-CN" altLang="en-US" b="1" smtClean="0">
                <a:ea typeface="宋体" pitchFamily="2" charset="-122"/>
              </a:rPr>
              <a:t>教学内容</a:t>
            </a:r>
          </a:p>
        </p:txBody>
      </p:sp>
      <p:sp>
        <p:nvSpPr>
          <p:cNvPr id="512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4200" y="1003300"/>
            <a:ext cx="8102600" cy="5410200"/>
          </a:xfrm>
        </p:spPr>
        <p:txBody>
          <a:bodyPr/>
          <a:lstStyle/>
          <a:p>
            <a:pPr algn="just">
              <a:buFont typeface="ZapfDingbats" pitchFamily="82" charset="2"/>
              <a:buNone/>
            </a:pPr>
            <a:endParaRPr lang="zh-CN" altLang="en-US" dirty="0" smtClean="0">
              <a:latin typeface="Times New Roman" pitchFamily="18" charset="0"/>
              <a:ea typeface="宋体" pitchFamily="2" charset="-122"/>
            </a:endParaRPr>
          </a:p>
          <a:p>
            <a:pPr algn="just">
              <a:lnSpc>
                <a:spcPts val="4600"/>
              </a:lnSpc>
            </a:pPr>
            <a:r>
              <a:rPr lang="zh-CN" altLang="en-US" sz="3600" dirty="0" smtClean="0">
                <a:latin typeface="Times New Roman" pitchFamily="18" charset="0"/>
                <a:ea typeface="宋体" pitchFamily="2" charset="-122"/>
              </a:rPr>
              <a:t>计算机网络是</a:t>
            </a:r>
            <a:r>
              <a:rPr lang="zh-CN" altLang="en-US" sz="3600" b="1" dirty="0" smtClean="0">
                <a:latin typeface="Times New Roman" pitchFamily="18" charset="0"/>
                <a:ea typeface="宋体" pitchFamily="2" charset="-122"/>
              </a:rPr>
              <a:t>计算机技术</a:t>
            </a:r>
            <a:r>
              <a:rPr lang="zh-CN" altLang="en-US" sz="3600" dirty="0" smtClean="0">
                <a:latin typeface="Times New Roman" pitchFamily="18" charset="0"/>
                <a:ea typeface="宋体" pitchFamily="2" charset="-122"/>
              </a:rPr>
              <a:t>与</a:t>
            </a:r>
            <a:r>
              <a:rPr lang="zh-CN" altLang="en-US" sz="3600" b="1" dirty="0" smtClean="0">
                <a:latin typeface="Times New Roman" pitchFamily="18" charset="0"/>
                <a:ea typeface="宋体" pitchFamily="2" charset="-122"/>
              </a:rPr>
              <a:t>通信技术</a:t>
            </a:r>
            <a:r>
              <a:rPr lang="zh-CN" altLang="en-US" sz="3600" dirty="0" smtClean="0">
                <a:latin typeface="Times New Roman" pitchFamily="18" charset="0"/>
                <a:ea typeface="宋体" pitchFamily="2" charset="-122"/>
              </a:rPr>
              <a:t>的交叉学科。</a:t>
            </a:r>
            <a:endParaRPr lang="en-US" altLang="zh-CN" sz="3600" dirty="0" smtClean="0">
              <a:latin typeface="Times New Roman" pitchFamily="18" charset="0"/>
              <a:ea typeface="宋体" pitchFamily="2" charset="-122"/>
            </a:endParaRPr>
          </a:p>
          <a:p>
            <a:pPr algn="just">
              <a:lnSpc>
                <a:spcPts val="4600"/>
              </a:lnSpc>
            </a:pPr>
            <a:r>
              <a:rPr lang="zh-CN" altLang="en-US" sz="3600" dirty="0" smtClean="0">
                <a:latin typeface="Times New Roman" pitchFamily="18" charset="0"/>
                <a:ea typeface="宋体" pitchFamily="2" charset="-122"/>
              </a:rPr>
              <a:t>本课程以计算机网络体系结构为总纲，系统、分层次地讲述计算机网络的基本概念和工作原理，包括</a:t>
            </a:r>
            <a:r>
              <a:rPr lang="zh-CN" altLang="en-US" sz="3600" b="1" dirty="0" smtClean="0">
                <a:latin typeface="Times New Roman" pitchFamily="18" charset="0"/>
                <a:ea typeface="宋体" pitchFamily="2" charset="-122"/>
              </a:rPr>
              <a:t>物理层、数据链路层、网络层、传输层和应用层</a:t>
            </a:r>
            <a:r>
              <a:rPr lang="zh-CN" altLang="en-US" sz="3600" dirty="0" smtClean="0">
                <a:latin typeface="Times New Roman" pitchFamily="18" charset="0"/>
                <a:ea typeface="宋体" pitchFamily="2" charset="-122"/>
              </a:rPr>
              <a:t>的功能和主要协议，重点介绍</a:t>
            </a:r>
            <a:r>
              <a:rPr lang="en-US" altLang="zh-CN" sz="3600" dirty="0" smtClean="0">
                <a:latin typeface="Times New Roman" pitchFamily="18" charset="0"/>
                <a:ea typeface="宋体" pitchFamily="2" charset="-122"/>
              </a:rPr>
              <a:t>Internet</a:t>
            </a:r>
            <a:r>
              <a:rPr lang="zh-CN" altLang="en-US" sz="3600" dirty="0" smtClean="0">
                <a:latin typeface="Times New Roman" pitchFamily="18" charset="0"/>
                <a:ea typeface="宋体" pitchFamily="2" charset="-122"/>
              </a:rPr>
              <a:t>核心协议族</a:t>
            </a:r>
            <a:r>
              <a:rPr lang="zh-CN" altLang="en-US" sz="3600" dirty="0" smtClean="0">
                <a:latin typeface="Times New Roman" pitchFamily="18" charset="0"/>
                <a:ea typeface="宋体" pitchFamily="2" charset="-122"/>
                <a:sym typeface="Symbol" pitchFamily="18" charset="2"/>
              </a:rPr>
              <a:t></a:t>
            </a:r>
            <a:r>
              <a:rPr lang="en-US" altLang="zh-CN" sz="3600" b="1" dirty="0" smtClean="0">
                <a:latin typeface="Times New Roman" pitchFamily="18" charset="0"/>
                <a:ea typeface="宋体" pitchFamily="2" charset="-122"/>
              </a:rPr>
              <a:t>TCP/IP</a:t>
            </a:r>
            <a:r>
              <a:rPr lang="en-US" altLang="zh-CN" sz="3600" dirty="0" smtClean="0">
                <a:latin typeface="Times New Roman" pitchFamily="18" charset="0"/>
                <a:ea typeface="宋体" pitchFamily="2" charset="-122"/>
              </a:rPr>
              <a:t>。</a:t>
            </a:r>
            <a:endParaRPr lang="zh-CN" altLang="en-US" sz="3200" dirty="0" smtClean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2296" name="灯片编号占位符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ED8C487-AD24-4422-B57C-89ADF7CB0AD9}" type="slidenum">
              <a:rPr lang="zh-CN" altLang="en-US" sz="1400" smtClean="0"/>
              <a:pPr/>
              <a:t>20</a:t>
            </a:fld>
            <a:endParaRPr lang="en-US" altLang="zh-CN" sz="1400" smtClean="0"/>
          </a:p>
        </p:txBody>
      </p:sp>
      <p:sp>
        <p:nvSpPr>
          <p:cNvPr id="12297" name="Rectangle 2"/>
          <p:cNvSpPr>
            <a:spLocks noGrp="1" noChangeArrowheads="1"/>
          </p:cNvSpPr>
          <p:nvPr>
            <p:ph type="title"/>
          </p:nvPr>
        </p:nvSpPr>
        <p:spPr>
          <a:xfrm>
            <a:off x="962025" y="0"/>
            <a:ext cx="7772400" cy="1143000"/>
          </a:xfrm>
        </p:spPr>
        <p:txBody>
          <a:bodyPr/>
          <a:lstStyle/>
          <a:p>
            <a:r>
              <a:rPr lang="en-US" altLang="zh-CN" sz="3600" dirty="0" smtClean="0">
                <a:ea typeface="宋体" pitchFamily="2" charset="-122"/>
              </a:rPr>
              <a:t>Network Core: Packet Switching</a:t>
            </a:r>
          </a:p>
        </p:txBody>
      </p:sp>
      <p:sp>
        <p:nvSpPr>
          <p:cNvPr id="1229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38200" y="4876800"/>
            <a:ext cx="7467600" cy="15240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zh-CN" sz="2400" smtClean="0">
                <a:ea typeface="宋体" pitchFamily="2" charset="-122"/>
              </a:rPr>
              <a:t>Packet-switching versus circuit switching: human restaurant analogy</a:t>
            </a:r>
          </a:p>
          <a:p>
            <a:r>
              <a:rPr lang="en-US" altLang="zh-CN" sz="2400" smtClean="0">
                <a:ea typeface="宋体" pitchFamily="2" charset="-122"/>
              </a:rPr>
              <a:t>other human analogies?</a:t>
            </a:r>
          </a:p>
          <a:p>
            <a:endParaRPr lang="zh-CN" altLang="en-US" sz="2400" smtClean="0">
              <a:ea typeface="宋体" pitchFamily="2" charset="-122"/>
            </a:endParaRPr>
          </a:p>
        </p:txBody>
      </p:sp>
      <p:graphicFrame>
        <p:nvGraphicFramePr>
          <p:cNvPr id="12290" name="Object 226"/>
          <p:cNvGraphicFramePr>
            <a:graphicFrameLocks noChangeAspect="1"/>
          </p:cNvGraphicFramePr>
          <p:nvPr/>
        </p:nvGraphicFramePr>
        <p:xfrm>
          <a:off x="1203325" y="2470150"/>
          <a:ext cx="6461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18" name="Clip" r:id="rId4" imgW="1305000" imgH="1085760" progId="MS_ClipArt_Gallery.2">
                  <p:embed/>
                </p:oleObj>
              </mc:Choice>
              <mc:Fallback>
                <p:oleObj name="Clip" r:id="rId4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3325" y="2470150"/>
                        <a:ext cx="64611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9" name="Line 230"/>
          <p:cNvSpPr>
            <a:spLocks noChangeShapeType="1"/>
          </p:cNvSpPr>
          <p:nvPr/>
        </p:nvSpPr>
        <p:spPr bwMode="auto">
          <a:xfrm>
            <a:off x="3538538" y="2303463"/>
            <a:ext cx="0" cy="2286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00" name="Oval 228"/>
          <p:cNvSpPr>
            <a:spLocks noChangeArrowheads="1"/>
          </p:cNvSpPr>
          <p:nvPr/>
        </p:nvSpPr>
        <p:spPr bwMode="auto">
          <a:xfrm>
            <a:off x="2320925" y="2333625"/>
            <a:ext cx="1198563" cy="369888"/>
          </a:xfrm>
          <a:prstGeom prst="ellipse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2301" name="Rectangle 231"/>
          <p:cNvSpPr>
            <a:spLocks noChangeArrowheads="1"/>
          </p:cNvSpPr>
          <p:nvPr/>
        </p:nvSpPr>
        <p:spPr bwMode="auto">
          <a:xfrm>
            <a:off x="2320925" y="2265363"/>
            <a:ext cx="1198563" cy="26352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zh-CN" altLang="en-US">
              <a:ea typeface="宋体" pitchFamily="2" charset="-122"/>
            </a:endParaRPr>
          </a:p>
        </p:txBody>
      </p:sp>
      <p:sp>
        <p:nvSpPr>
          <p:cNvPr id="12302" name="Oval 232"/>
          <p:cNvSpPr>
            <a:spLocks noChangeArrowheads="1"/>
          </p:cNvSpPr>
          <p:nvPr/>
        </p:nvSpPr>
        <p:spPr bwMode="auto">
          <a:xfrm>
            <a:off x="2330450" y="2036763"/>
            <a:ext cx="1198563" cy="430212"/>
          </a:xfrm>
          <a:prstGeom prst="ellipse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grpSp>
        <p:nvGrpSpPr>
          <p:cNvPr id="12303" name="Group 242"/>
          <p:cNvGrpSpPr>
            <a:grpSpLocks/>
          </p:cNvGrpSpPr>
          <p:nvPr/>
        </p:nvGrpSpPr>
        <p:grpSpPr bwMode="auto">
          <a:xfrm>
            <a:off x="2676525" y="2066925"/>
            <a:ext cx="498475" cy="119063"/>
            <a:chOff x="2208" y="2184"/>
            <a:chExt cx="176" cy="69"/>
          </a:xfrm>
        </p:grpSpPr>
        <p:grpSp>
          <p:nvGrpSpPr>
            <p:cNvPr id="12373" name="Group 120"/>
            <p:cNvGrpSpPr>
              <a:grpSpLocks/>
            </p:cNvGrpSpPr>
            <p:nvPr/>
          </p:nvGrpSpPr>
          <p:grpSpPr bwMode="auto">
            <a:xfrm>
              <a:off x="2208" y="2185"/>
              <a:ext cx="176" cy="68"/>
              <a:chOff x="2848" y="848"/>
              <a:chExt cx="140" cy="98"/>
            </a:xfrm>
          </p:grpSpPr>
          <p:sp>
            <p:nvSpPr>
              <p:cNvPr id="12378" name="Line 12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79" name="Line 12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80" name="Line 12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2374" name="Group 124"/>
            <p:cNvGrpSpPr>
              <a:grpSpLocks/>
            </p:cNvGrpSpPr>
            <p:nvPr/>
          </p:nvGrpSpPr>
          <p:grpSpPr bwMode="auto">
            <a:xfrm flipV="1">
              <a:off x="2208" y="2184"/>
              <a:ext cx="176" cy="68"/>
              <a:chOff x="2848" y="848"/>
              <a:chExt cx="140" cy="98"/>
            </a:xfrm>
          </p:grpSpPr>
          <p:sp>
            <p:nvSpPr>
              <p:cNvPr id="12375" name="Line 12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76" name="Line 12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77" name="Line 12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2304" name="Oval 246"/>
          <p:cNvSpPr>
            <a:spLocks noChangeArrowheads="1"/>
          </p:cNvSpPr>
          <p:nvPr/>
        </p:nvSpPr>
        <p:spPr bwMode="auto">
          <a:xfrm>
            <a:off x="5416550" y="2352675"/>
            <a:ext cx="1198563" cy="369888"/>
          </a:xfrm>
          <a:prstGeom prst="ellipse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2305" name="Line 247"/>
          <p:cNvSpPr>
            <a:spLocks noChangeShapeType="1"/>
          </p:cNvSpPr>
          <p:nvPr/>
        </p:nvSpPr>
        <p:spPr bwMode="auto">
          <a:xfrm>
            <a:off x="5426075" y="2332038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06" name="Rectangle 248"/>
          <p:cNvSpPr>
            <a:spLocks noChangeArrowheads="1"/>
          </p:cNvSpPr>
          <p:nvPr/>
        </p:nvSpPr>
        <p:spPr bwMode="auto">
          <a:xfrm>
            <a:off x="5426075" y="2293938"/>
            <a:ext cx="1198563" cy="26352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zh-CN" altLang="en-US">
              <a:ea typeface="宋体" pitchFamily="2" charset="-122"/>
            </a:endParaRPr>
          </a:p>
        </p:txBody>
      </p:sp>
      <p:sp>
        <p:nvSpPr>
          <p:cNvPr id="12307" name="Oval 249"/>
          <p:cNvSpPr>
            <a:spLocks noChangeArrowheads="1"/>
          </p:cNvSpPr>
          <p:nvPr/>
        </p:nvSpPr>
        <p:spPr bwMode="auto">
          <a:xfrm>
            <a:off x="5435600" y="2065338"/>
            <a:ext cx="1198563" cy="430212"/>
          </a:xfrm>
          <a:prstGeom prst="ellipse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graphicFrame>
        <p:nvGraphicFramePr>
          <p:cNvPr id="12291" name="Object 274"/>
          <p:cNvGraphicFramePr>
            <a:graphicFrameLocks noChangeAspect="1"/>
          </p:cNvGraphicFramePr>
          <p:nvPr/>
        </p:nvGraphicFramePr>
        <p:xfrm>
          <a:off x="7004050" y="1546225"/>
          <a:ext cx="6461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19" name="Clip" r:id="rId6" imgW="1305000" imgH="1085760" progId="MS_ClipArt_Gallery.2">
                  <p:embed/>
                </p:oleObj>
              </mc:Choice>
              <mc:Fallback>
                <p:oleObj name="Clip" r:id="rId6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4050" y="1546225"/>
                        <a:ext cx="64611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" name="Object 275"/>
          <p:cNvGraphicFramePr>
            <a:graphicFrameLocks noChangeAspect="1"/>
          </p:cNvGraphicFramePr>
          <p:nvPr/>
        </p:nvGraphicFramePr>
        <p:xfrm>
          <a:off x="965200" y="1565275"/>
          <a:ext cx="6461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20" name="Clip" r:id="rId7" imgW="1305000" imgH="1085760" progId="MS_ClipArt_Gallery.2">
                  <p:embed/>
                </p:oleObj>
              </mc:Choice>
              <mc:Fallback>
                <p:oleObj name="Clip" r:id="rId7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5200" y="1565275"/>
                        <a:ext cx="64611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8" name="Line 276"/>
          <p:cNvSpPr>
            <a:spLocks noChangeShapeType="1"/>
          </p:cNvSpPr>
          <p:nvPr/>
        </p:nvSpPr>
        <p:spPr bwMode="auto">
          <a:xfrm>
            <a:off x="1590675" y="1971675"/>
            <a:ext cx="5048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09" name="Line 277"/>
          <p:cNvSpPr>
            <a:spLocks noChangeShapeType="1"/>
          </p:cNvSpPr>
          <p:nvPr/>
        </p:nvSpPr>
        <p:spPr bwMode="auto">
          <a:xfrm flipV="1">
            <a:off x="1895475" y="2957513"/>
            <a:ext cx="195263" cy="4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10" name="Line 278"/>
          <p:cNvSpPr>
            <a:spLocks noChangeShapeType="1"/>
          </p:cNvSpPr>
          <p:nvPr/>
        </p:nvSpPr>
        <p:spPr bwMode="auto">
          <a:xfrm>
            <a:off x="3514725" y="2390775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11" name="Line 279"/>
          <p:cNvSpPr>
            <a:spLocks noChangeShapeType="1"/>
          </p:cNvSpPr>
          <p:nvPr/>
        </p:nvSpPr>
        <p:spPr bwMode="auto">
          <a:xfrm flipV="1">
            <a:off x="5619750" y="2724150"/>
            <a:ext cx="142875" cy="6572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12" name="Line 280"/>
          <p:cNvSpPr>
            <a:spLocks noChangeShapeType="1"/>
          </p:cNvSpPr>
          <p:nvPr/>
        </p:nvSpPr>
        <p:spPr bwMode="auto">
          <a:xfrm flipV="1">
            <a:off x="6591300" y="1952625"/>
            <a:ext cx="504825" cy="266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13" name="Line 284"/>
          <p:cNvSpPr>
            <a:spLocks noChangeShapeType="1"/>
          </p:cNvSpPr>
          <p:nvPr/>
        </p:nvSpPr>
        <p:spPr bwMode="auto">
          <a:xfrm flipH="1">
            <a:off x="2095500" y="1962150"/>
            <a:ext cx="0" cy="10001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14" name="Line 285"/>
          <p:cNvSpPr>
            <a:spLocks noChangeShapeType="1"/>
          </p:cNvSpPr>
          <p:nvPr/>
        </p:nvSpPr>
        <p:spPr bwMode="auto">
          <a:xfrm>
            <a:off x="2105025" y="2395538"/>
            <a:ext cx="2000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15" name="Rectangle 287"/>
          <p:cNvSpPr>
            <a:spLocks noChangeArrowheads="1"/>
          </p:cNvSpPr>
          <p:nvPr/>
        </p:nvSpPr>
        <p:spPr bwMode="auto">
          <a:xfrm>
            <a:off x="3548063" y="21859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2316" name="Rectangle 288"/>
          <p:cNvSpPr>
            <a:spLocks noChangeArrowheads="1"/>
          </p:cNvSpPr>
          <p:nvPr/>
        </p:nvSpPr>
        <p:spPr bwMode="auto">
          <a:xfrm>
            <a:off x="3709988" y="21859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2317" name="Rectangle 289"/>
          <p:cNvSpPr>
            <a:spLocks noChangeArrowheads="1"/>
          </p:cNvSpPr>
          <p:nvPr/>
        </p:nvSpPr>
        <p:spPr bwMode="auto">
          <a:xfrm>
            <a:off x="3871913" y="21859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2318" name="Rectangle 290"/>
          <p:cNvSpPr>
            <a:spLocks noChangeArrowheads="1"/>
          </p:cNvSpPr>
          <p:nvPr/>
        </p:nvSpPr>
        <p:spPr bwMode="auto">
          <a:xfrm>
            <a:off x="4033838" y="21859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2319" name="Rectangle 291"/>
          <p:cNvSpPr>
            <a:spLocks noChangeArrowheads="1"/>
          </p:cNvSpPr>
          <p:nvPr/>
        </p:nvSpPr>
        <p:spPr bwMode="auto">
          <a:xfrm>
            <a:off x="4195763" y="21859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2320" name="Rectangle 292"/>
          <p:cNvSpPr>
            <a:spLocks noChangeArrowheads="1"/>
          </p:cNvSpPr>
          <p:nvPr/>
        </p:nvSpPr>
        <p:spPr bwMode="auto">
          <a:xfrm>
            <a:off x="4567238" y="21859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2321" name="Rectangle 293"/>
          <p:cNvSpPr>
            <a:spLocks noChangeArrowheads="1"/>
          </p:cNvSpPr>
          <p:nvPr/>
        </p:nvSpPr>
        <p:spPr bwMode="auto">
          <a:xfrm>
            <a:off x="5005388" y="218122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grpSp>
        <p:nvGrpSpPr>
          <p:cNvPr id="12322" name="Group 311"/>
          <p:cNvGrpSpPr>
            <a:grpSpLocks/>
          </p:cNvGrpSpPr>
          <p:nvPr/>
        </p:nvGrpSpPr>
        <p:grpSpPr bwMode="auto">
          <a:xfrm>
            <a:off x="2857500" y="2262188"/>
            <a:ext cx="633413" cy="200025"/>
            <a:chOff x="1800" y="1425"/>
            <a:chExt cx="399" cy="126"/>
          </a:xfrm>
        </p:grpSpPr>
        <p:sp>
          <p:nvSpPr>
            <p:cNvPr id="12369" name="Rectangle 294"/>
            <p:cNvSpPr>
              <a:spLocks noChangeArrowheads="1"/>
            </p:cNvSpPr>
            <p:nvPr/>
          </p:nvSpPr>
          <p:spPr bwMode="auto">
            <a:xfrm>
              <a:off x="1800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2370" name="Rectangle 295"/>
            <p:cNvSpPr>
              <a:spLocks noChangeArrowheads="1"/>
            </p:cNvSpPr>
            <p:nvPr/>
          </p:nvSpPr>
          <p:spPr bwMode="auto">
            <a:xfrm>
              <a:off x="1902" y="1425"/>
              <a:ext cx="93" cy="12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2371" name="Rectangle 296"/>
            <p:cNvSpPr>
              <a:spLocks noChangeArrowheads="1"/>
            </p:cNvSpPr>
            <p:nvPr/>
          </p:nvSpPr>
          <p:spPr bwMode="auto">
            <a:xfrm>
              <a:off x="2004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2372" name="Rectangle 297"/>
            <p:cNvSpPr>
              <a:spLocks noChangeArrowheads="1"/>
            </p:cNvSpPr>
            <p:nvPr/>
          </p:nvSpPr>
          <p:spPr bwMode="auto">
            <a:xfrm>
              <a:off x="2106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sp>
        <p:nvSpPr>
          <p:cNvPr id="12323" name="Rectangle 298"/>
          <p:cNvSpPr>
            <a:spLocks noChangeArrowheads="1"/>
          </p:cNvSpPr>
          <p:nvPr/>
        </p:nvSpPr>
        <p:spPr bwMode="auto">
          <a:xfrm>
            <a:off x="2128838" y="216217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2324" name="Rectangle 299"/>
          <p:cNvSpPr>
            <a:spLocks noChangeArrowheads="1"/>
          </p:cNvSpPr>
          <p:nvPr/>
        </p:nvSpPr>
        <p:spPr bwMode="auto">
          <a:xfrm>
            <a:off x="1909763" y="2733675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2325" name="Line 300"/>
          <p:cNvSpPr>
            <a:spLocks noChangeShapeType="1"/>
          </p:cNvSpPr>
          <p:nvPr/>
        </p:nvSpPr>
        <p:spPr bwMode="auto">
          <a:xfrm>
            <a:off x="2305050" y="2266950"/>
            <a:ext cx="242888" cy="4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26" name="Line 301"/>
          <p:cNvSpPr>
            <a:spLocks noChangeShapeType="1"/>
          </p:cNvSpPr>
          <p:nvPr/>
        </p:nvSpPr>
        <p:spPr bwMode="auto">
          <a:xfrm flipV="1">
            <a:off x="1971675" y="2543175"/>
            <a:ext cx="0" cy="1762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27" name="Line 302"/>
          <p:cNvSpPr>
            <a:spLocks noChangeShapeType="1"/>
          </p:cNvSpPr>
          <p:nvPr/>
        </p:nvSpPr>
        <p:spPr bwMode="auto">
          <a:xfrm>
            <a:off x="3929063" y="2076450"/>
            <a:ext cx="1062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28" name="Text Box 303"/>
          <p:cNvSpPr txBox="1">
            <a:spLocks noChangeArrowheads="1"/>
          </p:cNvSpPr>
          <p:nvPr/>
        </p:nvSpPr>
        <p:spPr bwMode="auto">
          <a:xfrm>
            <a:off x="612775" y="1589088"/>
            <a:ext cx="40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>
                <a:solidFill>
                  <a:schemeClr val="accent1"/>
                </a:solidFill>
                <a:latin typeface="Comic Sans MS" pitchFamily="66" charset="0"/>
                <a:ea typeface="宋体" pitchFamily="2" charset="-122"/>
              </a:rPr>
              <a:t>A</a:t>
            </a:r>
            <a:endParaRPr lang="en-US" altLang="zh-CN">
              <a:solidFill>
                <a:schemeClr val="accent1"/>
              </a:solidFill>
              <a:ea typeface="宋体" pitchFamily="2" charset="-122"/>
            </a:endParaRPr>
          </a:p>
        </p:txBody>
      </p:sp>
      <p:sp>
        <p:nvSpPr>
          <p:cNvPr id="12329" name="Text Box 304"/>
          <p:cNvSpPr txBox="1">
            <a:spLocks noChangeArrowheads="1"/>
          </p:cNvSpPr>
          <p:nvPr/>
        </p:nvSpPr>
        <p:spPr bwMode="auto">
          <a:xfrm>
            <a:off x="889000" y="2608263"/>
            <a:ext cx="376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>
                <a:solidFill>
                  <a:schemeClr val="accent2"/>
                </a:solidFill>
                <a:latin typeface="Comic Sans MS" pitchFamily="66" charset="0"/>
                <a:ea typeface="宋体" pitchFamily="2" charset="-122"/>
              </a:rPr>
              <a:t>B</a:t>
            </a:r>
            <a:endParaRPr lang="en-US" altLang="zh-CN">
              <a:solidFill>
                <a:schemeClr val="accent1"/>
              </a:solidFill>
              <a:ea typeface="宋体" pitchFamily="2" charset="-122"/>
            </a:endParaRPr>
          </a:p>
        </p:txBody>
      </p:sp>
      <p:sp>
        <p:nvSpPr>
          <p:cNvPr id="12330" name="Text Box 305"/>
          <p:cNvSpPr txBox="1">
            <a:spLocks noChangeArrowheads="1"/>
          </p:cNvSpPr>
          <p:nvPr/>
        </p:nvSpPr>
        <p:spPr bwMode="auto">
          <a:xfrm>
            <a:off x="6604000" y="1465263"/>
            <a:ext cx="368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>
                <a:solidFill>
                  <a:srgbClr val="FF0000"/>
                </a:solidFill>
                <a:latin typeface="Comic Sans MS" pitchFamily="66" charset="0"/>
                <a:ea typeface="宋体" pitchFamily="2" charset="-122"/>
              </a:rPr>
              <a:t>C</a:t>
            </a:r>
            <a:endParaRPr lang="en-US" altLang="zh-CN">
              <a:solidFill>
                <a:schemeClr val="accent1"/>
              </a:solidFill>
              <a:ea typeface="宋体" pitchFamily="2" charset="-122"/>
            </a:endParaRPr>
          </a:p>
        </p:txBody>
      </p:sp>
      <p:sp>
        <p:nvSpPr>
          <p:cNvPr id="12331" name="Text Box 308"/>
          <p:cNvSpPr txBox="1">
            <a:spLocks noChangeArrowheads="1"/>
          </p:cNvSpPr>
          <p:nvPr/>
        </p:nvSpPr>
        <p:spPr bwMode="auto">
          <a:xfrm>
            <a:off x="1612900" y="1312863"/>
            <a:ext cx="12620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zh-CN" altLang="en-US" sz="2000">
                <a:latin typeface="Comic Sans MS" pitchFamily="66" charset="0"/>
                <a:ea typeface="宋体" pitchFamily="2" charset="-122"/>
              </a:rPr>
              <a:t>10 </a:t>
            </a:r>
            <a:r>
              <a:rPr lang="en-US" altLang="zh-CN" sz="2000">
                <a:latin typeface="Comic Sans MS" pitchFamily="66" charset="0"/>
                <a:ea typeface="宋体" pitchFamily="2" charset="-122"/>
              </a:rPr>
              <a:t>Mbs</a:t>
            </a:r>
          </a:p>
          <a:p>
            <a:r>
              <a:rPr lang="en-US" altLang="zh-CN" sz="2000">
                <a:latin typeface="Comic Sans MS" pitchFamily="66" charset="0"/>
                <a:ea typeface="宋体" pitchFamily="2" charset="-122"/>
              </a:rPr>
              <a:t>Ethernet</a:t>
            </a:r>
            <a:endParaRPr lang="en-US" altLang="zh-CN">
              <a:solidFill>
                <a:schemeClr val="accent1"/>
              </a:solidFill>
              <a:ea typeface="宋体" pitchFamily="2" charset="-122"/>
            </a:endParaRPr>
          </a:p>
        </p:txBody>
      </p:sp>
      <p:sp>
        <p:nvSpPr>
          <p:cNvPr id="12332" name="Text Box 309"/>
          <p:cNvSpPr txBox="1">
            <a:spLocks noChangeArrowheads="1"/>
          </p:cNvSpPr>
          <p:nvPr/>
        </p:nvSpPr>
        <p:spPr bwMode="auto">
          <a:xfrm>
            <a:off x="3756025" y="2427288"/>
            <a:ext cx="1092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zh-CN" altLang="en-US" sz="2000">
                <a:latin typeface="Comic Sans MS" pitchFamily="66" charset="0"/>
                <a:ea typeface="宋体" pitchFamily="2" charset="-122"/>
              </a:rPr>
              <a:t>1.5 </a:t>
            </a:r>
            <a:r>
              <a:rPr lang="en-US" altLang="zh-CN" sz="2000">
                <a:latin typeface="Comic Sans MS" pitchFamily="66" charset="0"/>
                <a:ea typeface="宋体" pitchFamily="2" charset="-122"/>
              </a:rPr>
              <a:t>Mbs</a:t>
            </a:r>
            <a:endParaRPr lang="en-US" altLang="zh-CN">
              <a:solidFill>
                <a:schemeClr val="accent1"/>
              </a:solidFill>
              <a:ea typeface="宋体" pitchFamily="2" charset="-122"/>
            </a:endParaRPr>
          </a:p>
        </p:txBody>
      </p:sp>
      <p:sp>
        <p:nvSpPr>
          <p:cNvPr id="12333" name="Text Box 310"/>
          <p:cNvSpPr txBox="1">
            <a:spLocks noChangeArrowheads="1"/>
          </p:cNvSpPr>
          <p:nvPr/>
        </p:nvSpPr>
        <p:spPr bwMode="auto">
          <a:xfrm>
            <a:off x="6022975" y="3046413"/>
            <a:ext cx="10699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zh-CN" altLang="en-US" sz="2000">
                <a:latin typeface="Comic Sans MS" pitchFamily="66" charset="0"/>
                <a:ea typeface="宋体" pitchFamily="2" charset="-122"/>
              </a:rPr>
              <a:t>45 </a:t>
            </a:r>
            <a:r>
              <a:rPr lang="en-US" altLang="zh-CN" sz="2000">
                <a:latin typeface="Comic Sans MS" pitchFamily="66" charset="0"/>
                <a:ea typeface="宋体" pitchFamily="2" charset="-122"/>
              </a:rPr>
              <a:t>Mbs</a:t>
            </a:r>
            <a:endParaRPr lang="en-US" altLang="zh-CN">
              <a:solidFill>
                <a:schemeClr val="accent1"/>
              </a:solidFill>
              <a:ea typeface="宋体" pitchFamily="2" charset="-122"/>
            </a:endParaRPr>
          </a:p>
        </p:txBody>
      </p:sp>
      <p:sp>
        <p:nvSpPr>
          <p:cNvPr id="12334" name="Rectangle 313"/>
          <p:cNvSpPr>
            <a:spLocks noChangeArrowheads="1"/>
          </p:cNvSpPr>
          <p:nvPr/>
        </p:nvSpPr>
        <p:spPr bwMode="auto">
          <a:xfrm>
            <a:off x="5467350" y="2205038"/>
            <a:ext cx="147638" cy="200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2335" name="Rectangle 314"/>
          <p:cNvSpPr>
            <a:spLocks noChangeArrowheads="1"/>
          </p:cNvSpPr>
          <p:nvPr/>
        </p:nvSpPr>
        <p:spPr bwMode="auto">
          <a:xfrm>
            <a:off x="5629275" y="2205038"/>
            <a:ext cx="147638" cy="200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2336" name="Rectangle 315"/>
          <p:cNvSpPr>
            <a:spLocks noChangeArrowheads="1"/>
          </p:cNvSpPr>
          <p:nvPr/>
        </p:nvSpPr>
        <p:spPr bwMode="auto">
          <a:xfrm>
            <a:off x="5791200" y="2205038"/>
            <a:ext cx="147638" cy="200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grpSp>
        <p:nvGrpSpPr>
          <p:cNvPr id="12337" name="Group 319"/>
          <p:cNvGrpSpPr>
            <a:grpSpLocks/>
          </p:cNvGrpSpPr>
          <p:nvPr/>
        </p:nvGrpSpPr>
        <p:grpSpPr bwMode="auto">
          <a:xfrm rot="-1962567">
            <a:off x="5715000" y="2424113"/>
            <a:ext cx="633413" cy="200025"/>
            <a:chOff x="4176" y="2211"/>
            <a:chExt cx="399" cy="126"/>
          </a:xfrm>
        </p:grpSpPr>
        <p:sp>
          <p:nvSpPr>
            <p:cNvPr id="12365" name="Rectangle 320"/>
            <p:cNvSpPr>
              <a:spLocks noChangeArrowheads="1"/>
            </p:cNvSpPr>
            <p:nvPr/>
          </p:nvSpPr>
          <p:spPr bwMode="auto">
            <a:xfrm>
              <a:off x="4176" y="2211"/>
              <a:ext cx="93" cy="12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2366" name="Rectangle 321"/>
            <p:cNvSpPr>
              <a:spLocks noChangeArrowheads="1"/>
            </p:cNvSpPr>
            <p:nvPr/>
          </p:nvSpPr>
          <p:spPr bwMode="auto">
            <a:xfrm>
              <a:off x="4278" y="2211"/>
              <a:ext cx="93" cy="12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2367" name="Rectangle 322"/>
            <p:cNvSpPr>
              <a:spLocks noChangeArrowheads="1"/>
            </p:cNvSpPr>
            <p:nvPr/>
          </p:nvSpPr>
          <p:spPr bwMode="auto">
            <a:xfrm>
              <a:off x="4380" y="2211"/>
              <a:ext cx="93" cy="12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2368" name="Rectangle 323"/>
            <p:cNvSpPr>
              <a:spLocks noChangeArrowheads="1"/>
            </p:cNvSpPr>
            <p:nvPr/>
          </p:nvSpPr>
          <p:spPr bwMode="auto">
            <a:xfrm>
              <a:off x="4482" y="2211"/>
              <a:ext cx="93" cy="12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12338" name="Group 331"/>
          <p:cNvGrpSpPr>
            <a:grpSpLocks/>
          </p:cNvGrpSpPr>
          <p:nvPr/>
        </p:nvGrpSpPr>
        <p:grpSpPr bwMode="auto">
          <a:xfrm>
            <a:off x="3679825" y="3341688"/>
            <a:ext cx="3117850" cy="1471612"/>
            <a:chOff x="1646" y="2009"/>
            <a:chExt cx="1964" cy="927"/>
          </a:xfrm>
        </p:grpSpPr>
        <p:graphicFrame>
          <p:nvGraphicFramePr>
            <p:cNvPr id="12293" name="Object 11"/>
            <p:cNvGraphicFramePr>
              <a:graphicFrameLocks noChangeAspect="1"/>
            </p:cNvGraphicFramePr>
            <p:nvPr/>
          </p:nvGraphicFramePr>
          <p:xfrm>
            <a:off x="2960" y="2600"/>
            <a:ext cx="407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021" name="Clip" r:id="rId8" imgW="1305000" imgH="1085760" progId="MS_ClipArt_Gallery.2">
                    <p:embed/>
                  </p:oleObj>
                </mc:Choice>
                <mc:Fallback>
                  <p:oleObj name="Clip" r:id="rId8" imgW="1305000" imgH="10857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60" y="2600"/>
                          <a:ext cx="407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2342" name="Group 259"/>
            <p:cNvGrpSpPr>
              <a:grpSpLocks/>
            </p:cNvGrpSpPr>
            <p:nvPr/>
          </p:nvGrpSpPr>
          <p:grpSpPr bwMode="auto">
            <a:xfrm>
              <a:off x="2428" y="2009"/>
              <a:ext cx="761" cy="420"/>
              <a:chOff x="1462" y="1283"/>
              <a:chExt cx="761" cy="420"/>
            </a:xfrm>
          </p:grpSpPr>
          <p:sp>
            <p:nvSpPr>
              <p:cNvPr id="12352" name="Oval 260"/>
              <p:cNvSpPr>
                <a:spLocks noChangeArrowheads="1"/>
              </p:cNvSpPr>
              <p:nvPr/>
            </p:nvSpPr>
            <p:spPr bwMode="auto">
              <a:xfrm>
                <a:off x="1462" y="1470"/>
                <a:ext cx="755" cy="233"/>
              </a:xfrm>
              <a:prstGeom prst="ellipse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2353" name="Line 261"/>
              <p:cNvSpPr>
                <a:spLocks noChangeShapeType="1"/>
              </p:cNvSpPr>
              <p:nvPr/>
            </p:nvSpPr>
            <p:spPr bwMode="auto">
              <a:xfrm>
                <a:off x="1462" y="1451"/>
                <a:ext cx="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54" name="Rectangle 262"/>
              <p:cNvSpPr>
                <a:spLocks noChangeArrowheads="1"/>
              </p:cNvSpPr>
              <p:nvPr/>
            </p:nvSpPr>
            <p:spPr bwMode="auto">
              <a:xfrm>
                <a:off x="1462" y="1427"/>
                <a:ext cx="755" cy="16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2355" name="Oval 263"/>
              <p:cNvSpPr>
                <a:spLocks noChangeArrowheads="1"/>
              </p:cNvSpPr>
              <p:nvPr/>
            </p:nvSpPr>
            <p:spPr bwMode="auto">
              <a:xfrm>
                <a:off x="1468" y="1283"/>
                <a:ext cx="755" cy="271"/>
              </a:xfrm>
              <a:prstGeom prst="ellipse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12356" name="Group 264"/>
              <p:cNvGrpSpPr>
                <a:grpSpLocks/>
              </p:cNvGrpSpPr>
              <p:nvPr/>
            </p:nvGrpSpPr>
            <p:grpSpPr bwMode="auto">
              <a:xfrm>
                <a:off x="1686" y="1302"/>
                <a:ext cx="314" cy="75"/>
                <a:chOff x="2208" y="2184"/>
                <a:chExt cx="176" cy="69"/>
              </a:xfrm>
            </p:grpSpPr>
            <p:grpSp>
              <p:nvGrpSpPr>
                <p:cNvPr id="12357" name="Group 265"/>
                <p:cNvGrpSpPr>
                  <a:grpSpLocks/>
                </p:cNvGrpSpPr>
                <p:nvPr/>
              </p:nvGrpSpPr>
              <p:grpSpPr bwMode="auto">
                <a:xfrm>
                  <a:off x="2208" y="2185"/>
                  <a:ext cx="176" cy="68"/>
                  <a:chOff x="2848" y="848"/>
                  <a:chExt cx="140" cy="98"/>
                </a:xfrm>
              </p:grpSpPr>
              <p:sp>
                <p:nvSpPr>
                  <p:cNvPr id="12362" name="Line 26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63" name="Line 267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64" name="Line 268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2358" name="Group 269"/>
                <p:cNvGrpSpPr>
                  <a:grpSpLocks/>
                </p:cNvGrpSpPr>
                <p:nvPr/>
              </p:nvGrpSpPr>
              <p:grpSpPr bwMode="auto">
                <a:xfrm flipV="1">
                  <a:off x="2208" y="2184"/>
                  <a:ext cx="176" cy="68"/>
                  <a:chOff x="2848" y="848"/>
                  <a:chExt cx="140" cy="98"/>
                </a:xfrm>
              </p:grpSpPr>
              <p:sp>
                <p:nvSpPr>
                  <p:cNvPr id="12359" name="Line 27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60" name="Line 271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61" name="Line 272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  <p:graphicFrame>
          <p:nvGraphicFramePr>
            <p:cNvPr id="12294" name="Object 273"/>
            <p:cNvGraphicFramePr>
              <a:graphicFrameLocks noChangeAspect="1"/>
            </p:cNvGraphicFramePr>
            <p:nvPr/>
          </p:nvGraphicFramePr>
          <p:xfrm>
            <a:off x="1874" y="2546"/>
            <a:ext cx="407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022" name="Clip" r:id="rId9" imgW="1305000" imgH="1085760" progId="MS_ClipArt_Gallery.2">
                    <p:embed/>
                  </p:oleObj>
                </mc:Choice>
                <mc:Fallback>
                  <p:oleObj name="Clip" r:id="rId9" imgW="1305000" imgH="10857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4" y="2546"/>
                          <a:ext cx="407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43" name="Line 281"/>
            <p:cNvSpPr>
              <a:spLocks noChangeShapeType="1"/>
            </p:cNvSpPr>
            <p:nvPr/>
          </p:nvSpPr>
          <p:spPr bwMode="auto">
            <a:xfrm flipV="1">
              <a:off x="2214" y="2370"/>
              <a:ext cx="294" cy="2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44" name="Line 283"/>
            <p:cNvSpPr>
              <a:spLocks noChangeShapeType="1"/>
            </p:cNvSpPr>
            <p:nvPr/>
          </p:nvSpPr>
          <p:spPr bwMode="auto">
            <a:xfrm flipH="1" flipV="1">
              <a:off x="2964" y="2406"/>
              <a:ext cx="21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45" name="Text Box 306"/>
            <p:cNvSpPr txBox="1">
              <a:spLocks noChangeArrowheads="1"/>
            </p:cNvSpPr>
            <p:nvPr/>
          </p:nvSpPr>
          <p:spPr bwMode="auto">
            <a:xfrm>
              <a:off x="1646" y="2549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CN">
                  <a:latin typeface="Comic Sans MS" pitchFamily="66" charset="0"/>
                  <a:ea typeface="宋体" pitchFamily="2" charset="-122"/>
                </a:rPr>
                <a:t>D</a:t>
              </a:r>
              <a:endParaRPr lang="en-US" altLang="zh-CN">
                <a:solidFill>
                  <a:schemeClr val="accent1"/>
                </a:solidFill>
                <a:ea typeface="宋体" pitchFamily="2" charset="-122"/>
              </a:endParaRPr>
            </a:p>
          </p:txBody>
        </p:sp>
        <p:sp>
          <p:nvSpPr>
            <p:cNvPr id="12346" name="Text Box 307"/>
            <p:cNvSpPr txBox="1">
              <a:spLocks noChangeArrowheads="1"/>
            </p:cNvSpPr>
            <p:nvPr/>
          </p:nvSpPr>
          <p:spPr bwMode="auto">
            <a:xfrm>
              <a:off x="3374" y="2591"/>
              <a:ext cx="2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CN">
                  <a:latin typeface="Comic Sans MS" pitchFamily="66" charset="0"/>
                  <a:ea typeface="宋体" pitchFamily="2" charset="-122"/>
                </a:rPr>
                <a:t>E</a:t>
              </a:r>
              <a:endParaRPr lang="en-US" altLang="zh-CN">
                <a:solidFill>
                  <a:schemeClr val="accent1"/>
                </a:solidFill>
                <a:ea typeface="宋体" pitchFamily="2" charset="-122"/>
              </a:endParaRPr>
            </a:p>
          </p:txBody>
        </p:sp>
        <p:grpSp>
          <p:nvGrpSpPr>
            <p:cNvPr id="12347" name="Group 324"/>
            <p:cNvGrpSpPr>
              <a:grpSpLocks/>
            </p:cNvGrpSpPr>
            <p:nvPr/>
          </p:nvGrpSpPr>
          <p:grpSpPr bwMode="auto">
            <a:xfrm rot="-2018696">
              <a:off x="2736" y="2139"/>
              <a:ext cx="399" cy="126"/>
              <a:chOff x="4176" y="2211"/>
              <a:chExt cx="399" cy="126"/>
            </a:xfrm>
          </p:grpSpPr>
          <p:sp>
            <p:nvSpPr>
              <p:cNvPr id="12348" name="Rectangle 325"/>
              <p:cNvSpPr>
                <a:spLocks noChangeArrowheads="1"/>
              </p:cNvSpPr>
              <p:nvPr/>
            </p:nvSpPr>
            <p:spPr bwMode="auto">
              <a:xfrm>
                <a:off x="4176" y="2211"/>
                <a:ext cx="93" cy="12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2349" name="Rectangle 326"/>
              <p:cNvSpPr>
                <a:spLocks noChangeArrowheads="1"/>
              </p:cNvSpPr>
              <p:nvPr/>
            </p:nvSpPr>
            <p:spPr bwMode="auto">
              <a:xfrm>
                <a:off x="4278" y="2211"/>
                <a:ext cx="93" cy="12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2350" name="Rectangle 327"/>
              <p:cNvSpPr>
                <a:spLocks noChangeArrowheads="1"/>
              </p:cNvSpPr>
              <p:nvPr/>
            </p:nvSpPr>
            <p:spPr bwMode="auto">
              <a:xfrm>
                <a:off x="4380" y="2211"/>
                <a:ext cx="93" cy="12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2351" name="Rectangle 328"/>
              <p:cNvSpPr>
                <a:spLocks noChangeArrowheads="1"/>
              </p:cNvSpPr>
              <p:nvPr/>
            </p:nvSpPr>
            <p:spPr bwMode="auto">
              <a:xfrm>
                <a:off x="4482" y="2211"/>
                <a:ext cx="93" cy="12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</p:grpSp>
      </p:grpSp>
      <p:sp>
        <p:nvSpPr>
          <p:cNvPr id="12339" name="Text Box 329"/>
          <p:cNvSpPr txBox="1">
            <a:spLocks noChangeArrowheads="1"/>
          </p:cNvSpPr>
          <p:nvPr/>
        </p:nvSpPr>
        <p:spPr bwMode="auto">
          <a:xfrm>
            <a:off x="3241675" y="1636713"/>
            <a:ext cx="28924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000">
                <a:latin typeface="Comic Sans MS" pitchFamily="66" charset="0"/>
                <a:ea typeface="宋体" pitchFamily="2" charset="-122"/>
              </a:rPr>
              <a:t>statistical multiplexing</a:t>
            </a:r>
            <a:endParaRPr lang="en-US" altLang="zh-CN">
              <a:solidFill>
                <a:schemeClr val="accent1"/>
              </a:solidFill>
              <a:ea typeface="宋体" pitchFamily="2" charset="-122"/>
            </a:endParaRPr>
          </a:p>
        </p:txBody>
      </p:sp>
      <p:sp>
        <p:nvSpPr>
          <p:cNvPr id="12340" name="Text Box 330"/>
          <p:cNvSpPr txBox="1">
            <a:spLocks noChangeArrowheads="1"/>
          </p:cNvSpPr>
          <p:nvPr/>
        </p:nvSpPr>
        <p:spPr bwMode="auto">
          <a:xfrm>
            <a:off x="1957388" y="2984500"/>
            <a:ext cx="2112962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 sz="1800" dirty="0">
                <a:latin typeface="Comic Sans MS" pitchFamily="66" charset="0"/>
                <a:ea typeface="宋体" pitchFamily="2" charset="-122"/>
              </a:rPr>
              <a:t>queue of packets</a:t>
            </a:r>
          </a:p>
          <a:p>
            <a:pPr algn="ctr"/>
            <a:r>
              <a:rPr lang="en-US" altLang="zh-CN" sz="1800" dirty="0">
                <a:latin typeface="Comic Sans MS" pitchFamily="66" charset="0"/>
                <a:ea typeface="宋体" pitchFamily="2" charset="-122"/>
              </a:rPr>
              <a:t>waiting for output</a:t>
            </a:r>
          </a:p>
          <a:p>
            <a:pPr algn="ctr"/>
            <a:r>
              <a:rPr lang="en-US" altLang="zh-CN" sz="1800" dirty="0">
                <a:latin typeface="Comic Sans MS" pitchFamily="66" charset="0"/>
                <a:ea typeface="宋体" pitchFamily="2" charset="-122"/>
              </a:rPr>
              <a:t>link</a:t>
            </a:r>
            <a:endParaRPr lang="en-US" altLang="zh-CN" sz="1800" dirty="0">
              <a:solidFill>
                <a:schemeClr val="accent1"/>
              </a:solidFill>
              <a:ea typeface="宋体" pitchFamily="2" charset="-122"/>
            </a:endParaRPr>
          </a:p>
        </p:txBody>
      </p:sp>
      <p:sp>
        <p:nvSpPr>
          <p:cNvPr id="12341" name="Line 332"/>
          <p:cNvSpPr>
            <a:spLocks noChangeShapeType="1"/>
          </p:cNvSpPr>
          <p:nvPr/>
        </p:nvSpPr>
        <p:spPr bwMode="auto">
          <a:xfrm flipV="1">
            <a:off x="2890838" y="2514600"/>
            <a:ext cx="166687" cy="523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6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78851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423BE7B-31C7-46B6-B650-C21427FDCBDF}" type="slidenum">
              <a:rPr lang="zh-CN" altLang="en-US" sz="1400" smtClean="0"/>
              <a:pPr/>
              <a:t>21</a:t>
            </a:fld>
            <a:endParaRPr lang="en-US" altLang="zh-CN" sz="1400" smtClean="0"/>
          </a:p>
        </p:txBody>
      </p:sp>
      <p:sp>
        <p:nvSpPr>
          <p:cNvPr id="78852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458200" cy="1219200"/>
          </a:xfrm>
        </p:spPr>
        <p:txBody>
          <a:bodyPr lIns="91393" tIns="45700" rIns="91393" bIns="45700"/>
          <a:lstStyle/>
          <a:p>
            <a:pPr algn="ctr" eaLnBrk="1" hangingPunct="1"/>
            <a:r>
              <a:rPr lang="en-US" altLang="zh-CN" sz="3600" dirty="0" smtClean="0">
                <a:ea typeface="宋体" pitchFamily="2" charset="-122"/>
              </a:rPr>
              <a:t>Packet Switching – </a:t>
            </a:r>
            <a:br>
              <a:rPr lang="en-US" altLang="zh-CN" sz="3600" dirty="0" smtClean="0">
                <a:ea typeface="宋体" pitchFamily="2" charset="-122"/>
              </a:rPr>
            </a:br>
            <a:r>
              <a:rPr lang="en-US" altLang="zh-CN" sz="3600" dirty="0" smtClean="0">
                <a:ea typeface="宋体" pitchFamily="2" charset="-122"/>
              </a:rPr>
              <a:t>Statistical Multiplexing</a:t>
            </a:r>
          </a:p>
        </p:txBody>
      </p:sp>
      <p:sp>
        <p:nvSpPr>
          <p:cNvPr id="78853" name="Content Placeholder 45"/>
          <p:cNvSpPr>
            <a:spLocks noGrp="1"/>
          </p:cNvSpPr>
          <p:nvPr>
            <p:ph idx="4294967295"/>
          </p:nvPr>
        </p:nvSpPr>
        <p:spPr>
          <a:xfrm>
            <a:off x="457200" y="4800600"/>
            <a:ext cx="8475663" cy="1752600"/>
          </a:xfrm>
        </p:spPr>
        <p:txBody>
          <a:bodyPr lIns="91393" tIns="45700" rIns="91393" bIns="45700"/>
          <a:lstStyle/>
          <a:p>
            <a:pPr eaLnBrk="1" hangingPunct="1">
              <a:lnSpc>
                <a:spcPct val="80000"/>
              </a:lnSpc>
            </a:pPr>
            <a:r>
              <a:rPr lang="en-US" altLang="zh-CN" sz="2600" smtClean="0">
                <a:ea typeface="宋体" pitchFamily="2" charset="-122"/>
              </a:rPr>
              <a:t>Switches arbitrate between inputs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600" smtClean="0">
                <a:ea typeface="宋体" pitchFamily="2" charset="-122"/>
              </a:rPr>
              <a:t>Can send from </a:t>
            </a:r>
            <a:r>
              <a:rPr lang="en-US" altLang="zh-CN" sz="2600" i="1" smtClean="0">
                <a:ea typeface="宋体" pitchFamily="2" charset="-122"/>
              </a:rPr>
              <a:t>any</a:t>
            </a:r>
            <a:r>
              <a:rPr lang="en-US" altLang="zh-CN" sz="2600" smtClean="0">
                <a:ea typeface="宋体" pitchFamily="2" charset="-122"/>
              </a:rPr>
              <a:t> input that’s ready</a:t>
            </a:r>
          </a:p>
          <a:p>
            <a:pPr marL="725488" lvl="1" eaLnBrk="1" hangingPunct="1">
              <a:lnSpc>
                <a:spcPct val="80000"/>
              </a:lnSpc>
            </a:pPr>
            <a:r>
              <a:rPr lang="en-US" altLang="zh-CN" sz="2200" smtClean="0">
                <a:ea typeface="宋体" pitchFamily="2" charset="-122"/>
              </a:rPr>
              <a:t>Links never idle when traffic to send</a:t>
            </a:r>
          </a:p>
          <a:p>
            <a:pPr marL="725488" lvl="1" eaLnBrk="1" hangingPunct="1">
              <a:lnSpc>
                <a:spcPct val="80000"/>
              </a:lnSpc>
            </a:pPr>
            <a:r>
              <a:rPr lang="en-US" altLang="zh-CN" sz="2200" smtClean="0">
                <a:ea typeface="宋体" pitchFamily="2" charset="-122"/>
              </a:rPr>
              <a:t>(Efficiency!)</a:t>
            </a:r>
          </a:p>
          <a:p>
            <a:pPr eaLnBrk="1" hangingPunct="1">
              <a:lnSpc>
                <a:spcPct val="80000"/>
              </a:lnSpc>
            </a:pPr>
            <a:endParaRPr lang="zh-CN" altLang="en-US" sz="2600" smtClean="0">
              <a:ea typeface="宋体" pitchFamily="2" charset="-122"/>
            </a:endParaRPr>
          </a:p>
        </p:txBody>
      </p:sp>
      <p:sp>
        <p:nvSpPr>
          <p:cNvPr id="371714" name="Rectangle 2"/>
          <p:cNvSpPr>
            <a:spLocks noChangeArrowheads="1"/>
          </p:cNvSpPr>
          <p:nvPr/>
        </p:nvSpPr>
        <p:spPr bwMode="auto">
          <a:xfrm>
            <a:off x="457200" y="1600200"/>
            <a:ext cx="8458200" cy="30480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a typeface="MS PGothic" pitchFamily="34" charset="-128"/>
            </a:endParaRPr>
          </a:p>
        </p:txBody>
      </p:sp>
      <p:sp>
        <p:nvSpPr>
          <p:cNvPr id="78855" name="Oval 4"/>
          <p:cNvSpPr>
            <a:spLocks noChangeArrowheads="1"/>
          </p:cNvSpPr>
          <p:nvPr/>
        </p:nvSpPr>
        <p:spPr bwMode="auto">
          <a:xfrm>
            <a:off x="1765300" y="2647950"/>
            <a:ext cx="990600" cy="914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CN" altLang="en-US">
              <a:ea typeface="MS PGothic" pitchFamily="34" charset="-128"/>
            </a:endParaRPr>
          </a:p>
        </p:txBody>
      </p:sp>
      <p:sp>
        <p:nvSpPr>
          <p:cNvPr id="78856" name="Oval 5"/>
          <p:cNvSpPr>
            <a:spLocks noChangeArrowheads="1"/>
          </p:cNvSpPr>
          <p:nvPr/>
        </p:nvSpPr>
        <p:spPr bwMode="auto">
          <a:xfrm>
            <a:off x="6413500" y="2647950"/>
            <a:ext cx="990600" cy="914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CN" altLang="en-US">
              <a:ea typeface="MS PGothic" pitchFamily="34" charset="-128"/>
            </a:endParaRPr>
          </a:p>
        </p:txBody>
      </p:sp>
      <p:sp>
        <p:nvSpPr>
          <p:cNvPr id="78857" name="Line 6"/>
          <p:cNvSpPr>
            <a:spLocks noChangeShapeType="1"/>
          </p:cNvSpPr>
          <p:nvPr/>
        </p:nvSpPr>
        <p:spPr bwMode="auto">
          <a:xfrm>
            <a:off x="2568575" y="3087688"/>
            <a:ext cx="4572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858" name="Line 7"/>
          <p:cNvSpPr>
            <a:spLocks noChangeShapeType="1"/>
          </p:cNvSpPr>
          <p:nvPr/>
        </p:nvSpPr>
        <p:spPr bwMode="auto">
          <a:xfrm>
            <a:off x="6364288" y="3101975"/>
            <a:ext cx="4572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859" name="Rectangle 8"/>
          <p:cNvSpPr>
            <a:spLocks noChangeArrowheads="1"/>
          </p:cNvSpPr>
          <p:nvPr/>
        </p:nvSpPr>
        <p:spPr bwMode="auto">
          <a:xfrm>
            <a:off x="6261100" y="2876550"/>
            <a:ext cx="76200" cy="457200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CN" altLang="en-US">
              <a:ea typeface="MS PGothic" pitchFamily="34" charset="-128"/>
            </a:endParaRPr>
          </a:p>
        </p:txBody>
      </p:sp>
      <p:sp>
        <p:nvSpPr>
          <p:cNvPr id="78860" name="Rectangle 9"/>
          <p:cNvSpPr>
            <a:spLocks noChangeArrowheads="1"/>
          </p:cNvSpPr>
          <p:nvPr/>
        </p:nvSpPr>
        <p:spPr bwMode="auto">
          <a:xfrm>
            <a:off x="3136900" y="2876550"/>
            <a:ext cx="76200" cy="457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CN" altLang="en-US">
              <a:ea typeface="MS PGothic" pitchFamily="34" charset="-128"/>
            </a:endParaRPr>
          </a:p>
        </p:txBody>
      </p:sp>
      <p:sp>
        <p:nvSpPr>
          <p:cNvPr id="78861" name="Rectangle 10"/>
          <p:cNvSpPr>
            <a:spLocks noChangeArrowheads="1"/>
          </p:cNvSpPr>
          <p:nvPr/>
        </p:nvSpPr>
        <p:spPr bwMode="auto">
          <a:xfrm>
            <a:off x="3517900" y="2876550"/>
            <a:ext cx="228600" cy="4572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CN" altLang="en-US">
              <a:ea typeface="MS PGothic" pitchFamily="34" charset="-128"/>
            </a:endParaRPr>
          </a:p>
        </p:txBody>
      </p:sp>
      <p:sp>
        <p:nvSpPr>
          <p:cNvPr id="78862" name="Rectangle 11"/>
          <p:cNvSpPr>
            <a:spLocks noChangeArrowheads="1"/>
          </p:cNvSpPr>
          <p:nvPr/>
        </p:nvSpPr>
        <p:spPr bwMode="auto">
          <a:xfrm>
            <a:off x="3975100" y="2876550"/>
            <a:ext cx="228600" cy="4572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CN" altLang="en-US">
              <a:ea typeface="MS PGothic" pitchFamily="34" charset="-128"/>
            </a:endParaRPr>
          </a:p>
        </p:txBody>
      </p:sp>
      <p:sp>
        <p:nvSpPr>
          <p:cNvPr id="78863" name="Rectangle 12"/>
          <p:cNvSpPr>
            <a:spLocks noChangeArrowheads="1"/>
          </p:cNvSpPr>
          <p:nvPr/>
        </p:nvSpPr>
        <p:spPr bwMode="auto">
          <a:xfrm>
            <a:off x="4432300" y="2876550"/>
            <a:ext cx="76200" cy="457200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CN" altLang="en-US">
              <a:ea typeface="MS PGothic" pitchFamily="34" charset="-128"/>
            </a:endParaRPr>
          </a:p>
        </p:txBody>
      </p:sp>
      <p:sp>
        <p:nvSpPr>
          <p:cNvPr id="78864" name="Rectangle 13"/>
          <p:cNvSpPr>
            <a:spLocks noChangeArrowheads="1"/>
          </p:cNvSpPr>
          <p:nvPr/>
        </p:nvSpPr>
        <p:spPr bwMode="auto">
          <a:xfrm>
            <a:off x="4572000" y="2895600"/>
            <a:ext cx="762000" cy="4572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CN" altLang="en-US">
              <a:ea typeface="MS PGothic" pitchFamily="34" charset="-128"/>
            </a:endParaRPr>
          </a:p>
        </p:txBody>
      </p:sp>
      <p:sp>
        <p:nvSpPr>
          <p:cNvPr id="78865" name="Rectangle 14"/>
          <p:cNvSpPr>
            <a:spLocks noChangeArrowheads="1"/>
          </p:cNvSpPr>
          <p:nvPr/>
        </p:nvSpPr>
        <p:spPr bwMode="auto">
          <a:xfrm>
            <a:off x="5651500" y="2876550"/>
            <a:ext cx="76200" cy="4572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CN" altLang="en-US">
              <a:ea typeface="MS PGothic" pitchFamily="34" charset="-128"/>
            </a:endParaRPr>
          </a:p>
        </p:txBody>
      </p:sp>
      <p:sp>
        <p:nvSpPr>
          <p:cNvPr id="78866" name="Rectangle 15"/>
          <p:cNvSpPr>
            <a:spLocks noChangeArrowheads="1"/>
          </p:cNvSpPr>
          <p:nvPr/>
        </p:nvSpPr>
        <p:spPr bwMode="auto">
          <a:xfrm>
            <a:off x="5880100" y="2876550"/>
            <a:ext cx="228600" cy="4572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CN" altLang="en-US">
              <a:ea typeface="MS PGothic" pitchFamily="34" charset="-128"/>
            </a:endParaRPr>
          </a:p>
        </p:txBody>
      </p:sp>
      <p:sp>
        <p:nvSpPr>
          <p:cNvPr id="78867" name="Rectangle 16"/>
          <p:cNvSpPr>
            <a:spLocks noChangeArrowheads="1"/>
          </p:cNvSpPr>
          <p:nvPr/>
        </p:nvSpPr>
        <p:spPr bwMode="auto">
          <a:xfrm>
            <a:off x="4279900" y="2876550"/>
            <a:ext cx="76200" cy="457200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CN" altLang="en-US">
              <a:ea typeface="MS PGothic" pitchFamily="34" charset="-128"/>
            </a:endParaRPr>
          </a:p>
        </p:txBody>
      </p:sp>
      <p:grpSp>
        <p:nvGrpSpPr>
          <p:cNvPr id="78868" name="Group 17"/>
          <p:cNvGrpSpPr>
            <a:grpSpLocks/>
          </p:cNvGrpSpPr>
          <p:nvPr/>
        </p:nvGrpSpPr>
        <p:grpSpPr bwMode="auto">
          <a:xfrm>
            <a:off x="2039938" y="2928938"/>
            <a:ext cx="504825" cy="354012"/>
            <a:chOff x="1285" y="2229"/>
            <a:chExt cx="318" cy="223"/>
          </a:xfrm>
        </p:grpSpPr>
        <p:sp>
          <p:nvSpPr>
            <p:cNvPr id="78892" name="Freeform 18"/>
            <p:cNvSpPr>
              <a:spLocks/>
            </p:cNvSpPr>
            <p:nvPr/>
          </p:nvSpPr>
          <p:spPr bwMode="auto">
            <a:xfrm>
              <a:off x="1285" y="2229"/>
              <a:ext cx="318" cy="215"/>
            </a:xfrm>
            <a:custGeom>
              <a:avLst/>
              <a:gdLst>
                <a:gd name="T0" fmla="*/ 0 w 1012"/>
                <a:gd name="T1" fmla="*/ 0 h 292"/>
                <a:gd name="T2" fmla="*/ 10 w 1012"/>
                <a:gd name="T3" fmla="*/ 0 h 292"/>
                <a:gd name="T4" fmla="*/ 10 w 1012"/>
                <a:gd name="T5" fmla="*/ 85 h 292"/>
                <a:gd name="T6" fmla="*/ 0 w 1012"/>
                <a:gd name="T7" fmla="*/ 85 h 2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2"/>
                <a:gd name="T13" fmla="*/ 0 h 292"/>
                <a:gd name="T14" fmla="*/ 1012 w 1012"/>
                <a:gd name="T15" fmla="*/ 292 h 2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2" h="292">
                  <a:moveTo>
                    <a:pt x="0" y="0"/>
                  </a:moveTo>
                  <a:lnTo>
                    <a:pt x="1009" y="0"/>
                  </a:lnTo>
                  <a:lnTo>
                    <a:pt x="1012" y="292"/>
                  </a:lnTo>
                  <a:lnTo>
                    <a:pt x="18" y="29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8893" name="Line 19"/>
            <p:cNvSpPr>
              <a:spLocks noChangeShapeType="1"/>
            </p:cNvSpPr>
            <p:nvPr/>
          </p:nvSpPr>
          <p:spPr bwMode="auto">
            <a:xfrm>
              <a:off x="1500" y="2238"/>
              <a:ext cx="0" cy="2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8894" name="Line 20"/>
            <p:cNvSpPr>
              <a:spLocks noChangeShapeType="1"/>
            </p:cNvSpPr>
            <p:nvPr/>
          </p:nvSpPr>
          <p:spPr bwMode="auto">
            <a:xfrm>
              <a:off x="1431" y="2237"/>
              <a:ext cx="0" cy="2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8869" name="Text Box 21"/>
          <p:cNvSpPr txBox="1">
            <a:spLocks noChangeArrowheads="1"/>
          </p:cNvSpPr>
          <p:nvPr/>
        </p:nvSpPr>
        <p:spPr bwMode="auto">
          <a:xfrm>
            <a:off x="3760788" y="1828800"/>
            <a:ext cx="12684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1" tIns="45708" rIns="91411" bIns="45708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Packets</a:t>
            </a:r>
          </a:p>
        </p:txBody>
      </p:sp>
      <p:pic>
        <p:nvPicPr>
          <p:cNvPr id="78870" name="Picture 22" descr="Click To Pre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3886200"/>
            <a:ext cx="731838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71" name="Picture 23" descr="Click To Pre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40163"/>
            <a:ext cx="73183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72" name="Picture 24" descr="Click To Previe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2743200"/>
            <a:ext cx="731837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73" name="Picture 25" descr="Click To Previe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1630363"/>
            <a:ext cx="731837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74" name="Picture 26" descr="Click To Preview"/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163" y="1752600"/>
            <a:ext cx="731837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75" name="Picture 27" descr="Click To Previe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773363"/>
            <a:ext cx="73183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76" name="Line 28"/>
          <p:cNvSpPr>
            <a:spLocks noChangeShapeType="1"/>
          </p:cNvSpPr>
          <p:nvPr/>
        </p:nvSpPr>
        <p:spPr bwMode="auto">
          <a:xfrm>
            <a:off x="2667000" y="3352800"/>
            <a:ext cx="38100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877" name="Line 29"/>
          <p:cNvSpPr>
            <a:spLocks noChangeShapeType="1"/>
          </p:cNvSpPr>
          <p:nvPr/>
        </p:nvSpPr>
        <p:spPr bwMode="auto">
          <a:xfrm>
            <a:off x="2679700" y="2876550"/>
            <a:ext cx="38100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878" name="Line 30"/>
          <p:cNvSpPr>
            <a:spLocks noChangeShapeType="1"/>
          </p:cNvSpPr>
          <p:nvPr/>
        </p:nvSpPr>
        <p:spPr bwMode="auto">
          <a:xfrm>
            <a:off x="4343400" y="22098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78879" name="Group 31"/>
          <p:cNvGrpSpPr>
            <a:grpSpLocks/>
          </p:cNvGrpSpPr>
          <p:nvPr/>
        </p:nvGrpSpPr>
        <p:grpSpPr bwMode="auto">
          <a:xfrm>
            <a:off x="1371600" y="2133600"/>
            <a:ext cx="914400" cy="2057400"/>
            <a:chOff x="864" y="1728"/>
            <a:chExt cx="576" cy="1296"/>
          </a:xfrm>
        </p:grpSpPr>
        <p:sp>
          <p:nvSpPr>
            <p:cNvPr id="78889" name="Line 32"/>
            <p:cNvSpPr>
              <a:spLocks noChangeShapeType="1"/>
            </p:cNvSpPr>
            <p:nvPr/>
          </p:nvSpPr>
          <p:spPr bwMode="auto">
            <a:xfrm>
              <a:off x="912" y="1728"/>
              <a:ext cx="528" cy="6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8890" name="Line 33"/>
            <p:cNvSpPr>
              <a:spLocks noChangeShapeType="1"/>
            </p:cNvSpPr>
            <p:nvPr/>
          </p:nvSpPr>
          <p:spPr bwMode="auto">
            <a:xfrm>
              <a:off x="912" y="2352"/>
              <a:ext cx="528" cy="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8891" name="Line 34"/>
            <p:cNvSpPr>
              <a:spLocks noChangeShapeType="1"/>
            </p:cNvSpPr>
            <p:nvPr/>
          </p:nvSpPr>
          <p:spPr bwMode="auto">
            <a:xfrm flipV="1">
              <a:off x="864" y="2352"/>
              <a:ext cx="576" cy="672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78880" name="Group 35"/>
          <p:cNvGrpSpPr>
            <a:grpSpLocks/>
          </p:cNvGrpSpPr>
          <p:nvPr/>
        </p:nvGrpSpPr>
        <p:grpSpPr bwMode="auto">
          <a:xfrm rot="10800000">
            <a:off x="7010400" y="2057400"/>
            <a:ext cx="914400" cy="2057400"/>
            <a:chOff x="864" y="1728"/>
            <a:chExt cx="576" cy="1296"/>
          </a:xfrm>
        </p:grpSpPr>
        <p:sp>
          <p:nvSpPr>
            <p:cNvPr id="78886" name="Line 36"/>
            <p:cNvSpPr>
              <a:spLocks noChangeShapeType="1"/>
            </p:cNvSpPr>
            <p:nvPr/>
          </p:nvSpPr>
          <p:spPr bwMode="auto">
            <a:xfrm>
              <a:off x="912" y="1728"/>
              <a:ext cx="528" cy="6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8887" name="Line 37"/>
            <p:cNvSpPr>
              <a:spLocks noChangeShapeType="1"/>
            </p:cNvSpPr>
            <p:nvPr/>
          </p:nvSpPr>
          <p:spPr bwMode="auto">
            <a:xfrm>
              <a:off x="912" y="2352"/>
              <a:ext cx="528" cy="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8888" name="Line 38"/>
            <p:cNvSpPr>
              <a:spLocks noChangeShapeType="1"/>
            </p:cNvSpPr>
            <p:nvPr/>
          </p:nvSpPr>
          <p:spPr bwMode="auto">
            <a:xfrm flipV="1">
              <a:off x="864" y="2352"/>
              <a:ext cx="576" cy="672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78881" name="Group 39"/>
          <p:cNvGrpSpPr>
            <a:grpSpLocks/>
          </p:cNvGrpSpPr>
          <p:nvPr/>
        </p:nvGrpSpPr>
        <p:grpSpPr bwMode="auto">
          <a:xfrm>
            <a:off x="6781800" y="2928938"/>
            <a:ext cx="504825" cy="354012"/>
            <a:chOff x="1285" y="2229"/>
            <a:chExt cx="318" cy="223"/>
          </a:xfrm>
        </p:grpSpPr>
        <p:sp>
          <p:nvSpPr>
            <p:cNvPr id="78883" name="Freeform 40"/>
            <p:cNvSpPr>
              <a:spLocks/>
            </p:cNvSpPr>
            <p:nvPr/>
          </p:nvSpPr>
          <p:spPr bwMode="auto">
            <a:xfrm>
              <a:off x="1285" y="2229"/>
              <a:ext cx="318" cy="215"/>
            </a:xfrm>
            <a:custGeom>
              <a:avLst/>
              <a:gdLst>
                <a:gd name="T0" fmla="*/ 0 w 1012"/>
                <a:gd name="T1" fmla="*/ 0 h 292"/>
                <a:gd name="T2" fmla="*/ 10 w 1012"/>
                <a:gd name="T3" fmla="*/ 0 h 292"/>
                <a:gd name="T4" fmla="*/ 10 w 1012"/>
                <a:gd name="T5" fmla="*/ 85 h 292"/>
                <a:gd name="T6" fmla="*/ 0 w 1012"/>
                <a:gd name="T7" fmla="*/ 85 h 2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2"/>
                <a:gd name="T13" fmla="*/ 0 h 292"/>
                <a:gd name="T14" fmla="*/ 1012 w 1012"/>
                <a:gd name="T15" fmla="*/ 292 h 2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2" h="292">
                  <a:moveTo>
                    <a:pt x="0" y="0"/>
                  </a:moveTo>
                  <a:lnTo>
                    <a:pt x="1009" y="0"/>
                  </a:lnTo>
                  <a:lnTo>
                    <a:pt x="1012" y="292"/>
                  </a:lnTo>
                  <a:lnTo>
                    <a:pt x="18" y="29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8884" name="Line 41"/>
            <p:cNvSpPr>
              <a:spLocks noChangeShapeType="1"/>
            </p:cNvSpPr>
            <p:nvPr/>
          </p:nvSpPr>
          <p:spPr bwMode="auto">
            <a:xfrm>
              <a:off x="1500" y="2238"/>
              <a:ext cx="0" cy="2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8885" name="Line 42"/>
            <p:cNvSpPr>
              <a:spLocks noChangeShapeType="1"/>
            </p:cNvSpPr>
            <p:nvPr/>
          </p:nvSpPr>
          <p:spPr bwMode="auto">
            <a:xfrm>
              <a:off x="1431" y="2237"/>
              <a:ext cx="0" cy="2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8882" name="Slide Number Placeholder 46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3" tIns="45700" rIns="91393" bIns="45700" anchor="b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7993D9C3-E543-4E43-A3E3-BB1F54CD83DA}" type="slidenum">
              <a:rPr lang="zh-CN" altLang="en-US" sz="1400">
                <a:solidFill>
                  <a:schemeClr val="folHlink"/>
                </a:solidFill>
                <a:latin typeface="Arial" pitchFamily="34" charset="0"/>
                <a:ea typeface="MS PGothic" pitchFamily="34" charset="-128"/>
              </a:rPr>
              <a:pPr algn="r" eaLnBrk="1" hangingPunct="1"/>
              <a:t>21</a:t>
            </a:fld>
            <a:endParaRPr lang="en-US" altLang="zh-CN" sz="1400">
              <a:solidFill>
                <a:schemeClr val="folHlink"/>
              </a:solidFill>
              <a:latin typeface="Arial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530062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79875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993EF33-86E3-4698-9F67-EAB88C165042}" type="slidenum">
              <a:rPr lang="zh-CN" altLang="en-US" sz="1400" smtClean="0"/>
              <a:pPr/>
              <a:t>22</a:t>
            </a:fld>
            <a:endParaRPr lang="en-US" altLang="zh-CN" sz="1400" smtClean="0"/>
          </a:p>
        </p:txBody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6100" y="1447800"/>
            <a:ext cx="7772400" cy="4648200"/>
          </a:xfrm>
        </p:spPr>
        <p:txBody>
          <a:bodyPr lIns="91430" tIns="45716" rIns="91430" bIns="45716"/>
          <a:lstStyle/>
          <a:p>
            <a:pPr marL="285750" indent="-285750" defTabSz="915988">
              <a:lnSpc>
                <a:spcPct val="90000"/>
              </a:lnSpc>
            </a:pPr>
            <a:r>
              <a:rPr lang="en-US" altLang="zh-TW" sz="2400" dirty="0" smtClean="0">
                <a:ea typeface="PMingLiU" pitchFamily="18" charset="-120"/>
              </a:rPr>
              <a:t>Data are sent as formatted bit-sequences, so-called packets.</a:t>
            </a:r>
          </a:p>
          <a:p>
            <a:pPr marL="285750" indent="-285750" defTabSz="915988">
              <a:lnSpc>
                <a:spcPct val="90000"/>
              </a:lnSpc>
            </a:pPr>
            <a:r>
              <a:rPr lang="en-US" altLang="zh-TW" sz="2400" dirty="0" smtClean="0">
                <a:ea typeface="PMingLiU" pitchFamily="18" charset="-120"/>
              </a:rPr>
              <a:t>Packets have the following structure:</a:t>
            </a:r>
          </a:p>
          <a:p>
            <a:pPr marL="285750" indent="-285750" defTabSz="915988">
              <a:lnSpc>
                <a:spcPct val="90000"/>
              </a:lnSpc>
            </a:pPr>
            <a:endParaRPr lang="en-US" altLang="zh-TW" sz="2400" dirty="0" smtClean="0">
              <a:ea typeface="PMingLiU" pitchFamily="18" charset="-120"/>
            </a:endParaRPr>
          </a:p>
          <a:p>
            <a:pPr marL="285750" indent="-285750" defTabSz="915988">
              <a:lnSpc>
                <a:spcPct val="90000"/>
              </a:lnSpc>
            </a:pPr>
            <a:endParaRPr lang="en-US" altLang="zh-TW" sz="2400" dirty="0" smtClean="0">
              <a:ea typeface="PMingLiU" pitchFamily="18" charset="-120"/>
            </a:endParaRPr>
          </a:p>
          <a:p>
            <a:pPr marL="1144588" lvl="2" defTabSz="915988">
              <a:lnSpc>
                <a:spcPct val="90000"/>
              </a:lnSpc>
            </a:pPr>
            <a:endParaRPr lang="en-US" altLang="zh-TW" sz="1800" dirty="0" smtClean="0">
              <a:ea typeface="PMingLiU" pitchFamily="18" charset="-120"/>
            </a:endParaRPr>
          </a:p>
          <a:p>
            <a:pPr marL="1144588" lvl="2" defTabSz="915988">
              <a:lnSpc>
                <a:spcPct val="90000"/>
              </a:lnSpc>
            </a:pPr>
            <a:r>
              <a:rPr lang="en-US" altLang="zh-TW" sz="1800" dirty="0" smtClean="0">
                <a:ea typeface="PMingLiU" pitchFamily="18" charset="-120"/>
              </a:rPr>
              <a:t>Header and Trailer carry control information (e.g., destination address, check sum)</a:t>
            </a:r>
          </a:p>
          <a:p>
            <a:pPr marL="285750" indent="-285750" defTabSz="915988">
              <a:lnSpc>
                <a:spcPct val="90000"/>
              </a:lnSpc>
            </a:pPr>
            <a:r>
              <a:rPr lang="en-US" altLang="zh-TW" sz="2400" dirty="0" smtClean="0">
                <a:ea typeface="PMingLiU" pitchFamily="18" charset="-120"/>
              </a:rPr>
              <a:t>Each packet is passed through the network from node to node along some path (</a:t>
            </a:r>
            <a:r>
              <a:rPr lang="en-US" altLang="zh-TW" sz="2400" b="1" dirty="0" smtClean="0">
                <a:ea typeface="PMingLiU" pitchFamily="18" charset="-120"/>
              </a:rPr>
              <a:t>Routing</a:t>
            </a:r>
            <a:r>
              <a:rPr lang="en-US" altLang="zh-TW" sz="2400" dirty="0" smtClean="0">
                <a:ea typeface="PMingLiU" pitchFamily="18" charset="-120"/>
              </a:rPr>
              <a:t>)</a:t>
            </a:r>
          </a:p>
          <a:p>
            <a:pPr marL="285750" indent="-285750" defTabSz="915988">
              <a:lnSpc>
                <a:spcPct val="90000"/>
              </a:lnSpc>
            </a:pPr>
            <a:r>
              <a:rPr lang="en-US" altLang="zh-TW" sz="2400" dirty="0" smtClean="0">
                <a:ea typeface="PMingLiU" pitchFamily="18" charset="-120"/>
              </a:rPr>
              <a:t>At each node the entire packet is received, stored briefly, and then forwarded to the next node (</a:t>
            </a:r>
            <a:r>
              <a:rPr lang="en-US" altLang="zh-TW" sz="2400" b="1" dirty="0" smtClean="0">
                <a:ea typeface="PMingLiU" pitchFamily="18" charset="-120"/>
              </a:rPr>
              <a:t>Store-and-Forward Networks</a:t>
            </a:r>
            <a:r>
              <a:rPr lang="en-US" altLang="zh-TW" sz="2400" dirty="0" smtClean="0">
                <a:ea typeface="PMingLiU" pitchFamily="18" charset="-120"/>
              </a:rPr>
              <a:t>)</a:t>
            </a:r>
          </a:p>
          <a:p>
            <a:pPr marL="285750" indent="-285750" defTabSz="915988">
              <a:lnSpc>
                <a:spcPct val="90000"/>
              </a:lnSpc>
            </a:pPr>
            <a:endParaRPr lang="zh-TW" altLang="en-US" dirty="0" smtClean="0">
              <a:ea typeface="PMingLiU" pitchFamily="18" charset="-120"/>
            </a:endParaRPr>
          </a:p>
        </p:txBody>
      </p:sp>
      <p:sp>
        <p:nvSpPr>
          <p:cNvPr id="79877" name="Rectangle 4"/>
          <p:cNvSpPr>
            <a:spLocks noChangeArrowheads="1"/>
          </p:cNvSpPr>
          <p:nvPr/>
        </p:nvSpPr>
        <p:spPr bwMode="auto">
          <a:xfrm>
            <a:off x="1638300" y="3079750"/>
            <a:ext cx="1295400" cy="457200"/>
          </a:xfrm>
          <a:prstGeom prst="rect">
            <a:avLst/>
          </a:prstGeom>
          <a:solidFill>
            <a:srgbClr val="FF9900"/>
          </a:solidFill>
          <a:ln w="9525">
            <a:miter lim="800000"/>
            <a:headEnd/>
            <a:tailEnd/>
          </a:ln>
          <a:scene3d>
            <a:camera prst="legacyObliqueTopRight"/>
            <a:lightRig rig="legacyFlat1" dir="t"/>
          </a:scene3d>
          <a:sp3d extrusionH="430200" prstMaterial="legacyMatte">
            <a:bevelT w="13500" h="13500" prst="angle"/>
            <a:bevelB w="13500" h="13500" prst="angle"/>
            <a:extrusionClr>
              <a:srgbClr val="FF9900"/>
            </a:extrusionClr>
          </a:sp3d>
        </p:spPr>
        <p:txBody>
          <a:bodyPr wrap="none" lIns="91423" tIns="45713" rIns="91423" bIns="45713" anchor="ctr">
            <a:flatTx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ts val="1000"/>
              </a:spcBef>
              <a:spcAft>
                <a:spcPts val="1000"/>
              </a:spcAft>
            </a:pPr>
            <a:r>
              <a:rPr lang="en-US" altLang="zh-TW" sz="1600">
                <a:latin typeface="Arial" pitchFamily="34" charset="0"/>
                <a:ea typeface="PMingLiU" pitchFamily="18" charset="-120"/>
              </a:rPr>
              <a:t>Header</a:t>
            </a:r>
            <a:endParaRPr lang="en-US" altLang="zh-TW" i="1">
              <a:latin typeface="Arial" pitchFamily="34" charset="0"/>
              <a:ea typeface="PMingLiU" pitchFamily="18" charset="-120"/>
            </a:endParaRPr>
          </a:p>
        </p:txBody>
      </p:sp>
      <p:sp>
        <p:nvSpPr>
          <p:cNvPr id="79878" name="Rectangle 5"/>
          <p:cNvSpPr>
            <a:spLocks noChangeArrowheads="1"/>
          </p:cNvSpPr>
          <p:nvPr/>
        </p:nvSpPr>
        <p:spPr bwMode="auto">
          <a:xfrm>
            <a:off x="2921000" y="3079750"/>
            <a:ext cx="3733800" cy="457200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scene3d>
            <a:camera prst="legacyObliqueTopRight"/>
            <a:lightRig rig="legacyFlat1" dir="t"/>
          </a:scene3d>
          <a:sp3d extrusionH="430200" prstMaterial="legacyMatte">
            <a:bevelT w="13500" h="13500" prst="angle"/>
            <a:bevelB w="13500" h="13500" prst="angle"/>
            <a:extrusionClr>
              <a:srgbClr val="99CCFF"/>
            </a:extrusionClr>
          </a:sp3d>
        </p:spPr>
        <p:txBody>
          <a:bodyPr wrap="none" lIns="91423" tIns="45713" rIns="91423" bIns="45713" anchor="ctr">
            <a:flatTx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ts val="1000"/>
              </a:spcBef>
              <a:spcAft>
                <a:spcPts val="1000"/>
              </a:spcAft>
            </a:pPr>
            <a:r>
              <a:rPr lang="en-US" altLang="zh-TW" sz="1600">
                <a:latin typeface="Arial" pitchFamily="34" charset="0"/>
                <a:ea typeface="PMingLiU" pitchFamily="18" charset="-120"/>
              </a:rPr>
              <a:t>Data</a:t>
            </a:r>
            <a:endParaRPr lang="en-US" altLang="zh-TW" sz="1800" i="1">
              <a:latin typeface="Arial" pitchFamily="34" charset="0"/>
              <a:ea typeface="PMingLiU" pitchFamily="18" charset="-120"/>
            </a:endParaRPr>
          </a:p>
        </p:txBody>
      </p:sp>
      <p:sp>
        <p:nvSpPr>
          <p:cNvPr id="79879" name="Rectangle 6"/>
          <p:cNvSpPr>
            <a:spLocks noChangeArrowheads="1"/>
          </p:cNvSpPr>
          <p:nvPr/>
        </p:nvSpPr>
        <p:spPr bwMode="auto">
          <a:xfrm>
            <a:off x="6696075" y="3081338"/>
            <a:ext cx="990600" cy="457200"/>
          </a:xfrm>
          <a:prstGeom prst="rect">
            <a:avLst/>
          </a:prstGeom>
          <a:solidFill>
            <a:srgbClr val="FFCC00"/>
          </a:solidFill>
          <a:ln w="9525">
            <a:miter lim="800000"/>
            <a:headEnd/>
            <a:tailEnd/>
          </a:ln>
          <a:scene3d>
            <a:camera prst="legacyObliqueTopRight"/>
            <a:lightRig rig="legacyFlat1" dir="t"/>
          </a:scene3d>
          <a:sp3d extrusionH="430200" prstMaterial="legacyMatte">
            <a:bevelT w="13500" h="13500" prst="angle"/>
            <a:bevelB w="13500" h="13500" prst="angle"/>
            <a:extrusionClr>
              <a:srgbClr val="FFCC00"/>
            </a:extrusionClr>
          </a:sp3d>
        </p:spPr>
        <p:txBody>
          <a:bodyPr wrap="none" lIns="91423" tIns="45713" rIns="91423" bIns="45713" anchor="ctr">
            <a:flatTx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ts val="1000"/>
              </a:spcBef>
              <a:spcAft>
                <a:spcPts val="1000"/>
              </a:spcAft>
            </a:pPr>
            <a:r>
              <a:rPr lang="en-US" altLang="zh-TW" sz="1600">
                <a:latin typeface="Arial" pitchFamily="34" charset="0"/>
                <a:ea typeface="PMingLiU" pitchFamily="18" charset="-120"/>
              </a:rPr>
              <a:t>Trailer</a:t>
            </a:r>
            <a:endParaRPr lang="en-US" altLang="zh-TW" sz="1800" i="1">
              <a:latin typeface="Arial" pitchFamily="34" charset="0"/>
              <a:ea typeface="PMingLiU" pitchFamily="18" charset="-120"/>
            </a:endParaRPr>
          </a:p>
        </p:txBody>
      </p:sp>
      <p:sp>
        <p:nvSpPr>
          <p:cNvPr id="79880" name="Rectangle 7"/>
          <p:cNvSpPr>
            <a:spLocks noChangeArrowheads="1"/>
          </p:cNvSpPr>
          <p:nvPr/>
        </p:nvSpPr>
        <p:spPr bwMode="auto">
          <a:xfrm>
            <a:off x="995363" y="377825"/>
            <a:ext cx="68945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3600" u="sng">
                <a:solidFill>
                  <a:schemeClr val="accent2"/>
                </a:solidFill>
                <a:latin typeface="Comic Sans MS" pitchFamily="66" charset="0"/>
                <a:ea typeface="宋体" pitchFamily="2" charset="-122"/>
              </a:rPr>
              <a:t>Packet Structure and switching</a:t>
            </a:r>
            <a:endParaRPr lang="zh-CN" altLang="en-US" sz="3600" u="sng">
              <a:solidFill>
                <a:schemeClr val="accent2"/>
              </a:solidFill>
              <a:latin typeface="Comic Sans MS" pitchFamily="66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992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80899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8AC8A41B-24D8-4ED3-AAAB-8217ED47B0C8}" type="slidenum">
              <a:rPr lang="zh-CN" altLang="en-US" sz="1400" smtClean="0"/>
              <a:pPr/>
              <a:t>23</a:t>
            </a:fld>
            <a:endParaRPr lang="en-US" altLang="zh-CN" sz="1400" smtClean="0"/>
          </a:p>
        </p:txBody>
      </p:sp>
      <p:grpSp>
        <p:nvGrpSpPr>
          <p:cNvPr id="80900" name="Group 2"/>
          <p:cNvGrpSpPr>
            <a:grpSpLocks/>
          </p:cNvGrpSpPr>
          <p:nvPr/>
        </p:nvGrpSpPr>
        <p:grpSpPr bwMode="auto">
          <a:xfrm>
            <a:off x="5554663" y="4867275"/>
            <a:ext cx="1751012" cy="304800"/>
            <a:chOff x="1056" y="1872"/>
            <a:chExt cx="1104" cy="192"/>
          </a:xfrm>
        </p:grpSpPr>
        <p:sp>
          <p:nvSpPr>
            <p:cNvPr id="68611" name="Oval 3"/>
            <p:cNvSpPr>
              <a:spLocks noChangeArrowheads="1"/>
            </p:cNvSpPr>
            <p:nvPr/>
          </p:nvSpPr>
          <p:spPr bwMode="auto">
            <a:xfrm>
              <a:off x="2064" y="1872"/>
              <a:ext cx="96" cy="192"/>
            </a:xfrm>
            <a:prstGeom prst="ellipse">
              <a:avLst/>
            </a:prstGeom>
            <a:gradFill rotWithShape="0">
              <a:gsLst>
                <a:gs pos="0">
                  <a:schemeClr val="bg2">
                    <a:gamma/>
                    <a:shade val="45882"/>
                    <a:invGamma/>
                  </a:schemeClr>
                </a:gs>
                <a:gs pos="50000">
                  <a:schemeClr val="bg2"/>
                </a:gs>
                <a:gs pos="100000">
                  <a:schemeClr val="bg2">
                    <a:gamma/>
                    <a:shade val="45882"/>
                    <a:invGamma/>
                  </a:schemeClr>
                </a:gs>
              </a:gsLst>
              <a:lin ang="5400000" scaled="1"/>
            </a:gradFill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0953" name="Rectangle 4"/>
            <p:cNvSpPr>
              <a:spLocks noChangeArrowheads="1"/>
            </p:cNvSpPr>
            <p:nvPr/>
          </p:nvSpPr>
          <p:spPr bwMode="auto">
            <a:xfrm>
              <a:off x="1104" y="1872"/>
              <a:ext cx="1008" cy="192"/>
            </a:xfrm>
            <a:prstGeom prst="rect">
              <a:avLst/>
            </a:prstGeom>
            <a:gradFill rotWithShape="0">
              <a:gsLst>
                <a:gs pos="0">
                  <a:srgbClr val="7A7A7A"/>
                </a:gs>
                <a:gs pos="50000">
                  <a:srgbClr val="C0C0C0"/>
                </a:gs>
                <a:gs pos="100000">
                  <a:srgbClr val="7A7A7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0954" name="Oval 5"/>
            <p:cNvSpPr>
              <a:spLocks noChangeArrowheads="1"/>
            </p:cNvSpPr>
            <p:nvPr/>
          </p:nvSpPr>
          <p:spPr bwMode="auto">
            <a:xfrm>
              <a:off x="1056" y="1872"/>
              <a:ext cx="96" cy="192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488" tIns="44450" rIns="90488" bIns="44450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80901" name="Group 6"/>
          <p:cNvGrpSpPr>
            <a:grpSpLocks/>
          </p:cNvGrpSpPr>
          <p:nvPr/>
        </p:nvGrpSpPr>
        <p:grpSpPr bwMode="auto">
          <a:xfrm>
            <a:off x="5554663" y="3954463"/>
            <a:ext cx="1751012" cy="304800"/>
            <a:chOff x="1056" y="1872"/>
            <a:chExt cx="1104" cy="192"/>
          </a:xfrm>
        </p:grpSpPr>
        <p:sp>
          <p:nvSpPr>
            <p:cNvPr id="68615" name="Oval 7"/>
            <p:cNvSpPr>
              <a:spLocks noChangeArrowheads="1"/>
            </p:cNvSpPr>
            <p:nvPr/>
          </p:nvSpPr>
          <p:spPr bwMode="auto">
            <a:xfrm>
              <a:off x="2064" y="1872"/>
              <a:ext cx="96" cy="192"/>
            </a:xfrm>
            <a:prstGeom prst="ellipse">
              <a:avLst/>
            </a:prstGeom>
            <a:gradFill rotWithShape="0">
              <a:gsLst>
                <a:gs pos="0">
                  <a:schemeClr val="bg2">
                    <a:gamma/>
                    <a:shade val="45882"/>
                    <a:invGamma/>
                  </a:schemeClr>
                </a:gs>
                <a:gs pos="50000">
                  <a:schemeClr val="bg2"/>
                </a:gs>
                <a:gs pos="100000">
                  <a:schemeClr val="bg2">
                    <a:gamma/>
                    <a:shade val="45882"/>
                    <a:invGamma/>
                  </a:schemeClr>
                </a:gs>
              </a:gsLst>
              <a:lin ang="5400000" scaled="1"/>
            </a:gradFill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0950" name="Rectangle 8"/>
            <p:cNvSpPr>
              <a:spLocks noChangeArrowheads="1"/>
            </p:cNvSpPr>
            <p:nvPr/>
          </p:nvSpPr>
          <p:spPr bwMode="auto">
            <a:xfrm>
              <a:off x="1104" y="1872"/>
              <a:ext cx="1008" cy="192"/>
            </a:xfrm>
            <a:prstGeom prst="rect">
              <a:avLst/>
            </a:prstGeom>
            <a:gradFill rotWithShape="0">
              <a:gsLst>
                <a:gs pos="0">
                  <a:srgbClr val="7A7A7A"/>
                </a:gs>
                <a:gs pos="50000">
                  <a:srgbClr val="C0C0C0"/>
                </a:gs>
                <a:gs pos="100000">
                  <a:srgbClr val="7A7A7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0951" name="Oval 9"/>
            <p:cNvSpPr>
              <a:spLocks noChangeArrowheads="1"/>
            </p:cNvSpPr>
            <p:nvPr/>
          </p:nvSpPr>
          <p:spPr bwMode="auto">
            <a:xfrm>
              <a:off x="1056" y="1872"/>
              <a:ext cx="96" cy="192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488" tIns="44450" rIns="90488" bIns="44450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80902" name="Group 10"/>
          <p:cNvGrpSpPr>
            <a:grpSpLocks/>
          </p:cNvGrpSpPr>
          <p:nvPr/>
        </p:nvGrpSpPr>
        <p:grpSpPr bwMode="auto">
          <a:xfrm>
            <a:off x="5554663" y="2967038"/>
            <a:ext cx="1751012" cy="303212"/>
            <a:chOff x="1056" y="1872"/>
            <a:chExt cx="1104" cy="192"/>
          </a:xfrm>
        </p:grpSpPr>
        <p:sp>
          <p:nvSpPr>
            <p:cNvPr id="68619" name="Oval 11"/>
            <p:cNvSpPr>
              <a:spLocks noChangeArrowheads="1"/>
            </p:cNvSpPr>
            <p:nvPr/>
          </p:nvSpPr>
          <p:spPr bwMode="auto">
            <a:xfrm>
              <a:off x="2064" y="1872"/>
              <a:ext cx="96" cy="192"/>
            </a:xfrm>
            <a:prstGeom prst="ellipse">
              <a:avLst/>
            </a:prstGeom>
            <a:gradFill rotWithShape="0">
              <a:gsLst>
                <a:gs pos="0">
                  <a:schemeClr val="bg2">
                    <a:gamma/>
                    <a:shade val="45882"/>
                    <a:invGamma/>
                  </a:schemeClr>
                </a:gs>
                <a:gs pos="50000">
                  <a:schemeClr val="bg2"/>
                </a:gs>
                <a:gs pos="100000">
                  <a:schemeClr val="bg2">
                    <a:gamma/>
                    <a:shade val="45882"/>
                    <a:invGamma/>
                  </a:schemeClr>
                </a:gs>
              </a:gsLst>
              <a:lin ang="5400000" scaled="1"/>
            </a:gradFill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0947" name="Rectangle 12"/>
            <p:cNvSpPr>
              <a:spLocks noChangeArrowheads="1"/>
            </p:cNvSpPr>
            <p:nvPr/>
          </p:nvSpPr>
          <p:spPr bwMode="auto">
            <a:xfrm>
              <a:off x="1104" y="1872"/>
              <a:ext cx="1008" cy="192"/>
            </a:xfrm>
            <a:prstGeom prst="rect">
              <a:avLst/>
            </a:prstGeom>
            <a:gradFill rotWithShape="0">
              <a:gsLst>
                <a:gs pos="0">
                  <a:srgbClr val="7A7A7A"/>
                </a:gs>
                <a:gs pos="50000">
                  <a:srgbClr val="C0C0C0"/>
                </a:gs>
                <a:gs pos="100000">
                  <a:srgbClr val="7A7A7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0948" name="Oval 13"/>
            <p:cNvSpPr>
              <a:spLocks noChangeArrowheads="1"/>
            </p:cNvSpPr>
            <p:nvPr/>
          </p:nvSpPr>
          <p:spPr bwMode="auto">
            <a:xfrm>
              <a:off x="1056" y="1872"/>
              <a:ext cx="96" cy="192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488" tIns="44450" rIns="90488" bIns="44450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sp>
        <p:nvSpPr>
          <p:cNvPr id="80903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>
                <a:ea typeface="宋体" pitchFamily="2" charset="-122"/>
              </a:rPr>
              <a:t>Packet Switching</a:t>
            </a:r>
          </a:p>
        </p:txBody>
      </p:sp>
      <p:sp>
        <p:nvSpPr>
          <p:cNvPr id="80904" name="Rectangle 15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7772400" cy="49371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mtClean="0">
                <a:ea typeface="宋体" pitchFamily="2" charset="-122"/>
              </a:rPr>
              <a:t>A node in a packet switching network</a:t>
            </a:r>
          </a:p>
        </p:txBody>
      </p:sp>
      <p:sp>
        <p:nvSpPr>
          <p:cNvPr id="80905" name="Rectangle 16"/>
          <p:cNvSpPr>
            <a:spLocks noChangeArrowheads="1"/>
          </p:cNvSpPr>
          <p:nvPr/>
        </p:nvSpPr>
        <p:spPr bwMode="auto">
          <a:xfrm>
            <a:off x="3579813" y="2889250"/>
            <a:ext cx="2127250" cy="2663825"/>
          </a:xfrm>
          <a:prstGeom prst="rect">
            <a:avLst/>
          </a:prstGeom>
          <a:solidFill>
            <a:schemeClr val="bg1"/>
          </a:solidFill>
          <a:ln w="9525">
            <a:miter lim="800000"/>
            <a:headEnd/>
            <a:tailEnd/>
          </a:ln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chemeClr val="bg1"/>
            </a:extrusionClr>
          </a:sp3d>
        </p:spPr>
        <p:txBody>
          <a:bodyPr wrap="none" lIns="90343" tIns="44379" rIns="90343" bIns="44379" anchor="ctr">
            <a:flatTx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zh-CN" altLang="en-US" sz="1600"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80906" name="Group 17"/>
          <p:cNvGrpSpPr>
            <a:grpSpLocks/>
          </p:cNvGrpSpPr>
          <p:nvPr/>
        </p:nvGrpSpPr>
        <p:grpSpPr bwMode="auto">
          <a:xfrm>
            <a:off x="1825625" y="2967038"/>
            <a:ext cx="1751013" cy="303212"/>
            <a:chOff x="1056" y="1872"/>
            <a:chExt cx="1104" cy="192"/>
          </a:xfrm>
        </p:grpSpPr>
        <p:sp>
          <p:nvSpPr>
            <p:cNvPr id="68626" name="Oval 18"/>
            <p:cNvSpPr>
              <a:spLocks noChangeArrowheads="1"/>
            </p:cNvSpPr>
            <p:nvPr/>
          </p:nvSpPr>
          <p:spPr bwMode="auto">
            <a:xfrm>
              <a:off x="2064" y="1872"/>
              <a:ext cx="96" cy="192"/>
            </a:xfrm>
            <a:prstGeom prst="ellipse">
              <a:avLst/>
            </a:prstGeom>
            <a:gradFill rotWithShape="0">
              <a:gsLst>
                <a:gs pos="0">
                  <a:schemeClr val="bg2">
                    <a:gamma/>
                    <a:shade val="45882"/>
                    <a:invGamma/>
                  </a:schemeClr>
                </a:gs>
                <a:gs pos="50000">
                  <a:schemeClr val="bg2"/>
                </a:gs>
                <a:gs pos="100000">
                  <a:schemeClr val="bg2">
                    <a:gamma/>
                    <a:shade val="45882"/>
                    <a:invGamma/>
                  </a:schemeClr>
                </a:gs>
              </a:gsLst>
              <a:lin ang="5400000" scaled="1"/>
            </a:gradFill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0944" name="Rectangle 19"/>
            <p:cNvSpPr>
              <a:spLocks noChangeArrowheads="1"/>
            </p:cNvSpPr>
            <p:nvPr/>
          </p:nvSpPr>
          <p:spPr bwMode="auto">
            <a:xfrm>
              <a:off x="1104" y="1872"/>
              <a:ext cx="1008" cy="192"/>
            </a:xfrm>
            <a:prstGeom prst="rect">
              <a:avLst/>
            </a:prstGeom>
            <a:gradFill rotWithShape="0">
              <a:gsLst>
                <a:gs pos="0">
                  <a:srgbClr val="7A7A7A"/>
                </a:gs>
                <a:gs pos="50000">
                  <a:srgbClr val="C0C0C0"/>
                </a:gs>
                <a:gs pos="100000">
                  <a:srgbClr val="7A7A7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0945" name="Oval 20"/>
            <p:cNvSpPr>
              <a:spLocks noChangeArrowheads="1"/>
            </p:cNvSpPr>
            <p:nvPr/>
          </p:nvSpPr>
          <p:spPr bwMode="auto">
            <a:xfrm>
              <a:off x="1056" y="1872"/>
              <a:ext cx="96" cy="192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488" tIns="44450" rIns="90488" bIns="44450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80907" name="Group 21"/>
          <p:cNvGrpSpPr>
            <a:grpSpLocks/>
          </p:cNvGrpSpPr>
          <p:nvPr/>
        </p:nvGrpSpPr>
        <p:grpSpPr bwMode="auto">
          <a:xfrm>
            <a:off x="1825625" y="3954463"/>
            <a:ext cx="1751013" cy="304800"/>
            <a:chOff x="1056" y="1872"/>
            <a:chExt cx="1104" cy="192"/>
          </a:xfrm>
        </p:grpSpPr>
        <p:sp>
          <p:nvSpPr>
            <p:cNvPr id="68630" name="Oval 22"/>
            <p:cNvSpPr>
              <a:spLocks noChangeArrowheads="1"/>
            </p:cNvSpPr>
            <p:nvPr/>
          </p:nvSpPr>
          <p:spPr bwMode="auto">
            <a:xfrm>
              <a:off x="2064" y="1872"/>
              <a:ext cx="96" cy="192"/>
            </a:xfrm>
            <a:prstGeom prst="ellipse">
              <a:avLst/>
            </a:prstGeom>
            <a:gradFill rotWithShape="0">
              <a:gsLst>
                <a:gs pos="0">
                  <a:schemeClr val="bg2">
                    <a:gamma/>
                    <a:shade val="45882"/>
                    <a:invGamma/>
                  </a:schemeClr>
                </a:gs>
                <a:gs pos="50000">
                  <a:schemeClr val="bg2"/>
                </a:gs>
                <a:gs pos="100000">
                  <a:schemeClr val="bg2">
                    <a:gamma/>
                    <a:shade val="45882"/>
                    <a:invGamma/>
                  </a:schemeClr>
                </a:gs>
              </a:gsLst>
              <a:lin ang="5400000" scaled="1"/>
            </a:gradFill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0941" name="Rectangle 23"/>
            <p:cNvSpPr>
              <a:spLocks noChangeArrowheads="1"/>
            </p:cNvSpPr>
            <p:nvPr/>
          </p:nvSpPr>
          <p:spPr bwMode="auto">
            <a:xfrm>
              <a:off x="1104" y="1872"/>
              <a:ext cx="1008" cy="192"/>
            </a:xfrm>
            <a:prstGeom prst="rect">
              <a:avLst/>
            </a:prstGeom>
            <a:gradFill rotWithShape="0">
              <a:gsLst>
                <a:gs pos="0">
                  <a:srgbClr val="7A7A7A"/>
                </a:gs>
                <a:gs pos="50000">
                  <a:srgbClr val="C0C0C0"/>
                </a:gs>
                <a:gs pos="100000">
                  <a:srgbClr val="7A7A7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0942" name="Oval 24"/>
            <p:cNvSpPr>
              <a:spLocks noChangeArrowheads="1"/>
            </p:cNvSpPr>
            <p:nvPr/>
          </p:nvSpPr>
          <p:spPr bwMode="auto">
            <a:xfrm>
              <a:off x="1056" y="1872"/>
              <a:ext cx="96" cy="192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488" tIns="44450" rIns="90488" bIns="44450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80908" name="Group 25"/>
          <p:cNvGrpSpPr>
            <a:grpSpLocks/>
          </p:cNvGrpSpPr>
          <p:nvPr/>
        </p:nvGrpSpPr>
        <p:grpSpPr bwMode="auto">
          <a:xfrm>
            <a:off x="1825625" y="4867275"/>
            <a:ext cx="1751013" cy="304800"/>
            <a:chOff x="1056" y="1872"/>
            <a:chExt cx="1104" cy="192"/>
          </a:xfrm>
        </p:grpSpPr>
        <p:sp>
          <p:nvSpPr>
            <p:cNvPr id="68634" name="Oval 26"/>
            <p:cNvSpPr>
              <a:spLocks noChangeArrowheads="1"/>
            </p:cNvSpPr>
            <p:nvPr/>
          </p:nvSpPr>
          <p:spPr bwMode="auto">
            <a:xfrm>
              <a:off x="2064" y="1872"/>
              <a:ext cx="96" cy="192"/>
            </a:xfrm>
            <a:prstGeom prst="ellipse">
              <a:avLst/>
            </a:prstGeom>
            <a:gradFill rotWithShape="0">
              <a:gsLst>
                <a:gs pos="0">
                  <a:schemeClr val="bg2">
                    <a:gamma/>
                    <a:shade val="45882"/>
                    <a:invGamma/>
                  </a:schemeClr>
                </a:gs>
                <a:gs pos="50000">
                  <a:schemeClr val="bg2"/>
                </a:gs>
                <a:gs pos="100000">
                  <a:schemeClr val="bg2">
                    <a:gamma/>
                    <a:shade val="45882"/>
                    <a:invGamma/>
                  </a:schemeClr>
                </a:gs>
              </a:gsLst>
              <a:lin ang="5400000" scaled="1"/>
            </a:gradFill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0938" name="Rectangle 27"/>
            <p:cNvSpPr>
              <a:spLocks noChangeArrowheads="1"/>
            </p:cNvSpPr>
            <p:nvPr/>
          </p:nvSpPr>
          <p:spPr bwMode="auto">
            <a:xfrm>
              <a:off x="1104" y="1872"/>
              <a:ext cx="1008" cy="192"/>
            </a:xfrm>
            <a:prstGeom prst="rect">
              <a:avLst/>
            </a:prstGeom>
            <a:gradFill rotWithShape="0">
              <a:gsLst>
                <a:gs pos="0">
                  <a:srgbClr val="7A7A7A"/>
                </a:gs>
                <a:gs pos="50000">
                  <a:srgbClr val="C0C0C0"/>
                </a:gs>
                <a:gs pos="100000">
                  <a:srgbClr val="7A7A7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0939" name="Oval 28"/>
            <p:cNvSpPr>
              <a:spLocks noChangeArrowheads="1"/>
            </p:cNvSpPr>
            <p:nvPr/>
          </p:nvSpPr>
          <p:spPr bwMode="auto">
            <a:xfrm>
              <a:off x="1056" y="1872"/>
              <a:ext cx="96" cy="192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488" tIns="44450" rIns="90488" bIns="44450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sp>
        <p:nvSpPr>
          <p:cNvPr id="80909" name="Rectangle 29"/>
          <p:cNvSpPr>
            <a:spLocks noChangeArrowheads="1"/>
          </p:cNvSpPr>
          <p:nvPr/>
        </p:nvSpPr>
        <p:spPr bwMode="auto">
          <a:xfrm>
            <a:off x="1901825" y="2387600"/>
            <a:ext cx="14335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 sz="180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incoming links</a:t>
            </a:r>
            <a:endParaRPr lang="en-US" altLang="zh-CN" sz="18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80910" name="Rectangle 30"/>
          <p:cNvSpPr>
            <a:spLocks noChangeArrowheads="1"/>
          </p:cNvSpPr>
          <p:nvPr/>
        </p:nvSpPr>
        <p:spPr bwMode="auto">
          <a:xfrm>
            <a:off x="5662613" y="2387600"/>
            <a:ext cx="139541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 sz="180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outgoing links</a:t>
            </a:r>
            <a:endParaRPr lang="en-US" altLang="zh-CN" sz="18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80911" name="Line 31"/>
          <p:cNvSpPr>
            <a:spLocks noChangeShapeType="1"/>
          </p:cNvSpPr>
          <p:nvPr/>
        </p:nvSpPr>
        <p:spPr bwMode="auto">
          <a:xfrm flipV="1">
            <a:off x="1749425" y="5083175"/>
            <a:ext cx="5783263" cy="12700"/>
          </a:xfrm>
          <a:prstGeom prst="line">
            <a:avLst/>
          </a:prstGeom>
          <a:noFill/>
          <a:ln w="12700">
            <a:solidFill>
              <a:schemeClr val="accent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zh-CN" altLang="en-US"/>
          </a:p>
        </p:txBody>
      </p:sp>
      <p:sp>
        <p:nvSpPr>
          <p:cNvPr id="80912" name="Freeform 32"/>
          <p:cNvSpPr>
            <a:spLocks/>
          </p:cNvSpPr>
          <p:nvPr/>
        </p:nvSpPr>
        <p:spPr bwMode="auto">
          <a:xfrm flipV="1">
            <a:off x="1749425" y="3117850"/>
            <a:ext cx="5783263" cy="1825625"/>
          </a:xfrm>
          <a:custGeom>
            <a:avLst/>
            <a:gdLst>
              <a:gd name="T0" fmla="*/ 0 w 3648"/>
              <a:gd name="T1" fmla="*/ 0 h 528"/>
              <a:gd name="T2" fmla="*/ 2147483647 w 3648"/>
              <a:gd name="T3" fmla="*/ 0 h 528"/>
              <a:gd name="T4" fmla="*/ 2147483647 w 3648"/>
              <a:gd name="T5" fmla="*/ 2147483647 h 528"/>
              <a:gd name="T6" fmla="*/ 2147483647 w 3648"/>
              <a:gd name="T7" fmla="*/ 2147483647 h 528"/>
              <a:gd name="T8" fmla="*/ 0 60000 65536"/>
              <a:gd name="T9" fmla="*/ 0 60000 65536"/>
              <a:gd name="T10" fmla="*/ 0 60000 65536"/>
              <a:gd name="T11" fmla="*/ 0 60000 65536"/>
              <a:gd name="T12" fmla="*/ 0 w 3648"/>
              <a:gd name="T13" fmla="*/ 0 h 528"/>
              <a:gd name="T14" fmla="*/ 3648 w 3648"/>
              <a:gd name="T15" fmla="*/ 528 h 5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48" h="528">
                <a:moveTo>
                  <a:pt x="0" y="0"/>
                </a:moveTo>
                <a:lnTo>
                  <a:pt x="1296" y="0"/>
                </a:lnTo>
                <a:lnTo>
                  <a:pt x="2400" y="528"/>
                </a:lnTo>
                <a:lnTo>
                  <a:pt x="3648" y="528"/>
                </a:lnTo>
              </a:path>
            </a:pathLst>
          </a:custGeom>
          <a:noFill/>
          <a:ln w="12700">
            <a:solidFill>
              <a:srgbClr val="00CC66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8" tIns="44450" rIns="90488" bIns="44450"/>
          <a:lstStyle/>
          <a:p>
            <a:endParaRPr lang="zh-CN" altLang="en-US"/>
          </a:p>
        </p:txBody>
      </p:sp>
      <p:sp>
        <p:nvSpPr>
          <p:cNvPr id="80913" name="Freeform 33"/>
          <p:cNvSpPr>
            <a:spLocks/>
          </p:cNvSpPr>
          <p:nvPr/>
        </p:nvSpPr>
        <p:spPr bwMode="auto">
          <a:xfrm>
            <a:off x="1749425" y="3117850"/>
            <a:ext cx="5783263" cy="989013"/>
          </a:xfrm>
          <a:custGeom>
            <a:avLst/>
            <a:gdLst>
              <a:gd name="T0" fmla="*/ 0 w 3600"/>
              <a:gd name="T1" fmla="*/ 0 h 576"/>
              <a:gd name="T2" fmla="*/ 2147483647 w 3600"/>
              <a:gd name="T3" fmla="*/ 0 h 576"/>
              <a:gd name="T4" fmla="*/ 2147483647 w 3600"/>
              <a:gd name="T5" fmla="*/ 1698171088 h 576"/>
              <a:gd name="T6" fmla="*/ 2147483647 w 3600"/>
              <a:gd name="T7" fmla="*/ 1698171088 h 576"/>
              <a:gd name="T8" fmla="*/ 0 60000 65536"/>
              <a:gd name="T9" fmla="*/ 0 60000 65536"/>
              <a:gd name="T10" fmla="*/ 0 60000 65536"/>
              <a:gd name="T11" fmla="*/ 0 60000 65536"/>
              <a:gd name="T12" fmla="*/ 0 w 3600"/>
              <a:gd name="T13" fmla="*/ 0 h 576"/>
              <a:gd name="T14" fmla="*/ 3600 w 3600"/>
              <a:gd name="T15" fmla="*/ 576 h 5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00" h="576">
                <a:moveTo>
                  <a:pt x="0" y="0"/>
                </a:moveTo>
                <a:lnTo>
                  <a:pt x="1248" y="0"/>
                </a:lnTo>
                <a:lnTo>
                  <a:pt x="2400" y="576"/>
                </a:lnTo>
                <a:lnTo>
                  <a:pt x="3600" y="576"/>
                </a:lnTo>
              </a:path>
            </a:pathLst>
          </a:custGeom>
          <a:noFill/>
          <a:ln w="12700">
            <a:solidFill>
              <a:srgbClr val="0000FF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8" tIns="44450" rIns="90488" bIns="44450"/>
          <a:lstStyle/>
          <a:p>
            <a:endParaRPr lang="zh-CN" altLang="en-US"/>
          </a:p>
        </p:txBody>
      </p:sp>
      <p:sp>
        <p:nvSpPr>
          <p:cNvPr id="80914" name="Freeform 34"/>
          <p:cNvSpPr>
            <a:spLocks/>
          </p:cNvSpPr>
          <p:nvPr/>
        </p:nvSpPr>
        <p:spPr bwMode="auto">
          <a:xfrm>
            <a:off x="1749425" y="4106863"/>
            <a:ext cx="5783263" cy="836612"/>
          </a:xfrm>
          <a:custGeom>
            <a:avLst/>
            <a:gdLst>
              <a:gd name="T0" fmla="*/ 0 w 3648"/>
              <a:gd name="T1" fmla="*/ 0 h 528"/>
              <a:gd name="T2" fmla="*/ 2147483647 w 3648"/>
              <a:gd name="T3" fmla="*/ 0 h 528"/>
              <a:gd name="T4" fmla="*/ 2147483647 w 3648"/>
              <a:gd name="T5" fmla="*/ 1325605159 h 528"/>
              <a:gd name="T6" fmla="*/ 2147483647 w 3648"/>
              <a:gd name="T7" fmla="*/ 1325605159 h 528"/>
              <a:gd name="T8" fmla="*/ 0 60000 65536"/>
              <a:gd name="T9" fmla="*/ 0 60000 65536"/>
              <a:gd name="T10" fmla="*/ 0 60000 65536"/>
              <a:gd name="T11" fmla="*/ 0 60000 65536"/>
              <a:gd name="T12" fmla="*/ 0 w 3648"/>
              <a:gd name="T13" fmla="*/ 0 h 528"/>
              <a:gd name="T14" fmla="*/ 3648 w 3648"/>
              <a:gd name="T15" fmla="*/ 528 h 5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48" h="528">
                <a:moveTo>
                  <a:pt x="0" y="0"/>
                </a:moveTo>
                <a:lnTo>
                  <a:pt x="1248" y="0"/>
                </a:lnTo>
                <a:lnTo>
                  <a:pt x="2448" y="528"/>
                </a:lnTo>
                <a:lnTo>
                  <a:pt x="3648" y="528"/>
                </a:lnTo>
              </a:path>
            </a:pathLst>
          </a:cu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8" tIns="44450" rIns="90488" bIns="44450"/>
          <a:lstStyle/>
          <a:p>
            <a:endParaRPr lang="zh-CN" altLang="en-US"/>
          </a:p>
        </p:txBody>
      </p:sp>
      <p:sp>
        <p:nvSpPr>
          <p:cNvPr id="80915" name="Rectangle 35"/>
          <p:cNvSpPr>
            <a:spLocks noChangeArrowheads="1"/>
          </p:cNvSpPr>
          <p:nvPr/>
        </p:nvSpPr>
        <p:spPr bwMode="auto">
          <a:xfrm>
            <a:off x="4108450" y="2357438"/>
            <a:ext cx="5461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 sz="180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Node</a:t>
            </a:r>
            <a:endParaRPr lang="en-US" altLang="zh-CN" sz="18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80916" name="Rectangle 36"/>
          <p:cNvSpPr>
            <a:spLocks noChangeArrowheads="1"/>
          </p:cNvSpPr>
          <p:nvPr/>
        </p:nvSpPr>
        <p:spPr bwMode="auto">
          <a:xfrm>
            <a:off x="2054225" y="3041650"/>
            <a:ext cx="3048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68645" name="Rectangle 37"/>
          <p:cNvSpPr>
            <a:spLocks noChangeArrowheads="1"/>
          </p:cNvSpPr>
          <p:nvPr/>
        </p:nvSpPr>
        <p:spPr bwMode="auto">
          <a:xfrm>
            <a:off x="4108450" y="3194050"/>
            <a:ext cx="1141413" cy="205422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>
            <a:prstShdw prst="shdw18" dist="17961" dir="135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343" tIns="44379" rIns="90343" bIns="44379" anchor="ctr"/>
          <a:lstStyle/>
          <a:p>
            <a:pPr algn="ctr" defTabSz="912813">
              <a:defRPr/>
            </a:pPr>
            <a:endParaRPr lang="zh-CN" altLang="en-US" sz="16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80918" name="Rectangle 38"/>
          <p:cNvSpPr>
            <a:spLocks noChangeArrowheads="1"/>
          </p:cNvSpPr>
          <p:nvPr/>
        </p:nvSpPr>
        <p:spPr bwMode="auto">
          <a:xfrm>
            <a:off x="2890838" y="3041650"/>
            <a:ext cx="3048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0919" name="Rectangle 39"/>
          <p:cNvSpPr>
            <a:spLocks noChangeArrowheads="1"/>
          </p:cNvSpPr>
          <p:nvPr/>
        </p:nvSpPr>
        <p:spPr bwMode="auto">
          <a:xfrm>
            <a:off x="4260850" y="3270250"/>
            <a:ext cx="3048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0920" name="Rectangle 40"/>
          <p:cNvSpPr>
            <a:spLocks noChangeArrowheads="1"/>
          </p:cNvSpPr>
          <p:nvPr/>
        </p:nvSpPr>
        <p:spPr bwMode="auto">
          <a:xfrm>
            <a:off x="4260850" y="3575050"/>
            <a:ext cx="3048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0921" name="Rectangle 41"/>
          <p:cNvSpPr>
            <a:spLocks noChangeArrowheads="1"/>
          </p:cNvSpPr>
          <p:nvPr/>
        </p:nvSpPr>
        <p:spPr bwMode="auto">
          <a:xfrm>
            <a:off x="5402263" y="4030663"/>
            <a:ext cx="3048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0922" name="Rectangle 42"/>
          <p:cNvSpPr>
            <a:spLocks noChangeArrowheads="1"/>
          </p:cNvSpPr>
          <p:nvPr/>
        </p:nvSpPr>
        <p:spPr bwMode="auto">
          <a:xfrm>
            <a:off x="6315075" y="4030663"/>
            <a:ext cx="3048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0923" name="Rectangle 43"/>
          <p:cNvSpPr>
            <a:spLocks noChangeArrowheads="1"/>
          </p:cNvSpPr>
          <p:nvPr/>
        </p:nvSpPr>
        <p:spPr bwMode="auto">
          <a:xfrm>
            <a:off x="2435225" y="4030663"/>
            <a:ext cx="304800" cy="1524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0924" name="Rectangle 44"/>
          <p:cNvSpPr>
            <a:spLocks noChangeArrowheads="1"/>
          </p:cNvSpPr>
          <p:nvPr/>
        </p:nvSpPr>
        <p:spPr bwMode="auto">
          <a:xfrm>
            <a:off x="4260850" y="3954463"/>
            <a:ext cx="304800" cy="1524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0925" name="Rectangle 45"/>
          <p:cNvSpPr>
            <a:spLocks noChangeArrowheads="1"/>
          </p:cNvSpPr>
          <p:nvPr/>
        </p:nvSpPr>
        <p:spPr bwMode="auto">
          <a:xfrm>
            <a:off x="5630863" y="4867275"/>
            <a:ext cx="304800" cy="1524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0926" name="Rectangle 46"/>
          <p:cNvSpPr>
            <a:spLocks noChangeArrowheads="1"/>
          </p:cNvSpPr>
          <p:nvPr/>
        </p:nvSpPr>
        <p:spPr bwMode="auto">
          <a:xfrm>
            <a:off x="6848475" y="4867275"/>
            <a:ext cx="304800" cy="1524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0927" name="Rectangle 47"/>
          <p:cNvSpPr>
            <a:spLocks noChangeArrowheads="1"/>
          </p:cNvSpPr>
          <p:nvPr/>
        </p:nvSpPr>
        <p:spPr bwMode="auto">
          <a:xfrm>
            <a:off x="2054225" y="4867275"/>
            <a:ext cx="304800" cy="152400"/>
          </a:xfrm>
          <a:prstGeom prst="rect">
            <a:avLst/>
          </a:prstGeom>
          <a:solidFill>
            <a:srgbClr val="00FF00"/>
          </a:solidFill>
          <a:ln w="12700">
            <a:solidFill>
              <a:srgbClr val="00FF00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0928" name="Rectangle 48"/>
          <p:cNvSpPr>
            <a:spLocks noChangeArrowheads="1"/>
          </p:cNvSpPr>
          <p:nvPr/>
        </p:nvSpPr>
        <p:spPr bwMode="auto">
          <a:xfrm>
            <a:off x="3119438" y="4867275"/>
            <a:ext cx="304800" cy="152400"/>
          </a:xfrm>
          <a:prstGeom prst="rect">
            <a:avLst/>
          </a:prstGeom>
          <a:solidFill>
            <a:srgbClr val="00FF00"/>
          </a:solidFill>
          <a:ln w="12700">
            <a:solidFill>
              <a:srgbClr val="00FF00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0929" name="Rectangle 49"/>
          <p:cNvSpPr>
            <a:spLocks noChangeArrowheads="1"/>
          </p:cNvSpPr>
          <p:nvPr/>
        </p:nvSpPr>
        <p:spPr bwMode="auto">
          <a:xfrm>
            <a:off x="4260850" y="4259263"/>
            <a:ext cx="304800" cy="152400"/>
          </a:xfrm>
          <a:prstGeom prst="rect">
            <a:avLst/>
          </a:prstGeom>
          <a:solidFill>
            <a:srgbClr val="00FF00"/>
          </a:solidFill>
          <a:ln w="12700">
            <a:solidFill>
              <a:srgbClr val="00FF00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0930" name="Rectangle 50"/>
          <p:cNvSpPr>
            <a:spLocks noChangeArrowheads="1"/>
          </p:cNvSpPr>
          <p:nvPr/>
        </p:nvSpPr>
        <p:spPr bwMode="auto">
          <a:xfrm>
            <a:off x="5402263" y="3041650"/>
            <a:ext cx="304800" cy="152400"/>
          </a:xfrm>
          <a:prstGeom prst="rect">
            <a:avLst/>
          </a:prstGeom>
          <a:solidFill>
            <a:srgbClr val="00FF00"/>
          </a:solidFill>
          <a:ln w="12700">
            <a:solidFill>
              <a:srgbClr val="00FF00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0931" name="Rectangle 51"/>
          <p:cNvSpPr>
            <a:spLocks noChangeArrowheads="1"/>
          </p:cNvSpPr>
          <p:nvPr/>
        </p:nvSpPr>
        <p:spPr bwMode="auto">
          <a:xfrm>
            <a:off x="6772275" y="3041650"/>
            <a:ext cx="304800" cy="152400"/>
          </a:xfrm>
          <a:prstGeom prst="rect">
            <a:avLst/>
          </a:prstGeom>
          <a:solidFill>
            <a:srgbClr val="00FF00"/>
          </a:solidFill>
          <a:ln w="12700">
            <a:solidFill>
              <a:srgbClr val="00FF00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0932" name="Rectangle 52"/>
          <p:cNvSpPr>
            <a:spLocks noChangeArrowheads="1"/>
          </p:cNvSpPr>
          <p:nvPr/>
        </p:nvSpPr>
        <p:spPr bwMode="auto">
          <a:xfrm>
            <a:off x="2511425" y="5019675"/>
            <a:ext cx="304800" cy="1524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0933" name="Rectangle 53"/>
          <p:cNvSpPr>
            <a:spLocks noChangeArrowheads="1"/>
          </p:cNvSpPr>
          <p:nvPr/>
        </p:nvSpPr>
        <p:spPr bwMode="auto">
          <a:xfrm>
            <a:off x="4260850" y="5019675"/>
            <a:ext cx="304800" cy="1524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0934" name="Rectangle 54"/>
          <p:cNvSpPr>
            <a:spLocks noChangeArrowheads="1"/>
          </p:cNvSpPr>
          <p:nvPr/>
        </p:nvSpPr>
        <p:spPr bwMode="auto">
          <a:xfrm>
            <a:off x="4260850" y="4714875"/>
            <a:ext cx="304800" cy="1524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0935" name="Rectangle 55"/>
          <p:cNvSpPr>
            <a:spLocks noChangeArrowheads="1"/>
          </p:cNvSpPr>
          <p:nvPr/>
        </p:nvSpPr>
        <p:spPr bwMode="auto">
          <a:xfrm>
            <a:off x="6315075" y="5019675"/>
            <a:ext cx="304800" cy="1524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0936" name="Text Box 56"/>
          <p:cNvSpPr txBox="1">
            <a:spLocks noChangeArrowheads="1"/>
          </p:cNvSpPr>
          <p:nvPr/>
        </p:nvSpPr>
        <p:spPr bwMode="auto">
          <a:xfrm>
            <a:off x="4030663" y="2890838"/>
            <a:ext cx="915987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43" tIns="44379" rIns="90343" bIns="44379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 sz="1600">
                <a:latin typeface="Arial" pitchFamily="34" charset="0"/>
                <a:ea typeface="宋体" pitchFamily="2" charset="-122"/>
              </a:rPr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325998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77827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A5F28CA-BA7E-42F0-964B-316F21FB0F0F}" type="slidenum">
              <a:rPr lang="zh-CN" altLang="en-US" sz="1400" smtClean="0"/>
              <a:pPr/>
              <a:t>24</a:t>
            </a:fld>
            <a:endParaRPr lang="en-US" altLang="zh-CN" sz="1400" smtClean="0"/>
          </a:p>
        </p:txBody>
      </p:sp>
      <p:sp>
        <p:nvSpPr>
          <p:cNvPr id="77828" name="AutoShape 2"/>
          <p:cNvSpPr>
            <a:spLocks noChangeArrowheads="1"/>
          </p:cNvSpPr>
          <p:nvPr/>
        </p:nvSpPr>
        <p:spPr bwMode="auto">
          <a:xfrm>
            <a:off x="3810000" y="1981200"/>
            <a:ext cx="1546225" cy="849313"/>
          </a:xfrm>
          <a:prstGeom prst="flowChartDecision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77829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pPr algn="ctr"/>
            <a:r>
              <a:rPr lang="en-US" altLang="zh-CN" dirty="0" smtClean="0">
                <a:ea typeface="宋体" pitchFamily="2" charset="-122"/>
              </a:rPr>
              <a:t>Packet Switching</a:t>
            </a:r>
            <a:r>
              <a:rPr lang="zh-CN" altLang="en-US" dirty="0" smtClean="0">
                <a:ea typeface="宋体" pitchFamily="2" charset="-122"/>
              </a:rPr>
              <a:t>：</a:t>
            </a:r>
            <a:r>
              <a:rPr lang="en-US" altLang="zh-CN" dirty="0" smtClean="0">
                <a:ea typeface="宋体" pitchFamily="2" charset="-122"/>
              </a:rPr>
              <a:t>Routing</a:t>
            </a:r>
          </a:p>
        </p:txBody>
      </p:sp>
      <p:grpSp>
        <p:nvGrpSpPr>
          <p:cNvPr id="77830" name="Group 4"/>
          <p:cNvGrpSpPr>
            <a:grpSpLocks/>
          </p:cNvGrpSpPr>
          <p:nvPr/>
        </p:nvGrpSpPr>
        <p:grpSpPr bwMode="auto">
          <a:xfrm>
            <a:off x="2085975" y="1725613"/>
            <a:ext cx="381000" cy="381000"/>
            <a:chOff x="1296" y="1104"/>
            <a:chExt cx="240" cy="240"/>
          </a:xfrm>
        </p:grpSpPr>
        <p:sp>
          <p:nvSpPr>
            <p:cNvPr id="77851" name="Oval 5"/>
            <p:cNvSpPr>
              <a:spLocks noChangeArrowheads="1"/>
            </p:cNvSpPr>
            <p:nvPr/>
          </p:nvSpPr>
          <p:spPr bwMode="auto">
            <a:xfrm>
              <a:off x="1296" y="1104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77852" name="Text Box 6"/>
            <p:cNvSpPr txBox="1">
              <a:spLocks noChangeArrowheads="1"/>
            </p:cNvSpPr>
            <p:nvPr/>
          </p:nvSpPr>
          <p:spPr bwMode="auto">
            <a:xfrm>
              <a:off x="1314" y="1115"/>
              <a:ext cx="21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CN" sz="1600">
                  <a:latin typeface="Comic Sans MS" pitchFamily="66" charset="0"/>
                  <a:ea typeface="宋体" pitchFamily="2" charset="-122"/>
                </a:rPr>
                <a:t>A</a:t>
              </a:r>
            </a:p>
          </p:txBody>
        </p:sp>
      </p:grpSp>
      <p:sp>
        <p:nvSpPr>
          <p:cNvPr id="77831" name="Oval 7"/>
          <p:cNvSpPr>
            <a:spLocks noChangeArrowheads="1"/>
          </p:cNvSpPr>
          <p:nvPr/>
        </p:nvSpPr>
        <p:spPr bwMode="auto">
          <a:xfrm>
            <a:off x="3530600" y="2193925"/>
            <a:ext cx="381000" cy="381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77832" name="Text Box 8"/>
          <p:cNvSpPr txBox="1">
            <a:spLocks noChangeArrowheads="1"/>
          </p:cNvSpPr>
          <p:nvPr/>
        </p:nvSpPr>
        <p:spPr bwMode="auto">
          <a:xfrm>
            <a:off x="3536950" y="2236788"/>
            <a:ext cx="3746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400">
                <a:latin typeface="Comic Sans MS" pitchFamily="66" charset="0"/>
                <a:ea typeface="宋体" pitchFamily="2" charset="-122"/>
              </a:rPr>
              <a:t>R1</a:t>
            </a:r>
          </a:p>
        </p:txBody>
      </p:sp>
      <p:sp>
        <p:nvSpPr>
          <p:cNvPr id="77833" name="Oval 9"/>
          <p:cNvSpPr>
            <a:spLocks noChangeArrowheads="1"/>
          </p:cNvSpPr>
          <p:nvPr/>
        </p:nvSpPr>
        <p:spPr bwMode="auto">
          <a:xfrm>
            <a:off x="4394200" y="1846263"/>
            <a:ext cx="381000" cy="381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77834" name="Text Box 10"/>
          <p:cNvSpPr txBox="1">
            <a:spLocks noChangeArrowheads="1"/>
          </p:cNvSpPr>
          <p:nvPr/>
        </p:nvSpPr>
        <p:spPr bwMode="auto">
          <a:xfrm>
            <a:off x="4394200" y="1889125"/>
            <a:ext cx="4032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400">
                <a:latin typeface="Comic Sans MS" pitchFamily="66" charset="0"/>
                <a:ea typeface="宋体" pitchFamily="2" charset="-122"/>
              </a:rPr>
              <a:t>R2</a:t>
            </a:r>
          </a:p>
        </p:txBody>
      </p:sp>
      <p:sp>
        <p:nvSpPr>
          <p:cNvPr id="77835" name="Oval 11"/>
          <p:cNvSpPr>
            <a:spLocks noChangeArrowheads="1"/>
          </p:cNvSpPr>
          <p:nvPr/>
        </p:nvSpPr>
        <p:spPr bwMode="auto">
          <a:xfrm>
            <a:off x="4394200" y="2590800"/>
            <a:ext cx="381000" cy="381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77836" name="Text Box 12"/>
          <p:cNvSpPr txBox="1">
            <a:spLocks noChangeArrowheads="1"/>
          </p:cNvSpPr>
          <p:nvPr/>
        </p:nvSpPr>
        <p:spPr bwMode="auto">
          <a:xfrm>
            <a:off x="4394200" y="2633663"/>
            <a:ext cx="4032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400">
                <a:latin typeface="Comic Sans MS" pitchFamily="66" charset="0"/>
                <a:ea typeface="宋体" pitchFamily="2" charset="-122"/>
              </a:rPr>
              <a:t>R4</a:t>
            </a:r>
          </a:p>
        </p:txBody>
      </p:sp>
      <p:sp>
        <p:nvSpPr>
          <p:cNvPr id="77837" name="Oval 13"/>
          <p:cNvSpPr>
            <a:spLocks noChangeArrowheads="1"/>
          </p:cNvSpPr>
          <p:nvPr/>
        </p:nvSpPr>
        <p:spPr bwMode="auto">
          <a:xfrm>
            <a:off x="5257800" y="2209800"/>
            <a:ext cx="381000" cy="381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77838" name="Text Box 14"/>
          <p:cNvSpPr txBox="1">
            <a:spLocks noChangeArrowheads="1"/>
          </p:cNvSpPr>
          <p:nvPr/>
        </p:nvSpPr>
        <p:spPr bwMode="auto">
          <a:xfrm>
            <a:off x="5257800" y="2252663"/>
            <a:ext cx="4032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400">
                <a:latin typeface="Comic Sans MS" pitchFamily="66" charset="0"/>
                <a:ea typeface="宋体" pitchFamily="2" charset="-122"/>
              </a:rPr>
              <a:t>R3</a:t>
            </a:r>
          </a:p>
        </p:txBody>
      </p:sp>
      <p:grpSp>
        <p:nvGrpSpPr>
          <p:cNvPr id="77839" name="Group 15"/>
          <p:cNvGrpSpPr>
            <a:grpSpLocks/>
          </p:cNvGrpSpPr>
          <p:nvPr/>
        </p:nvGrpSpPr>
        <p:grpSpPr bwMode="auto">
          <a:xfrm>
            <a:off x="6721475" y="1743075"/>
            <a:ext cx="381000" cy="381000"/>
            <a:chOff x="1296" y="1104"/>
            <a:chExt cx="240" cy="240"/>
          </a:xfrm>
        </p:grpSpPr>
        <p:sp>
          <p:nvSpPr>
            <p:cNvPr id="77849" name="Oval 16"/>
            <p:cNvSpPr>
              <a:spLocks noChangeArrowheads="1"/>
            </p:cNvSpPr>
            <p:nvPr/>
          </p:nvSpPr>
          <p:spPr bwMode="auto">
            <a:xfrm>
              <a:off x="1296" y="1104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77850" name="Text Box 17"/>
            <p:cNvSpPr txBox="1">
              <a:spLocks noChangeArrowheads="1"/>
            </p:cNvSpPr>
            <p:nvPr/>
          </p:nvSpPr>
          <p:spPr bwMode="auto">
            <a:xfrm>
              <a:off x="1314" y="1115"/>
              <a:ext cx="19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CN" sz="1600">
                  <a:latin typeface="Comic Sans MS" pitchFamily="66" charset="0"/>
                  <a:ea typeface="宋体" pitchFamily="2" charset="-122"/>
                </a:rPr>
                <a:t>B</a:t>
              </a:r>
            </a:p>
          </p:txBody>
        </p:sp>
      </p:grpSp>
      <p:sp>
        <p:nvSpPr>
          <p:cNvPr id="77840" name="Line 18"/>
          <p:cNvSpPr>
            <a:spLocks noChangeShapeType="1"/>
          </p:cNvSpPr>
          <p:nvPr/>
        </p:nvSpPr>
        <p:spPr bwMode="auto">
          <a:xfrm>
            <a:off x="2447925" y="1981200"/>
            <a:ext cx="1074738" cy="400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41" name="Line 19"/>
          <p:cNvSpPr>
            <a:spLocks noChangeShapeType="1"/>
          </p:cNvSpPr>
          <p:nvPr/>
        </p:nvSpPr>
        <p:spPr bwMode="auto">
          <a:xfrm flipV="1">
            <a:off x="5646738" y="1981200"/>
            <a:ext cx="1074737" cy="400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42" name="Line 20"/>
          <p:cNvSpPr>
            <a:spLocks noChangeShapeType="1"/>
          </p:cNvSpPr>
          <p:nvPr/>
        </p:nvSpPr>
        <p:spPr bwMode="auto">
          <a:xfrm>
            <a:off x="2667000" y="1981200"/>
            <a:ext cx="677863" cy="263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43" name="Line 21"/>
          <p:cNvSpPr>
            <a:spLocks noChangeShapeType="1"/>
          </p:cNvSpPr>
          <p:nvPr/>
        </p:nvSpPr>
        <p:spPr bwMode="auto">
          <a:xfrm flipV="1">
            <a:off x="3978275" y="2071688"/>
            <a:ext cx="320675" cy="1635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44" name="Line 22"/>
          <p:cNvSpPr>
            <a:spLocks noChangeShapeType="1"/>
          </p:cNvSpPr>
          <p:nvPr/>
        </p:nvSpPr>
        <p:spPr bwMode="auto">
          <a:xfrm>
            <a:off x="4870450" y="2068513"/>
            <a:ext cx="331788" cy="187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45" name="Line 23"/>
          <p:cNvSpPr>
            <a:spLocks noChangeShapeType="1"/>
          </p:cNvSpPr>
          <p:nvPr/>
        </p:nvSpPr>
        <p:spPr bwMode="auto">
          <a:xfrm flipV="1">
            <a:off x="5791200" y="1982788"/>
            <a:ext cx="736600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46" name="Text Box 24"/>
          <p:cNvSpPr txBox="1">
            <a:spLocks noChangeArrowheads="1"/>
          </p:cNvSpPr>
          <p:nvPr/>
        </p:nvSpPr>
        <p:spPr bwMode="auto">
          <a:xfrm>
            <a:off x="1812925" y="2124075"/>
            <a:ext cx="9699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600">
                <a:latin typeface="Comic Sans MS" pitchFamily="66" charset="0"/>
                <a:ea typeface="宋体" pitchFamily="2" charset="-122"/>
              </a:rPr>
              <a:t>Source</a:t>
            </a:r>
          </a:p>
        </p:txBody>
      </p:sp>
      <p:sp>
        <p:nvSpPr>
          <p:cNvPr id="77847" name="Text Box 25"/>
          <p:cNvSpPr txBox="1">
            <a:spLocks noChangeArrowheads="1"/>
          </p:cNvSpPr>
          <p:nvPr/>
        </p:nvSpPr>
        <p:spPr bwMode="auto">
          <a:xfrm>
            <a:off x="6527800" y="2124075"/>
            <a:ext cx="1473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600">
                <a:latin typeface="Comic Sans MS" pitchFamily="66" charset="0"/>
                <a:ea typeface="宋体" pitchFamily="2" charset="-122"/>
              </a:rPr>
              <a:t>Destination</a:t>
            </a:r>
          </a:p>
        </p:txBody>
      </p:sp>
      <p:sp>
        <p:nvSpPr>
          <p:cNvPr id="77848" name="Text Box 26"/>
          <p:cNvSpPr txBox="1">
            <a:spLocks noChangeArrowheads="1"/>
          </p:cNvSpPr>
          <p:nvPr/>
        </p:nvSpPr>
        <p:spPr bwMode="auto">
          <a:xfrm>
            <a:off x="609600" y="3340100"/>
            <a:ext cx="7924800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20000"/>
              </a:lnSpc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altLang="zh-CN" sz="2000" dirty="0">
                <a:latin typeface="Comic Sans MS" pitchFamily="66" charset="0"/>
                <a:ea typeface="宋体" pitchFamily="2" charset="-122"/>
              </a:rPr>
              <a:t>It’s the method used by the Internet.</a:t>
            </a:r>
          </a:p>
          <a:p>
            <a:pPr>
              <a:lnSpc>
                <a:spcPct val="120000"/>
              </a:lnSpc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altLang="zh-CN" sz="2000" dirty="0">
                <a:latin typeface="Comic Sans MS" pitchFamily="66" charset="0"/>
                <a:ea typeface="宋体" pitchFamily="2" charset="-122"/>
              </a:rPr>
              <a:t>Each packet is individually routed packet-by-packet, using the router’s local routing table.</a:t>
            </a:r>
          </a:p>
          <a:p>
            <a:pPr>
              <a:lnSpc>
                <a:spcPct val="120000"/>
              </a:lnSpc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altLang="zh-CN" sz="2000" dirty="0">
                <a:latin typeface="Comic Sans MS" pitchFamily="66" charset="0"/>
                <a:ea typeface="宋体" pitchFamily="2" charset="-122"/>
              </a:rPr>
              <a:t>The routers maintain no per-flow state.</a:t>
            </a:r>
            <a:endParaRPr lang="en-US" altLang="zh-CN" sz="1800" dirty="0">
              <a:solidFill>
                <a:srgbClr val="000099"/>
              </a:solidFill>
              <a:latin typeface="Comic Sans MS" pitchFamily="66" charset="0"/>
              <a:ea typeface="宋体" pitchFamily="2" charset="-122"/>
            </a:endParaRPr>
          </a:p>
          <a:p>
            <a:pPr>
              <a:lnSpc>
                <a:spcPct val="120000"/>
              </a:lnSpc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altLang="zh-CN" sz="2000" dirty="0">
                <a:latin typeface="Comic Sans MS" pitchFamily="66" charset="0"/>
                <a:ea typeface="宋体" pitchFamily="2" charset="-122"/>
              </a:rPr>
              <a:t>Different packets may take different paths.</a:t>
            </a:r>
          </a:p>
          <a:p>
            <a:pPr>
              <a:lnSpc>
                <a:spcPct val="120000"/>
              </a:lnSpc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altLang="zh-CN" sz="2000" dirty="0">
                <a:latin typeface="Comic Sans MS" pitchFamily="66" charset="0"/>
                <a:ea typeface="宋体" pitchFamily="2" charset="-122"/>
              </a:rPr>
              <a:t>Several packets may arrive for the same output link at the same time, therefore a packet switch has buffers.</a:t>
            </a:r>
          </a:p>
        </p:txBody>
      </p:sp>
    </p:spTree>
    <p:extLst>
      <p:ext uri="{BB962C8B-B14F-4D97-AF65-F5344CB8AC3E}">
        <p14:creationId xmlns:p14="http://schemas.microsoft.com/office/powerpoint/2010/main" val="341635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81923" name="灯片编号占位符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93C78A7-3CA5-4237-A837-72BF9C898EC4}" type="slidenum">
              <a:rPr lang="zh-CN" altLang="en-US" sz="1400" smtClean="0"/>
              <a:pPr/>
              <a:t>25</a:t>
            </a:fld>
            <a:endParaRPr lang="en-US" altLang="zh-CN" sz="1400" smtClean="0"/>
          </a:p>
        </p:txBody>
      </p:sp>
      <p:sp>
        <p:nvSpPr>
          <p:cNvPr id="819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smtClean="0">
                <a:ea typeface="宋体" pitchFamily="2" charset="-122"/>
              </a:rPr>
              <a:t>Packet-switched networks: routing</a:t>
            </a:r>
            <a:endParaRPr lang="en-US" altLang="zh-CN" sz="4400" smtClean="0">
              <a:ea typeface="宋体" pitchFamily="2" charset="-122"/>
            </a:endParaRPr>
          </a:p>
        </p:txBody>
      </p:sp>
      <p:sp>
        <p:nvSpPr>
          <p:cNvPr id="8192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333500"/>
            <a:ext cx="8001000" cy="4914900"/>
          </a:xfrm>
        </p:spPr>
        <p:txBody>
          <a:bodyPr/>
          <a:lstStyle/>
          <a:p>
            <a:r>
              <a:rPr lang="en-US" altLang="zh-CN" sz="2400" i="1" u="sng" smtClean="0">
                <a:solidFill>
                  <a:srgbClr val="FF0000"/>
                </a:solidFill>
                <a:ea typeface="宋体" pitchFamily="2" charset="-122"/>
              </a:rPr>
              <a:t>Goal:</a:t>
            </a:r>
            <a:r>
              <a:rPr lang="en-US" altLang="zh-CN" sz="2400" smtClean="0">
                <a:ea typeface="宋体" pitchFamily="2" charset="-122"/>
              </a:rPr>
              <a:t> move packets among routers from source to destination</a:t>
            </a:r>
          </a:p>
          <a:p>
            <a:pPr lvl="1"/>
            <a:r>
              <a:rPr lang="en-US" altLang="zh-CN" sz="2000" smtClean="0">
                <a:ea typeface="宋体" pitchFamily="2" charset="-122"/>
              </a:rPr>
              <a:t>we’ll study several path selection algorithms </a:t>
            </a:r>
          </a:p>
          <a:p>
            <a:r>
              <a:rPr lang="en-US" altLang="zh-CN" sz="2400" smtClean="0">
                <a:solidFill>
                  <a:srgbClr val="FF0000"/>
                </a:solidFill>
                <a:ea typeface="宋体" pitchFamily="2" charset="-122"/>
              </a:rPr>
              <a:t>datagram network:</a:t>
            </a:r>
            <a:r>
              <a:rPr lang="en-US" altLang="zh-CN" sz="2400" smtClean="0">
                <a:ea typeface="宋体" pitchFamily="2" charset="-122"/>
              </a:rPr>
              <a:t> </a:t>
            </a:r>
          </a:p>
          <a:p>
            <a:pPr lvl="1"/>
            <a:r>
              <a:rPr lang="en-US" altLang="zh-CN" sz="2000" i="1" smtClean="0">
                <a:ea typeface="宋体" pitchFamily="2" charset="-122"/>
              </a:rPr>
              <a:t>destination address</a:t>
            </a:r>
            <a:r>
              <a:rPr lang="en-US" altLang="zh-CN" sz="2000" smtClean="0">
                <a:ea typeface="宋体" pitchFamily="2" charset="-122"/>
              </a:rPr>
              <a:t> determines next hop</a:t>
            </a:r>
          </a:p>
          <a:p>
            <a:pPr lvl="1"/>
            <a:r>
              <a:rPr lang="en-US" altLang="zh-CN" sz="2000" smtClean="0">
                <a:ea typeface="宋体" pitchFamily="2" charset="-122"/>
              </a:rPr>
              <a:t>routes may change during session</a:t>
            </a:r>
          </a:p>
          <a:p>
            <a:pPr lvl="1"/>
            <a:r>
              <a:rPr lang="en-US" altLang="zh-CN" sz="2000" smtClean="0">
                <a:ea typeface="宋体" pitchFamily="2" charset="-122"/>
              </a:rPr>
              <a:t>analogy: driving, asking directions </a:t>
            </a:r>
          </a:p>
          <a:p>
            <a:r>
              <a:rPr lang="en-US" altLang="zh-CN" sz="2400" smtClean="0">
                <a:solidFill>
                  <a:srgbClr val="FF0000"/>
                </a:solidFill>
                <a:ea typeface="宋体" pitchFamily="2" charset="-122"/>
              </a:rPr>
              <a:t>virtual circuit network:</a:t>
            </a:r>
            <a:r>
              <a:rPr lang="en-US" altLang="zh-CN" sz="2400" smtClean="0">
                <a:ea typeface="宋体" pitchFamily="2" charset="-122"/>
              </a:rPr>
              <a:t> </a:t>
            </a:r>
          </a:p>
          <a:p>
            <a:pPr lvl="1"/>
            <a:r>
              <a:rPr lang="en-US" altLang="zh-CN" sz="2000" smtClean="0">
                <a:ea typeface="宋体" pitchFamily="2" charset="-122"/>
              </a:rPr>
              <a:t>each packet carries tag  (virtual circuit ID), tag determines next hop</a:t>
            </a:r>
          </a:p>
          <a:p>
            <a:pPr lvl="1"/>
            <a:r>
              <a:rPr lang="en-US" altLang="zh-CN" sz="2000" smtClean="0">
                <a:ea typeface="宋体" pitchFamily="2" charset="-122"/>
              </a:rPr>
              <a:t>fixed path determined at </a:t>
            </a:r>
            <a:r>
              <a:rPr lang="en-US" altLang="zh-CN" sz="2000" i="1" smtClean="0">
                <a:ea typeface="宋体" pitchFamily="2" charset="-122"/>
              </a:rPr>
              <a:t>call setup time</a:t>
            </a:r>
            <a:r>
              <a:rPr lang="en-US" altLang="zh-CN" sz="2000" smtClean="0">
                <a:ea typeface="宋体" pitchFamily="2" charset="-122"/>
              </a:rPr>
              <a:t>, remains fixed thru call</a:t>
            </a:r>
          </a:p>
          <a:p>
            <a:pPr lvl="1"/>
            <a:r>
              <a:rPr lang="en-US" altLang="zh-CN" sz="2000" smtClean="0">
                <a:ea typeface="宋体" pitchFamily="2" charset="-122"/>
              </a:rPr>
              <a:t>routers maintain per-call state</a:t>
            </a:r>
          </a:p>
        </p:txBody>
      </p:sp>
    </p:spTree>
    <p:extLst>
      <p:ext uri="{BB962C8B-B14F-4D97-AF65-F5344CB8AC3E}">
        <p14:creationId xmlns:p14="http://schemas.microsoft.com/office/powerpoint/2010/main" val="229596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82947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CF390F3-103A-46EC-8524-E35490C7AA72}" type="slidenum">
              <a:rPr lang="zh-CN" altLang="en-US" sz="1400" smtClean="0"/>
              <a:pPr/>
              <a:t>26</a:t>
            </a:fld>
            <a:endParaRPr lang="en-US" altLang="zh-CN" sz="1400" smtClean="0"/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2057400" y="76200"/>
            <a:ext cx="5562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3600" u="sng">
                <a:solidFill>
                  <a:schemeClr val="accent2"/>
                </a:solidFill>
                <a:latin typeface="Comic Sans MS" pitchFamily="66" charset="0"/>
                <a:ea typeface="宋体" pitchFamily="2" charset="-122"/>
              </a:rPr>
              <a:t>Virtual circuit network</a:t>
            </a:r>
            <a:endParaRPr lang="en-GB" altLang="zh-CN" sz="3600" u="sng">
              <a:solidFill>
                <a:schemeClr val="accent2"/>
              </a:solidFill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82949" name="AutoShape 3"/>
          <p:cNvSpPr>
            <a:spLocks noChangeArrowheads="1"/>
          </p:cNvSpPr>
          <p:nvPr/>
        </p:nvSpPr>
        <p:spPr bwMode="auto">
          <a:xfrm>
            <a:off x="2628900" y="2108200"/>
            <a:ext cx="685800" cy="309563"/>
          </a:xfrm>
          <a:prstGeom prst="can">
            <a:avLst>
              <a:gd name="adj" fmla="val 50000"/>
            </a:avLst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950" name="AutoShape 4"/>
          <p:cNvSpPr>
            <a:spLocks noChangeArrowheads="1"/>
          </p:cNvSpPr>
          <p:nvPr/>
        </p:nvSpPr>
        <p:spPr bwMode="auto">
          <a:xfrm>
            <a:off x="2705100" y="3860800"/>
            <a:ext cx="685800" cy="309563"/>
          </a:xfrm>
          <a:prstGeom prst="can">
            <a:avLst>
              <a:gd name="adj" fmla="val 50000"/>
            </a:avLst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951" name="AutoShape 5"/>
          <p:cNvSpPr>
            <a:spLocks noChangeArrowheads="1"/>
          </p:cNvSpPr>
          <p:nvPr/>
        </p:nvSpPr>
        <p:spPr bwMode="auto">
          <a:xfrm>
            <a:off x="4457700" y="4241800"/>
            <a:ext cx="685800" cy="309563"/>
          </a:xfrm>
          <a:prstGeom prst="can">
            <a:avLst>
              <a:gd name="adj" fmla="val 50000"/>
            </a:avLst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952" name="AutoShape 6"/>
          <p:cNvSpPr>
            <a:spLocks noChangeArrowheads="1"/>
          </p:cNvSpPr>
          <p:nvPr/>
        </p:nvSpPr>
        <p:spPr bwMode="auto">
          <a:xfrm>
            <a:off x="4229100" y="2336800"/>
            <a:ext cx="685800" cy="309563"/>
          </a:xfrm>
          <a:prstGeom prst="can">
            <a:avLst>
              <a:gd name="adj" fmla="val 50000"/>
            </a:avLst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953" name="AutoShape 7"/>
          <p:cNvSpPr>
            <a:spLocks noChangeArrowheads="1"/>
          </p:cNvSpPr>
          <p:nvPr/>
        </p:nvSpPr>
        <p:spPr bwMode="auto">
          <a:xfrm>
            <a:off x="6134100" y="4013200"/>
            <a:ext cx="685800" cy="309563"/>
          </a:xfrm>
          <a:prstGeom prst="can">
            <a:avLst>
              <a:gd name="adj" fmla="val 50000"/>
            </a:avLst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954" name="AutoShape 8"/>
          <p:cNvSpPr>
            <a:spLocks noChangeArrowheads="1"/>
          </p:cNvSpPr>
          <p:nvPr/>
        </p:nvSpPr>
        <p:spPr bwMode="auto">
          <a:xfrm>
            <a:off x="6438900" y="2413000"/>
            <a:ext cx="685800" cy="309563"/>
          </a:xfrm>
          <a:prstGeom prst="can">
            <a:avLst>
              <a:gd name="adj" fmla="val 50000"/>
            </a:avLst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955" name="Line 9"/>
          <p:cNvSpPr>
            <a:spLocks noChangeShapeType="1"/>
          </p:cNvSpPr>
          <p:nvPr/>
        </p:nvSpPr>
        <p:spPr bwMode="auto">
          <a:xfrm flipV="1">
            <a:off x="1333500" y="4165600"/>
            <a:ext cx="1524000" cy="990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956" name="Line 10"/>
          <p:cNvSpPr>
            <a:spLocks noChangeShapeType="1"/>
          </p:cNvSpPr>
          <p:nvPr/>
        </p:nvSpPr>
        <p:spPr bwMode="auto">
          <a:xfrm>
            <a:off x="3314700" y="2336800"/>
            <a:ext cx="990600" cy="1238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957" name="Line 11"/>
          <p:cNvSpPr>
            <a:spLocks noChangeShapeType="1"/>
          </p:cNvSpPr>
          <p:nvPr/>
        </p:nvSpPr>
        <p:spPr bwMode="auto">
          <a:xfrm>
            <a:off x="4914900" y="2489200"/>
            <a:ext cx="1524000" cy="1238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958" name="Line 12"/>
          <p:cNvSpPr>
            <a:spLocks noChangeShapeType="1"/>
          </p:cNvSpPr>
          <p:nvPr/>
        </p:nvSpPr>
        <p:spPr bwMode="auto">
          <a:xfrm>
            <a:off x="6743700" y="4318000"/>
            <a:ext cx="1143000" cy="557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959" name="Line 13"/>
          <p:cNvSpPr>
            <a:spLocks noChangeShapeType="1"/>
          </p:cNvSpPr>
          <p:nvPr/>
        </p:nvSpPr>
        <p:spPr bwMode="auto">
          <a:xfrm flipV="1">
            <a:off x="7124700" y="1422400"/>
            <a:ext cx="838200" cy="866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960" name="Line 14"/>
          <p:cNvSpPr>
            <a:spLocks noChangeShapeType="1"/>
          </p:cNvSpPr>
          <p:nvPr/>
        </p:nvSpPr>
        <p:spPr bwMode="auto">
          <a:xfrm flipV="1">
            <a:off x="4533900" y="1498600"/>
            <a:ext cx="533400" cy="6810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961" name="Line 15"/>
          <p:cNvSpPr>
            <a:spLocks noChangeShapeType="1"/>
          </p:cNvSpPr>
          <p:nvPr/>
        </p:nvSpPr>
        <p:spPr bwMode="auto">
          <a:xfrm flipV="1">
            <a:off x="3390900" y="2717800"/>
            <a:ext cx="3200400" cy="11144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82962" name="Group 16"/>
          <p:cNvGrpSpPr>
            <a:grpSpLocks/>
          </p:cNvGrpSpPr>
          <p:nvPr/>
        </p:nvGrpSpPr>
        <p:grpSpPr bwMode="auto">
          <a:xfrm>
            <a:off x="723900" y="4470400"/>
            <a:ext cx="750888" cy="862013"/>
            <a:chOff x="528" y="3072"/>
            <a:chExt cx="473" cy="669"/>
          </a:xfrm>
        </p:grpSpPr>
        <p:pic>
          <p:nvPicPr>
            <p:cNvPr id="83051" name="Picture 1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3360"/>
              <a:ext cx="473" cy="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052" name="Text Box 18"/>
            <p:cNvSpPr txBox="1">
              <a:spLocks noChangeArrowheads="1"/>
            </p:cNvSpPr>
            <p:nvPr/>
          </p:nvSpPr>
          <p:spPr bwMode="auto">
            <a:xfrm>
              <a:off x="624" y="3072"/>
              <a:ext cx="240" cy="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solidFill>
                    <a:srgbClr val="FF0000"/>
                  </a:solidFill>
                  <a:latin typeface="Arial" pitchFamily="34" charset="0"/>
                  <a:ea typeface="宋体" pitchFamily="2" charset="-122"/>
                </a:rPr>
                <a:t>A</a:t>
              </a:r>
              <a:endParaRPr lang="en-GB" altLang="zh-CN">
                <a:solidFill>
                  <a:srgbClr val="FF0000"/>
                </a:solidFill>
                <a:latin typeface="Arial" pitchFamily="34" charset="0"/>
                <a:ea typeface="宋体" pitchFamily="2" charset="-122"/>
              </a:endParaRPr>
            </a:p>
          </p:txBody>
        </p:sp>
      </p:grpSp>
      <p:grpSp>
        <p:nvGrpSpPr>
          <p:cNvPr id="82963" name="Group 19"/>
          <p:cNvGrpSpPr>
            <a:grpSpLocks/>
          </p:cNvGrpSpPr>
          <p:nvPr/>
        </p:nvGrpSpPr>
        <p:grpSpPr bwMode="auto">
          <a:xfrm>
            <a:off x="647700" y="889000"/>
            <a:ext cx="750888" cy="1014413"/>
            <a:chOff x="480" y="960"/>
            <a:chExt cx="473" cy="786"/>
          </a:xfrm>
        </p:grpSpPr>
        <p:pic>
          <p:nvPicPr>
            <p:cNvPr id="83049" name="Picture 2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960"/>
              <a:ext cx="473" cy="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050" name="Text Box 21"/>
            <p:cNvSpPr txBox="1">
              <a:spLocks noChangeArrowheads="1"/>
            </p:cNvSpPr>
            <p:nvPr/>
          </p:nvSpPr>
          <p:spPr bwMode="auto">
            <a:xfrm>
              <a:off x="624" y="1392"/>
              <a:ext cx="240" cy="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solidFill>
                    <a:srgbClr val="0099CC"/>
                  </a:solidFill>
                  <a:latin typeface="Arial" pitchFamily="34" charset="0"/>
                  <a:ea typeface="宋体" pitchFamily="2" charset="-122"/>
                </a:rPr>
                <a:t>B</a:t>
              </a:r>
              <a:endParaRPr lang="en-GB" altLang="zh-CN">
                <a:solidFill>
                  <a:srgbClr val="0099CC"/>
                </a:solidFill>
                <a:latin typeface="Arial" pitchFamily="34" charset="0"/>
                <a:ea typeface="宋体" pitchFamily="2" charset="-122"/>
              </a:endParaRPr>
            </a:p>
          </p:txBody>
        </p:sp>
      </p:grpSp>
      <p:grpSp>
        <p:nvGrpSpPr>
          <p:cNvPr id="82964" name="Group 22"/>
          <p:cNvGrpSpPr>
            <a:grpSpLocks/>
          </p:cNvGrpSpPr>
          <p:nvPr/>
        </p:nvGrpSpPr>
        <p:grpSpPr bwMode="auto">
          <a:xfrm>
            <a:off x="4533900" y="1041400"/>
            <a:ext cx="1131888" cy="519113"/>
            <a:chOff x="2688" y="720"/>
            <a:chExt cx="713" cy="403"/>
          </a:xfrm>
        </p:grpSpPr>
        <p:pic>
          <p:nvPicPr>
            <p:cNvPr id="83047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720"/>
              <a:ext cx="473" cy="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048" name="Text Box 24"/>
            <p:cNvSpPr txBox="1">
              <a:spLocks noChangeArrowheads="1"/>
            </p:cNvSpPr>
            <p:nvPr/>
          </p:nvSpPr>
          <p:spPr bwMode="auto">
            <a:xfrm>
              <a:off x="2688" y="768"/>
              <a:ext cx="240" cy="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solidFill>
                    <a:srgbClr val="FFCC00"/>
                  </a:solidFill>
                  <a:latin typeface="Arial" pitchFamily="34" charset="0"/>
                  <a:ea typeface="宋体" pitchFamily="2" charset="-122"/>
                </a:rPr>
                <a:t>C</a:t>
              </a:r>
              <a:endParaRPr lang="en-GB" altLang="zh-CN">
                <a:solidFill>
                  <a:srgbClr val="FFCC00"/>
                </a:solidFill>
                <a:latin typeface="Arial" pitchFamily="34" charset="0"/>
                <a:ea typeface="宋体" pitchFamily="2" charset="-122"/>
              </a:endParaRPr>
            </a:p>
          </p:txBody>
        </p:sp>
      </p:grpSp>
      <p:grpSp>
        <p:nvGrpSpPr>
          <p:cNvPr id="82965" name="Group 25"/>
          <p:cNvGrpSpPr>
            <a:grpSpLocks/>
          </p:cNvGrpSpPr>
          <p:nvPr/>
        </p:nvGrpSpPr>
        <p:grpSpPr bwMode="auto">
          <a:xfrm>
            <a:off x="7810500" y="1041400"/>
            <a:ext cx="750888" cy="1014413"/>
            <a:chOff x="4992" y="912"/>
            <a:chExt cx="473" cy="786"/>
          </a:xfrm>
        </p:grpSpPr>
        <p:pic>
          <p:nvPicPr>
            <p:cNvPr id="83045" name="Picture 2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2" y="912"/>
              <a:ext cx="473" cy="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046" name="Text Box 27"/>
            <p:cNvSpPr txBox="1">
              <a:spLocks noChangeArrowheads="1"/>
            </p:cNvSpPr>
            <p:nvPr/>
          </p:nvSpPr>
          <p:spPr bwMode="auto">
            <a:xfrm>
              <a:off x="5184" y="1344"/>
              <a:ext cx="192" cy="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solidFill>
                    <a:schemeClr val="accent1"/>
                  </a:solidFill>
                  <a:latin typeface="Arial" pitchFamily="34" charset="0"/>
                  <a:ea typeface="宋体" pitchFamily="2" charset="-122"/>
                </a:rPr>
                <a:t>D</a:t>
              </a:r>
              <a:endParaRPr lang="en-GB" altLang="zh-CN">
                <a:solidFill>
                  <a:schemeClr val="accent1"/>
                </a:solidFill>
                <a:latin typeface="Arial" pitchFamily="34" charset="0"/>
                <a:ea typeface="宋体" pitchFamily="2" charset="-122"/>
              </a:endParaRPr>
            </a:p>
          </p:txBody>
        </p:sp>
      </p:grpSp>
      <p:grpSp>
        <p:nvGrpSpPr>
          <p:cNvPr id="82966" name="Group 28"/>
          <p:cNvGrpSpPr>
            <a:grpSpLocks/>
          </p:cNvGrpSpPr>
          <p:nvPr/>
        </p:nvGrpSpPr>
        <p:grpSpPr bwMode="auto">
          <a:xfrm>
            <a:off x="7734300" y="4089400"/>
            <a:ext cx="750888" cy="923925"/>
            <a:chOff x="4944" y="2832"/>
            <a:chExt cx="473" cy="717"/>
          </a:xfrm>
        </p:grpSpPr>
        <p:pic>
          <p:nvPicPr>
            <p:cNvPr id="83043" name="Picture 2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4" y="3168"/>
              <a:ext cx="473" cy="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044" name="Text Box 30"/>
            <p:cNvSpPr txBox="1">
              <a:spLocks noChangeArrowheads="1"/>
            </p:cNvSpPr>
            <p:nvPr/>
          </p:nvSpPr>
          <p:spPr bwMode="auto">
            <a:xfrm>
              <a:off x="5040" y="2832"/>
              <a:ext cx="240" cy="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solidFill>
                    <a:schemeClr val="accent2"/>
                  </a:solidFill>
                  <a:latin typeface="Arial" pitchFamily="34" charset="0"/>
                  <a:ea typeface="宋体" pitchFamily="2" charset="-122"/>
                </a:rPr>
                <a:t>E</a:t>
              </a:r>
              <a:endParaRPr lang="en-GB" altLang="zh-CN">
                <a:solidFill>
                  <a:schemeClr val="accent2"/>
                </a:solidFill>
                <a:latin typeface="Arial" pitchFamily="34" charset="0"/>
                <a:ea typeface="宋体" pitchFamily="2" charset="-122"/>
              </a:endParaRPr>
            </a:p>
          </p:txBody>
        </p:sp>
      </p:grpSp>
      <p:sp>
        <p:nvSpPr>
          <p:cNvPr id="82967" name="Line 31"/>
          <p:cNvSpPr>
            <a:spLocks noChangeShapeType="1"/>
          </p:cNvSpPr>
          <p:nvPr/>
        </p:nvSpPr>
        <p:spPr bwMode="auto">
          <a:xfrm flipH="1">
            <a:off x="6438900" y="2794000"/>
            <a:ext cx="381000" cy="990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7" name="Group 32"/>
          <p:cNvGrpSpPr>
            <a:grpSpLocks/>
          </p:cNvGrpSpPr>
          <p:nvPr/>
        </p:nvGrpSpPr>
        <p:grpSpPr bwMode="auto">
          <a:xfrm>
            <a:off x="1485900" y="1193800"/>
            <a:ext cx="1222375" cy="681038"/>
            <a:chOff x="1054" y="1200"/>
            <a:chExt cx="770" cy="528"/>
          </a:xfrm>
        </p:grpSpPr>
        <p:grpSp>
          <p:nvGrpSpPr>
            <p:cNvPr id="83034" name="Group 33"/>
            <p:cNvGrpSpPr>
              <a:grpSpLocks/>
            </p:cNvGrpSpPr>
            <p:nvPr/>
          </p:nvGrpSpPr>
          <p:grpSpPr bwMode="auto">
            <a:xfrm>
              <a:off x="1584" y="1584"/>
              <a:ext cx="240" cy="144"/>
              <a:chOff x="1584" y="1488"/>
              <a:chExt cx="240" cy="144"/>
            </a:xfrm>
          </p:grpSpPr>
          <p:sp>
            <p:nvSpPr>
              <p:cNvPr id="83041" name="AutoShape 34"/>
              <p:cNvSpPr>
                <a:spLocks noChangeArrowheads="1"/>
              </p:cNvSpPr>
              <p:nvPr/>
            </p:nvSpPr>
            <p:spPr bwMode="auto">
              <a:xfrm rot="2109437">
                <a:off x="1584" y="1488"/>
                <a:ext cx="240" cy="144"/>
              </a:xfrm>
              <a:prstGeom prst="cube">
                <a:avLst>
                  <a:gd name="adj" fmla="val 25000"/>
                </a:avLst>
              </a:prstGeom>
              <a:solidFill>
                <a:srgbClr val="00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/>
                <a:endParaRPr lang="zh-CN" altLang="en-US" i="1">
                  <a:solidFill>
                    <a:schemeClr val="accent2"/>
                  </a:solidFill>
                  <a:ea typeface="宋体" pitchFamily="2" charset="-122"/>
                </a:endParaRPr>
              </a:p>
            </p:txBody>
          </p:sp>
          <p:sp>
            <p:nvSpPr>
              <p:cNvPr id="83042" name="Text Box 35"/>
              <p:cNvSpPr txBox="1">
                <a:spLocks noChangeArrowheads="1"/>
              </p:cNvSpPr>
              <p:nvPr/>
            </p:nvSpPr>
            <p:spPr bwMode="auto">
              <a:xfrm rot="2765262">
                <a:off x="1599" y="1473"/>
                <a:ext cx="14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200" b="1">
                    <a:latin typeface="Arial" pitchFamily="34" charset="0"/>
                    <a:ea typeface="宋体" pitchFamily="2" charset="-122"/>
                  </a:rPr>
                  <a:t>1</a:t>
                </a:r>
                <a:endParaRPr lang="en-GB" altLang="zh-CN" sz="1200" b="1">
                  <a:latin typeface="Arial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83035" name="Group 36"/>
            <p:cNvGrpSpPr>
              <a:grpSpLocks/>
            </p:cNvGrpSpPr>
            <p:nvPr/>
          </p:nvGrpSpPr>
          <p:grpSpPr bwMode="auto">
            <a:xfrm>
              <a:off x="1294" y="1392"/>
              <a:ext cx="242" cy="144"/>
              <a:chOff x="1294" y="1296"/>
              <a:chExt cx="242" cy="144"/>
            </a:xfrm>
          </p:grpSpPr>
          <p:sp>
            <p:nvSpPr>
              <p:cNvPr id="83039" name="AutoShape 37"/>
              <p:cNvSpPr>
                <a:spLocks noChangeArrowheads="1"/>
              </p:cNvSpPr>
              <p:nvPr/>
            </p:nvSpPr>
            <p:spPr bwMode="auto">
              <a:xfrm rot="2109437">
                <a:off x="1296" y="1296"/>
                <a:ext cx="240" cy="144"/>
              </a:xfrm>
              <a:prstGeom prst="cube">
                <a:avLst>
                  <a:gd name="adj" fmla="val 25000"/>
                </a:avLst>
              </a:prstGeom>
              <a:solidFill>
                <a:srgbClr val="00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/>
                <a:endParaRPr lang="zh-CN" altLang="en-US" i="1">
                  <a:solidFill>
                    <a:schemeClr val="accent2"/>
                  </a:solidFill>
                  <a:ea typeface="宋体" pitchFamily="2" charset="-122"/>
                </a:endParaRPr>
              </a:p>
            </p:txBody>
          </p:sp>
          <p:sp>
            <p:nvSpPr>
              <p:cNvPr id="83040" name="Text Box 38"/>
              <p:cNvSpPr txBox="1">
                <a:spLocks noChangeArrowheads="1"/>
              </p:cNvSpPr>
              <p:nvPr/>
            </p:nvSpPr>
            <p:spPr bwMode="auto">
              <a:xfrm rot="2765262">
                <a:off x="1309" y="1281"/>
                <a:ext cx="14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200" b="1">
                    <a:latin typeface="Arial" pitchFamily="34" charset="0"/>
                    <a:ea typeface="宋体" pitchFamily="2" charset="-122"/>
                  </a:rPr>
                  <a:t>2</a:t>
                </a:r>
                <a:endParaRPr lang="en-GB" altLang="zh-CN" sz="1200" b="1">
                  <a:latin typeface="Arial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83036" name="Group 39"/>
            <p:cNvGrpSpPr>
              <a:grpSpLocks/>
            </p:cNvGrpSpPr>
            <p:nvPr/>
          </p:nvGrpSpPr>
          <p:grpSpPr bwMode="auto">
            <a:xfrm>
              <a:off x="1054" y="1200"/>
              <a:ext cx="242" cy="144"/>
              <a:chOff x="1054" y="1104"/>
              <a:chExt cx="242" cy="144"/>
            </a:xfrm>
          </p:grpSpPr>
          <p:sp>
            <p:nvSpPr>
              <p:cNvPr id="83037" name="AutoShape 40"/>
              <p:cNvSpPr>
                <a:spLocks noChangeArrowheads="1"/>
              </p:cNvSpPr>
              <p:nvPr/>
            </p:nvSpPr>
            <p:spPr bwMode="auto">
              <a:xfrm rot="2109437">
                <a:off x="1056" y="1104"/>
                <a:ext cx="240" cy="144"/>
              </a:xfrm>
              <a:prstGeom prst="cube">
                <a:avLst>
                  <a:gd name="adj" fmla="val 25000"/>
                </a:avLst>
              </a:prstGeom>
              <a:solidFill>
                <a:srgbClr val="00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/>
                <a:endParaRPr lang="zh-CN" altLang="en-US" i="1">
                  <a:solidFill>
                    <a:schemeClr val="accent2"/>
                  </a:solidFill>
                  <a:ea typeface="宋体" pitchFamily="2" charset="-122"/>
                </a:endParaRPr>
              </a:p>
            </p:txBody>
          </p:sp>
          <p:sp>
            <p:nvSpPr>
              <p:cNvPr id="83038" name="Text Box 41"/>
              <p:cNvSpPr txBox="1">
                <a:spLocks noChangeArrowheads="1"/>
              </p:cNvSpPr>
              <p:nvPr/>
            </p:nvSpPr>
            <p:spPr bwMode="auto">
              <a:xfrm rot="2765262">
                <a:off x="1069" y="1089"/>
                <a:ext cx="14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200" b="1">
                    <a:latin typeface="Arial" pitchFamily="34" charset="0"/>
                    <a:ea typeface="宋体" pitchFamily="2" charset="-122"/>
                  </a:rPr>
                  <a:t>3</a:t>
                </a:r>
                <a:endParaRPr lang="en-GB" altLang="zh-CN" sz="1200" b="1">
                  <a:latin typeface="Arial" pitchFamily="34" charset="0"/>
                  <a:ea typeface="宋体" pitchFamily="2" charset="-122"/>
                </a:endParaRPr>
              </a:p>
            </p:txBody>
          </p:sp>
        </p:grpSp>
      </p:grpSp>
      <p:grpSp>
        <p:nvGrpSpPr>
          <p:cNvPr id="11" name="Group 42"/>
          <p:cNvGrpSpPr>
            <a:grpSpLocks/>
          </p:cNvGrpSpPr>
          <p:nvPr/>
        </p:nvGrpSpPr>
        <p:grpSpPr bwMode="auto">
          <a:xfrm>
            <a:off x="6891338" y="1344613"/>
            <a:ext cx="700087" cy="852487"/>
            <a:chOff x="4413" y="1103"/>
            <a:chExt cx="441" cy="662"/>
          </a:xfrm>
        </p:grpSpPr>
        <p:grpSp>
          <p:nvGrpSpPr>
            <p:cNvPr id="83025" name="Group 43"/>
            <p:cNvGrpSpPr>
              <a:grpSpLocks/>
            </p:cNvGrpSpPr>
            <p:nvPr/>
          </p:nvGrpSpPr>
          <p:grpSpPr bwMode="auto">
            <a:xfrm rot="-4958708">
              <a:off x="4352" y="1549"/>
              <a:ext cx="277" cy="156"/>
              <a:chOff x="1019" y="1104"/>
              <a:chExt cx="277" cy="156"/>
            </a:xfrm>
          </p:grpSpPr>
          <p:sp>
            <p:nvSpPr>
              <p:cNvPr id="83032" name="AutoShape 44"/>
              <p:cNvSpPr>
                <a:spLocks noChangeArrowheads="1"/>
              </p:cNvSpPr>
              <p:nvPr/>
            </p:nvSpPr>
            <p:spPr bwMode="auto">
              <a:xfrm rot="2109437">
                <a:off x="1056" y="1104"/>
                <a:ext cx="240" cy="144"/>
              </a:xfrm>
              <a:prstGeom prst="cube">
                <a:avLst>
                  <a:gd name="adj" fmla="val 25000"/>
                </a:avLst>
              </a:prstGeom>
              <a:solidFill>
                <a:srgbClr val="00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/>
                <a:endParaRPr lang="zh-CN" altLang="en-US" i="1">
                  <a:solidFill>
                    <a:schemeClr val="accent2"/>
                  </a:solidFill>
                  <a:ea typeface="宋体" pitchFamily="2" charset="-122"/>
                </a:endParaRPr>
              </a:p>
            </p:txBody>
          </p:sp>
          <p:sp>
            <p:nvSpPr>
              <p:cNvPr id="83033" name="Text Box 45"/>
              <p:cNvSpPr txBox="1">
                <a:spLocks noChangeArrowheads="1"/>
              </p:cNvSpPr>
              <p:nvPr/>
            </p:nvSpPr>
            <p:spPr bwMode="auto">
              <a:xfrm rot="2765262">
                <a:off x="1054" y="1081"/>
                <a:ext cx="144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200" b="1">
                    <a:latin typeface="Arial" pitchFamily="34" charset="0"/>
                    <a:ea typeface="宋体" pitchFamily="2" charset="-122"/>
                  </a:rPr>
                  <a:t>3</a:t>
                </a:r>
                <a:endParaRPr lang="en-GB" altLang="zh-CN" sz="1200" b="1">
                  <a:latin typeface="Arial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83026" name="Group 46"/>
            <p:cNvGrpSpPr>
              <a:grpSpLocks/>
            </p:cNvGrpSpPr>
            <p:nvPr/>
          </p:nvGrpSpPr>
          <p:grpSpPr bwMode="auto">
            <a:xfrm rot="-5028516">
              <a:off x="4496" y="1359"/>
              <a:ext cx="278" cy="154"/>
              <a:chOff x="1258" y="1296"/>
              <a:chExt cx="278" cy="154"/>
            </a:xfrm>
          </p:grpSpPr>
          <p:sp>
            <p:nvSpPr>
              <p:cNvPr id="83030" name="AutoShape 47"/>
              <p:cNvSpPr>
                <a:spLocks noChangeArrowheads="1"/>
              </p:cNvSpPr>
              <p:nvPr/>
            </p:nvSpPr>
            <p:spPr bwMode="auto">
              <a:xfrm rot="2109437">
                <a:off x="1296" y="1296"/>
                <a:ext cx="240" cy="144"/>
              </a:xfrm>
              <a:prstGeom prst="cube">
                <a:avLst>
                  <a:gd name="adj" fmla="val 25000"/>
                </a:avLst>
              </a:prstGeom>
              <a:solidFill>
                <a:srgbClr val="00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/>
                <a:endParaRPr lang="zh-CN" altLang="en-US" i="1">
                  <a:solidFill>
                    <a:schemeClr val="accent2"/>
                  </a:solidFill>
                  <a:ea typeface="宋体" pitchFamily="2" charset="-122"/>
                </a:endParaRPr>
              </a:p>
            </p:txBody>
          </p:sp>
          <p:sp>
            <p:nvSpPr>
              <p:cNvPr id="83031" name="Text Box 48"/>
              <p:cNvSpPr txBox="1">
                <a:spLocks noChangeArrowheads="1"/>
              </p:cNvSpPr>
              <p:nvPr/>
            </p:nvSpPr>
            <p:spPr bwMode="auto">
              <a:xfrm rot="2765262">
                <a:off x="1293" y="1271"/>
                <a:ext cx="144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200" b="1">
                    <a:latin typeface="Arial" pitchFamily="34" charset="0"/>
                    <a:ea typeface="宋体" pitchFamily="2" charset="-122"/>
                  </a:rPr>
                  <a:t>2</a:t>
                </a:r>
                <a:endParaRPr lang="en-GB" altLang="zh-CN" sz="1200" b="1">
                  <a:latin typeface="Arial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83027" name="Group 49"/>
            <p:cNvGrpSpPr>
              <a:grpSpLocks/>
            </p:cNvGrpSpPr>
            <p:nvPr/>
          </p:nvGrpSpPr>
          <p:grpSpPr bwMode="auto">
            <a:xfrm rot="-4953018">
              <a:off x="4638" y="1167"/>
              <a:ext cx="279" cy="152"/>
              <a:chOff x="1545" y="1488"/>
              <a:chExt cx="279" cy="152"/>
            </a:xfrm>
          </p:grpSpPr>
          <p:sp>
            <p:nvSpPr>
              <p:cNvPr id="83028" name="AutoShape 50"/>
              <p:cNvSpPr>
                <a:spLocks noChangeArrowheads="1"/>
              </p:cNvSpPr>
              <p:nvPr/>
            </p:nvSpPr>
            <p:spPr bwMode="auto">
              <a:xfrm rot="2109437">
                <a:off x="1584" y="1488"/>
                <a:ext cx="240" cy="144"/>
              </a:xfrm>
              <a:prstGeom prst="cube">
                <a:avLst>
                  <a:gd name="adj" fmla="val 25000"/>
                </a:avLst>
              </a:prstGeom>
              <a:solidFill>
                <a:srgbClr val="00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/>
                <a:endParaRPr lang="zh-CN" altLang="en-US" i="1">
                  <a:solidFill>
                    <a:schemeClr val="accent2"/>
                  </a:solidFill>
                  <a:ea typeface="宋体" pitchFamily="2" charset="-122"/>
                </a:endParaRPr>
              </a:p>
            </p:txBody>
          </p:sp>
          <p:sp>
            <p:nvSpPr>
              <p:cNvPr id="83029" name="Text Box 51"/>
              <p:cNvSpPr txBox="1">
                <a:spLocks noChangeArrowheads="1"/>
              </p:cNvSpPr>
              <p:nvPr/>
            </p:nvSpPr>
            <p:spPr bwMode="auto">
              <a:xfrm rot="2765262">
                <a:off x="1580" y="1461"/>
                <a:ext cx="144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200" b="1">
                    <a:latin typeface="Arial" pitchFamily="34" charset="0"/>
                    <a:ea typeface="宋体" pitchFamily="2" charset="-122"/>
                  </a:rPr>
                  <a:t>1</a:t>
                </a:r>
                <a:endParaRPr lang="en-GB" altLang="zh-CN" sz="1200" b="1">
                  <a:latin typeface="Arial" pitchFamily="34" charset="0"/>
                  <a:ea typeface="宋体" pitchFamily="2" charset="-122"/>
                </a:endParaRPr>
              </a:p>
            </p:txBody>
          </p:sp>
        </p:grpSp>
      </p:grpSp>
      <p:grpSp>
        <p:nvGrpSpPr>
          <p:cNvPr id="15" name="Group 52"/>
          <p:cNvGrpSpPr>
            <a:grpSpLocks/>
          </p:cNvGrpSpPr>
          <p:nvPr/>
        </p:nvGrpSpPr>
        <p:grpSpPr bwMode="auto">
          <a:xfrm>
            <a:off x="7362825" y="1717675"/>
            <a:ext cx="682625" cy="769938"/>
            <a:chOff x="4710" y="1337"/>
            <a:chExt cx="430" cy="598"/>
          </a:xfrm>
        </p:grpSpPr>
        <p:grpSp>
          <p:nvGrpSpPr>
            <p:cNvPr id="83016" name="Group 53"/>
            <p:cNvGrpSpPr>
              <a:grpSpLocks/>
            </p:cNvGrpSpPr>
            <p:nvPr/>
          </p:nvGrpSpPr>
          <p:grpSpPr bwMode="auto">
            <a:xfrm rot="-1036582">
              <a:off x="4900" y="1337"/>
              <a:ext cx="240" cy="214"/>
              <a:chOff x="1488" y="2777"/>
              <a:chExt cx="240" cy="214"/>
            </a:xfrm>
          </p:grpSpPr>
          <p:sp>
            <p:nvSpPr>
              <p:cNvPr id="83023" name="AutoShape 54"/>
              <p:cNvSpPr>
                <a:spLocks noChangeArrowheads="1"/>
              </p:cNvSpPr>
              <p:nvPr/>
            </p:nvSpPr>
            <p:spPr bwMode="auto">
              <a:xfrm rot="-2281191">
                <a:off x="1488" y="2784"/>
                <a:ext cx="240" cy="144"/>
              </a:xfrm>
              <a:prstGeom prst="cube">
                <a:avLst>
                  <a:gd name="adj" fmla="val 25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/>
                <a:endParaRPr lang="zh-CN" altLang="en-US" i="1">
                  <a:solidFill>
                    <a:schemeClr val="accent2"/>
                  </a:solidFill>
                  <a:ea typeface="宋体" pitchFamily="2" charset="-122"/>
                </a:endParaRPr>
              </a:p>
            </p:txBody>
          </p:sp>
          <p:sp>
            <p:nvSpPr>
              <p:cNvPr id="83024" name="Text Box 55"/>
              <p:cNvSpPr txBox="1">
                <a:spLocks noChangeArrowheads="1"/>
              </p:cNvSpPr>
              <p:nvPr/>
            </p:nvSpPr>
            <p:spPr bwMode="auto">
              <a:xfrm rot="-1949140">
                <a:off x="1547" y="2777"/>
                <a:ext cx="144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200" b="1">
                    <a:latin typeface="Arial" pitchFamily="34" charset="0"/>
                    <a:ea typeface="宋体" pitchFamily="2" charset="-122"/>
                  </a:rPr>
                  <a:t>1</a:t>
                </a:r>
                <a:endParaRPr lang="en-GB" altLang="zh-CN" sz="1200" b="1">
                  <a:latin typeface="Arial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83017" name="Group 56"/>
            <p:cNvGrpSpPr>
              <a:grpSpLocks/>
            </p:cNvGrpSpPr>
            <p:nvPr/>
          </p:nvGrpSpPr>
          <p:grpSpPr bwMode="auto">
            <a:xfrm rot="-1165532">
              <a:off x="4804" y="1529"/>
              <a:ext cx="240" cy="214"/>
              <a:chOff x="1008" y="3162"/>
              <a:chExt cx="240" cy="214"/>
            </a:xfrm>
          </p:grpSpPr>
          <p:sp>
            <p:nvSpPr>
              <p:cNvPr id="83021" name="AutoShape 57"/>
              <p:cNvSpPr>
                <a:spLocks noChangeArrowheads="1"/>
              </p:cNvSpPr>
              <p:nvPr/>
            </p:nvSpPr>
            <p:spPr bwMode="auto">
              <a:xfrm rot="-2281191">
                <a:off x="1008" y="3168"/>
                <a:ext cx="240" cy="144"/>
              </a:xfrm>
              <a:prstGeom prst="cube">
                <a:avLst>
                  <a:gd name="adj" fmla="val 25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/>
                <a:endParaRPr lang="zh-CN" altLang="en-US" i="1">
                  <a:solidFill>
                    <a:schemeClr val="accent2"/>
                  </a:solidFill>
                  <a:ea typeface="宋体" pitchFamily="2" charset="-122"/>
                </a:endParaRPr>
              </a:p>
            </p:txBody>
          </p:sp>
          <p:sp>
            <p:nvSpPr>
              <p:cNvPr id="83022" name="Text Box 58"/>
              <p:cNvSpPr txBox="1">
                <a:spLocks noChangeArrowheads="1"/>
              </p:cNvSpPr>
              <p:nvPr/>
            </p:nvSpPr>
            <p:spPr bwMode="auto">
              <a:xfrm rot="-1949140">
                <a:off x="1067" y="3162"/>
                <a:ext cx="144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200" b="1">
                    <a:latin typeface="Arial" pitchFamily="34" charset="0"/>
                    <a:ea typeface="宋体" pitchFamily="2" charset="-122"/>
                  </a:rPr>
                  <a:t>3</a:t>
                </a:r>
                <a:endParaRPr lang="en-GB" altLang="zh-CN" sz="1200" b="1">
                  <a:latin typeface="Arial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83018" name="Group 59"/>
            <p:cNvGrpSpPr>
              <a:grpSpLocks/>
            </p:cNvGrpSpPr>
            <p:nvPr/>
          </p:nvGrpSpPr>
          <p:grpSpPr bwMode="auto">
            <a:xfrm rot="-1259919">
              <a:off x="4710" y="1722"/>
              <a:ext cx="240" cy="213"/>
              <a:chOff x="1248" y="2971"/>
              <a:chExt cx="240" cy="213"/>
            </a:xfrm>
          </p:grpSpPr>
          <p:sp>
            <p:nvSpPr>
              <p:cNvPr id="83019" name="AutoShape 60"/>
              <p:cNvSpPr>
                <a:spLocks noChangeArrowheads="1"/>
              </p:cNvSpPr>
              <p:nvPr/>
            </p:nvSpPr>
            <p:spPr bwMode="auto">
              <a:xfrm rot="-2281191">
                <a:off x="1248" y="2976"/>
                <a:ext cx="240" cy="144"/>
              </a:xfrm>
              <a:prstGeom prst="cube">
                <a:avLst>
                  <a:gd name="adj" fmla="val 25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/>
                <a:endParaRPr lang="zh-CN" altLang="en-US" b="1" i="1">
                  <a:solidFill>
                    <a:schemeClr val="accent2"/>
                  </a:solidFill>
                  <a:ea typeface="宋体" pitchFamily="2" charset="-122"/>
                </a:endParaRPr>
              </a:p>
            </p:txBody>
          </p:sp>
          <p:sp>
            <p:nvSpPr>
              <p:cNvPr id="83020" name="Text Box 61"/>
              <p:cNvSpPr txBox="1">
                <a:spLocks noChangeArrowheads="1"/>
              </p:cNvSpPr>
              <p:nvPr/>
            </p:nvSpPr>
            <p:spPr bwMode="auto">
              <a:xfrm rot="-1949140">
                <a:off x="1306" y="2971"/>
                <a:ext cx="144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200" b="1">
                    <a:latin typeface="Arial" pitchFamily="34" charset="0"/>
                    <a:ea typeface="宋体" pitchFamily="2" charset="-122"/>
                  </a:rPr>
                  <a:t>2</a:t>
                </a:r>
                <a:endParaRPr lang="en-GB" altLang="zh-CN" sz="1200" b="1">
                  <a:latin typeface="Arial" pitchFamily="34" charset="0"/>
                  <a:ea typeface="宋体" pitchFamily="2" charset="-122"/>
                </a:endParaRPr>
              </a:p>
            </p:txBody>
          </p:sp>
        </p:grpSp>
      </p:grpSp>
      <p:sp>
        <p:nvSpPr>
          <p:cNvPr id="82971" name="Line 62"/>
          <p:cNvSpPr>
            <a:spLocks noChangeShapeType="1"/>
          </p:cNvSpPr>
          <p:nvPr/>
        </p:nvSpPr>
        <p:spPr bwMode="auto">
          <a:xfrm flipH="1" flipV="1">
            <a:off x="1257300" y="1270000"/>
            <a:ext cx="1371600" cy="8048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972" name="Line 63"/>
          <p:cNvSpPr>
            <a:spLocks noChangeShapeType="1"/>
          </p:cNvSpPr>
          <p:nvPr/>
        </p:nvSpPr>
        <p:spPr bwMode="auto">
          <a:xfrm flipV="1">
            <a:off x="3009900" y="2489200"/>
            <a:ext cx="1588" cy="11144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9" name="Group 64"/>
          <p:cNvGrpSpPr>
            <a:grpSpLocks/>
          </p:cNvGrpSpPr>
          <p:nvPr/>
        </p:nvGrpSpPr>
        <p:grpSpPr bwMode="auto">
          <a:xfrm>
            <a:off x="3130550" y="2530475"/>
            <a:ext cx="242888" cy="1096963"/>
            <a:chOff x="2044" y="1845"/>
            <a:chExt cx="153" cy="850"/>
          </a:xfrm>
        </p:grpSpPr>
        <p:grpSp>
          <p:nvGrpSpPr>
            <p:cNvPr id="83007" name="Group 65"/>
            <p:cNvGrpSpPr>
              <a:grpSpLocks/>
            </p:cNvGrpSpPr>
            <p:nvPr/>
          </p:nvGrpSpPr>
          <p:grpSpPr bwMode="auto">
            <a:xfrm rot="3098891">
              <a:off x="1984" y="2481"/>
              <a:ext cx="274" cy="153"/>
              <a:chOff x="1550" y="1488"/>
              <a:chExt cx="274" cy="153"/>
            </a:xfrm>
          </p:grpSpPr>
          <p:sp>
            <p:nvSpPr>
              <p:cNvPr id="83014" name="AutoShape 66"/>
              <p:cNvSpPr>
                <a:spLocks noChangeArrowheads="1"/>
              </p:cNvSpPr>
              <p:nvPr/>
            </p:nvSpPr>
            <p:spPr bwMode="auto">
              <a:xfrm rot="2109437">
                <a:off x="1584" y="1488"/>
                <a:ext cx="240" cy="144"/>
              </a:xfrm>
              <a:prstGeom prst="cube">
                <a:avLst>
                  <a:gd name="adj" fmla="val 25000"/>
                </a:avLst>
              </a:prstGeom>
              <a:solidFill>
                <a:srgbClr val="00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/>
                <a:endParaRPr lang="zh-CN" altLang="en-US" i="1">
                  <a:solidFill>
                    <a:schemeClr val="accent2"/>
                  </a:solidFill>
                  <a:ea typeface="宋体" pitchFamily="2" charset="-122"/>
                </a:endParaRPr>
              </a:p>
            </p:txBody>
          </p:sp>
          <p:sp>
            <p:nvSpPr>
              <p:cNvPr id="83015" name="Text Box 67"/>
              <p:cNvSpPr txBox="1">
                <a:spLocks noChangeArrowheads="1"/>
              </p:cNvSpPr>
              <p:nvPr/>
            </p:nvSpPr>
            <p:spPr bwMode="auto">
              <a:xfrm rot="2765262">
                <a:off x="1585" y="1462"/>
                <a:ext cx="144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200" b="1">
                    <a:latin typeface="Arial" pitchFamily="34" charset="0"/>
                    <a:ea typeface="宋体" pitchFamily="2" charset="-122"/>
                  </a:rPr>
                  <a:t>1</a:t>
                </a:r>
                <a:endParaRPr lang="en-GB" altLang="zh-CN" sz="1200" b="1">
                  <a:latin typeface="Arial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83008" name="Group 68"/>
            <p:cNvGrpSpPr>
              <a:grpSpLocks/>
            </p:cNvGrpSpPr>
            <p:nvPr/>
          </p:nvGrpSpPr>
          <p:grpSpPr bwMode="auto">
            <a:xfrm rot="3098891">
              <a:off x="1984" y="2193"/>
              <a:ext cx="274" cy="153"/>
              <a:chOff x="1550" y="1488"/>
              <a:chExt cx="274" cy="153"/>
            </a:xfrm>
          </p:grpSpPr>
          <p:sp>
            <p:nvSpPr>
              <p:cNvPr id="83012" name="AutoShape 69"/>
              <p:cNvSpPr>
                <a:spLocks noChangeArrowheads="1"/>
              </p:cNvSpPr>
              <p:nvPr/>
            </p:nvSpPr>
            <p:spPr bwMode="auto">
              <a:xfrm rot="2109437">
                <a:off x="1584" y="1488"/>
                <a:ext cx="240" cy="144"/>
              </a:xfrm>
              <a:prstGeom prst="cube">
                <a:avLst>
                  <a:gd name="adj" fmla="val 25000"/>
                </a:avLst>
              </a:prstGeom>
              <a:solidFill>
                <a:srgbClr val="00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/>
                <a:endParaRPr lang="zh-CN" altLang="en-US" i="1">
                  <a:solidFill>
                    <a:schemeClr val="accent2"/>
                  </a:solidFill>
                  <a:ea typeface="宋体" pitchFamily="2" charset="-122"/>
                </a:endParaRPr>
              </a:p>
            </p:txBody>
          </p:sp>
          <p:sp>
            <p:nvSpPr>
              <p:cNvPr id="83013" name="Text Box 70"/>
              <p:cNvSpPr txBox="1">
                <a:spLocks noChangeArrowheads="1"/>
              </p:cNvSpPr>
              <p:nvPr/>
            </p:nvSpPr>
            <p:spPr bwMode="auto">
              <a:xfrm rot="2765262">
                <a:off x="1585" y="1462"/>
                <a:ext cx="144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200" b="1">
                    <a:latin typeface="Arial" pitchFamily="34" charset="0"/>
                    <a:ea typeface="宋体" pitchFamily="2" charset="-122"/>
                  </a:rPr>
                  <a:t>2</a:t>
                </a:r>
                <a:endParaRPr lang="en-GB" altLang="zh-CN" sz="1200" b="1">
                  <a:latin typeface="Arial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83009" name="Group 71"/>
            <p:cNvGrpSpPr>
              <a:grpSpLocks/>
            </p:cNvGrpSpPr>
            <p:nvPr/>
          </p:nvGrpSpPr>
          <p:grpSpPr bwMode="auto">
            <a:xfrm rot="3098891">
              <a:off x="1984" y="1905"/>
              <a:ext cx="274" cy="153"/>
              <a:chOff x="1550" y="1488"/>
              <a:chExt cx="274" cy="153"/>
            </a:xfrm>
          </p:grpSpPr>
          <p:sp>
            <p:nvSpPr>
              <p:cNvPr id="83010" name="AutoShape 72"/>
              <p:cNvSpPr>
                <a:spLocks noChangeArrowheads="1"/>
              </p:cNvSpPr>
              <p:nvPr/>
            </p:nvSpPr>
            <p:spPr bwMode="auto">
              <a:xfrm rot="2109437">
                <a:off x="1584" y="1488"/>
                <a:ext cx="240" cy="144"/>
              </a:xfrm>
              <a:prstGeom prst="cube">
                <a:avLst>
                  <a:gd name="adj" fmla="val 25000"/>
                </a:avLst>
              </a:prstGeom>
              <a:solidFill>
                <a:srgbClr val="00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/>
                <a:endParaRPr lang="zh-CN" altLang="en-US" i="1">
                  <a:solidFill>
                    <a:schemeClr val="accent2"/>
                  </a:solidFill>
                  <a:ea typeface="宋体" pitchFamily="2" charset="-122"/>
                </a:endParaRPr>
              </a:p>
            </p:txBody>
          </p:sp>
          <p:sp>
            <p:nvSpPr>
              <p:cNvPr id="83011" name="Text Box 73"/>
              <p:cNvSpPr txBox="1">
                <a:spLocks noChangeArrowheads="1"/>
              </p:cNvSpPr>
              <p:nvPr/>
            </p:nvSpPr>
            <p:spPr bwMode="auto">
              <a:xfrm rot="2765262">
                <a:off x="1585" y="1462"/>
                <a:ext cx="144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200" b="1">
                    <a:latin typeface="Arial" pitchFamily="34" charset="0"/>
                    <a:ea typeface="宋体" pitchFamily="2" charset="-122"/>
                  </a:rPr>
                  <a:t>3</a:t>
                </a:r>
                <a:endParaRPr lang="en-GB" altLang="zh-CN" sz="1200" b="1">
                  <a:latin typeface="Arial" pitchFamily="34" charset="0"/>
                  <a:ea typeface="宋体" pitchFamily="2" charset="-122"/>
                </a:endParaRPr>
              </a:p>
            </p:txBody>
          </p:sp>
        </p:grpSp>
      </p:grpSp>
      <p:sp>
        <p:nvSpPr>
          <p:cNvPr id="82974" name="Line 74"/>
          <p:cNvSpPr>
            <a:spLocks noChangeShapeType="1"/>
          </p:cNvSpPr>
          <p:nvPr/>
        </p:nvSpPr>
        <p:spPr bwMode="auto">
          <a:xfrm>
            <a:off x="3314700" y="4165600"/>
            <a:ext cx="1143000" cy="2476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975" name="Line 75"/>
          <p:cNvSpPr>
            <a:spLocks noChangeShapeType="1"/>
          </p:cNvSpPr>
          <p:nvPr/>
        </p:nvSpPr>
        <p:spPr bwMode="auto">
          <a:xfrm flipV="1">
            <a:off x="5143500" y="4241800"/>
            <a:ext cx="990600" cy="1857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3" name="Group 76"/>
          <p:cNvGrpSpPr>
            <a:grpSpLocks/>
          </p:cNvGrpSpPr>
          <p:nvPr/>
        </p:nvGrpSpPr>
        <p:grpSpPr bwMode="auto">
          <a:xfrm>
            <a:off x="3544888" y="2713038"/>
            <a:ext cx="2432050" cy="957262"/>
            <a:chOff x="2305" y="1965"/>
            <a:chExt cx="1532" cy="743"/>
          </a:xfrm>
        </p:grpSpPr>
        <p:grpSp>
          <p:nvGrpSpPr>
            <p:cNvPr id="82992" name="Group 77"/>
            <p:cNvGrpSpPr>
              <a:grpSpLocks/>
            </p:cNvGrpSpPr>
            <p:nvPr/>
          </p:nvGrpSpPr>
          <p:grpSpPr bwMode="auto">
            <a:xfrm rot="740663">
              <a:off x="3597" y="1965"/>
              <a:ext cx="240" cy="212"/>
              <a:chOff x="1488" y="2781"/>
              <a:chExt cx="240" cy="212"/>
            </a:xfrm>
          </p:grpSpPr>
          <p:sp>
            <p:nvSpPr>
              <p:cNvPr id="83005" name="AutoShape 78"/>
              <p:cNvSpPr>
                <a:spLocks noChangeArrowheads="1"/>
              </p:cNvSpPr>
              <p:nvPr/>
            </p:nvSpPr>
            <p:spPr bwMode="auto">
              <a:xfrm rot="-2281191">
                <a:off x="1488" y="2784"/>
                <a:ext cx="240" cy="144"/>
              </a:xfrm>
              <a:prstGeom prst="cube">
                <a:avLst>
                  <a:gd name="adj" fmla="val 25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/>
                <a:endParaRPr lang="zh-CN" altLang="en-US" i="1">
                  <a:solidFill>
                    <a:schemeClr val="accent2"/>
                  </a:solidFill>
                  <a:ea typeface="宋体" pitchFamily="2" charset="-122"/>
                </a:endParaRPr>
              </a:p>
            </p:txBody>
          </p:sp>
          <p:sp>
            <p:nvSpPr>
              <p:cNvPr id="83006" name="Text Box 79"/>
              <p:cNvSpPr txBox="1">
                <a:spLocks noChangeArrowheads="1"/>
              </p:cNvSpPr>
              <p:nvPr/>
            </p:nvSpPr>
            <p:spPr bwMode="auto">
              <a:xfrm rot="-1949140">
                <a:off x="1544" y="2781"/>
                <a:ext cx="144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200" b="1">
                    <a:latin typeface="Arial" pitchFamily="34" charset="0"/>
                    <a:ea typeface="宋体" pitchFamily="2" charset="-122"/>
                  </a:rPr>
                  <a:t>1</a:t>
                </a:r>
                <a:endParaRPr lang="en-GB" altLang="zh-CN" sz="1200" b="1">
                  <a:latin typeface="Arial" pitchFamily="34" charset="0"/>
                  <a:ea typeface="宋体" pitchFamily="2" charset="-122"/>
                </a:endParaRPr>
              </a:p>
            </p:txBody>
          </p:sp>
        </p:grpSp>
        <p:sp>
          <p:nvSpPr>
            <p:cNvPr id="82993" name="AutoShape 80"/>
            <p:cNvSpPr>
              <a:spLocks noChangeArrowheads="1"/>
            </p:cNvSpPr>
            <p:nvPr/>
          </p:nvSpPr>
          <p:spPr bwMode="auto">
            <a:xfrm rot="-1540528">
              <a:off x="3362" y="2064"/>
              <a:ext cx="240" cy="144"/>
            </a:xfrm>
            <a:prstGeom prst="cube">
              <a:avLst>
                <a:gd name="adj" fmla="val 25000"/>
              </a:avLst>
            </a:prstGeom>
            <a:solidFill>
              <a:srgbClr val="00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endParaRPr lang="zh-CN" altLang="en-US" i="1">
                <a:solidFill>
                  <a:schemeClr val="accent2"/>
                </a:solidFill>
                <a:ea typeface="宋体" pitchFamily="2" charset="-122"/>
              </a:endParaRPr>
            </a:p>
          </p:txBody>
        </p:sp>
        <p:sp>
          <p:nvSpPr>
            <p:cNvPr id="82994" name="Text Box 81"/>
            <p:cNvSpPr txBox="1">
              <a:spLocks noChangeArrowheads="1"/>
            </p:cNvSpPr>
            <p:nvPr/>
          </p:nvSpPr>
          <p:spPr bwMode="auto">
            <a:xfrm rot="-1208477">
              <a:off x="3413" y="2063"/>
              <a:ext cx="14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200" b="1">
                  <a:latin typeface="Arial" pitchFamily="34" charset="0"/>
                  <a:ea typeface="宋体" pitchFamily="2" charset="-122"/>
                </a:rPr>
                <a:t>1</a:t>
              </a:r>
              <a:endParaRPr lang="en-GB" altLang="zh-CN" sz="1200" b="1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82995" name="AutoShape 82"/>
            <p:cNvSpPr>
              <a:spLocks noChangeArrowheads="1"/>
            </p:cNvSpPr>
            <p:nvPr/>
          </p:nvSpPr>
          <p:spPr bwMode="auto">
            <a:xfrm rot="-1540528">
              <a:off x="3123" y="2160"/>
              <a:ext cx="240" cy="144"/>
            </a:xfrm>
            <a:prstGeom prst="cube">
              <a:avLst>
                <a:gd name="adj" fmla="val 25000"/>
              </a:avLst>
            </a:prstGeom>
            <a:solidFill>
              <a:srgbClr val="00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endParaRPr lang="zh-CN" altLang="en-US" i="1">
                <a:solidFill>
                  <a:schemeClr val="accent2"/>
                </a:solidFill>
                <a:ea typeface="宋体" pitchFamily="2" charset="-122"/>
              </a:endParaRPr>
            </a:p>
          </p:txBody>
        </p:sp>
        <p:sp>
          <p:nvSpPr>
            <p:cNvPr id="82996" name="Text Box 83"/>
            <p:cNvSpPr txBox="1">
              <a:spLocks noChangeArrowheads="1"/>
            </p:cNvSpPr>
            <p:nvPr/>
          </p:nvSpPr>
          <p:spPr bwMode="auto">
            <a:xfrm rot="-1208477">
              <a:off x="3173" y="2159"/>
              <a:ext cx="144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200" b="1">
                  <a:latin typeface="Arial" pitchFamily="34" charset="0"/>
                  <a:ea typeface="宋体" pitchFamily="2" charset="-122"/>
                </a:rPr>
                <a:t>2</a:t>
              </a:r>
              <a:endParaRPr lang="en-GB" altLang="zh-CN" sz="1200" b="1">
                <a:latin typeface="Arial" pitchFamily="34" charset="0"/>
                <a:ea typeface="宋体" pitchFamily="2" charset="-122"/>
              </a:endParaRPr>
            </a:p>
          </p:txBody>
        </p:sp>
        <p:grpSp>
          <p:nvGrpSpPr>
            <p:cNvPr id="82997" name="Group 84"/>
            <p:cNvGrpSpPr>
              <a:grpSpLocks/>
            </p:cNvGrpSpPr>
            <p:nvPr/>
          </p:nvGrpSpPr>
          <p:grpSpPr bwMode="auto">
            <a:xfrm rot="740663">
              <a:off x="2877" y="2299"/>
              <a:ext cx="240" cy="214"/>
              <a:chOff x="1488" y="2779"/>
              <a:chExt cx="240" cy="214"/>
            </a:xfrm>
          </p:grpSpPr>
          <p:sp>
            <p:nvSpPr>
              <p:cNvPr id="83003" name="AutoShape 85"/>
              <p:cNvSpPr>
                <a:spLocks noChangeArrowheads="1"/>
              </p:cNvSpPr>
              <p:nvPr/>
            </p:nvSpPr>
            <p:spPr bwMode="auto">
              <a:xfrm rot="-2281191">
                <a:off x="1488" y="2784"/>
                <a:ext cx="240" cy="144"/>
              </a:xfrm>
              <a:prstGeom prst="cube">
                <a:avLst>
                  <a:gd name="adj" fmla="val 25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/>
                <a:endParaRPr lang="zh-CN" altLang="en-US" i="1">
                  <a:solidFill>
                    <a:schemeClr val="accent2"/>
                  </a:solidFill>
                  <a:ea typeface="宋体" pitchFamily="2" charset="-122"/>
                </a:endParaRPr>
              </a:p>
            </p:txBody>
          </p:sp>
          <p:sp>
            <p:nvSpPr>
              <p:cNvPr id="83004" name="Text Box 86"/>
              <p:cNvSpPr txBox="1">
                <a:spLocks noChangeArrowheads="1"/>
              </p:cNvSpPr>
              <p:nvPr/>
            </p:nvSpPr>
            <p:spPr bwMode="auto">
              <a:xfrm rot="-1949140">
                <a:off x="1544" y="2779"/>
                <a:ext cx="144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200" b="1">
                    <a:latin typeface="Arial" pitchFamily="34" charset="0"/>
                    <a:ea typeface="宋体" pitchFamily="2" charset="-122"/>
                  </a:rPr>
                  <a:t>2</a:t>
                </a:r>
                <a:endParaRPr lang="en-GB" altLang="zh-CN" sz="1200" b="1">
                  <a:latin typeface="Arial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82998" name="Group 87"/>
            <p:cNvGrpSpPr>
              <a:grpSpLocks/>
            </p:cNvGrpSpPr>
            <p:nvPr/>
          </p:nvGrpSpPr>
          <p:grpSpPr bwMode="auto">
            <a:xfrm rot="740663">
              <a:off x="2589" y="2397"/>
              <a:ext cx="240" cy="213"/>
              <a:chOff x="1490" y="2781"/>
              <a:chExt cx="240" cy="192"/>
            </a:xfrm>
          </p:grpSpPr>
          <p:sp>
            <p:nvSpPr>
              <p:cNvPr id="83001" name="AutoShape 88"/>
              <p:cNvSpPr>
                <a:spLocks noChangeArrowheads="1"/>
              </p:cNvSpPr>
              <p:nvPr/>
            </p:nvSpPr>
            <p:spPr bwMode="auto">
              <a:xfrm rot="-2281191">
                <a:off x="1490" y="2784"/>
                <a:ext cx="240" cy="144"/>
              </a:xfrm>
              <a:prstGeom prst="cube">
                <a:avLst>
                  <a:gd name="adj" fmla="val 25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/>
                <a:endParaRPr lang="zh-CN" altLang="en-US" i="1">
                  <a:solidFill>
                    <a:schemeClr val="accent2"/>
                  </a:solidFill>
                  <a:ea typeface="宋体" pitchFamily="2" charset="-122"/>
                </a:endParaRPr>
              </a:p>
            </p:txBody>
          </p:sp>
          <p:sp>
            <p:nvSpPr>
              <p:cNvPr id="83002" name="Text Box 89"/>
              <p:cNvSpPr txBox="1">
                <a:spLocks noChangeArrowheads="1"/>
              </p:cNvSpPr>
              <p:nvPr/>
            </p:nvSpPr>
            <p:spPr bwMode="auto">
              <a:xfrm rot="-1949140">
                <a:off x="1539" y="2781"/>
                <a:ext cx="14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200" b="1">
                    <a:latin typeface="Arial" pitchFamily="34" charset="0"/>
                    <a:ea typeface="宋体" pitchFamily="2" charset="-122"/>
                  </a:rPr>
                  <a:t>3</a:t>
                </a:r>
                <a:endParaRPr lang="en-GB" altLang="zh-CN" sz="1200" b="1">
                  <a:latin typeface="Arial" pitchFamily="34" charset="0"/>
                  <a:ea typeface="宋体" pitchFamily="2" charset="-122"/>
                </a:endParaRPr>
              </a:p>
            </p:txBody>
          </p:sp>
        </p:grpSp>
        <p:sp>
          <p:nvSpPr>
            <p:cNvPr id="82999" name="AutoShape 90"/>
            <p:cNvSpPr>
              <a:spLocks noChangeArrowheads="1"/>
            </p:cNvSpPr>
            <p:nvPr/>
          </p:nvSpPr>
          <p:spPr bwMode="auto">
            <a:xfrm rot="-1540528">
              <a:off x="2305" y="2496"/>
              <a:ext cx="240" cy="160"/>
            </a:xfrm>
            <a:prstGeom prst="cube">
              <a:avLst>
                <a:gd name="adj" fmla="val 25000"/>
              </a:avLst>
            </a:prstGeom>
            <a:solidFill>
              <a:srgbClr val="00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endParaRPr lang="zh-CN" altLang="en-US" i="1">
                <a:solidFill>
                  <a:schemeClr val="accent2"/>
                </a:solidFill>
                <a:ea typeface="宋体" pitchFamily="2" charset="-122"/>
              </a:endParaRPr>
            </a:p>
          </p:txBody>
        </p:sp>
        <p:sp>
          <p:nvSpPr>
            <p:cNvPr id="83000" name="Text Box 91"/>
            <p:cNvSpPr txBox="1">
              <a:spLocks noChangeArrowheads="1"/>
            </p:cNvSpPr>
            <p:nvPr/>
          </p:nvSpPr>
          <p:spPr bwMode="auto">
            <a:xfrm rot="-1208477">
              <a:off x="2349" y="2494"/>
              <a:ext cx="144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200" b="1">
                  <a:latin typeface="Arial" pitchFamily="34" charset="0"/>
                  <a:ea typeface="宋体" pitchFamily="2" charset="-122"/>
                </a:rPr>
                <a:t>3</a:t>
              </a:r>
              <a:endParaRPr lang="en-GB" altLang="zh-CN" sz="1200" b="1">
                <a:latin typeface="Arial" pitchFamily="34" charset="0"/>
                <a:ea typeface="宋体" pitchFamily="2" charset="-122"/>
              </a:endParaRPr>
            </a:p>
          </p:txBody>
        </p:sp>
      </p:grpSp>
      <p:grpSp>
        <p:nvGrpSpPr>
          <p:cNvPr id="27" name="Group 92"/>
          <p:cNvGrpSpPr>
            <a:grpSpLocks/>
          </p:cNvGrpSpPr>
          <p:nvPr/>
        </p:nvGrpSpPr>
        <p:grpSpPr bwMode="auto">
          <a:xfrm>
            <a:off x="1485900" y="4164013"/>
            <a:ext cx="1144588" cy="766762"/>
            <a:chOff x="1008" y="2879"/>
            <a:chExt cx="721" cy="595"/>
          </a:xfrm>
        </p:grpSpPr>
        <p:grpSp>
          <p:nvGrpSpPr>
            <p:cNvPr id="82983" name="Group 93"/>
            <p:cNvGrpSpPr>
              <a:grpSpLocks/>
            </p:cNvGrpSpPr>
            <p:nvPr/>
          </p:nvGrpSpPr>
          <p:grpSpPr bwMode="auto">
            <a:xfrm>
              <a:off x="1248" y="3068"/>
              <a:ext cx="240" cy="214"/>
              <a:chOff x="1248" y="2972"/>
              <a:chExt cx="240" cy="214"/>
            </a:xfrm>
          </p:grpSpPr>
          <p:sp>
            <p:nvSpPr>
              <p:cNvPr id="82990" name="AutoShape 94"/>
              <p:cNvSpPr>
                <a:spLocks noChangeArrowheads="1"/>
              </p:cNvSpPr>
              <p:nvPr/>
            </p:nvSpPr>
            <p:spPr bwMode="auto">
              <a:xfrm rot="-2281191">
                <a:off x="1248" y="2976"/>
                <a:ext cx="240" cy="144"/>
              </a:xfrm>
              <a:prstGeom prst="cube">
                <a:avLst>
                  <a:gd name="adj" fmla="val 25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/>
                <a:endParaRPr lang="zh-CN" altLang="en-US" b="1" i="1">
                  <a:solidFill>
                    <a:schemeClr val="accent2"/>
                  </a:solidFill>
                  <a:ea typeface="宋体" pitchFamily="2" charset="-122"/>
                </a:endParaRPr>
              </a:p>
            </p:txBody>
          </p:sp>
          <p:sp>
            <p:nvSpPr>
              <p:cNvPr id="82991" name="Text Box 95"/>
              <p:cNvSpPr txBox="1">
                <a:spLocks noChangeArrowheads="1"/>
              </p:cNvSpPr>
              <p:nvPr/>
            </p:nvSpPr>
            <p:spPr bwMode="auto">
              <a:xfrm rot="-1949140">
                <a:off x="1304" y="2972"/>
                <a:ext cx="144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200" b="1">
                    <a:latin typeface="Arial" pitchFamily="34" charset="0"/>
                    <a:ea typeface="宋体" pitchFamily="2" charset="-122"/>
                  </a:rPr>
                  <a:t>2</a:t>
                </a:r>
                <a:endParaRPr lang="en-GB" altLang="zh-CN" sz="1200" b="1">
                  <a:latin typeface="Arial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82984" name="Group 96"/>
            <p:cNvGrpSpPr>
              <a:grpSpLocks/>
            </p:cNvGrpSpPr>
            <p:nvPr/>
          </p:nvGrpSpPr>
          <p:grpSpPr bwMode="auto">
            <a:xfrm>
              <a:off x="1008" y="3262"/>
              <a:ext cx="240" cy="212"/>
              <a:chOff x="1008" y="3166"/>
              <a:chExt cx="240" cy="212"/>
            </a:xfrm>
          </p:grpSpPr>
          <p:sp>
            <p:nvSpPr>
              <p:cNvPr id="82988" name="AutoShape 97"/>
              <p:cNvSpPr>
                <a:spLocks noChangeArrowheads="1"/>
              </p:cNvSpPr>
              <p:nvPr/>
            </p:nvSpPr>
            <p:spPr bwMode="auto">
              <a:xfrm rot="-2281191">
                <a:off x="1008" y="3168"/>
                <a:ext cx="240" cy="144"/>
              </a:xfrm>
              <a:prstGeom prst="cube">
                <a:avLst>
                  <a:gd name="adj" fmla="val 25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/>
                <a:endParaRPr lang="zh-CN" altLang="en-US" i="1">
                  <a:solidFill>
                    <a:schemeClr val="accent2"/>
                  </a:solidFill>
                  <a:ea typeface="宋体" pitchFamily="2" charset="-122"/>
                </a:endParaRPr>
              </a:p>
            </p:txBody>
          </p:sp>
          <p:sp>
            <p:nvSpPr>
              <p:cNvPr id="82989" name="Text Box 98"/>
              <p:cNvSpPr txBox="1">
                <a:spLocks noChangeArrowheads="1"/>
              </p:cNvSpPr>
              <p:nvPr/>
            </p:nvSpPr>
            <p:spPr bwMode="auto">
              <a:xfrm rot="-1949140">
                <a:off x="1064" y="3166"/>
                <a:ext cx="144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200" b="1">
                    <a:latin typeface="Arial" pitchFamily="34" charset="0"/>
                    <a:ea typeface="宋体" pitchFamily="2" charset="-122"/>
                  </a:rPr>
                  <a:t>3</a:t>
                </a:r>
                <a:endParaRPr lang="en-GB" altLang="zh-CN" sz="1200" b="1">
                  <a:latin typeface="Arial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82985" name="Group 99"/>
            <p:cNvGrpSpPr>
              <a:grpSpLocks/>
            </p:cNvGrpSpPr>
            <p:nvPr/>
          </p:nvGrpSpPr>
          <p:grpSpPr bwMode="auto">
            <a:xfrm rot="-91966">
              <a:off x="1489" y="2879"/>
              <a:ext cx="240" cy="214"/>
              <a:chOff x="1490" y="2783"/>
              <a:chExt cx="240" cy="193"/>
            </a:xfrm>
          </p:grpSpPr>
          <p:sp>
            <p:nvSpPr>
              <p:cNvPr id="82986" name="AutoShape 100"/>
              <p:cNvSpPr>
                <a:spLocks noChangeArrowheads="1"/>
              </p:cNvSpPr>
              <p:nvPr/>
            </p:nvSpPr>
            <p:spPr bwMode="auto">
              <a:xfrm rot="-2281191">
                <a:off x="1490" y="2784"/>
                <a:ext cx="240" cy="144"/>
              </a:xfrm>
              <a:prstGeom prst="cube">
                <a:avLst>
                  <a:gd name="adj" fmla="val 25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/>
                <a:endParaRPr lang="zh-CN" altLang="en-US" i="1">
                  <a:solidFill>
                    <a:schemeClr val="accent2"/>
                  </a:solidFill>
                  <a:ea typeface="宋体" pitchFamily="2" charset="-122"/>
                </a:endParaRPr>
              </a:p>
            </p:txBody>
          </p:sp>
          <p:sp>
            <p:nvSpPr>
              <p:cNvPr id="82987" name="Text Box 101"/>
              <p:cNvSpPr txBox="1">
                <a:spLocks noChangeArrowheads="1"/>
              </p:cNvSpPr>
              <p:nvPr/>
            </p:nvSpPr>
            <p:spPr bwMode="auto">
              <a:xfrm rot="-1949140">
                <a:off x="1539" y="2783"/>
                <a:ext cx="144" cy="1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200" b="1">
                    <a:latin typeface="Arial" pitchFamily="34" charset="0"/>
                    <a:ea typeface="宋体" pitchFamily="2" charset="-122"/>
                  </a:rPr>
                  <a:t>1</a:t>
                </a:r>
                <a:endParaRPr lang="en-GB" altLang="zh-CN" sz="1200" b="1">
                  <a:latin typeface="Arial" pitchFamily="34" charset="0"/>
                  <a:ea typeface="宋体" pitchFamily="2" charset="-122"/>
                </a:endParaRPr>
              </a:p>
            </p:txBody>
          </p:sp>
        </p:grpSp>
      </p:grpSp>
      <p:sp>
        <p:nvSpPr>
          <p:cNvPr id="165990" name="Freeform 102"/>
          <p:cNvSpPr>
            <a:spLocks/>
          </p:cNvSpPr>
          <p:nvPr/>
        </p:nvSpPr>
        <p:spPr bwMode="auto">
          <a:xfrm>
            <a:off x="1333500" y="1498600"/>
            <a:ext cx="6477000" cy="2165350"/>
          </a:xfrm>
          <a:custGeom>
            <a:avLst/>
            <a:gdLst>
              <a:gd name="T0" fmla="*/ 0 w 4080"/>
              <a:gd name="T1" fmla="*/ 113525557 h 1408"/>
              <a:gd name="T2" fmla="*/ 2147483647 w 4080"/>
              <a:gd name="T3" fmla="*/ 1589352892 h 1408"/>
              <a:gd name="T4" fmla="*/ 2147483647 w 4080"/>
              <a:gd name="T5" fmla="*/ 2147483647 h 1408"/>
              <a:gd name="T6" fmla="*/ 2147483647 w 4080"/>
              <a:gd name="T7" fmla="*/ 1816402756 h 1408"/>
              <a:gd name="T8" fmla="*/ 2147483647 w 4080"/>
              <a:gd name="T9" fmla="*/ 0 h 14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80"/>
              <a:gd name="T16" fmla="*/ 0 h 1408"/>
              <a:gd name="T17" fmla="*/ 4080 w 4080"/>
              <a:gd name="T18" fmla="*/ 1408 h 14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80" h="1408">
                <a:moveTo>
                  <a:pt x="0" y="48"/>
                </a:moveTo>
                <a:cubicBezTo>
                  <a:pt x="388" y="248"/>
                  <a:pt x="776" y="448"/>
                  <a:pt x="960" y="672"/>
                </a:cubicBezTo>
                <a:cubicBezTo>
                  <a:pt x="1144" y="896"/>
                  <a:pt x="736" y="1376"/>
                  <a:pt x="1104" y="1392"/>
                </a:cubicBezTo>
                <a:cubicBezTo>
                  <a:pt x="1472" y="1408"/>
                  <a:pt x="2672" y="1000"/>
                  <a:pt x="3168" y="768"/>
                </a:cubicBezTo>
                <a:cubicBezTo>
                  <a:pt x="3664" y="536"/>
                  <a:pt x="3952" y="120"/>
                  <a:pt x="4080" y="0"/>
                </a:cubicBezTo>
              </a:path>
            </a:pathLst>
          </a:custGeom>
          <a:noFill/>
          <a:ln w="38100">
            <a:solidFill>
              <a:srgbClr val="0099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5991" name="Text Box 103"/>
          <p:cNvSpPr txBox="1">
            <a:spLocks noChangeArrowheads="1"/>
          </p:cNvSpPr>
          <p:nvPr/>
        </p:nvSpPr>
        <p:spPr bwMode="auto">
          <a:xfrm>
            <a:off x="1028700" y="2184400"/>
            <a:ext cx="114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0099CC"/>
                </a:solidFill>
                <a:latin typeface="Arial" pitchFamily="34" charset="0"/>
                <a:ea typeface="宋体" pitchFamily="2" charset="-122"/>
              </a:rPr>
              <a:t>SVC 1</a:t>
            </a:r>
            <a:endParaRPr lang="en-GB" altLang="zh-CN">
              <a:solidFill>
                <a:srgbClr val="0099CC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65992" name="Freeform 104"/>
          <p:cNvSpPr>
            <a:spLocks/>
          </p:cNvSpPr>
          <p:nvPr/>
        </p:nvSpPr>
        <p:spPr bwMode="auto">
          <a:xfrm>
            <a:off x="1638300" y="1803400"/>
            <a:ext cx="6553200" cy="2908300"/>
          </a:xfrm>
          <a:custGeom>
            <a:avLst/>
            <a:gdLst>
              <a:gd name="T0" fmla="*/ 0 w 4128"/>
              <a:gd name="T1" fmla="*/ 2147483647 h 2256"/>
              <a:gd name="T2" fmla="*/ 2147483647 w 4128"/>
              <a:gd name="T3" fmla="*/ 2147483647 h 2256"/>
              <a:gd name="T4" fmla="*/ 2147483647 w 4128"/>
              <a:gd name="T5" fmla="*/ 957244422 h 2256"/>
              <a:gd name="T6" fmla="*/ 2147483647 w 4128"/>
              <a:gd name="T7" fmla="*/ 0 h 2256"/>
              <a:gd name="T8" fmla="*/ 0 60000 65536"/>
              <a:gd name="T9" fmla="*/ 0 60000 65536"/>
              <a:gd name="T10" fmla="*/ 0 60000 65536"/>
              <a:gd name="T11" fmla="*/ 0 60000 65536"/>
              <a:gd name="T12" fmla="*/ 0 w 4128"/>
              <a:gd name="T13" fmla="*/ 0 h 2256"/>
              <a:gd name="T14" fmla="*/ 4128 w 4128"/>
              <a:gd name="T15" fmla="*/ 2256 h 22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28" h="2256">
                <a:moveTo>
                  <a:pt x="0" y="2256"/>
                </a:moveTo>
                <a:cubicBezTo>
                  <a:pt x="172" y="2012"/>
                  <a:pt x="344" y="1768"/>
                  <a:pt x="912" y="1488"/>
                </a:cubicBezTo>
                <a:cubicBezTo>
                  <a:pt x="1480" y="1208"/>
                  <a:pt x="2872" y="824"/>
                  <a:pt x="3408" y="576"/>
                </a:cubicBezTo>
                <a:cubicBezTo>
                  <a:pt x="3944" y="328"/>
                  <a:pt x="4008" y="88"/>
                  <a:pt x="4128" y="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5993" name="Text Box 105"/>
          <p:cNvSpPr txBox="1">
            <a:spLocks noChangeArrowheads="1"/>
          </p:cNvSpPr>
          <p:nvPr/>
        </p:nvSpPr>
        <p:spPr bwMode="auto">
          <a:xfrm>
            <a:off x="889000" y="4013200"/>
            <a:ext cx="114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SVC 2</a:t>
            </a:r>
            <a:endParaRPr lang="en-GB" altLang="zh-CN">
              <a:solidFill>
                <a:srgbClr val="FF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82982" name="Rectangle 106"/>
          <p:cNvSpPr>
            <a:spLocks noChangeArrowheads="1"/>
          </p:cNvSpPr>
          <p:nvPr/>
        </p:nvSpPr>
        <p:spPr bwMode="auto">
          <a:xfrm>
            <a:off x="280988" y="5537200"/>
            <a:ext cx="8342312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zh-CN">
                <a:solidFill>
                  <a:schemeClr val="accent2"/>
                </a:solidFill>
                <a:ea typeface="宋体" pitchFamily="2" charset="-122"/>
              </a:rPr>
              <a:t>Note:</a:t>
            </a:r>
            <a:r>
              <a:rPr lang="en-GB" altLang="zh-CN">
                <a:ea typeface="宋体" pitchFamily="2" charset="-122"/>
              </a:rPr>
              <a:t> Packet headers don’t need to contain the full destination  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zh-CN">
                <a:ea typeface="宋体" pitchFamily="2" charset="-122"/>
              </a:rPr>
              <a:t> address of the packet - only contain</a:t>
            </a:r>
            <a:r>
              <a:rPr lang="en-GB" altLang="zh-CN" i="1">
                <a:ea typeface="宋体" pitchFamily="2" charset="-122"/>
              </a:rPr>
              <a:t> virtual circuit identifier </a:t>
            </a:r>
            <a:r>
              <a:rPr lang="en-GB" altLang="zh-CN">
                <a:ea typeface="宋体" pitchFamily="2" charset="-122"/>
              </a:rPr>
              <a:t>(VCI)</a:t>
            </a:r>
          </a:p>
        </p:txBody>
      </p:sp>
    </p:spTree>
    <p:extLst>
      <p:ext uri="{BB962C8B-B14F-4D97-AF65-F5344CB8AC3E}">
        <p14:creationId xmlns:p14="http://schemas.microsoft.com/office/powerpoint/2010/main" val="247063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990" grpId="0" animBg="1"/>
      <p:bldP spid="165991" grpId="0" autoUpdateAnimBg="0"/>
      <p:bldP spid="165992" grpId="0" animBg="1"/>
      <p:bldP spid="165993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84995" name="灯片编号占位符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32831E7-DB1C-449A-9639-2E0C6B6F5ACF}" type="slidenum">
              <a:rPr lang="zh-CN" altLang="en-US" sz="1400" smtClean="0"/>
              <a:pPr/>
              <a:t>27</a:t>
            </a:fld>
            <a:endParaRPr lang="en-US" altLang="zh-CN" sz="1400" smtClean="0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344488" y="0"/>
            <a:ext cx="8001000" cy="1143000"/>
          </a:xfrm>
        </p:spPr>
        <p:txBody>
          <a:bodyPr/>
          <a:lstStyle/>
          <a:p>
            <a:pPr algn="ctr"/>
            <a:r>
              <a:rPr lang="zh-CN" altLang="en-US" sz="3600" dirty="0" smtClean="0">
                <a:ea typeface="宋体" pitchFamily="2" charset="-122"/>
              </a:rPr>
              <a:t>分组交换</a:t>
            </a:r>
            <a:r>
              <a:rPr lang="en-US" altLang="zh-CN" sz="3600" dirty="0" smtClean="0">
                <a:ea typeface="宋体" pitchFamily="2" charset="-122"/>
              </a:rPr>
              <a:t>vs. </a:t>
            </a:r>
            <a:r>
              <a:rPr lang="zh-CN" altLang="en-US" sz="3600" dirty="0" smtClean="0">
                <a:ea typeface="宋体" pitchFamily="2" charset="-122"/>
              </a:rPr>
              <a:t>电路交换</a:t>
            </a:r>
            <a:endParaRPr lang="en-US" altLang="zh-CN" sz="3600" dirty="0" smtClean="0">
              <a:ea typeface="宋体" pitchFamily="2" charset="-122"/>
            </a:endParaRPr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576388"/>
            <a:ext cx="4202113" cy="5281612"/>
          </a:xfrm>
        </p:spPr>
        <p:txBody>
          <a:bodyPr/>
          <a:lstStyle/>
          <a:p>
            <a:r>
              <a:rPr lang="zh-CN" altLang="en-US" dirty="0" smtClean="0">
                <a:ea typeface="宋体" pitchFamily="2" charset="-122"/>
              </a:rPr>
              <a:t>1 </a:t>
            </a:r>
            <a:r>
              <a:rPr lang="en-US" altLang="zh-CN" dirty="0" smtClean="0">
                <a:ea typeface="宋体" pitchFamily="2" charset="-122"/>
              </a:rPr>
              <a:t>Mb/s</a:t>
            </a:r>
            <a:r>
              <a:rPr lang="zh-CN" altLang="en-US" dirty="0" smtClean="0">
                <a:ea typeface="宋体" pitchFamily="2" charset="-122"/>
              </a:rPr>
              <a:t>链路</a:t>
            </a:r>
          </a:p>
          <a:p>
            <a:r>
              <a:rPr lang="zh-CN" altLang="en-US" dirty="0" smtClean="0">
                <a:ea typeface="宋体" pitchFamily="2" charset="-122"/>
              </a:rPr>
              <a:t>每个用户: </a:t>
            </a:r>
          </a:p>
          <a:p>
            <a:pPr lvl="1"/>
            <a:r>
              <a:rPr lang="en-US" altLang="zh-CN" dirty="0" smtClean="0">
                <a:ea typeface="宋体" pitchFamily="2" charset="-122"/>
              </a:rPr>
              <a:t>100Kb/s </a:t>
            </a:r>
            <a:r>
              <a:rPr lang="zh-CN" altLang="en-US" dirty="0" smtClean="0">
                <a:ea typeface="宋体" pitchFamily="2" charset="-122"/>
              </a:rPr>
              <a:t>当“激活”</a:t>
            </a:r>
            <a:endParaRPr lang="en-US" altLang="zh-CN" dirty="0" smtClean="0">
              <a:ea typeface="宋体" pitchFamily="2" charset="-122"/>
            </a:endParaRPr>
          </a:p>
          <a:p>
            <a:pPr lvl="1"/>
            <a:r>
              <a:rPr lang="zh-CN" altLang="en-US" dirty="0" smtClean="0">
                <a:ea typeface="宋体" pitchFamily="2" charset="-122"/>
              </a:rPr>
              <a:t>激活时间为</a:t>
            </a:r>
            <a:r>
              <a:rPr lang="en-US" altLang="zh-CN" dirty="0" smtClean="0">
                <a:ea typeface="宋体" pitchFamily="2" charset="-122"/>
              </a:rPr>
              <a:t> 10% </a:t>
            </a:r>
          </a:p>
          <a:p>
            <a:pPr lvl="1"/>
            <a:endParaRPr lang="en-US" altLang="zh-CN" dirty="0" smtClean="0">
              <a:ea typeface="宋体" pitchFamily="2" charset="-122"/>
            </a:endParaRPr>
          </a:p>
          <a:p>
            <a:r>
              <a:rPr lang="zh-CN" altLang="en-US" dirty="0" smtClean="0">
                <a:ea typeface="宋体" pitchFamily="2" charset="-122"/>
              </a:rPr>
              <a:t>电路交换: </a:t>
            </a:r>
          </a:p>
          <a:p>
            <a:pPr lvl="1"/>
            <a:r>
              <a:rPr lang="en-US" altLang="zh-CN" dirty="0" smtClean="0">
                <a:ea typeface="宋体" pitchFamily="2" charset="-122"/>
              </a:rPr>
              <a:t>10 </a:t>
            </a:r>
            <a:r>
              <a:rPr lang="zh-CN" altLang="en-US" dirty="0" smtClean="0">
                <a:ea typeface="宋体" pitchFamily="2" charset="-122"/>
              </a:rPr>
              <a:t>用户</a:t>
            </a:r>
          </a:p>
          <a:p>
            <a:r>
              <a:rPr lang="zh-CN" altLang="en-US" dirty="0" smtClean="0">
                <a:ea typeface="宋体" pitchFamily="2" charset="-122"/>
              </a:rPr>
              <a:t>分组交换: </a:t>
            </a:r>
          </a:p>
          <a:p>
            <a:pPr lvl="1"/>
            <a:r>
              <a:rPr lang="zh-CN" altLang="en-US" dirty="0" smtClean="0">
                <a:ea typeface="宋体" pitchFamily="2" charset="-122"/>
              </a:rPr>
              <a:t>对 35个用户来说</a:t>
            </a:r>
            <a:r>
              <a:rPr lang="en-US" altLang="zh-CN" dirty="0" smtClean="0">
                <a:ea typeface="宋体" pitchFamily="2" charset="-122"/>
              </a:rPr>
              <a:t>, </a:t>
            </a:r>
            <a:r>
              <a:rPr lang="zh-CN" altLang="en-US" dirty="0" smtClean="0">
                <a:ea typeface="宋体" pitchFamily="2" charset="-122"/>
              </a:rPr>
              <a:t>概率: &gt; 10个用户同时激活小于 </a:t>
            </a:r>
            <a:r>
              <a:rPr lang="en-US" altLang="zh-CN" dirty="0" smtClean="0">
                <a:ea typeface="宋体" pitchFamily="2" charset="-122"/>
              </a:rPr>
              <a:t> .0004</a:t>
            </a:r>
          </a:p>
          <a:p>
            <a:endParaRPr lang="zh-CN" altLang="en-US" dirty="0" smtClean="0">
              <a:ea typeface="宋体" pitchFamily="2" charset="-122"/>
            </a:endParaRPr>
          </a:p>
        </p:txBody>
      </p:sp>
      <p:sp>
        <p:nvSpPr>
          <p:cNvPr id="84998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96888" y="895350"/>
            <a:ext cx="7620000" cy="6096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zh-CN" altLang="en-US" smtClean="0">
                <a:ea typeface="宋体" pitchFamily="2" charset="-122"/>
              </a:rPr>
              <a:t>分组交换使得更多用户可“同时”使用网络</a:t>
            </a:r>
            <a:r>
              <a:rPr lang="en-US" altLang="zh-CN" smtClean="0">
                <a:ea typeface="宋体" pitchFamily="2" charset="-122"/>
              </a:rPr>
              <a:t>!</a:t>
            </a:r>
          </a:p>
        </p:txBody>
      </p:sp>
      <p:sp>
        <p:nvSpPr>
          <p:cNvPr id="182277" name="Rectangle 5"/>
          <p:cNvSpPr>
            <a:spLocks noChangeArrowheads="1"/>
          </p:cNvSpPr>
          <p:nvPr/>
        </p:nvSpPr>
        <p:spPr bwMode="auto">
          <a:xfrm>
            <a:off x="4629150" y="3028950"/>
            <a:ext cx="3048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182278" name="Rectangle 6"/>
          <p:cNvSpPr>
            <a:spLocks noChangeArrowheads="1"/>
          </p:cNvSpPr>
          <p:nvPr/>
        </p:nvSpPr>
        <p:spPr bwMode="auto">
          <a:xfrm>
            <a:off x="4629150" y="4629150"/>
            <a:ext cx="3048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85001" name="Line 7"/>
          <p:cNvSpPr>
            <a:spLocks noChangeShapeType="1"/>
          </p:cNvSpPr>
          <p:nvPr/>
        </p:nvSpPr>
        <p:spPr bwMode="auto">
          <a:xfrm>
            <a:off x="4933950" y="3333750"/>
            <a:ext cx="838200" cy="4572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5002" name="Line 8"/>
          <p:cNvSpPr>
            <a:spLocks noChangeShapeType="1"/>
          </p:cNvSpPr>
          <p:nvPr/>
        </p:nvSpPr>
        <p:spPr bwMode="auto">
          <a:xfrm>
            <a:off x="5772150" y="3790950"/>
            <a:ext cx="203835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5003" name="Line 9"/>
          <p:cNvSpPr>
            <a:spLocks noChangeShapeType="1"/>
          </p:cNvSpPr>
          <p:nvPr/>
        </p:nvSpPr>
        <p:spPr bwMode="auto">
          <a:xfrm>
            <a:off x="5772150" y="3943350"/>
            <a:ext cx="203835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5004" name="Line 10"/>
          <p:cNvSpPr>
            <a:spLocks noChangeShapeType="1"/>
          </p:cNvSpPr>
          <p:nvPr/>
        </p:nvSpPr>
        <p:spPr bwMode="auto">
          <a:xfrm flipV="1">
            <a:off x="5010150" y="3943350"/>
            <a:ext cx="762000" cy="6096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5005" name="Text Box 11"/>
          <p:cNvSpPr txBox="1">
            <a:spLocks noChangeArrowheads="1"/>
          </p:cNvSpPr>
          <p:nvPr/>
        </p:nvSpPr>
        <p:spPr bwMode="auto">
          <a:xfrm>
            <a:off x="3897313" y="3627438"/>
            <a:ext cx="12842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>
                <a:solidFill>
                  <a:schemeClr val="accent2"/>
                </a:solidFill>
                <a:latin typeface="Comic Sans MS" pitchFamily="66" charset="0"/>
                <a:ea typeface="宋体" pitchFamily="2" charset="-122"/>
              </a:rPr>
              <a:t>N users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85006" name="Text Box 12"/>
          <p:cNvSpPr txBox="1">
            <a:spLocks noChangeArrowheads="1"/>
          </p:cNvSpPr>
          <p:nvPr/>
        </p:nvSpPr>
        <p:spPr bwMode="auto">
          <a:xfrm>
            <a:off x="7096125" y="4075113"/>
            <a:ext cx="175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zh-CN" altLang="en-US">
                <a:latin typeface="Comic Sans MS" pitchFamily="66" charset="0"/>
                <a:ea typeface="宋体" pitchFamily="2" charset="-122"/>
              </a:rPr>
              <a:t>1 </a:t>
            </a:r>
            <a:r>
              <a:rPr lang="en-US" altLang="zh-CN">
                <a:latin typeface="Comic Sans MS" pitchFamily="66" charset="0"/>
                <a:ea typeface="宋体" pitchFamily="2" charset="-122"/>
              </a:rPr>
              <a:t>Mbps link</a:t>
            </a:r>
            <a:endParaRPr lang="en-US" altLang="zh-CN">
              <a:ea typeface="宋体" pitchFamily="2" charset="-122"/>
            </a:endParaRPr>
          </a:p>
        </p:txBody>
      </p:sp>
      <p:grpSp>
        <p:nvGrpSpPr>
          <p:cNvPr id="85007" name="Group 13"/>
          <p:cNvGrpSpPr>
            <a:grpSpLocks/>
          </p:cNvGrpSpPr>
          <p:nvPr/>
        </p:nvGrpSpPr>
        <p:grpSpPr bwMode="auto">
          <a:xfrm>
            <a:off x="5864225" y="3503613"/>
            <a:ext cx="1208088" cy="666750"/>
            <a:chOff x="4072" y="1331"/>
            <a:chExt cx="761" cy="420"/>
          </a:xfrm>
        </p:grpSpPr>
        <p:sp>
          <p:nvSpPr>
            <p:cNvPr id="85010" name="Oval 14"/>
            <p:cNvSpPr>
              <a:spLocks noChangeArrowheads="1"/>
            </p:cNvSpPr>
            <p:nvPr/>
          </p:nvSpPr>
          <p:spPr bwMode="auto">
            <a:xfrm>
              <a:off x="4072" y="1518"/>
              <a:ext cx="755" cy="233"/>
            </a:xfrm>
            <a:prstGeom prst="ellipse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5011" name="Rectangle 15"/>
            <p:cNvSpPr>
              <a:spLocks noChangeArrowheads="1"/>
            </p:cNvSpPr>
            <p:nvPr/>
          </p:nvSpPr>
          <p:spPr bwMode="auto">
            <a:xfrm>
              <a:off x="4072" y="1475"/>
              <a:ext cx="755" cy="166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5012" name="Oval 16"/>
            <p:cNvSpPr>
              <a:spLocks noChangeArrowheads="1"/>
            </p:cNvSpPr>
            <p:nvPr/>
          </p:nvSpPr>
          <p:spPr bwMode="auto">
            <a:xfrm>
              <a:off x="4078" y="1331"/>
              <a:ext cx="755" cy="271"/>
            </a:xfrm>
            <a:prstGeom prst="ellipse">
              <a:avLst/>
            </a:prstGeom>
            <a:solidFill>
              <a:schemeClr val="hlink"/>
            </a:solidFill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grpSp>
          <p:nvGrpSpPr>
            <p:cNvPr id="85013" name="Group 17"/>
            <p:cNvGrpSpPr>
              <a:grpSpLocks/>
            </p:cNvGrpSpPr>
            <p:nvPr/>
          </p:nvGrpSpPr>
          <p:grpSpPr bwMode="auto">
            <a:xfrm>
              <a:off x="4302" y="1410"/>
              <a:ext cx="314" cy="75"/>
              <a:chOff x="2208" y="2184"/>
              <a:chExt cx="176" cy="69"/>
            </a:xfrm>
          </p:grpSpPr>
          <p:grpSp>
            <p:nvGrpSpPr>
              <p:cNvPr id="85014" name="Group 18"/>
              <p:cNvGrpSpPr>
                <a:grpSpLocks/>
              </p:cNvGrpSpPr>
              <p:nvPr/>
            </p:nvGrpSpPr>
            <p:grpSpPr bwMode="auto">
              <a:xfrm>
                <a:off x="2208" y="2185"/>
                <a:ext cx="176" cy="68"/>
                <a:chOff x="2848" y="848"/>
                <a:chExt cx="140" cy="98"/>
              </a:xfrm>
            </p:grpSpPr>
            <p:sp>
              <p:nvSpPr>
                <p:cNvPr id="85019" name="Line 1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5020" name="Line 2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5021" name="Line 2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5015" name="Group 22"/>
              <p:cNvGrpSpPr>
                <a:grpSpLocks/>
              </p:cNvGrpSpPr>
              <p:nvPr/>
            </p:nvGrpSpPr>
            <p:grpSpPr bwMode="auto">
              <a:xfrm flipV="1">
                <a:off x="2208" y="2184"/>
                <a:ext cx="176" cy="68"/>
                <a:chOff x="2848" y="848"/>
                <a:chExt cx="140" cy="98"/>
              </a:xfrm>
            </p:grpSpPr>
            <p:sp>
              <p:nvSpPr>
                <p:cNvPr id="85016" name="Line 2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5017" name="Line 2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5018" name="Line 2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85008" name="Line 26"/>
          <p:cNvSpPr>
            <a:spLocks noChangeShapeType="1"/>
          </p:cNvSpPr>
          <p:nvPr/>
        </p:nvSpPr>
        <p:spPr bwMode="auto">
          <a:xfrm>
            <a:off x="7077075" y="3857625"/>
            <a:ext cx="17145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85009" name="Picture 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5167313"/>
            <a:ext cx="3736975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473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83971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F8FFEA4-15FD-4A28-B6ED-070F2D33E47D}" type="slidenum">
              <a:rPr lang="zh-CN" altLang="en-US" sz="1400" smtClean="0"/>
              <a:pPr/>
              <a:t>28</a:t>
            </a:fld>
            <a:endParaRPr lang="en-US" altLang="zh-CN" sz="1400" smtClean="0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-147638"/>
            <a:ext cx="7793037" cy="839788"/>
          </a:xfrm>
        </p:spPr>
        <p:txBody>
          <a:bodyPr/>
          <a:lstStyle/>
          <a:p>
            <a:pPr algn="ctr"/>
            <a:r>
              <a:rPr lang="zh-CN" altLang="en-US" sz="3600" smtClean="0">
                <a:ea typeface="宋体" pitchFamily="2" charset="-122"/>
              </a:rPr>
              <a:t>三种交换的比较</a:t>
            </a:r>
            <a:r>
              <a:rPr lang="zh-CN" altLang="en-US" sz="3200" smtClean="0">
                <a:ea typeface="宋体" pitchFamily="2" charset="-122"/>
              </a:rPr>
              <a:t> 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7386638" y="1460500"/>
            <a:ext cx="581025" cy="395288"/>
            <a:chOff x="4653" y="1615"/>
            <a:chExt cx="366" cy="249"/>
          </a:xfrm>
        </p:grpSpPr>
        <p:sp>
          <p:nvSpPr>
            <p:cNvPr id="84143" name="AutoShape 4"/>
            <p:cNvSpPr>
              <a:spLocks noChangeArrowheads="1"/>
            </p:cNvSpPr>
            <p:nvPr/>
          </p:nvSpPr>
          <p:spPr bwMode="auto">
            <a:xfrm rot="5400000">
              <a:off x="4733" y="1579"/>
              <a:ext cx="211" cy="359"/>
            </a:xfrm>
            <a:prstGeom prst="parallelogram">
              <a:avLst>
                <a:gd name="adj" fmla="val 29162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4144" name="Text Box 5"/>
            <p:cNvSpPr txBox="1">
              <a:spLocks noChangeArrowheads="1"/>
            </p:cNvSpPr>
            <p:nvPr/>
          </p:nvSpPr>
          <p:spPr bwMode="auto">
            <a:xfrm rot="626605">
              <a:off x="4662" y="1615"/>
              <a:ext cx="26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 type="none" w="sm" len="lg"/>
                  <a:tailEnd type="none" w="sm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kumimoji="1" lang="en-US" altLang="zh-CN" sz="18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P</a:t>
              </a:r>
              <a:r>
                <a:rPr kumimoji="1" lang="en-US" altLang="zh-CN" sz="1800" baseline="-250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1</a:t>
              </a:r>
              <a:endParaRPr kumimoji="1" lang="en-US" altLang="zh-CN" sz="1800">
                <a:solidFill>
                  <a:srgbClr val="333399"/>
                </a:solidFill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84145" name="Line 6"/>
            <p:cNvSpPr>
              <a:spLocks noChangeShapeType="1"/>
            </p:cNvSpPr>
            <p:nvPr/>
          </p:nvSpPr>
          <p:spPr bwMode="auto">
            <a:xfrm>
              <a:off x="4656" y="1650"/>
              <a:ext cx="363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146" name="Line 7"/>
            <p:cNvSpPr>
              <a:spLocks noChangeShapeType="1"/>
            </p:cNvSpPr>
            <p:nvPr/>
          </p:nvSpPr>
          <p:spPr bwMode="auto">
            <a:xfrm>
              <a:off x="4653" y="1801"/>
              <a:ext cx="363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147" name="AutoShape 8"/>
            <p:cNvSpPr>
              <a:spLocks noChangeArrowheads="1"/>
            </p:cNvSpPr>
            <p:nvPr/>
          </p:nvSpPr>
          <p:spPr bwMode="auto">
            <a:xfrm rot="746037">
              <a:off x="4847" y="1715"/>
              <a:ext cx="133" cy="126"/>
            </a:xfrm>
            <a:prstGeom prst="rightArrow">
              <a:avLst>
                <a:gd name="adj1" fmla="val 50000"/>
                <a:gd name="adj2" fmla="val 26389"/>
              </a:avLst>
            </a:prstGeom>
            <a:solidFill>
              <a:schemeClr val="bg1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7378700" y="1744663"/>
            <a:ext cx="582613" cy="395287"/>
            <a:chOff x="4648" y="1794"/>
            <a:chExt cx="367" cy="249"/>
          </a:xfrm>
        </p:grpSpPr>
        <p:sp>
          <p:nvSpPr>
            <p:cNvPr id="84138" name="AutoShape 10"/>
            <p:cNvSpPr>
              <a:spLocks noChangeArrowheads="1"/>
            </p:cNvSpPr>
            <p:nvPr/>
          </p:nvSpPr>
          <p:spPr bwMode="auto">
            <a:xfrm rot="5400000">
              <a:off x="4729" y="1758"/>
              <a:ext cx="211" cy="359"/>
            </a:xfrm>
            <a:prstGeom prst="parallelogram">
              <a:avLst>
                <a:gd name="adj" fmla="val 29162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4139" name="Text Box 11"/>
            <p:cNvSpPr txBox="1">
              <a:spLocks noChangeArrowheads="1"/>
            </p:cNvSpPr>
            <p:nvPr/>
          </p:nvSpPr>
          <p:spPr bwMode="auto">
            <a:xfrm rot="626605">
              <a:off x="4651" y="1794"/>
              <a:ext cx="26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 type="none" w="sm" len="lg"/>
                  <a:tailEnd type="none" w="sm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kumimoji="1" lang="en-US" altLang="zh-CN" sz="18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P</a:t>
              </a:r>
              <a:r>
                <a:rPr kumimoji="1" lang="en-US" altLang="zh-CN" sz="1800" baseline="-250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2</a:t>
              </a:r>
              <a:endParaRPr kumimoji="1" lang="en-US" altLang="zh-CN" sz="1800">
                <a:solidFill>
                  <a:srgbClr val="333399"/>
                </a:solidFill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84140" name="Line 12"/>
            <p:cNvSpPr>
              <a:spLocks noChangeShapeType="1"/>
            </p:cNvSpPr>
            <p:nvPr/>
          </p:nvSpPr>
          <p:spPr bwMode="auto">
            <a:xfrm>
              <a:off x="4652" y="1829"/>
              <a:ext cx="363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141" name="Line 13"/>
            <p:cNvSpPr>
              <a:spLocks noChangeShapeType="1"/>
            </p:cNvSpPr>
            <p:nvPr/>
          </p:nvSpPr>
          <p:spPr bwMode="auto">
            <a:xfrm>
              <a:off x="4648" y="1980"/>
              <a:ext cx="363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142" name="AutoShape 14"/>
            <p:cNvSpPr>
              <a:spLocks noChangeArrowheads="1"/>
            </p:cNvSpPr>
            <p:nvPr/>
          </p:nvSpPr>
          <p:spPr bwMode="auto">
            <a:xfrm rot="746037">
              <a:off x="4843" y="1894"/>
              <a:ext cx="132" cy="126"/>
            </a:xfrm>
            <a:prstGeom prst="rightArrow">
              <a:avLst>
                <a:gd name="adj1" fmla="val 50000"/>
                <a:gd name="adj2" fmla="val 26190"/>
              </a:avLst>
            </a:prstGeom>
            <a:solidFill>
              <a:schemeClr val="bg1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7385050" y="2033588"/>
            <a:ext cx="581025" cy="385762"/>
            <a:chOff x="4652" y="1976"/>
            <a:chExt cx="366" cy="243"/>
          </a:xfrm>
        </p:grpSpPr>
        <p:sp>
          <p:nvSpPr>
            <p:cNvPr id="84133" name="AutoShape 16"/>
            <p:cNvSpPr>
              <a:spLocks noChangeArrowheads="1"/>
            </p:cNvSpPr>
            <p:nvPr/>
          </p:nvSpPr>
          <p:spPr bwMode="auto">
            <a:xfrm rot="5400000">
              <a:off x="4732" y="1934"/>
              <a:ext cx="211" cy="359"/>
            </a:xfrm>
            <a:prstGeom prst="parallelogram">
              <a:avLst>
                <a:gd name="adj" fmla="val 29162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4134" name="Text Box 17"/>
            <p:cNvSpPr txBox="1">
              <a:spLocks noChangeArrowheads="1"/>
            </p:cNvSpPr>
            <p:nvPr/>
          </p:nvSpPr>
          <p:spPr bwMode="auto">
            <a:xfrm rot="626605">
              <a:off x="4655" y="1976"/>
              <a:ext cx="26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 type="none" w="sm" len="lg"/>
                  <a:tailEnd type="none" w="sm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kumimoji="1" lang="en-US" altLang="zh-CN" sz="18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P</a:t>
              </a:r>
              <a:r>
                <a:rPr kumimoji="1" lang="en-US" altLang="zh-CN" sz="1800" baseline="-250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3</a:t>
              </a:r>
              <a:endParaRPr kumimoji="1" lang="en-US" altLang="zh-CN" sz="1800">
                <a:solidFill>
                  <a:srgbClr val="333399"/>
                </a:solidFill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84135" name="Line 18"/>
            <p:cNvSpPr>
              <a:spLocks noChangeShapeType="1"/>
            </p:cNvSpPr>
            <p:nvPr/>
          </p:nvSpPr>
          <p:spPr bwMode="auto">
            <a:xfrm>
              <a:off x="4656" y="2004"/>
              <a:ext cx="362" cy="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136" name="Line 19"/>
            <p:cNvSpPr>
              <a:spLocks noChangeShapeType="1"/>
            </p:cNvSpPr>
            <p:nvPr/>
          </p:nvSpPr>
          <p:spPr bwMode="auto">
            <a:xfrm>
              <a:off x="4652" y="2155"/>
              <a:ext cx="363" cy="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137" name="AutoShape 20"/>
            <p:cNvSpPr>
              <a:spLocks noChangeArrowheads="1"/>
            </p:cNvSpPr>
            <p:nvPr/>
          </p:nvSpPr>
          <p:spPr bwMode="auto">
            <a:xfrm rot="746037">
              <a:off x="4846" y="2069"/>
              <a:ext cx="133" cy="127"/>
            </a:xfrm>
            <a:prstGeom prst="rightArrow">
              <a:avLst>
                <a:gd name="adj1" fmla="val 50000"/>
                <a:gd name="adj2" fmla="val 26181"/>
              </a:avLst>
            </a:prstGeom>
            <a:solidFill>
              <a:schemeClr val="bg1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7391400" y="2303463"/>
            <a:ext cx="581025" cy="393700"/>
            <a:chOff x="4656" y="2146"/>
            <a:chExt cx="366" cy="248"/>
          </a:xfrm>
        </p:grpSpPr>
        <p:sp>
          <p:nvSpPr>
            <p:cNvPr id="84128" name="AutoShape 22"/>
            <p:cNvSpPr>
              <a:spLocks noChangeArrowheads="1"/>
            </p:cNvSpPr>
            <p:nvPr/>
          </p:nvSpPr>
          <p:spPr bwMode="auto">
            <a:xfrm rot="5400000">
              <a:off x="4737" y="2109"/>
              <a:ext cx="210" cy="359"/>
            </a:xfrm>
            <a:prstGeom prst="parallelogram">
              <a:avLst>
                <a:gd name="adj" fmla="val 29162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4129" name="Text Box 23"/>
            <p:cNvSpPr txBox="1">
              <a:spLocks noChangeArrowheads="1"/>
            </p:cNvSpPr>
            <p:nvPr/>
          </p:nvSpPr>
          <p:spPr bwMode="auto">
            <a:xfrm rot="626605">
              <a:off x="4659" y="2146"/>
              <a:ext cx="26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 type="none" w="sm" len="lg"/>
                  <a:tailEnd type="none" w="sm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kumimoji="1" lang="en-US" altLang="zh-CN" sz="18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P</a:t>
              </a:r>
              <a:r>
                <a:rPr kumimoji="1" lang="en-US" altLang="zh-CN" sz="1800" baseline="-250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4</a:t>
              </a:r>
              <a:endParaRPr kumimoji="1" lang="en-US" altLang="zh-CN" sz="1800">
                <a:solidFill>
                  <a:srgbClr val="333399"/>
                </a:solidFill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84130" name="Line 24"/>
            <p:cNvSpPr>
              <a:spLocks noChangeShapeType="1"/>
            </p:cNvSpPr>
            <p:nvPr/>
          </p:nvSpPr>
          <p:spPr bwMode="auto">
            <a:xfrm>
              <a:off x="4659" y="2180"/>
              <a:ext cx="363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131" name="Line 25"/>
            <p:cNvSpPr>
              <a:spLocks noChangeShapeType="1"/>
            </p:cNvSpPr>
            <p:nvPr/>
          </p:nvSpPr>
          <p:spPr bwMode="auto">
            <a:xfrm>
              <a:off x="4656" y="2331"/>
              <a:ext cx="362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132" name="AutoShape 26"/>
            <p:cNvSpPr>
              <a:spLocks noChangeArrowheads="1"/>
            </p:cNvSpPr>
            <p:nvPr/>
          </p:nvSpPr>
          <p:spPr bwMode="auto">
            <a:xfrm rot="746037">
              <a:off x="4850" y="2245"/>
              <a:ext cx="132" cy="126"/>
            </a:xfrm>
            <a:prstGeom prst="rightArrow">
              <a:avLst>
                <a:gd name="adj1" fmla="val 50000"/>
                <a:gd name="adj2" fmla="val 26190"/>
              </a:avLst>
            </a:prstGeom>
            <a:solidFill>
              <a:schemeClr val="bg1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6" name="Group 27"/>
          <p:cNvGrpSpPr>
            <a:grpSpLocks/>
          </p:cNvGrpSpPr>
          <p:nvPr/>
        </p:nvGrpSpPr>
        <p:grpSpPr bwMode="auto">
          <a:xfrm>
            <a:off x="7956550" y="1855788"/>
            <a:ext cx="585788" cy="384175"/>
            <a:chOff x="5012" y="1864"/>
            <a:chExt cx="369" cy="242"/>
          </a:xfrm>
        </p:grpSpPr>
        <p:sp>
          <p:nvSpPr>
            <p:cNvPr id="84123" name="AutoShape 28"/>
            <p:cNvSpPr>
              <a:spLocks noChangeArrowheads="1"/>
            </p:cNvSpPr>
            <p:nvPr/>
          </p:nvSpPr>
          <p:spPr bwMode="auto">
            <a:xfrm rot="5400000">
              <a:off x="5096" y="1821"/>
              <a:ext cx="210" cy="359"/>
            </a:xfrm>
            <a:prstGeom prst="parallelogram">
              <a:avLst>
                <a:gd name="adj" fmla="val 29162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4124" name="Text Box 29"/>
            <p:cNvSpPr txBox="1">
              <a:spLocks noChangeArrowheads="1"/>
            </p:cNvSpPr>
            <p:nvPr/>
          </p:nvSpPr>
          <p:spPr bwMode="auto">
            <a:xfrm rot="626605">
              <a:off x="5012" y="1864"/>
              <a:ext cx="26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 type="none" w="sm" len="lg"/>
                  <a:tailEnd type="none" w="sm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kumimoji="1" lang="en-US" altLang="zh-CN" sz="18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P</a:t>
              </a:r>
              <a:r>
                <a:rPr kumimoji="1" lang="en-US" altLang="zh-CN" sz="1800" baseline="-250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1</a:t>
              </a:r>
              <a:endParaRPr kumimoji="1" lang="en-US" altLang="zh-CN" sz="1800">
                <a:solidFill>
                  <a:srgbClr val="333399"/>
                </a:solidFill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84125" name="Line 30"/>
            <p:cNvSpPr>
              <a:spLocks noChangeShapeType="1"/>
            </p:cNvSpPr>
            <p:nvPr/>
          </p:nvSpPr>
          <p:spPr bwMode="auto">
            <a:xfrm>
              <a:off x="5018" y="1892"/>
              <a:ext cx="363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126" name="Line 31"/>
            <p:cNvSpPr>
              <a:spLocks noChangeShapeType="1"/>
            </p:cNvSpPr>
            <p:nvPr/>
          </p:nvSpPr>
          <p:spPr bwMode="auto">
            <a:xfrm>
              <a:off x="5015" y="2043"/>
              <a:ext cx="362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127" name="AutoShape 32"/>
            <p:cNvSpPr>
              <a:spLocks noChangeArrowheads="1"/>
            </p:cNvSpPr>
            <p:nvPr/>
          </p:nvSpPr>
          <p:spPr bwMode="auto">
            <a:xfrm rot="746037">
              <a:off x="5209" y="1957"/>
              <a:ext cx="132" cy="126"/>
            </a:xfrm>
            <a:prstGeom prst="rightArrow">
              <a:avLst>
                <a:gd name="adj1" fmla="val 50000"/>
                <a:gd name="adj2" fmla="val 26190"/>
              </a:avLst>
            </a:prstGeom>
            <a:solidFill>
              <a:schemeClr val="bg1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7" name="Group 33"/>
          <p:cNvGrpSpPr>
            <a:grpSpLocks/>
          </p:cNvGrpSpPr>
          <p:nvPr/>
        </p:nvGrpSpPr>
        <p:grpSpPr bwMode="auto">
          <a:xfrm>
            <a:off x="7948613" y="2120900"/>
            <a:ext cx="585787" cy="403225"/>
            <a:chOff x="5007" y="2031"/>
            <a:chExt cx="369" cy="254"/>
          </a:xfrm>
        </p:grpSpPr>
        <p:sp>
          <p:nvSpPr>
            <p:cNvPr id="84118" name="AutoShape 34"/>
            <p:cNvSpPr>
              <a:spLocks noChangeArrowheads="1"/>
            </p:cNvSpPr>
            <p:nvPr/>
          </p:nvSpPr>
          <p:spPr bwMode="auto">
            <a:xfrm rot="5400000">
              <a:off x="5091" y="2000"/>
              <a:ext cx="210" cy="359"/>
            </a:xfrm>
            <a:prstGeom prst="parallelogram">
              <a:avLst>
                <a:gd name="adj" fmla="val 29162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4119" name="Text Box 35"/>
            <p:cNvSpPr txBox="1">
              <a:spLocks noChangeArrowheads="1"/>
            </p:cNvSpPr>
            <p:nvPr/>
          </p:nvSpPr>
          <p:spPr bwMode="auto">
            <a:xfrm rot="626605">
              <a:off x="5007" y="2031"/>
              <a:ext cx="26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 type="none" w="sm" len="lg"/>
                  <a:tailEnd type="none" w="sm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kumimoji="1" lang="en-US" altLang="zh-CN" sz="18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P</a:t>
              </a:r>
              <a:r>
                <a:rPr kumimoji="1" lang="en-US" altLang="zh-CN" sz="1800" baseline="-250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2</a:t>
              </a:r>
              <a:endParaRPr kumimoji="1" lang="en-US" altLang="zh-CN" sz="1800">
                <a:solidFill>
                  <a:srgbClr val="333399"/>
                </a:solidFill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84120" name="Line 36"/>
            <p:cNvSpPr>
              <a:spLocks noChangeShapeType="1"/>
            </p:cNvSpPr>
            <p:nvPr/>
          </p:nvSpPr>
          <p:spPr bwMode="auto">
            <a:xfrm>
              <a:off x="5014" y="2071"/>
              <a:ext cx="362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121" name="Line 37"/>
            <p:cNvSpPr>
              <a:spLocks noChangeShapeType="1"/>
            </p:cNvSpPr>
            <p:nvPr/>
          </p:nvSpPr>
          <p:spPr bwMode="auto">
            <a:xfrm>
              <a:off x="5010" y="2222"/>
              <a:ext cx="363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122" name="AutoShape 38"/>
            <p:cNvSpPr>
              <a:spLocks noChangeArrowheads="1"/>
            </p:cNvSpPr>
            <p:nvPr/>
          </p:nvSpPr>
          <p:spPr bwMode="auto">
            <a:xfrm rot="746037">
              <a:off x="5204" y="2136"/>
              <a:ext cx="133" cy="127"/>
            </a:xfrm>
            <a:prstGeom prst="rightArrow">
              <a:avLst>
                <a:gd name="adj1" fmla="val 50000"/>
                <a:gd name="adj2" fmla="val 26181"/>
              </a:avLst>
            </a:prstGeom>
            <a:solidFill>
              <a:schemeClr val="bg1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8" name="Group 39"/>
          <p:cNvGrpSpPr>
            <a:grpSpLocks/>
          </p:cNvGrpSpPr>
          <p:nvPr/>
        </p:nvGrpSpPr>
        <p:grpSpPr bwMode="auto">
          <a:xfrm>
            <a:off x="7959725" y="2408238"/>
            <a:ext cx="581025" cy="395287"/>
            <a:chOff x="5014" y="2212"/>
            <a:chExt cx="366" cy="249"/>
          </a:xfrm>
        </p:grpSpPr>
        <p:sp>
          <p:nvSpPr>
            <p:cNvPr id="84113" name="AutoShape 40"/>
            <p:cNvSpPr>
              <a:spLocks noChangeArrowheads="1"/>
            </p:cNvSpPr>
            <p:nvPr/>
          </p:nvSpPr>
          <p:spPr bwMode="auto">
            <a:xfrm rot="5400000">
              <a:off x="5094" y="2176"/>
              <a:ext cx="211" cy="359"/>
            </a:xfrm>
            <a:prstGeom prst="parallelogram">
              <a:avLst>
                <a:gd name="adj" fmla="val 29162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4114" name="Text Box 41"/>
            <p:cNvSpPr txBox="1">
              <a:spLocks noChangeArrowheads="1"/>
            </p:cNvSpPr>
            <p:nvPr/>
          </p:nvSpPr>
          <p:spPr bwMode="auto">
            <a:xfrm rot="626605">
              <a:off x="5017" y="2212"/>
              <a:ext cx="26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 type="none" w="sm" len="lg"/>
                  <a:tailEnd type="none" w="sm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kumimoji="1" lang="en-US" altLang="zh-CN" sz="18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P</a:t>
              </a:r>
              <a:r>
                <a:rPr kumimoji="1" lang="en-US" altLang="zh-CN" sz="1800" baseline="-250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3</a:t>
              </a:r>
              <a:endParaRPr kumimoji="1" lang="en-US" altLang="zh-CN" sz="1800">
                <a:solidFill>
                  <a:srgbClr val="333399"/>
                </a:solidFill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84115" name="Line 42"/>
            <p:cNvSpPr>
              <a:spLocks noChangeShapeType="1"/>
            </p:cNvSpPr>
            <p:nvPr/>
          </p:nvSpPr>
          <p:spPr bwMode="auto">
            <a:xfrm>
              <a:off x="5017" y="2247"/>
              <a:ext cx="363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116" name="Line 43"/>
            <p:cNvSpPr>
              <a:spLocks noChangeShapeType="1"/>
            </p:cNvSpPr>
            <p:nvPr/>
          </p:nvSpPr>
          <p:spPr bwMode="auto">
            <a:xfrm>
              <a:off x="5014" y="2398"/>
              <a:ext cx="362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117" name="AutoShape 44"/>
            <p:cNvSpPr>
              <a:spLocks noChangeArrowheads="1"/>
            </p:cNvSpPr>
            <p:nvPr/>
          </p:nvSpPr>
          <p:spPr bwMode="auto">
            <a:xfrm rot="746037">
              <a:off x="5208" y="2312"/>
              <a:ext cx="133" cy="126"/>
            </a:xfrm>
            <a:prstGeom prst="rightArrow">
              <a:avLst>
                <a:gd name="adj1" fmla="val 50000"/>
                <a:gd name="adj2" fmla="val 26389"/>
              </a:avLst>
            </a:prstGeom>
            <a:solidFill>
              <a:schemeClr val="bg1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9" name="Group 45"/>
          <p:cNvGrpSpPr>
            <a:grpSpLocks/>
          </p:cNvGrpSpPr>
          <p:nvPr/>
        </p:nvGrpSpPr>
        <p:grpSpPr bwMode="auto">
          <a:xfrm>
            <a:off x="7959725" y="2678113"/>
            <a:ext cx="587375" cy="404812"/>
            <a:chOff x="5014" y="2382"/>
            <a:chExt cx="370" cy="255"/>
          </a:xfrm>
        </p:grpSpPr>
        <p:sp>
          <p:nvSpPr>
            <p:cNvPr id="84108" name="AutoShape 46"/>
            <p:cNvSpPr>
              <a:spLocks noChangeArrowheads="1"/>
            </p:cNvSpPr>
            <p:nvPr/>
          </p:nvSpPr>
          <p:spPr bwMode="auto">
            <a:xfrm rot="5400000">
              <a:off x="5098" y="2352"/>
              <a:ext cx="211" cy="359"/>
            </a:xfrm>
            <a:prstGeom prst="parallelogram">
              <a:avLst>
                <a:gd name="adj" fmla="val 29162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4109" name="Text Box 47"/>
            <p:cNvSpPr txBox="1">
              <a:spLocks noChangeArrowheads="1"/>
            </p:cNvSpPr>
            <p:nvPr/>
          </p:nvSpPr>
          <p:spPr bwMode="auto">
            <a:xfrm rot="626605">
              <a:off x="5014" y="2382"/>
              <a:ext cx="26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 type="none" w="sm" len="lg"/>
                  <a:tailEnd type="none" w="sm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kumimoji="1" lang="en-US" altLang="zh-CN" sz="18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P</a:t>
              </a:r>
              <a:r>
                <a:rPr kumimoji="1" lang="en-US" altLang="zh-CN" sz="1800" baseline="-250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4</a:t>
              </a:r>
              <a:endParaRPr kumimoji="1" lang="en-US" altLang="zh-CN" sz="1800">
                <a:solidFill>
                  <a:srgbClr val="333399"/>
                </a:solidFill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84110" name="Line 48"/>
            <p:cNvSpPr>
              <a:spLocks noChangeShapeType="1"/>
            </p:cNvSpPr>
            <p:nvPr/>
          </p:nvSpPr>
          <p:spPr bwMode="auto">
            <a:xfrm>
              <a:off x="5021" y="2422"/>
              <a:ext cx="363" cy="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111" name="Line 49"/>
            <p:cNvSpPr>
              <a:spLocks noChangeShapeType="1"/>
            </p:cNvSpPr>
            <p:nvPr/>
          </p:nvSpPr>
          <p:spPr bwMode="auto">
            <a:xfrm>
              <a:off x="5017" y="2573"/>
              <a:ext cx="363" cy="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112" name="AutoShape 50"/>
            <p:cNvSpPr>
              <a:spLocks noChangeArrowheads="1"/>
            </p:cNvSpPr>
            <p:nvPr/>
          </p:nvSpPr>
          <p:spPr bwMode="auto">
            <a:xfrm rot="746037">
              <a:off x="5212" y="2487"/>
              <a:ext cx="132" cy="127"/>
            </a:xfrm>
            <a:prstGeom prst="rightArrow">
              <a:avLst>
                <a:gd name="adj1" fmla="val 50000"/>
                <a:gd name="adj2" fmla="val 25984"/>
              </a:avLst>
            </a:prstGeom>
            <a:solidFill>
              <a:schemeClr val="bg1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10" name="Group 51"/>
          <p:cNvGrpSpPr>
            <a:grpSpLocks/>
          </p:cNvGrpSpPr>
          <p:nvPr/>
        </p:nvGrpSpPr>
        <p:grpSpPr bwMode="auto">
          <a:xfrm>
            <a:off x="6805613" y="1639888"/>
            <a:ext cx="585787" cy="393700"/>
            <a:chOff x="4287" y="1728"/>
            <a:chExt cx="369" cy="248"/>
          </a:xfrm>
        </p:grpSpPr>
        <p:sp>
          <p:nvSpPr>
            <p:cNvPr id="84103" name="AutoShape 52"/>
            <p:cNvSpPr>
              <a:spLocks noChangeArrowheads="1"/>
            </p:cNvSpPr>
            <p:nvPr/>
          </p:nvSpPr>
          <p:spPr bwMode="auto">
            <a:xfrm rot="5400000">
              <a:off x="4371" y="1691"/>
              <a:ext cx="210" cy="360"/>
            </a:xfrm>
            <a:prstGeom prst="parallelogram">
              <a:avLst>
                <a:gd name="adj" fmla="val 29162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4104" name="Text Box 53"/>
            <p:cNvSpPr txBox="1">
              <a:spLocks noChangeArrowheads="1"/>
            </p:cNvSpPr>
            <p:nvPr/>
          </p:nvSpPr>
          <p:spPr bwMode="auto">
            <a:xfrm rot="626605">
              <a:off x="4287" y="1728"/>
              <a:ext cx="26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 type="none" w="sm" len="lg"/>
                  <a:tailEnd type="none" w="sm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kumimoji="1" lang="en-US" altLang="zh-CN" sz="18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P</a:t>
              </a:r>
              <a:r>
                <a:rPr kumimoji="1" lang="en-US" altLang="zh-CN" sz="1800" baseline="-250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3</a:t>
              </a:r>
              <a:endParaRPr kumimoji="1" lang="en-US" altLang="zh-CN" sz="1800">
                <a:solidFill>
                  <a:srgbClr val="333399"/>
                </a:solidFill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84105" name="Line 54"/>
            <p:cNvSpPr>
              <a:spLocks noChangeShapeType="1"/>
            </p:cNvSpPr>
            <p:nvPr/>
          </p:nvSpPr>
          <p:spPr bwMode="auto">
            <a:xfrm>
              <a:off x="4294" y="1762"/>
              <a:ext cx="362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106" name="Line 55"/>
            <p:cNvSpPr>
              <a:spLocks noChangeShapeType="1"/>
            </p:cNvSpPr>
            <p:nvPr/>
          </p:nvSpPr>
          <p:spPr bwMode="auto">
            <a:xfrm>
              <a:off x="4290" y="1913"/>
              <a:ext cx="363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107" name="AutoShape 56"/>
            <p:cNvSpPr>
              <a:spLocks noChangeArrowheads="1"/>
            </p:cNvSpPr>
            <p:nvPr/>
          </p:nvSpPr>
          <p:spPr bwMode="auto">
            <a:xfrm rot="746037">
              <a:off x="4484" y="1827"/>
              <a:ext cx="133" cy="127"/>
            </a:xfrm>
            <a:prstGeom prst="rightArrow">
              <a:avLst>
                <a:gd name="adj1" fmla="val 50000"/>
                <a:gd name="adj2" fmla="val 26181"/>
              </a:avLst>
            </a:prstGeom>
            <a:solidFill>
              <a:schemeClr val="bg1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11" name="Group 57"/>
          <p:cNvGrpSpPr>
            <a:grpSpLocks/>
          </p:cNvGrpSpPr>
          <p:nvPr/>
        </p:nvGrpSpPr>
        <p:grpSpPr bwMode="auto">
          <a:xfrm>
            <a:off x="6816725" y="1917700"/>
            <a:ext cx="581025" cy="395288"/>
            <a:chOff x="4294" y="1903"/>
            <a:chExt cx="366" cy="249"/>
          </a:xfrm>
        </p:grpSpPr>
        <p:sp>
          <p:nvSpPr>
            <p:cNvPr id="84098" name="AutoShape 58"/>
            <p:cNvSpPr>
              <a:spLocks noChangeArrowheads="1"/>
            </p:cNvSpPr>
            <p:nvPr/>
          </p:nvSpPr>
          <p:spPr bwMode="auto">
            <a:xfrm rot="5400000">
              <a:off x="4374" y="1867"/>
              <a:ext cx="211" cy="359"/>
            </a:xfrm>
            <a:prstGeom prst="parallelogram">
              <a:avLst>
                <a:gd name="adj" fmla="val 29162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4099" name="Text Box 59"/>
            <p:cNvSpPr txBox="1">
              <a:spLocks noChangeArrowheads="1"/>
            </p:cNvSpPr>
            <p:nvPr/>
          </p:nvSpPr>
          <p:spPr bwMode="auto">
            <a:xfrm rot="626605">
              <a:off x="4297" y="1903"/>
              <a:ext cx="26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 type="none" w="sm" len="lg"/>
                  <a:tailEnd type="none" w="sm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kumimoji="1" lang="en-US" altLang="zh-CN" sz="18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P</a:t>
              </a:r>
              <a:r>
                <a:rPr kumimoji="1" lang="en-US" altLang="zh-CN" sz="1800" baseline="-250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4</a:t>
              </a:r>
              <a:endParaRPr kumimoji="1" lang="en-US" altLang="zh-CN" sz="1800">
                <a:solidFill>
                  <a:srgbClr val="333399"/>
                </a:solidFill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84100" name="Line 60"/>
            <p:cNvSpPr>
              <a:spLocks noChangeShapeType="1"/>
            </p:cNvSpPr>
            <p:nvPr/>
          </p:nvSpPr>
          <p:spPr bwMode="auto">
            <a:xfrm>
              <a:off x="4297" y="1938"/>
              <a:ext cx="363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101" name="Line 61"/>
            <p:cNvSpPr>
              <a:spLocks noChangeShapeType="1"/>
            </p:cNvSpPr>
            <p:nvPr/>
          </p:nvSpPr>
          <p:spPr bwMode="auto">
            <a:xfrm>
              <a:off x="4294" y="2089"/>
              <a:ext cx="362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102" name="AutoShape 62"/>
            <p:cNvSpPr>
              <a:spLocks noChangeArrowheads="1"/>
            </p:cNvSpPr>
            <p:nvPr/>
          </p:nvSpPr>
          <p:spPr bwMode="auto">
            <a:xfrm rot="746037">
              <a:off x="4488" y="2003"/>
              <a:ext cx="133" cy="126"/>
            </a:xfrm>
            <a:prstGeom prst="rightArrow">
              <a:avLst>
                <a:gd name="adj1" fmla="val 50000"/>
                <a:gd name="adj2" fmla="val 26389"/>
              </a:avLst>
            </a:prstGeom>
            <a:solidFill>
              <a:schemeClr val="bg1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12" name="Group 63"/>
          <p:cNvGrpSpPr>
            <a:grpSpLocks/>
          </p:cNvGrpSpPr>
          <p:nvPr/>
        </p:nvGrpSpPr>
        <p:grpSpPr bwMode="auto">
          <a:xfrm>
            <a:off x="4565650" y="2374900"/>
            <a:ext cx="582613" cy="1069975"/>
            <a:chOff x="2876" y="2191"/>
            <a:chExt cx="367" cy="674"/>
          </a:xfrm>
        </p:grpSpPr>
        <p:sp>
          <p:nvSpPr>
            <p:cNvPr id="84093" name="AutoShape 64"/>
            <p:cNvSpPr>
              <a:spLocks noChangeArrowheads="1"/>
            </p:cNvSpPr>
            <p:nvPr/>
          </p:nvSpPr>
          <p:spPr bwMode="auto">
            <a:xfrm rot="5400000">
              <a:off x="2729" y="2350"/>
              <a:ext cx="674" cy="355"/>
            </a:xfrm>
            <a:prstGeom prst="parallelogram">
              <a:avLst>
                <a:gd name="adj" fmla="val 18265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4094" name="AutoShape 65"/>
            <p:cNvSpPr>
              <a:spLocks noChangeArrowheads="1"/>
            </p:cNvSpPr>
            <p:nvPr/>
          </p:nvSpPr>
          <p:spPr bwMode="auto">
            <a:xfrm rot="746037">
              <a:off x="2925" y="2654"/>
              <a:ext cx="227" cy="127"/>
            </a:xfrm>
            <a:prstGeom prst="rightArrow">
              <a:avLst>
                <a:gd name="adj1" fmla="val 50000"/>
                <a:gd name="adj2" fmla="val 44685"/>
              </a:avLst>
            </a:prstGeom>
            <a:solidFill>
              <a:schemeClr val="bg1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4095" name="Text Box 66"/>
            <p:cNvSpPr txBox="1">
              <a:spLocks noChangeArrowheads="1"/>
            </p:cNvSpPr>
            <p:nvPr/>
          </p:nvSpPr>
          <p:spPr bwMode="auto">
            <a:xfrm>
              <a:off x="2919" y="2300"/>
              <a:ext cx="260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kumimoji="1" lang="zh-CN" altLang="en-US" sz="18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报</a:t>
              </a:r>
            </a:p>
            <a:p>
              <a:pPr eaLnBrk="1" hangingPunct="1">
                <a:lnSpc>
                  <a:spcPct val="80000"/>
                </a:lnSpc>
              </a:pPr>
              <a:r>
                <a:rPr kumimoji="1" lang="zh-CN" altLang="en-US" sz="18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文</a:t>
              </a:r>
            </a:p>
          </p:txBody>
        </p:sp>
        <p:sp>
          <p:nvSpPr>
            <p:cNvPr id="84096" name="Line 67"/>
            <p:cNvSpPr>
              <a:spLocks noChangeShapeType="1"/>
            </p:cNvSpPr>
            <p:nvPr/>
          </p:nvSpPr>
          <p:spPr bwMode="auto">
            <a:xfrm>
              <a:off x="2876" y="2191"/>
              <a:ext cx="363" cy="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097" name="Line 68"/>
            <p:cNvSpPr>
              <a:spLocks noChangeShapeType="1"/>
            </p:cNvSpPr>
            <p:nvPr/>
          </p:nvSpPr>
          <p:spPr bwMode="auto">
            <a:xfrm>
              <a:off x="2876" y="2807"/>
              <a:ext cx="363" cy="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3" name="Group 69"/>
          <p:cNvGrpSpPr>
            <a:grpSpLocks/>
          </p:cNvGrpSpPr>
          <p:nvPr/>
        </p:nvGrpSpPr>
        <p:grpSpPr bwMode="auto">
          <a:xfrm>
            <a:off x="5160963" y="3711575"/>
            <a:ext cx="581025" cy="1071563"/>
            <a:chOff x="3251" y="3033"/>
            <a:chExt cx="366" cy="675"/>
          </a:xfrm>
        </p:grpSpPr>
        <p:sp>
          <p:nvSpPr>
            <p:cNvPr id="84088" name="AutoShape 70"/>
            <p:cNvSpPr>
              <a:spLocks noChangeArrowheads="1"/>
            </p:cNvSpPr>
            <p:nvPr/>
          </p:nvSpPr>
          <p:spPr bwMode="auto">
            <a:xfrm rot="5400000">
              <a:off x="3102" y="3193"/>
              <a:ext cx="675" cy="355"/>
            </a:xfrm>
            <a:prstGeom prst="parallelogram">
              <a:avLst>
                <a:gd name="adj" fmla="val 18292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4089" name="AutoShape 71"/>
            <p:cNvSpPr>
              <a:spLocks noChangeArrowheads="1"/>
            </p:cNvSpPr>
            <p:nvPr/>
          </p:nvSpPr>
          <p:spPr bwMode="auto">
            <a:xfrm rot="746037">
              <a:off x="3300" y="3497"/>
              <a:ext cx="226" cy="126"/>
            </a:xfrm>
            <a:prstGeom prst="rightArrow">
              <a:avLst>
                <a:gd name="adj1" fmla="val 50000"/>
                <a:gd name="adj2" fmla="val 44841"/>
              </a:avLst>
            </a:prstGeom>
            <a:solidFill>
              <a:schemeClr val="bg1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4090" name="Text Box 72"/>
            <p:cNvSpPr txBox="1">
              <a:spLocks noChangeArrowheads="1"/>
            </p:cNvSpPr>
            <p:nvPr/>
          </p:nvSpPr>
          <p:spPr bwMode="auto">
            <a:xfrm>
              <a:off x="3293" y="3143"/>
              <a:ext cx="260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kumimoji="1" lang="zh-CN" altLang="en-US" sz="18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报</a:t>
              </a:r>
            </a:p>
            <a:p>
              <a:pPr eaLnBrk="1" hangingPunct="1">
                <a:lnSpc>
                  <a:spcPct val="80000"/>
                </a:lnSpc>
              </a:pPr>
              <a:r>
                <a:rPr kumimoji="1" lang="zh-CN" altLang="en-US" sz="18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文</a:t>
              </a:r>
            </a:p>
          </p:txBody>
        </p:sp>
        <p:sp>
          <p:nvSpPr>
            <p:cNvPr id="84091" name="Line 73"/>
            <p:cNvSpPr>
              <a:spLocks noChangeShapeType="1"/>
            </p:cNvSpPr>
            <p:nvPr/>
          </p:nvSpPr>
          <p:spPr bwMode="auto">
            <a:xfrm>
              <a:off x="3251" y="3033"/>
              <a:ext cx="362" cy="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092" name="Line 74"/>
            <p:cNvSpPr>
              <a:spLocks noChangeShapeType="1"/>
            </p:cNvSpPr>
            <p:nvPr/>
          </p:nvSpPr>
          <p:spPr bwMode="auto">
            <a:xfrm>
              <a:off x="3251" y="3650"/>
              <a:ext cx="362" cy="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4" name="Group 75"/>
          <p:cNvGrpSpPr>
            <a:grpSpLocks/>
          </p:cNvGrpSpPr>
          <p:nvPr/>
        </p:nvGrpSpPr>
        <p:grpSpPr bwMode="auto">
          <a:xfrm>
            <a:off x="3998913" y="1103313"/>
            <a:ext cx="573087" cy="1069975"/>
            <a:chOff x="2519" y="1390"/>
            <a:chExt cx="361" cy="674"/>
          </a:xfrm>
        </p:grpSpPr>
        <p:sp>
          <p:nvSpPr>
            <p:cNvPr id="84083" name="AutoShape 76"/>
            <p:cNvSpPr>
              <a:spLocks noChangeArrowheads="1"/>
            </p:cNvSpPr>
            <p:nvPr/>
          </p:nvSpPr>
          <p:spPr bwMode="auto">
            <a:xfrm rot="5400000">
              <a:off x="2366" y="1549"/>
              <a:ext cx="674" cy="355"/>
            </a:xfrm>
            <a:prstGeom prst="parallelogram">
              <a:avLst>
                <a:gd name="adj" fmla="val 18265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4084" name="AutoShape 77"/>
            <p:cNvSpPr>
              <a:spLocks noChangeArrowheads="1"/>
            </p:cNvSpPr>
            <p:nvPr/>
          </p:nvSpPr>
          <p:spPr bwMode="auto">
            <a:xfrm rot="746037">
              <a:off x="2563" y="1853"/>
              <a:ext cx="226" cy="127"/>
            </a:xfrm>
            <a:prstGeom prst="rightArrow">
              <a:avLst>
                <a:gd name="adj1" fmla="val 50000"/>
                <a:gd name="adj2" fmla="val 44488"/>
              </a:avLst>
            </a:prstGeom>
            <a:solidFill>
              <a:schemeClr val="bg1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4085" name="Text Box 78"/>
            <p:cNvSpPr txBox="1">
              <a:spLocks noChangeArrowheads="1"/>
            </p:cNvSpPr>
            <p:nvPr/>
          </p:nvSpPr>
          <p:spPr bwMode="auto">
            <a:xfrm>
              <a:off x="2567" y="1500"/>
              <a:ext cx="260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kumimoji="1" lang="zh-CN" altLang="en-US" sz="18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报</a:t>
              </a:r>
            </a:p>
            <a:p>
              <a:pPr eaLnBrk="1" hangingPunct="1">
                <a:lnSpc>
                  <a:spcPct val="80000"/>
                </a:lnSpc>
              </a:pPr>
              <a:r>
                <a:rPr kumimoji="1" lang="zh-CN" altLang="en-US" sz="18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文</a:t>
              </a:r>
            </a:p>
          </p:txBody>
        </p:sp>
        <p:sp>
          <p:nvSpPr>
            <p:cNvPr id="84086" name="Line 79"/>
            <p:cNvSpPr>
              <a:spLocks noChangeShapeType="1"/>
            </p:cNvSpPr>
            <p:nvPr/>
          </p:nvSpPr>
          <p:spPr bwMode="auto">
            <a:xfrm>
              <a:off x="2519" y="1395"/>
              <a:ext cx="357" cy="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087" name="Line 80"/>
            <p:cNvSpPr>
              <a:spLocks noChangeShapeType="1"/>
            </p:cNvSpPr>
            <p:nvPr/>
          </p:nvSpPr>
          <p:spPr bwMode="auto">
            <a:xfrm>
              <a:off x="2519" y="2001"/>
              <a:ext cx="357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3986" name="Line 81"/>
          <p:cNvSpPr>
            <a:spLocks noChangeShapeType="1"/>
          </p:cNvSpPr>
          <p:nvPr/>
        </p:nvSpPr>
        <p:spPr bwMode="auto">
          <a:xfrm>
            <a:off x="1887538" y="1103313"/>
            <a:ext cx="0" cy="381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987" name="Line 82"/>
          <p:cNvSpPr>
            <a:spLocks noChangeShapeType="1"/>
          </p:cNvSpPr>
          <p:nvPr/>
        </p:nvSpPr>
        <p:spPr bwMode="auto">
          <a:xfrm>
            <a:off x="2463800" y="1103313"/>
            <a:ext cx="0" cy="381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988" name="Text Box 83"/>
          <p:cNvSpPr txBox="1">
            <a:spLocks noChangeArrowheads="1"/>
          </p:cNvSpPr>
          <p:nvPr/>
        </p:nvSpPr>
        <p:spPr bwMode="auto">
          <a:xfrm>
            <a:off x="1116013" y="4891088"/>
            <a:ext cx="21494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en-US" altLang="zh-CN" sz="200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A      B      C     D </a:t>
            </a:r>
          </a:p>
        </p:txBody>
      </p:sp>
      <p:sp>
        <p:nvSpPr>
          <p:cNvPr id="83989" name="Text Box 84"/>
          <p:cNvSpPr txBox="1">
            <a:spLocks noChangeArrowheads="1"/>
          </p:cNvSpPr>
          <p:nvPr/>
        </p:nvSpPr>
        <p:spPr bwMode="auto">
          <a:xfrm>
            <a:off x="3813175" y="4891088"/>
            <a:ext cx="21494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en-US" altLang="zh-CN" sz="200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A      B      C      D</a:t>
            </a:r>
          </a:p>
        </p:txBody>
      </p:sp>
      <p:sp>
        <p:nvSpPr>
          <p:cNvPr id="83990" name="Text Box 85"/>
          <p:cNvSpPr txBox="1">
            <a:spLocks noChangeArrowheads="1"/>
          </p:cNvSpPr>
          <p:nvPr/>
        </p:nvSpPr>
        <p:spPr bwMode="auto">
          <a:xfrm>
            <a:off x="6621463" y="4891088"/>
            <a:ext cx="21494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en-US" altLang="zh-CN" sz="200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A      B      C      D</a:t>
            </a:r>
          </a:p>
        </p:txBody>
      </p:sp>
      <p:sp>
        <p:nvSpPr>
          <p:cNvPr id="264278" name="Line 86"/>
          <p:cNvSpPr>
            <a:spLocks noChangeShapeType="1"/>
          </p:cNvSpPr>
          <p:nvPr/>
        </p:nvSpPr>
        <p:spPr bwMode="auto">
          <a:xfrm>
            <a:off x="1311275" y="1236663"/>
            <a:ext cx="576263" cy="66675"/>
          </a:xfrm>
          <a:prstGeom prst="line">
            <a:avLst/>
          </a:prstGeom>
          <a:noFill/>
          <a:ln w="19050">
            <a:solidFill>
              <a:srgbClr val="333399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4279" name="Line 87"/>
          <p:cNvSpPr>
            <a:spLocks noChangeShapeType="1"/>
          </p:cNvSpPr>
          <p:nvPr/>
        </p:nvSpPr>
        <p:spPr bwMode="auto">
          <a:xfrm>
            <a:off x="1887538" y="1504950"/>
            <a:ext cx="576262" cy="66675"/>
          </a:xfrm>
          <a:prstGeom prst="line">
            <a:avLst/>
          </a:prstGeom>
          <a:noFill/>
          <a:ln w="19050">
            <a:solidFill>
              <a:srgbClr val="333399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4280" name="Line 88"/>
          <p:cNvSpPr>
            <a:spLocks noChangeShapeType="1"/>
          </p:cNvSpPr>
          <p:nvPr/>
        </p:nvSpPr>
        <p:spPr bwMode="auto">
          <a:xfrm>
            <a:off x="2463800" y="1771650"/>
            <a:ext cx="574675" cy="66675"/>
          </a:xfrm>
          <a:prstGeom prst="line">
            <a:avLst/>
          </a:prstGeom>
          <a:noFill/>
          <a:ln w="19050">
            <a:solidFill>
              <a:srgbClr val="333399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4281" name="Line 89"/>
          <p:cNvSpPr>
            <a:spLocks noChangeShapeType="1"/>
          </p:cNvSpPr>
          <p:nvPr/>
        </p:nvSpPr>
        <p:spPr bwMode="auto">
          <a:xfrm flipH="1">
            <a:off x="1311275" y="2173288"/>
            <a:ext cx="1727200" cy="268287"/>
          </a:xfrm>
          <a:prstGeom prst="line">
            <a:avLst/>
          </a:prstGeom>
          <a:noFill/>
          <a:ln w="19050">
            <a:solidFill>
              <a:srgbClr val="333399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4282" name="Text Box 90"/>
          <p:cNvSpPr txBox="1">
            <a:spLocks noChangeArrowheads="1"/>
          </p:cNvSpPr>
          <p:nvPr/>
        </p:nvSpPr>
        <p:spPr bwMode="auto">
          <a:xfrm>
            <a:off x="4306888" y="660400"/>
            <a:ext cx="1403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zh-CN" altLang="en-US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报文交换</a:t>
            </a:r>
          </a:p>
        </p:txBody>
      </p:sp>
      <p:sp>
        <p:nvSpPr>
          <p:cNvPr id="83996" name="Text Box 91"/>
          <p:cNvSpPr txBox="1">
            <a:spLocks noChangeArrowheads="1"/>
          </p:cNvSpPr>
          <p:nvPr/>
        </p:nvSpPr>
        <p:spPr bwMode="auto">
          <a:xfrm>
            <a:off x="1547813" y="660400"/>
            <a:ext cx="1403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zh-CN" altLang="en-US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电路交换</a:t>
            </a:r>
          </a:p>
        </p:txBody>
      </p:sp>
      <p:sp>
        <p:nvSpPr>
          <p:cNvPr id="264284" name="Text Box 92"/>
          <p:cNvSpPr txBox="1">
            <a:spLocks noChangeArrowheads="1"/>
          </p:cNvSpPr>
          <p:nvPr/>
        </p:nvSpPr>
        <p:spPr bwMode="auto">
          <a:xfrm>
            <a:off x="7058025" y="660400"/>
            <a:ext cx="1403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zh-CN" altLang="en-US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分组交换</a:t>
            </a:r>
          </a:p>
        </p:txBody>
      </p:sp>
      <p:sp>
        <p:nvSpPr>
          <p:cNvPr id="83998" name="Line 93"/>
          <p:cNvSpPr>
            <a:spLocks noChangeShapeType="1"/>
          </p:cNvSpPr>
          <p:nvPr/>
        </p:nvSpPr>
        <p:spPr bwMode="auto">
          <a:xfrm>
            <a:off x="3511550" y="1571625"/>
            <a:ext cx="0" cy="2743200"/>
          </a:xfrm>
          <a:prstGeom prst="line">
            <a:avLst/>
          </a:prstGeom>
          <a:noFill/>
          <a:ln w="19050">
            <a:solidFill>
              <a:srgbClr val="333399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999" name="Text Box 94"/>
          <p:cNvSpPr txBox="1">
            <a:spLocks noChangeArrowheads="1"/>
          </p:cNvSpPr>
          <p:nvPr/>
        </p:nvSpPr>
        <p:spPr bwMode="auto">
          <a:xfrm>
            <a:off x="3409950" y="4330700"/>
            <a:ext cx="247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en-US" altLang="zh-CN" sz="180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t</a:t>
            </a:r>
          </a:p>
        </p:txBody>
      </p:sp>
      <p:grpSp>
        <p:nvGrpSpPr>
          <p:cNvPr id="15" name="Group 95"/>
          <p:cNvGrpSpPr>
            <a:grpSpLocks/>
          </p:cNvGrpSpPr>
          <p:nvPr/>
        </p:nvGrpSpPr>
        <p:grpSpPr bwMode="auto">
          <a:xfrm>
            <a:off x="179388" y="1235075"/>
            <a:ext cx="1109662" cy="1230313"/>
            <a:chOff x="113" y="1473"/>
            <a:chExt cx="699" cy="775"/>
          </a:xfrm>
        </p:grpSpPr>
        <p:sp>
          <p:nvSpPr>
            <p:cNvPr id="84079" name="Line 96"/>
            <p:cNvSpPr>
              <a:spLocks noChangeShapeType="1"/>
            </p:cNvSpPr>
            <p:nvPr/>
          </p:nvSpPr>
          <p:spPr bwMode="auto">
            <a:xfrm>
              <a:off x="630" y="1474"/>
              <a:ext cx="182" cy="0"/>
            </a:xfrm>
            <a:prstGeom prst="line">
              <a:avLst/>
            </a:prstGeom>
            <a:noFill/>
            <a:ln w="9525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080" name="Line 97"/>
            <p:cNvSpPr>
              <a:spLocks noChangeShapeType="1"/>
            </p:cNvSpPr>
            <p:nvPr/>
          </p:nvSpPr>
          <p:spPr bwMode="auto">
            <a:xfrm>
              <a:off x="622" y="2248"/>
              <a:ext cx="181" cy="0"/>
            </a:xfrm>
            <a:prstGeom prst="line">
              <a:avLst/>
            </a:prstGeom>
            <a:noFill/>
            <a:ln w="9525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081" name="Text Box 98"/>
            <p:cNvSpPr txBox="1">
              <a:spLocks noChangeArrowheads="1"/>
            </p:cNvSpPr>
            <p:nvPr/>
          </p:nvSpPr>
          <p:spPr bwMode="auto">
            <a:xfrm>
              <a:off x="113" y="1733"/>
              <a:ext cx="692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kumimoji="1" lang="zh-CN" altLang="en-US" sz="18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连接建立</a:t>
              </a:r>
            </a:p>
          </p:txBody>
        </p:sp>
        <p:sp>
          <p:nvSpPr>
            <p:cNvPr id="84082" name="Line 99"/>
            <p:cNvSpPr>
              <a:spLocks noChangeShapeType="1"/>
            </p:cNvSpPr>
            <p:nvPr/>
          </p:nvSpPr>
          <p:spPr bwMode="auto">
            <a:xfrm>
              <a:off x="720" y="1473"/>
              <a:ext cx="0" cy="759"/>
            </a:xfrm>
            <a:prstGeom prst="line">
              <a:avLst/>
            </a:prstGeom>
            <a:noFill/>
            <a:ln w="9525">
              <a:solidFill>
                <a:srgbClr val="333399"/>
              </a:solidFill>
              <a:round/>
              <a:headEnd type="triangle" w="sm" len="lg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6" name="Group 100"/>
          <p:cNvGrpSpPr>
            <a:grpSpLocks/>
          </p:cNvGrpSpPr>
          <p:nvPr/>
        </p:nvGrpSpPr>
        <p:grpSpPr bwMode="auto">
          <a:xfrm>
            <a:off x="179388" y="2462213"/>
            <a:ext cx="1109662" cy="1011237"/>
            <a:chOff x="113" y="2246"/>
            <a:chExt cx="699" cy="637"/>
          </a:xfrm>
        </p:grpSpPr>
        <p:sp>
          <p:nvSpPr>
            <p:cNvPr id="84076" name="Line 101"/>
            <p:cNvSpPr>
              <a:spLocks noChangeShapeType="1"/>
            </p:cNvSpPr>
            <p:nvPr/>
          </p:nvSpPr>
          <p:spPr bwMode="auto">
            <a:xfrm>
              <a:off x="630" y="2881"/>
              <a:ext cx="182" cy="0"/>
            </a:xfrm>
            <a:prstGeom prst="line">
              <a:avLst/>
            </a:prstGeom>
            <a:noFill/>
            <a:ln w="9525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077" name="Text Box 102"/>
            <p:cNvSpPr txBox="1">
              <a:spLocks noChangeArrowheads="1"/>
            </p:cNvSpPr>
            <p:nvPr/>
          </p:nvSpPr>
          <p:spPr bwMode="auto">
            <a:xfrm>
              <a:off x="113" y="2405"/>
              <a:ext cx="692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kumimoji="1" lang="zh-CN" altLang="en-US" sz="18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数据传送</a:t>
              </a:r>
            </a:p>
          </p:txBody>
        </p:sp>
        <p:sp>
          <p:nvSpPr>
            <p:cNvPr id="84078" name="Line 103"/>
            <p:cNvSpPr>
              <a:spLocks noChangeShapeType="1"/>
            </p:cNvSpPr>
            <p:nvPr/>
          </p:nvSpPr>
          <p:spPr bwMode="auto">
            <a:xfrm>
              <a:off x="721" y="2246"/>
              <a:ext cx="0" cy="637"/>
            </a:xfrm>
            <a:prstGeom prst="line">
              <a:avLst/>
            </a:prstGeom>
            <a:noFill/>
            <a:ln w="9525">
              <a:solidFill>
                <a:srgbClr val="333399"/>
              </a:solidFill>
              <a:round/>
              <a:headEnd type="triangle" w="sm" len="lg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4002" name="Freeform 104"/>
          <p:cNvSpPr>
            <a:spLocks/>
          </p:cNvSpPr>
          <p:nvPr/>
        </p:nvSpPr>
        <p:spPr bwMode="auto">
          <a:xfrm>
            <a:off x="1306513" y="1103313"/>
            <a:ext cx="4762" cy="3821112"/>
          </a:xfrm>
          <a:custGeom>
            <a:avLst/>
            <a:gdLst>
              <a:gd name="T0" fmla="*/ 7558882 w 3"/>
              <a:gd name="T1" fmla="*/ 0 h 2742"/>
              <a:gd name="T2" fmla="*/ 0 w 3"/>
              <a:gd name="T3" fmla="*/ 2147483647 h 2742"/>
              <a:gd name="T4" fmla="*/ 0 60000 65536"/>
              <a:gd name="T5" fmla="*/ 0 60000 65536"/>
              <a:gd name="T6" fmla="*/ 0 w 3"/>
              <a:gd name="T7" fmla="*/ 0 h 2742"/>
              <a:gd name="T8" fmla="*/ 3 w 3"/>
              <a:gd name="T9" fmla="*/ 2742 h 274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" h="2742">
                <a:moveTo>
                  <a:pt x="3" y="0"/>
                </a:moveTo>
                <a:lnTo>
                  <a:pt x="0" y="2742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003" name="Freeform 105"/>
          <p:cNvSpPr>
            <a:spLocks/>
          </p:cNvSpPr>
          <p:nvPr/>
        </p:nvSpPr>
        <p:spPr bwMode="auto">
          <a:xfrm>
            <a:off x="5737225" y="1081088"/>
            <a:ext cx="4763" cy="3813175"/>
          </a:xfrm>
          <a:custGeom>
            <a:avLst/>
            <a:gdLst>
              <a:gd name="T0" fmla="*/ 7562057 w 3"/>
              <a:gd name="T1" fmla="*/ 0 h 2736"/>
              <a:gd name="T2" fmla="*/ 0 w 3"/>
              <a:gd name="T3" fmla="*/ 2147483647 h 2736"/>
              <a:gd name="T4" fmla="*/ 0 60000 65536"/>
              <a:gd name="T5" fmla="*/ 0 60000 65536"/>
              <a:gd name="T6" fmla="*/ 0 w 3"/>
              <a:gd name="T7" fmla="*/ 0 h 2736"/>
              <a:gd name="T8" fmla="*/ 3 w 3"/>
              <a:gd name="T9" fmla="*/ 2736 h 27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" h="2736">
                <a:moveTo>
                  <a:pt x="3" y="0"/>
                </a:moveTo>
                <a:lnTo>
                  <a:pt x="0" y="2736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004" name="Line 106"/>
          <p:cNvSpPr>
            <a:spLocks noChangeShapeType="1"/>
          </p:cNvSpPr>
          <p:nvPr/>
        </p:nvSpPr>
        <p:spPr bwMode="auto">
          <a:xfrm>
            <a:off x="8539163" y="1130300"/>
            <a:ext cx="0" cy="381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005" name="Line 107"/>
          <p:cNvSpPr>
            <a:spLocks noChangeShapeType="1"/>
          </p:cNvSpPr>
          <p:nvPr/>
        </p:nvSpPr>
        <p:spPr bwMode="auto">
          <a:xfrm>
            <a:off x="7961313" y="1116013"/>
            <a:ext cx="0" cy="381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006" name="Line 108"/>
          <p:cNvSpPr>
            <a:spLocks noChangeShapeType="1"/>
          </p:cNvSpPr>
          <p:nvPr/>
        </p:nvSpPr>
        <p:spPr bwMode="auto">
          <a:xfrm>
            <a:off x="7392988" y="1103313"/>
            <a:ext cx="0" cy="381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007" name="Line 109"/>
          <p:cNvSpPr>
            <a:spLocks noChangeShapeType="1"/>
          </p:cNvSpPr>
          <p:nvPr/>
        </p:nvSpPr>
        <p:spPr bwMode="auto">
          <a:xfrm>
            <a:off x="3995738" y="1081088"/>
            <a:ext cx="0" cy="381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008" name="Line 110"/>
          <p:cNvSpPr>
            <a:spLocks noChangeShapeType="1"/>
          </p:cNvSpPr>
          <p:nvPr/>
        </p:nvSpPr>
        <p:spPr bwMode="auto">
          <a:xfrm>
            <a:off x="4565650" y="1081088"/>
            <a:ext cx="0" cy="381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009" name="Line 111"/>
          <p:cNvSpPr>
            <a:spLocks noChangeShapeType="1"/>
          </p:cNvSpPr>
          <p:nvPr/>
        </p:nvSpPr>
        <p:spPr bwMode="auto">
          <a:xfrm>
            <a:off x="5159375" y="1081088"/>
            <a:ext cx="0" cy="381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7" name="Group 112"/>
          <p:cNvGrpSpPr>
            <a:grpSpLocks/>
          </p:cNvGrpSpPr>
          <p:nvPr/>
        </p:nvGrpSpPr>
        <p:grpSpPr bwMode="auto">
          <a:xfrm>
            <a:off x="1296988" y="2449513"/>
            <a:ext cx="1766887" cy="1279525"/>
            <a:chOff x="817" y="2238"/>
            <a:chExt cx="1113" cy="806"/>
          </a:xfrm>
        </p:grpSpPr>
        <p:sp>
          <p:nvSpPr>
            <p:cNvPr id="84070" name="Line 113"/>
            <p:cNvSpPr>
              <a:spLocks noChangeShapeType="1"/>
            </p:cNvSpPr>
            <p:nvPr/>
          </p:nvSpPr>
          <p:spPr bwMode="auto">
            <a:xfrm>
              <a:off x="841" y="2268"/>
              <a:ext cx="1089" cy="16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 type="none" w="sm" len="med"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071" name="AutoShape 114"/>
            <p:cNvSpPr>
              <a:spLocks noChangeArrowheads="1"/>
            </p:cNvSpPr>
            <p:nvPr/>
          </p:nvSpPr>
          <p:spPr bwMode="auto">
            <a:xfrm rot="5400000">
              <a:off x="976" y="2091"/>
              <a:ext cx="793" cy="1092"/>
            </a:xfrm>
            <a:prstGeom prst="parallelogram">
              <a:avLst>
                <a:gd name="adj" fmla="val 21176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4072" name="Text Box 115"/>
            <p:cNvSpPr txBox="1">
              <a:spLocks noChangeArrowheads="1"/>
            </p:cNvSpPr>
            <p:nvPr/>
          </p:nvSpPr>
          <p:spPr bwMode="auto">
            <a:xfrm>
              <a:off x="1113" y="2429"/>
              <a:ext cx="4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kumimoji="1" lang="zh-CN" altLang="en-US" sz="18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报文</a:t>
              </a:r>
            </a:p>
          </p:txBody>
        </p:sp>
        <p:sp>
          <p:nvSpPr>
            <p:cNvPr id="84073" name="AutoShape 116"/>
            <p:cNvSpPr>
              <a:spLocks noChangeArrowheads="1"/>
            </p:cNvSpPr>
            <p:nvPr/>
          </p:nvSpPr>
          <p:spPr bwMode="auto">
            <a:xfrm rot="746037">
              <a:off x="1174" y="2745"/>
              <a:ext cx="408" cy="127"/>
            </a:xfrm>
            <a:prstGeom prst="rightArrow">
              <a:avLst>
                <a:gd name="adj1" fmla="val 50000"/>
                <a:gd name="adj2" fmla="val 80315"/>
              </a:avLst>
            </a:prstGeom>
            <a:solidFill>
              <a:schemeClr val="bg1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4074" name="Line 117"/>
            <p:cNvSpPr>
              <a:spLocks noChangeShapeType="1"/>
            </p:cNvSpPr>
            <p:nvPr/>
          </p:nvSpPr>
          <p:spPr bwMode="auto">
            <a:xfrm>
              <a:off x="823" y="2238"/>
              <a:ext cx="1094" cy="1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075" name="Line 118"/>
            <p:cNvSpPr>
              <a:spLocks noChangeShapeType="1"/>
            </p:cNvSpPr>
            <p:nvPr/>
          </p:nvSpPr>
          <p:spPr bwMode="auto">
            <a:xfrm>
              <a:off x="817" y="2865"/>
              <a:ext cx="1100" cy="1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8" name="Group 119"/>
          <p:cNvGrpSpPr>
            <a:grpSpLocks/>
          </p:cNvGrpSpPr>
          <p:nvPr/>
        </p:nvGrpSpPr>
        <p:grpSpPr bwMode="auto">
          <a:xfrm>
            <a:off x="6804025" y="1370013"/>
            <a:ext cx="582613" cy="385762"/>
            <a:chOff x="4286" y="1558"/>
            <a:chExt cx="367" cy="243"/>
          </a:xfrm>
        </p:grpSpPr>
        <p:sp>
          <p:nvSpPr>
            <p:cNvPr id="84065" name="AutoShape 120"/>
            <p:cNvSpPr>
              <a:spLocks noChangeArrowheads="1"/>
            </p:cNvSpPr>
            <p:nvPr/>
          </p:nvSpPr>
          <p:spPr bwMode="auto">
            <a:xfrm rot="5400000">
              <a:off x="4367" y="1516"/>
              <a:ext cx="211" cy="359"/>
            </a:xfrm>
            <a:prstGeom prst="parallelogram">
              <a:avLst>
                <a:gd name="adj" fmla="val 29162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4066" name="Text Box 121"/>
            <p:cNvSpPr txBox="1">
              <a:spLocks noChangeArrowheads="1"/>
            </p:cNvSpPr>
            <p:nvPr/>
          </p:nvSpPr>
          <p:spPr bwMode="auto">
            <a:xfrm rot="626605">
              <a:off x="4295" y="1558"/>
              <a:ext cx="26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 type="none" w="sm" len="lg"/>
                  <a:tailEnd type="none" w="sm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kumimoji="1" lang="en-US" altLang="zh-CN" sz="18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P</a:t>
              </a:r>
              <a:r>
                <a:rPr kumimoji="1" lang="en-US" altLang="zh-CN" sz="1800" baseline="-250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2</a:t>
              </a:r>
              <a:endParaRPr kumimoji="1" lang="en-US" altLang="zh-CN" sz="1800">
                <a:solidFill>
                  <a:srgbClr val="333399"/>
                </a:solidFill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84067" name="Line 122"/>
            <p:cNvSpPr>
              <a:spLocks noChangeShapeType="1"/>
            </p:cNvSpPr>
            <p:nvPr/>
          </p:nvSpPr>
          <p:spPr bwMode="auto">
            <a:xfrm>
              <a:off x="4286" y="1738"/>
              <a:ext cx="363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068" name="AutoShape 123"/>
            <p:cNvSpPr>
              <a:spLocks noChangeArrowheads="1"/>
            </p:cNvSpPr>
            <p:nvPr/>
          </p:nvSpPr>
          <p:spPr bwMode="auto">
            <a:xfrm rot="746037">
              <a:off x="4481" y="1652"/>
              <a:ext cx="132" cy="126"/>
            </a:xfrm>
            <a:prstGeom prst="rightArrow">
              <a:avLst>
                <a:gd name="adj1" fmla="val 50000"/>
                <a:gd name="adj2" fmla="val 26190"/>
              </a:avLst>
            </a:prstGeom>
            <a:solidFill>
              <a:schemeClr val="bg1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4069" name="Line 124"/>
            <p:cNvSpPr>
              <a:spLocks noChangeShapeType="1"/>
            </p:cNvSpPr>
            <p:nvPr/>
          </p:nvSpPr>
          <p:spPr bwMode="auto">
            <a:xfrm>
              <a:off x="4290" y="1587"/>
              <a:ext cx="363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9" name="Group 125"/>
          <p:cNvGrpSpPr>
            <a:grpSpLocks/>
          </p:cNvGrpSpPr>
          <p:nvPr/>
        </p:nvGrpSpPr>
        <p:grpSpPr bwMode="auto">
          <a:xfrm>
            <a:off x="6811963" y="1076325"/>
            <a:ext cx="581025" cy="395288"/>
            <a:chOff x="4291" y="1373"/>
            <a:chExt cx="366" cy="249"/>
          </a:xfrm>
        </p:grpSpPr>
        <p:sp>
          <p:nvSpPr>
            <p:cNvPr id="84060" name="AutoShape 126"/>
            <p:cNvSpPr>
              <a:spLocks noChangeArrowheads="1"/>
            </p:cNvSpPr>
            <p:nvPr/>
          </p:nvSpPr>
          <p:spPr bwMode="auto">
            <a:xfrm rot="5400000">
              <a:off x="4371" y="1337"/>
              <a:ext cx="211" cy="359"/>
            </a:xfrm>
            <a:prstGeom prst="parallelogram">
              <a:avLst>
                <a:gd name="adj" fmla="val 29162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4061" name="Text Box 127"/>
            <p:cNvSpPr txBox="1">
              <a:spLocks noChangeArrowheads="1"/>
            </p:cNvSpPr>
            <p:nvPr/>
          </p:nvSpPr>
          <p:spPr bwMode="auto">
            <a:xfrm rot="626605">
              <a:off x="4294" y="1373"/>
              <a:ext cx="26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 type="none" w="sm" len="lg"/>
                  <a:tailEnd type="none" w="sm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kumimoji="1" lang="en-US" altLang="zh-CN" sz="18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P</a:t>
              </a:r>
              <a:r>
                <a:rPr kumimoji="1" lang="en-US" altLang="zh-CN" sz="1800" baseline="-250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1</a:t>
              </a:r>
              <a:endParaRPr kumimoji="1" lang="en-US" altLang="zh-CN" sz="1800">
                <a:solidFill>
                  <a:srgbClr val="333399"/>
                </a:solidFill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84062" name="Line 128"/>
            <p:cNvSpPr>
              <a:spLocks noChangeShapeType="1"/>
            </p:cNvSpPr>
            <p:nvPr/>
          </p:nvSpPr>
          <p:spPr bwMode="auto">
            <a:xfrm>
              <a:off x="4295" y="1407"/>
              <a:ext cx="362" cy="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063" name="Line 129"/>
            <p:cNvSpPr>
              <a:spLocks noChangeShapeType="1"/>
            </p:cNvSpPr>
            <p:nvPr/>
          </p:nvSpPr>
          <p:spPr bwMode="auto">
            <a:xfrm>
              <a:off x="4291" y="1558"/>
              <a:ext cx="363" cy="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064" name="AutoShape 130"/>
            <p:cNvSpPr>
              <a:spLocks noChangeArrowheads="1"/>
            </p:cNvSpPr>
            <p:nvPr/>
          </p:nvSpPr>
          <p:spPr bwMode="auto">
            <a:xfrm rot="746037">
              <a:off x="4485" y="1472"/>
              <a:ext cx="133" cy="127"/>
            </a:xfrm>
            <a:prstGeom prst="rightArrow">
              <a:avLst>
                <a:gd name="adj1" fmla="val 50000"/>
                <a:gd name="adj2" fmla="val 26181"/>
              </a:avLst>
            </a:prstGeom>
            <a:solidFill>
              <a:schemeClr val="bg1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sp>
        <p:nvSpPr>
          <p:cNvPr id="84013" name="Line 131"/>
          <p:cNvSpPr>
            <a:spLocks noChangeShapeType="1"/>
          </p:cNvSpPr>
          <p:nvPr/>
        </p:nvSpPr>
        <p:spPr bwMode="auto">
          <a:xfrm>
            <a:off x="6808788" y="1090613"/>
            <a:ext cx="0" cy="381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4324" name="Line 132"/>
          <p:cNvSpPr>
            <a:spLocks noChangeShapeType="1"/>
          </p:cNvSpPr>
          <p:nvPr/>
        </p:nvSpPr>
        <p:spPr bwMode="auto">
          <a:xfrm>
            <a:off x="1306513" y="3556000"/>
            <a:ext cx="576262" cy="95250"/>
          </a:xfrm>
          <a:prstGeom prst="line">
            <a:avLst/>
          </a:prstGeom>
          <a:noFill/>
          <a:ln w="19050">
            <a:solidFill>
              <a:srgbClr val="333399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4325" name="Line 133"/>
          <p:cNvSpPr>
            <a:spLocks noChangeShapeType="1"/>
          </p:cNvSpPr>
          <p:nvPr/>
        </p:nvSpPr>
        <p:spPr bwMode="auto">
          <a:xfrm>
            <a:off x="1892300" y="3736975"/>
            <a:ext cx="566738" cy="95250"/>
          </a:xfrm>
          <a:prstGeom prst="line">
            <a:avLst/>
          </a:prstGeom>
          <a:noFill/>
          <a:ln w="19050">
            <a:solidFill>
              <a:srgbClr val="333399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4326" name="Line 134"/>
          <p:cNvSpPr>
            <a:spLocks noChangeShapeType="1"/>
          </p:cNvSpPr>
          <p:nvPr/>
        </p:nvSpPr>
        <p:spPr bwMode="auto">
          <a:xfrm>
            <a:off x="2459038" y="3927475"/>
            <a:ext cx="574675" cy="85725"/>
          </a:xfrm>
          <a:prstGeom prst="line">
            <a:avLst/>
          </a:prstGeom>
          <a:noFill/>
          <a:ln w="19050">
            <a:solidFill>
              <a:srgbClr val="333399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0" name="Group 135"/>
          <p:cNvGrpSpPr>
            <a:grpSpLocks/>
          </p:cNvGrpSpPr>
          <p:nvPr/>
        </p:nvGrpSpPr>
        <p:grpSpPr bwMode="auto">
          <a:xfrm>
            <a:off x="179388" y="3451225"/>
            <a:ext cx="1098550" cy="592138"/>
            <a:chOff x="113" y="2869"/>
            <a:chExt cx="692" cy="373"/>
          </a:xfrm>
        </p:grpSpPr>
        <p:sp>
          <p:nvSpPr>
            <p:cNvPr id="84057" name="Line 136"/>
            <p:cNvSpPr>
              <a:spLocks noChangeShapeType="1"/>
            </p:cNvSpPr>
            <p:nvPr/>
          </p:nvSpPr>
          <p:spPr bwMode="auto">
            <a:xfrm>
              <a:off x="615" y="3241"/>
              <a:ext cx="182" cy="0"/>
            </a:xfrm>
            <a:prstGeom prst="line">
              <a:avLst/>
            </a:prstGeom>
            <a:noFill/>
            <a:ln w="9525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058" name="Line 137"/>
            <p:cNvSpPr>
              <a:spLocks noChangeShapeType="1"/>
            </p:cNvSpPr>
            <p:nvPr/>
          </p:nvSpPr>
          <p:spPr bwMode="auto">
            <a:xfrm>
              <a:off x="721" y="2869"/>
              <a:ext cx="0" cy="373"/>
            </a:xfrm>
            <a:prstGeom prst="line">
              <a:avLst/>
            </a:prstGeom>
            <a:noFill/>
            <a:ln w="9525">
              <a:solidFill>
                <a:srgbClr val="333399"/>
              </a:solidFill>
              <a:round/>
              <a:headEnd type="triangle" w="sm" len="lg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059" name="Text Box 138"/>
            <p:cNvSpPr txBox="1">
              <a:spLocks noChangeArrowheads="1"/>
            </p:cNvSpPr>
            <p:nvPr/>
          </p:nvSpPr>
          <p:spPr bwMode="auto">
            <a:xfrm>
              <a:off x="113" y="2933"/>
              <a:ext cx="692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kumimoji="1" lang="zh-CN" altLang="en-US" sz="18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连接释放</a:t>
              </a:r>
            </a:p>
          </p:txBody>
        </p:sp>
      </p:grpSp>
      <p:sp>
        <p:nvSpPr>
          <p:cNvPr id="84018" name="Freeform 139"/>
          <p:cNvSpPr>
            <a:spLocks/>
          </p:cNvSpPr>
          <p:nvPr/>
        </p:nvSpPr>
        <p:spPr bwMode="auto">
          <a:xfrm>
            <a:off x="3040063" y="1125538"/>
            <a:ext cx="4762" cy="3813175"/>
          </a:xfrm>
          <a:custGeom>
            <a:avLst/>
            <a:gdLst>
              <a:gd name="T0" fmla="*/ 7558882 w 3"/>
              <a:gd name="T1" fmla="*/ 0 h 2736"/>
              <a:gd name="T2" fmla="*/ 0 w 3"/>
              <a:gd name="T3" fmla="*/ 2147483647 h 2736"/>
              <a:gd name="T4" fmla="*/ 0 60000 65536"/>
              <a:gd name="T5" fmla="*/ 0 60000 65536"/>
              <a:gd name="T6" fmla="*/ 0 w 3"/>
              <a:gd name="T7" fmla="*/ 0 h 2736"/>
              <a:gd name="T8" fmla="*/ 3 w 3"/>
              <a:gd name="T9" fmla="*/ 2736 h 27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" h="2736">
                <a:moveTo>
                  <a:pt x="3" y="0"/>
                </a:moveTo>
                <a:lnTo>
                  <a:pt x="0" y="2736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019" name="AutoShape 140"/>
          <p:cNvSpPr>
            <a:spLocks noChangeArrowheads="1"/>
          </p:cNvSpPr>
          <p:nvPr/>
        </p:nvSpPr>
        <p:spPr bwMode="auto">
          <a:xfrm>
            <a:off x="71438" y="5365750"/>
            <a:ext cx="8843962" cy="14478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4020" name="Line 141"/>
          <p:cNvSpPr>
            <a:spLocks noChangeShapeType="1"/>
          </p:cNvSpPr>
          <p:nvPr/>
        </p:nvSpPr>
        <p:spPr bwMode="auto">
          <a:xfrm>
            <a:off x="6781800" y="6203950"/>
            <a:ext cx="1676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4021" name="Line 142"/>
          <p:cNvSpPr>
            <a:spLocks noChangeShapeType="1"/>
          </p:cNvSpPr>
          <p:nvPr/>
        </p:nvSpPr>
        <p:spPr bwMode="auto">
          <a:xfrm>
            <a:off x="3962400" y="6203950"/>
            <a:ext cx="1676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4022" name="Line 143"/>
          <p:cNvSpPr>
            <a:spLocks noChangeShapeType="1"/>
          </p:cNvSpPr>
          <p:nvPr/>
        </p:nvSpPr>
        <p:spPr bwMode="auto">
          <a:xfrm>
            <a:off x="1295400" y="6203950"/>
            <a:ext cx="1676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84023" name="Group 144"/>
          <p:cNvGrpSpPr>
            <a:grpSpLocks/>
          </p:cNvGrpSpPr>
          <p:nvPr/>
        </p:nvGrpSpPr>
        <p:grpSpPr bwMode="auto">
          <a:xfrm>
            <a:off x="1219200" y="6051550"/>
            <a:ext cx="1905000" cy="228600"/>
            <a:chOff x="768" y="2544"/>
            <a:chExt cx="1200" cy="144"/>
          </a:xfrm>
        </p:grpSpPr>
        <p:sp>
          <p:nvSpPr>
            <p:cNvPr id="84053" name="AutoShape 145"/>
            <p:cNvSpPr>
              <a:spLocks noChangeArrowheads="1"/>
            </p:cNvSpPr>
            <p:nvPr/>
          </p:nvSpPr>
          <p:spPr bwMode="auto">
            <a:xfrm>
              <a:off x="768" y="2544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 type="none" w="sm" len="lg"/>
              <a:tailEnd type="none" w="sm" len="lg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4054" name="AutoShape 146"/>
            <p:cNvSpPr>
              <a:spLocks noChangeArrowheads="1"/>
            </p:cNvSpPr>
            <p:nvPr/>
          </p:nvSpPr>
          <p:spPr bwMode="auto">
            <a:xfrm>
              <a:off x="1120" y="2544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 type="none" w="sm" len="lg"/>
              <a:tailEnd type="none" w="sm" len="lg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4055" name="AutoShape 147"/>
            <p:cNvSpPr>
              <a:spLocks noChangeArrowheads="1"/>
            </p:cNvSpPr>
            <p:nvPr/>
          </p:nvSpPr>
          <p:spPr bwMode="auto">
            <a:xfrm>
              <a:off x="1472" y="2544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 type="none" w="sm" len="lg"/>
              <a:tailEnd type="none" w="sm" len="lg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4056" name="AutoShape 148"/>
            <p:cNvSpPr>
              <a:spLocks noChangeArrowheads="1"/>
            </p:cNvSpPr>
            <p:nvPr/>
          </p:nvSpPr>
          <p:spPr bwMode="auto">
            <a:xfrm>
              <a:off x="1824" y="2544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 type="none" w="sm" len="lg"/>
              <a:tailEnd type="none" w="sm" len="lg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84024" name="Group 149"/>
          <p:cNvGrpSpPr>
            <a:grpSpLocks/>
          </p:cNvGrpSpPr>
          <p:nvPr/>
        </p:nvGrpSpPr>
        <p:grpSpPr bwMode="auto">
          <a:xfrm>
            <a:off x="3886200" y="6051550"/>
            <a:ext cx="1905000" cy="228600"/>
            <a:chOff x="768" y="2544"/>
            <a:chExt cx="1200" cy="144"/>
          </a:xfrm>
        </p:grpSpPr>
        <p:sp>
          <p:nvSpPr>
            <p:cNvPr id="84049" name="AutoShape 150"/>
            <p:cNvSpPr>
              <a:spLocks noChangeArrowheads="1"/>
            </p:cNvSpPr>
            <p:nvPr/>
          </p:nvSpPr>
          <p:spPr bwMode="auto">
            <a:xfrm>
              <a:off x="768" y="2544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 type="none" w="sm" len="lg"/>
              <a:tailEnd type="none" w="sm" len="lg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4050" name="AutoShape 151"/>
            <p:cNvSpPr>
              <a:spLocks noChangeArrowheads="1"/>
            </p:cNvSpPr>
            <p:nvPr/>
          </p:nvSpPr>
          <p:spPr bwMode="auto">
            <a:xfrm>
              <a:off x="1120" y="2544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 type="none" w="sm" len="lg"/>
              <a:tailEnd type="none" w="sm" len="lg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4051" name="AutoShape 152"/>
            <p:cNvSpPr>
              <a:spLocks noChangeArrowheads="1"/>
            </p:cNvSpPr>
            <p:nvPr/>
          </p:nvSpPr>
          <p:spPr bwMode="auto">
            <a:xfrm>
              <a:off x="1472" y="2544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 type="none" w="sm" len="lg"/>
              <a:tailEnd type="none" w="sm" len="lg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4052" name="AutoShape 153"/>
            <p:cNvSpPr>
              <a:spLocks noChangeArrowheads="1"/>
            </p:cNvSpPr>
            <p:nvPr/>
          </p:nvSpPr>
          <p:spPr bwMode="auto">
            <a:xfrm>
              <a:off x="1824" y="2544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 type="none" w="sm" len="lg"/>
              <a:tailEnd type="none" w="sm" len="lg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84025" name="Group 154"/>
          <p:cNvGrpSpPr>
            <a:grpSpLocks/>
          </p:cNvGrpSpPr>
          <p:nvPr/>
        </p:nvGrpSpPr>
        <p:grpSpPr bwMode="auto">
          <a:xfrm>
            <a:off x="6705600" y="6051550"/>
            <a:ext cx="1905000" cy="228600"/>
            <a:chOff x="768" y="2544"/>
            <a:chExt cx="1200" cy="144"/>
          </a:xfrm>
        </p:grpSpPr>
        <p:sp>
          <p:nvSpPr>
            <p:cNvPr id="84045" name="AutoShape 155"/>
            <p:cNvSpPr>
              <a:spLocks noChangeArrowheads="1"/>
            </p:cNvSpPr>
            <p:nvPr/>
          </p:nvSpPr>
          <p:spPr bwMode="auto">
            <a:xfrm>
              <a:off x="768" y="2544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 type="none" w="sm" len="lg"/>
              <a:tailEnd type="none" w="sm" len="lg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4046" name="AutoShape 156"/>
            <p:cNvSpPr>
              <a:spLocks noChangeArrowheads="1"/>
            </p:cNvSpPr>
            <p:nvPr/>
          </p:nvSpPr>
          <p:spPr bwMode="auto">
            <a:xfrm>
              <a:off x="1120" y="2544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 type="none" w="sm" len="lg"/>
              <a:tailEnd type="none" w="sm" len="lg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4047" name="AutoShape 157"/>
            <p:cNvSpPr>
              <a:spLocks noChangeArrowheads="1"/>
            </p:cNvSpPr>
            <p:nvPr/>
          </p:nvSpPr>
          <p:spPr bwMode="auto">
            <a:xfrm>
              <a:off x="1472" y="2544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 type="none" w="sm" len="lg"/>
              <a:tailEnd type="none" w="sm" len="lg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4048" name="AutoShape 158"/>
            <p:cNvSpPr>
              <a:spLocks noChangeArrowheads="1"/>
            </p:cNvSpPr>
            <p:nvPr/>
          </p:nvSpPr>
          <p:spPr bwMode="auto">
            <a:xfrm>
              <a:off x="1824" y="2544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 type="none" w="sm" len="lg"/>
              <a:tailEnd type="none" w="sm" len="lg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sp>
        <p:nvSpPr>
          <p:cNvPr id="84026" name="AutoShape 159"/>
          <p:cNvSpPr>
            <a:spLocks noChangeArrowheads="1"/>
          </p:cNvSpPr>
          <p:nvPr/>
        </p:nvSpPr>
        <p:spPr bwMode="auto">
          <a:xfrm>
            <a:off x="3886200" y="5670550"/>
            <a:ext cx="685800" cy="304800"/>
          </a:xfrm>
          <a:prstGeom prst="curvedDownArrow">
            <a:avLst>
              <a:gd name="adj1" fmla="val 49271"/>
              <a:gd name="adj2" fmla="val 94271"/>
              <a:gd name="adj3" fmla="val 52602"/>
            </a:avLst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 type="none" w="sm" len="lg"/>
            <a:tailEnd type="none" w="sm" len="lg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4027" name="AutoShape 160"/>
          <p:cNvSpPr>
            <a:spLocks noChangeArrowheads="1"/>
          </p:cNvSpPr>
          <p:nvPr/>
        </p:nvSpPr>
        <p:spPr bwMode="auto">
          <a:xfrm>
            <a:off x="4533900" y="5670550"/>
            <a:ext cx="685800" cy="304800"/>
          </a:xfrm>
          <a:prstGeom prst="curvedDownArrow">
            <a:avLst>
              <a:gd name="adj1" fmla="val 49271"/>
              <a:gd name="adj2" fmla="val 94271"/>
              <a:gd name="adj3" fmla="val 52602"/>
            </a:avLst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 type="none" w="sm" len="lg"/>
            <a:tailEnd type="none" w="sm" len="lg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4028" name="AutoShape 161"/>
          <p:cNvSpPr>
            <a:spLocks noChangeArrowheads="1"/>
          </p:cNvSpPr>
          <p:nvPr/>
        </p:nvSpPr>
        <p:spPr bwMode="auto">
          <a:xfrm>
            <a:off x="5181600" y="5670550"/>
            <a:ext cx="685800" cy="304800"/>
          </a:xfrm>
          <a:prstGeom prst="curvedDownArrow">
            <a:avLst>
              <a:gd name="adj1" fmla="val 49271"/>
              <a:gd name="adj2" fmla="val 94271"/>
              <a:gd name="adj3" fmla="val 52602"/>
            </a:avLst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 type="none" w="sm" len="lg"/>
            <a:tailEnd type="none" w="sm" len="lg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4029" name="AutoShape 162"/>
          <p:cNvSpPr>
            <a:spLocks noChangeArrowheads="1"/>
          </p:cNvSpPr>
          <p:nvPr/>
        </p:nvSpPr>
        <p:spPr bwMode="auto">
          <a:xfrm>
            <a:off x="1295400" y="5746750"/>
            <a:ext cx="1905000" cy="304800"/>
          </a:xfrm>
          <a:prstGeom prst="rightArrow">
            <a:avLst>
              <a:gd name="adj1" fmla="val 58333"/>
              <a:gd name="adj2" fmla="val 109375"/>
            </a:avLst>
          </a:prstGeom>
          <a:solidFill>
            <a:srgbClr val="969696"/>
          </a:solidFill>
          <a:ln w="9525">
            <a:solidFill>
              <a:schemeClr val="tx1"/>
            </a:solidFill>
            <a:miter lim="800000"/>
            <a:headEnd type="none" w="sm" len="lg"/>
            <a:tailEnd type="none" w="sm" len="lg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4030" name="AutoShape 163"/>
          <p:cNvSpPr>
            <a:spLocks noChangeArrowheads="1"/>
          </p:cNvSpPr>
          <p:nvPr/>
        </p:nvSpPr>
        <p:spPr bwMode="auto">
          <a:xfrm>
            <a:off x="6705600" y="5670550"/>
            <a:ext cx="685800" cy="304800"/>
          </a:xfrm>
          <a:prstGeom prst="curvedDownArrow">
            <a:avLst>
              <a:gd name="adj1" fmla="val 13542"/>
              <a:gd name="adj2" fmla="val 66667"/>
              <a:gd name="adj3" fmla="val 36977"/>
            </a:avLst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 type="none" w="sm" len="lg"/>
            <a:tailEnd type="none" w="sm" len="lg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4031" name="AutoShape 164"/>
          <p:cNvSpPr>
            <a:spLocks noChangeArrowheads="1"/>
          </p:cNvSpPr>
          <p:nvPr/>
        </p:nvSpPr>
        <p:spPr bwMode="auto">
          <a:xfrm>
            <a:off x="7315200" y="5670550"/>
            <a:ext cx="685800" cy="304800"/>
          </a:xfrm>
          <a:prstGeom prst="curvedDownArrow">
            <a:avLst>
              <a:gd name="adj1" fmla="val 13542"/>
              <a:gd name="adj2" fmla="val 66667"/>
              <a:gd name="adj3" fmla="val 36977"/>
            </a:avLst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 type="none" w="sm" len="lg"/>
            <a:tailEnd type="none" w="sm" len="lg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4032" name="AutoShape 165"/>
          <p:cNvSpPr>
            <a:spLocks noChangeArrowheads="1"/>
          </p:cNvSpPr>
          <p:nvPr/>
        </p:nvSpPr>
        <p:spPr bwMode="auto">
          <a:xfrm>
            <a:off x="7924800" y="5670550"/>
            <a:ext cx="685800" cy="304800"/>
          </a:xfrm>
          <a:prstGeom prst="curvedDownArrow">
            <a:avLst>
              <a:gd name="adj1" fmla="val 13542"/>
              <a:gd name="adj2" fmla="val 66667"/>
              <a:gd name="adj3" fmla="val 36977"/>
            </a:avLst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 type="none" w="sm" len="lg"/>
            <a:tailEnd type="none" w="sm" len="lg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4033" name="Text Box 166"/>
          <p:cNvSpPr txBox="1">
            <a:spLocks noChangeArrowheads="1"/>
          </p:cNvSpPr>
          <p:nvPr/>
        </p:nvSpPr>
        <p:spPr bwMode="auto">
          <a:xfrm>
            <a:off x="101600" y="5721350"/>
            <a:ext cx="109855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kumimoji="1" lang="zh-CN" altLang="en-US" sz="1800">
                <a:solidFill>
                  <a:schemeClr val="folHlink"/>
                </a:solidFill>
                <a:ea typeface="宋体" pitchFamily="2" charset="-122"/>
              </a:rPr>
              <a:t>数据传送</a:t>
            </a:r>
          </a:p>
          <a:p>
            <a:pPr algn="ctr" eaLnBrk="1" hangingPunct="1">
              <a:lnSpc>
                <a:spcPct val="90000"/>
              </a:lnSpc>
            </a:pPr>
            <a:r>
              <a:rPr kumimoji="1" lang="zh-CN" altLang="en-US" sz="1800">
                <a:solidFill>
                  <a:schemeClr val="folHlink"/>
                </a:solidFill>
                <a:ea typeface="宋体" pitchFamily="2" charset="-122"/>
              </a:rPr>
              <a:t>的特点</a:t>
            </a:r>
          </a:p>
        </p:txBody>
      </p:sp>
      <p:sp>
        <p:nvSpPr>
          <p:cNvPr id="84034" name="Text Box 167"/>
          <p:cNvSpPr txBox="1">
            <a:spLocks noChangeArrowheads="1"/>
          </p:cNvSpPr>
          <p:nvPr/>
        </p:nvSpPr>
        <p:spPr bwMode="auto">
          <a:xfrm>
            <a:off x="1258888" y="5465763"/>
            <a:ext cx="17843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kumimoji="1" lang="zh-CN" altLang="en-US" sz="1800">
                <a:solidFill>
                  <a:schemeClr val="folHlink"/>
                </a:solidFill>
                <a:ea typeface="宋体" pitchFamily="2" charset="-122"/>
              </a:rPr>
              <a:t>比特流直达终点</a:t>
            </a:r>
          </a:p>
        </p:txBody>
      </p:sp>
      <p:sp>
        <p:nvSpPr>
          <p:cNvPr id="84035" name="Text Box 168"/>
          <p:cNvSpPr txBox="1">
            <a:spLocks noChangeArrowheads="1"/>
          </p:cNvSpPr>
          <p:nvPr/>
        </p:nvSpPr>
        <p:spPr bwMode="auto">
          <a:xfrm>
            <a:off x="3886200" y="5341938"/>
            <a:ext cx="6413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kumimoji="1" lang="zh-CN" altLang="en-US" sz="1800">
                <a:solidFill>
                  <a:schemeClr val="folHlink"/>
                </a:solidFill>
                <a:ea typeface="宋体" pitchFamily="2" charset="-122"/>
              </a:rPr>
              <a:t>报文</a:t>
            </a:r>
          </a:p>
        </p:txBody>
      </p:sp>
      <p:sp>
        <p:nvSpPr>
          <p:cNvPr id="84036" name="Text Box 169"/>
          <p:cNvSpPr txBox="1">
            <a:spLocks noChangeArrowheads="1"/>
          </p:cNvSpPr>
          <p:nvPr/>
        </p:nvSpPr>
        <p:spPr bwMode="auto">
          <a:xfrm>
            <a:off x="4543425" y="5341938"/>
            <a:ext cx="6413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kumimoji="1" lang="zh-CN" altLang="en-US" sz="1800">
                <a:solidFill>
                  <a:schemeClr val="folHlink"/>
                </a:solidFill>
                <a:ea typeface="宋体" pitchFamily="2" charset="-122"/>
              </a:rPr>
              <a:t>报文</a:t>
            </a:r>
          </a:p>
        </p:txBody>
      </p:sp>
      <p:sp>
        <p:nvSpPr>
          <p:cNvPr id="84037" name="Text Box 170"/>
          <p:cNvSpPr txBox="1">
            <a:spLocks noChangeArrowheads="1"/>
          </p:cNvSpPr>
          <p:nvPr/>
        </p:nvSpPr>
        <p:spPr bwMode="auto">
          <a:xfrm>
            <a:off x="5200650" y="5341938"/>
            <a:ext cx="6413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kumimoji="1" lang="zh-CN" altLang="en-US" sz="1800">
                <a:solidFill>
                  <a:schemeClr val="folHlink"/>
                </a:solidFill>
                <a:ea typeface="宋体" pitchFamily="2" charset="-122"/>
              </a:rPr>
              <a:t>报文</a:t>
            </a:r>
          </a:p>
        </p:txBody>
      </p:sp>
      <p:sp>
        <p:nvSpPr>
          <p:cNvPr id="84038" name="Text Box 171"/>
          <p:cNvSpPr txBox="1">
            <a:spLocks noChangeArrowheads="1"/>
          </p:cNvSpPr>
          <p:nvPr/>
        </p:nvSpPr>
        <p:spPr bwMode="auto">
          <a:xfrm>
            <a:off x="6705600" y="5341938"/>
            <a:ext cx="6413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kumimoji="1" lang="zh-CN" altLang="en-US" sz="1800">
                <a:solidFill>
                  <a:schemeClr val="folHlink"/>
                </a:solidFill>
                <a:ea typeface="宋体" pitchFamily="2" charset="-122"/>
              </a:rPr>
              <a:t>分组</a:t>
            </a:r>
          </a:p>
        </p:txBody>
      </p:sp>
      <p:sp>
        <p:nvSpPr>
          <p:cNvPr id="84039" name="Text Box 172"/>
          <p:cNvSpPr txBox="1">
            <a:spLocks noChangeArrowheads="1"/>
          </p:cNvSpPr>
          <p:nvPr/>
        </p:nvSpPr>
        <p:spPr bwMode="auto">
          <a:xfrm>
            <a:off x="7324725" y="5341938"/>
            <a:ext cx="6413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kumimoji="1" lang="zh-CN" altLang="en-US" sz="1800">
                <a:solidFill>
                  <a:schemeClr val="folHlink"/>
                </a:solidFill>
                <a:ea typeface="宋体" pitchFamily="2" charset="-122"/>
              </a:rPr>
              <a:t>分组</a:t>
            </a:r>
          </a:p>
        </p:txBody>
      </p:sp>
      <p:sp>
        <p:nvSpPr>
          <p:cNvPr id="84040" name="Text Box 173"/>
          <p:cNvSpPr txBox="1">
            <a:spLocks noChangeArrowheads="1"/>
          </p:cNvSpPr>
          <p:nvPr/>
        </p:nvSpPr>
        <p:spPr bwMode="auto">
          <a:xfrm>
            <a:off x="7943850" y="5341938"/>
            <a:ext cx="6413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kumimoji="1" lang="zh-CN" altLang="en-US" sz="1800">
                <a:solidFill>
                  <a:schemeClr val="folHlink"/>
                </a:solidFill>
                <a:ea typeface="宋体" pitchFamily="2" charset="-122"/>
              </a:rPr>
              <a:t>分组</a:t>
            </a:r>
          </a:p>
        </p:txBody>
      </p:sp>
      <p:sp>
        <p:nvSpPr>
          <p:cNvPr id="84041" name="Text Box 174"/>
          <p:cNvSpPr txBox="1">
            <a:spLocks noChangeArrowheads="1"/>
          </p:cNvSpPr>
          <p:nvPr/>
        </p:nvSpPr>
        <p:spPr bwMode="auto">
          <a:xfrm>
            <a:off x="4237038" y="6280150"/>
            <a:ext cx="5905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kumimoji="1" lang="zh-CN" altLang="en-US" sz="1600">
                <a:ea typeface="宋体" pitchFamily="2" charset="-122"/>
              </a:rPr>
              <a:t>存储</a:t>
            </a:r>
          </a:p>
          <a:p>
            <a:pPr eaLnBrk="1" hangingPunct="1">
              <a:lnSpc>
                <a:spcPct val="90000"/>
              </a:lnSpc>
            </a:pPr>
            <a:r>
              <a:rPr kumimoji="1" lang="zh-CN" altLang="en-US" sz="1600">
                <a:ea typeface="宋体" pitchFamily="2" charset="-122"/>
              </a:rPr>
              <a:t>转发</a:t>
            </a:r>
          </a:p>
        </p:txBody>
      </p:sp>
      <p:sp>
        <p:nvSpPr>
          <p:cNvPr id="84042" name="Text Box 175"/>
          <p:cNvSpPr txBox="1">
            <a:spLocks noChangeArrowheads="1"/>
          </p:cNvSpPr>
          <p:nvPr/>
        </p:nvSpPr>
        <p:spPr bwMode="auto">
          <a:xfrm>
            <a:off x="4819650" y="6280150"/>
            <a:ext cx="5905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kumimoji="1" lang="zh-CN" altLang="en-US" sz="1600">
                <a:ea typeface="宋体" pitchFamily="2" charset="-122"/>
              </a:rPr>
              <a:t>存储</a:t>
            </a:r>
          </a:p>
          <a:p>
            <a:pPr eaLnBrk="1" hangingPunct="1">
              <a:lnSpc>
                <a:spcPct val="90000"/>
              </a:lnSpc>
            </a:pPr>
            <a:r>
              <a:rPr kumimoji="1" lang="zh-CN" altLang="en-US" sz="1600">
                <a:ea typeface="宋体" pitchFamily="2" charset="-122"/>
              </a:rPr>
              <a:t>转发</a:t>
            </a:r>
          </a:p>
        </p:txBody>
      </p:sp>
      <p:sp>
        <p:nvSpPr>
          <p:cNvPr id="84043" name="Text Box 176"/>
          <p:cNvSpPr txBox="1">
            <a:spLocks noChangeArrowheads="1"/>
          </p:cNvSpPr>
          <p:nvPr/>
        </p:nvSpPr>
        <p:spPr bwMode="auto">
          <a:xfrm>
            <a:off x="7073900" y="6267450"/>
            <a:ext cx="5905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kumimoji="1" lang="zh-CN" altLang="en-US" sz="1600">
                <a:ea typeface="宋体" pitchFamily="2" charset="-122"/>
              </a:rPr>
              <a:t>存储</a:t>
            </a:r>
          </a:p>
          <a:p>
            <a:pPr eaLnBrk="1" hangingPunct="1">
              <a:lnSpc>
                <a:spcPct val="90000"/>
              </a:lnSpc>
            </a:pPr>
            <a:r>
              <a:rPr kumimoji="1" lang="zh-CN" altLang="en-US" sz="1600">
                <a:ea typeface="宋体" pitchFamily="2" charset="-122"/>
              </a:rPr>
              <a:t>转发</a:t>
            </a:r>
          </a:p>
        </p:txBody>
      </p:sp>
      <p:sp>
        <p:nvSpPr>
          <p:cNvPr id="84044" name="Text Box 177"/>
          <p:cNvSpPr txBox="1">
            <a:spLocks noChangeArrowheads="1"/>
          </p:cNvSpPr>
          <p:nvPr/>
        </p:nvSpPr>
        <p:spPr bwMode="auto">
          <a:xfrm>
            <a:off x="7639050" y="6280150"/>
            <a:ext cx="5905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kumimoji="1" lang="zh-CN" altLang="en-US" sz="1600">
                <a:ea typeface="宋体" pitchFamily="2" charset="-122"/>
              </a:rPr>
              <a:t>存储</a:t>
            </a:r>
          </a:p>
          <a:p>
            <a:pPr eaLnBrk="1" hangingPunct="1">
              <a:lnSpc>
                <a:spcPct val="90000"/>
              </a:lnSpc>
            </a:pPr>
            <a:r>
              <a:rPr kumimoji="1" lang="zh-CN" altLang="en-US" sz="1600">
                <a:ea typeface="宋体" pitchFamily="2" charset="-122"/>
              </a:rPr>
              <a:t>转发</a:t>
            </a:r>
          </a:p>
        </p:txBody>
      </p:sp>
    </p:spTree>
    <p:extLst>
      <p:ext uri="{BB962C8B-B14F-4D97-AF65-F5344CB8AC3E}">
        <p14:creationId xmlns:p14="http://schemas.microsoft.com/office/powerpoint/2010/main" val="251134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4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64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4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64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64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64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64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278" grpId="0" animBg="1"/>
      <p:bldP spid="264279" grpId="0" animBg="1"/>
      <p:bldP spid="264280" grpId="0" animBg="1"/>
      <p:bldP spid="264281" grpId="0" animBg="1"/>
      <p:bldP spid="264282" grpId="0"/>
      <p:bldP spid="264284" grpId="0"/>
      <p:bldP spid="264324" grpId="0" animBg="1"/>
      <p:bldP spid="264325" grpId="0" animBg="1"/>
      <p:bldP spid="26432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4341" name="灯片编号占位符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89A1065-38A5-466A-A006-FDF1EDD72EED}" type="slidenum">
              <a:rPr lang="zh-CN" altLang="en-US" sz="1400" smtClean="0"/>
              <a:pPr/>
              <a:t>29</a:t>
            </a:fld>
            <a:endParaRPr lang="en-US" altLang="zh-CN" sz="1400" smtClean="0"/>
          </a:p>
        </p:txBody>
      </p:sp>
      <p:sp>
        <p:nvSpPr>
          <p:cNvPr id="14342" name="Rectangle 2"/>
          <p:cNvSpPr>
            <a:spLocks noGrp="1" noChangeArrowheads="1"/>
          </p:cNvSpPr>
          <p:nvPr>
            <p:ph type="title"/>
          </p:nvPr>
        </p:nvSpPr>
        <p:spPr>
          <a:xfrm>
            <a:off x="476250" y="266700"/>
            <a:ext cx="7772400" cy="1143000"/>
          </a:xfrm>
        </p:spPr>
        <p:txBody>
          <a:bodyPr/>
          <a:lstStyle/>
          <a:p>
            <a:r>
              <a:rPr lang="en-US" altLang="zh-CN" sz="3600" smtClean="0">
                <a:ea typeface="宋体" pitchFamily="2" charset="-122"/>
              </a:rPr>
              <a:t>Delay in packet-switched networks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143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23875" y="1371600"/>
            <a:ext cx="3810000" cy="177165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zh-CN" sz="2400" smtClean="0">
                <a:ea typeface="宋体" pitchFamily="2" charset="-122"/>
              </a:rPr>
              <a:t>packets experience </a:t>
            </a:r>
            <a:r>
              <a:rPr lang="en-US" altLang="zh-CN" sz="2400" smtClean="0">
                <a:solidFill>
                  <a:srgbClr val="FF0000"/>
                </a:solidFill>
                <a:ea typeface="宋体" pitchFamily="2" charset="-122"/>
              </a:rPr>
              <a:t>delay </a:t>
            </a:r>
            <a:r>
              <a:rPr lang="en-US" altLang="zh-CN" sz="2400" smtClean="0">
                <a:ea typeface="宋体" pitchFamily="2" charset="-122"/>
              </a:rPr>
              <a:t>on end-to-end path</a:t>
            </a:r>
          </a:p>
          <a:p>
            <a:r>
              <a:rPr lang="en-US" altLang="zh-CN" sz="2400" smtClean="0">
                <a:solidFill>
                  <a:srgbClr val="FF0000"/>
                </a:solidFill>
                <a:ea typeface="宋体" pitchFamily="2" charset="-122"/>
              </a:rPr>
              <a:t>four</a:t>
            </a:r>
            <a:r>
              <a:rPr lang="en-US" altLang="zh-CN" sz="2400" smtClean="0">
                <a:ea typeface="宋体" pitchFamily="2" charset="-122"/>
              </a:rPr>
              <a:t> sources of delay at each hop</a:t>
            </a:r>
          </a:p>
        </p:txBody>
      </p:sp>
      <p:sp>
        <p:nvSpPr>
          <p:cNvPr id="1434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505325" y="1323975"/>
            <a:ext cx="3810000" cy="2914650"/>
          </a:xfrm>
        </p:spPr>
        <p:txBody>
          <a:bodyPr/>
          <a:lstStyle/>
          <a:p>
            <a:r>
              <a:rPr lang="en-US" altLang="zh-CN" sz="2400" smtClean="0">
                <a:ea typeface="宋体" pitchFamily="2" charset="-122"/>
              </a:rPr>
              <a:t>nodal processing: </a:t>
            </a:r>
          </a:p>
          <a:p>
            <a:pPr lvl="1"/>
            <a:r>
              <a:rPr lang="en-US" altLang="zh-CN" sz="2000" smtClean="0">
                <a:ea typeface="宋体" pitchFamily="2" charset="-122"/>
              </a:rPr>
              <a:t>check bit errors</a:t>
            </a:r>
          </a:p>
          <a:p>
            <a:pPr lvl="1"/>
            <a:r>
              <a:rPr lang="en-US" altLang="zh-CN" sz="2000" smtClean="0">
                <a:ea typeface="宋体" pitchFamily="2" charset="-122"/>
              </a:rPr>
              <a:t>determine output link</a:t>
            </a:r>
          </a:p>
          <a:p>
            <a:r>
              <a:rPr lang="en-US" altLang="zh-CN" sz="2400" smtClean="0">
                <a:ea typeface="宋体" pitchFamily="2" charset="-122"/>
              </a:rPr>
              <a:t>queueing</a:t>
            </a:r>
          </a:p>
          <a:p>
            <a:pPr lvl="1"/>
            <a:r>
              <a:rPr lang="en-US" altLang="zh-CN" sz="2000" smtClean="0">
                <a:ea typeface="宋体" pitchFamily="2" charset="-122"/>
              </a:rPr>
              <a:t>time waiting at output link for transmission </a:t>
            </a:r>
          </a:p>
          <a:p>
            <a:pPr lvl="1"/>
            <a:r>
              <a:rPr lang="en-US" altLang="zh-CN" sz="2000" smtClean="0">
                <a:ea typeface="宋体" pitchFamily="2" charset="-122"/>
              </a:rPr>
              <a:t>depends on congestion level of router</a:t>
            </a:r>
          </a:p>
        </p:txBody>
      </p:sp>
      <p:grpSp>
        <p:nvGrpSpPr>
          <p:cNvPr id="14345" name="Group 83"/>
          <p:cNvGrpSpPr>
            <a:grpSpLocks/>
          </p:cNvGrpSpPr>
          <p:nvPr/>
        </p:nvGrpSpPr>
        <p:grpSpPr bwMode="auto">
          <a:xfrm>
            <a:off x="631825" y="3965575"/>
            <a:ext cx="6021388" cy="2174875"/>
            <a:chOff x="494" y="2702"/>
            <a:chExt cx="3793" cy="1370"/>
          </a:xfrm>
        </p:grpSpPr>
        <p:graphicFrame>
          <p:nvGraphicFramePr>
            <p:cNvPr id="14338" name="Object 5"/>
            <p:cNvGraphicFramePr>
              <a:graphicFrameLocks noChangeAspect="1"/>
            </p:cNvGraphicFramePr>
            <p:nvPr/>
          </p:nvGraphicFramePr>
          <p:xfrm>
            <a:off x="914" y="3452"/>
            <a:ext cx="407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16" name="Clip" r:id="rId4" imgW="1305000" imgH="1085760" progId="MS_ClipArt_Gallery.2">
                    <p:embed/>
                  </p:oleObj>
                </mc:Choice>
                <mc:Fallback>
                  <p:oleObj name="Clip" r:id="rId4" imgW="1305000" imgH="10857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4" y="3452"/>
                          <a:ext cx="407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46" name="Oval 6"/>
            <p:cNvSpPr>
              <a:spLocks noChangeArrowheads="1"/>
            </p:cNvSpPr>
            <p:nvPr/>
          </p:nvSpPr>
          <p:spPr bwMode="auto">
            <a:xfrm>
              <a:off x="1570" y="3300"/>
              <a:ext cx="755" cy="233"/>
            </a:xfrm>
            <a:prstGeom prst="ellipse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4347" name="Rectangle 7"/>
            <p:cNvSpPr>
              <a:spLocks noChangeArrowheads="1"/>
            </p:cNvSpPr>
            <p:nvPr/>
          </p:nvSpPr>
          <p:spPr bwMode="auto">
            <a:xfrm>
              <a:off x="1570" y="3257"/>
              <a:ext cx="755" cy="166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4348" name="Oval 8"/>
            <p:cNvSpPr>
              <a:spLocks noChangeArrowheads="1"/>
            </p:cNvSpPr>
            <p:nvPr/>
          </p:nvSpPr>
          <p:spPr bwMode="auto">
            <a:xfrm>
              <a:off x="1576" y="3113"/>
              <a:ext cx="755" cy="271"/>
            </a:xfrm>
            <a:prstGeom prst="ellipse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grpSp>
          <p:nvGrpSpPr>
            <p:cNvPr id="14349" name="Group 9"/>
            <p:cNvGrpSpPr>
              <a:grpSpLocks/>
            </p:cNvGrpSpPr>
            <p:nvPr/>
          </p:nvGrpSpPr>
          <p:grpSpPr bwMode="auto">
            <a:xfrm>
              <a:off x="1794" y="3132"/>
              <a:ext cx="314" cy="75"/>
              <a:chOff x="2208" y="2184"/>
              <a:chExt cx="176" cy="69"/>
            </a:xfrm>
          </p:grpSpPr>
          <p:grpSp>
            <p:nvGrpSpPr>
              <p:cNvPr id="14387" name="Group 10"/>
              <p:cNvGrpSpPr>
                <a:grpSpLocks/>
              </p:cNvGrpSpPr>
              <p:nvPr/>
            </p:nvGrpSpPr>
            <p:grpSpPr bwMode="auto">
              <a:xfrm>
                <a:off x="2208" y="2185"/>
                <a:ext cx="176" cy="68"/>
                <a:chOff x="2848" y="848"/>
                <a:chExt cx="140" cy="98"/>
              </a:xfrm>
            </p:grpSpPr>
            <p:sp>
              <p:nvSpPr>
                <p:cNvPr id="14392" name="Line 1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393" name="Line 1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394" name="Line 1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4388" name="Group 14"/>
              <p:cNvGrpSpPr>
                <a:grpSpLocks/>
              </p:cNvGrpSpPr>
              <p:nvPr/>
            </p:nvGrpSpPr>
            <p:grpSpPr bwMode="auto">
              <a:xfrm flipV="1">
                <a:off x="2208" y="2184"/>
                <a:ext cx="176" cy="68"/>
                <a:chOff x="2848" y="848"/>
                <a:chExt cx="140" cy="98"/>
              </a:xfrm>
            </p:grpSpPr>
            <p:sp>
              <p:nvSpPr>
                <p:cNvPr id="14389" name="Line 1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390" name="Line 1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391" name="Line 1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4350" name="Oval 18"/>
            <p:cNvSpPr>
              <a:spLocks noChangeArrowheads="1"/>
            </p:cNvSpPr>
            <p:nvPr/>
          </p:nvSpPr>
          <p:spPr bwMode="auto">
            <a:xfrm>
              <a:off x="3520" y="3312"/>
              <a:ext cx="755" cy="233"/>
            </a:xfrm>
            <a:prstGeom prst="ellipse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4351" name="Line 19"/>
            <p:cNvSpPr>
              <a:spLocks noChangeShapeType="1"/>
            </p:cNvSpPr>
            <p:nvPr/>
          </p:nvSpPr>
          <p:spPr bwMode="auto">
            <a:xfrm>
              <a:off x="3526" y="3299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52" name="Rectangle 20"/>
            <p:cNvSpPr>
              <a:spLocks noChangeArrowheads="1"/>
            </p:cNvSpPr>
            <p:nvPr/>
          </p:nvSpPr>
          <p:spPr bwMode="auto">
            <a:xfrm>
              <a:off x="3526" y="3275"/>
              <a:ext cx="755" cy="166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4353" name="Oval 21"/>
            <p:cNvSpPr>
              <a:spLocks noChangeArrowheads="1"/>
            </p:cNvSpPr>
            <p:nvPr/>
          </p:nvSpPr>
          <p:spPr bwMode="auto">
            <a:xfrm>
              <a:off x="3532" y="3131"/>
              <a:ext cx="755" cy="271"/>
            </a:xfrm>
            <a:prstGeom prst="ellipse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graphicFrame>
          <p:nvGraphicFramePr>
            <p:cNvPr id="14339" name="Object 23"/>
            <p:cNvGraphicFramePr>
              <a:graphicFrameLocks noChangeAspect="1"/>
            </p:cNvGraphicFramePr>
            <p:nvPr/>
          </p:nvGraphicFramePr>
          <p:xfrm>
            <a:off x="716" y="2816"/>
            <a:ext cx="407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17" name="Clip" r:id="rId6" imgW="1305000" imgH="1085760" progId="MS_ClipArt_Gallery.2">
                    <p:embed/>
                  </p:oleObj>
                </mc:Choice>
                <mc:Fallback>
                  <p:oleObj name="Clip" r:id="rId6" imgW="1305000" imgH="10857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6" y="2816"/>
                          <a:ext cx="407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54" name="Line 24"/>
            <p:cNvSpPr>
              <a:spLocks noChangeShapeType="1"/>
            </p:cNvSpPr>
            <p:nvPr/>
          </p:nvSpPr>
          <p:spPr bwMode="auto">
            <a:xfrm>
              <a:off x="1110" y="3072"/>
              <a:ext cx="31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55" name="Line 25"/>
            <p:cNvSpPr>
              <a:spLocks noChangeShapeType="1"/>
            </p:cNvSpPr>
            <p:nvPr/>
          </p:nvSpPr>
          <p:spPr bwMode="auto">
            <a:xfrm flipV="1">
              <a:off x="1302" y="3693"/>
              <a:ext cx="123" cy="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56" name="Line 26"/>
            <p:cNvSpPr>
              <a:spLocks noChangeShapeType="1"/>
            </p:cNvSpPr>
            <p:nvPr/>
          </p:nvSpPr>
          <p:spPr bwMode="auto">
            <a:xfrm>
              <a:off x="2322" y="3336"/>
              <a:ext cx="1218" cy="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57" name="Line 28"/>
            <p:cNvSpPr>
              <a:spLocks noChangeShapeType="1"/>
            </p:cNvSpPr>
            <p:nvPr/>
          </p:nvSpPr>
          <p:spPr bwMode="auto">
            <a:xfrm flipH="1">
              <a:off x="1428" y="3066"/>
              <a:ext cx="0" cy="63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58" name="Line 29"/>
            <p:cNvSpPr>
              <a:spLocks noChangeShapeType="1"/>
            </p:cNvSpPr>
            <p:nvPr/>
          </p:nvSpPr>
          <p:spPr bwMode="auto">
            <a:xfrm>
              <a:off x="1434" y="3339"/>
              <a:ext cx="12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59" name="Rectangle 36"/>
            <p:cNvSpPr>
              <a:spLocks noChangeArrowheads="1"/>
            </p:cNvSpPr>
            <p:nvPr/>
          </p:nvSpPr>
          <p:spPr bwMode="auto">
            <a:xfrm>
              <a:off x="2901" y="3210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4360" name="Rectangle 40"/>
            <p:cNvSpPr>
              <a:spLocks noChangeArrowheads="1"/>
            </p:cNvSpPr>
            <p:nvPr/>
          </p:nvSpPr>
          <p:spPr bwMode="auto">
            <a:xfrm>
              <a:off x="2112" y="325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4361" name="Rectangle 41"/>
            <p:cNvSpPr>
              <a:spLocks noChangeArrowheads="1"/>
            </p:cNvSpPr>
            <p:nvPr/>
          </p:nvSpPr>
          <p:spPr bwMode="auto">
            <a:xfrm>
              <a:off x="2214" y="3255"/>
              <a:ext cx="93" cy="12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4362" name="Rectangle 42"/>
            <p:cNvSpPr>
              <a:spLocks noChangeArrowheads="1"/>
            </p:cNvSpPr>
            <p:nvPr/>
          </p:nvSpPr>
          <p:spPr bwMode="auto">
            <a:xfrm>
              <a:off x="1449" y="3192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4363" name="Line 44"/>
            <p:cNvSpPr>
              <a:spLocks noChangeShapeType="1"/>
            </p:cNvSpPr>
            <p:nvPr/>
          </p:nvSpPr>
          <p:spPr bwMode="auto">
            <a:xfrm>
              <a:off x="1560" y="3258"/>
              <a:ext cx="153" cy="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64" name="Line 45"/>
            <p:cNvSpPr>
              <a:spLocks noChangeShapeType="1"/>
            </p:cNvSpPr>
            <p:nvPr/>
          </p:nvSpPr>
          <p:spPr bwMode="auto">
            <a:xfrm flipV="1">
              <a:off x="1350" y="3432"/>
              <a:ext cx="0" cy="1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65" name="Line 46"/>
            <p:cNvSpPr>
              <a:spLocks noChangeShapeType="1"/>
            </p:cNvSpPr>
            <p:nvPr/>
          </p:nvSpPr>
          <p:spPr bwMode="auto">
            <a:xfrm flipV="1">
              <a:off x="3387" y="3084"/>
              <a:ext cx="23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66" name="Text Box 47"/>
            <p:cNvSpPr txBox="1">
              <a:spLocks noChangeArrowheads="1"/>
            </p:cNvSpPr>
            <p:nvPr/>
          </p:nvSpPr>
          <p:spPr bwMode="auto">
            <a:xfrm>
              <a:off x="494" y="2831"/>
              <a:ext cx="25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CN">
                  <a:solidFill>
                    <a:schemeClr val="accent1"/>
                  </a:solidFill>
                  <a:latin typeface="Comic Sans MS" pitchFamily="66" charset="0"/>
                  <a:ea typeface="宋体" pitchFamily="2" charset="-122"/>
                </a:rPr>
                <a:t>A</a:t>
              </a:r>
              <a:endParaRPr lang="en-US" altLang="zh-CN">
                <a:solidFill>
                  <a:schemeClr val="accent1"/>
                </a:solidFill>
                <a:ea typeface="宋体" pitchFamily="2" charset="-122"/>
              </a:endParaRPr>
            </a:p>
          </p:txBody>
        </p:sp>
        <p:sp>
          <p:nvSpPr>
            <p:cNvPr id="14367" name="Text Box 48"/>
            <p:cNvSpPr txBox="1">
              <a:spLocks noChangeArrowheads="1"/>
            </p:cNvSpPr>
            <p:nvPr/>
          </p:nvSpPr>
          <p:spPr bwMode="auto">
            <a:xfrm>
              <a:off x="668" y="3473"/>
              <a:ext cx="2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CN">
                  <a:solidFill>
                    <a:schemeClr val="accent2"/>
                  </a:solidFill>
                  <a:latin typeface="Comic Sans MS" pitchFamily="66" charset="0"/>
                  <a:ea typeface="宋体" pitchFamily="2" charset="-122"/>
                </a:rPr>
                <a:t>B</a:t>
              </a:r>
              <a:endParaRPr lang="en-US" altLang="zh-CN">
                <a:solidFill>
                  <a:schemeClr val="accent1"/>
                </a:solidFill>
                <a:ea typeface="宋体" pitchFamily="2" charset="-122"/>
              </a:endParaRPr>
            </a:p>
          </p:txBody>
        </p:sp>
        <p:sp>
          <p:nvSpPr>
            <p:cNvPr id="14368" name="Rectangle 63"/>
            <p:cNvSpPr>
              <a:spLocks noChangeArrowheads="1"/>
            </p:cNvSpPr>
            <p:nvPr/>
          </p:nvSpPr>
          <p:spPr bwMode="auto">
            <a:xfrm>
              <a:off x="2295" y="3216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4369" name="Text Box 64"/>
            <p:cNvSpPr txBox="1">
              <a:spLocks noChangeArrowheads="1"/>
            </p:cNvSpPr>
            <p:nvPr/>
          </p:nvSpPr>
          <p:spPr bwMode="auto">
            <a:xfrm>
              <a:off x="2540" y="2966"/>
              <a:ext cx="89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CN" sz="1800">
                  <a:solidFill>
                    <a:srgbClr val="FF0000"/>
                  </a:solidFill>
                  <a:latin typeface="Comic Sans MS" pitchFamily="66" charset="0"/>
                  <a:ea typeface="宋体" pitchFamily="2" charset="-122"/>
                </a:rPr>
                <a:t>propagation</a:t>
              </a:r>
              <a:endParaRPr lang="en-US" altLang="zh-CN" sz="1800">
                <a:ea typeface="宋体" pitchFamily="2" charset="-122"/>
              </a:endParaRPr>
            </a:p>
          </p:txBody>
        </p:sp>
        <p:sp>
          <p:nvSpPr>
            <p:cNvPr id="14370" name="Line 65"/>
            <p:cNvSpPr>
              <a:spLocks noChangeShapeType="1"/>
            </p:cNvSpPr>
            <p:nvPr/>
          </p:nvSpPr>
          <p:spPr bwMode="auto">
            <a:xfrm rot="10800000">
              <a:off x="2385" y="3084"/>
              <a:ext cx="20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71" name="Text Box 66"/>
            <p:cNvSpPr txBox="1">
              <a:spLocks noChangeArrowheads="1"/>
            </p:cNvSpPr>
            <p:nvPr/>
          </p:nvSpPr>
          <p:spPr bwMode="auto">
            <a:xfrm>
              <a:off x="1346" y="2702"/>
              <a:ext cx="95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CN" sz="1800">
                  <a:solidFill>
                    <a:srgbClr val="FF0000"/>
                  </a:solidFill>
                  <a:latin typeface="Comic Sans MS" pitchFamily="66" charset="0"/>
                  <a:ea typeface="宋体" pitchFamily="2" charset="-122"/>
                </a:rPr>
                <a:t>transmission</a:t>
              </a:r>
              <a:endParaRPr lang="en-US" altLang="zh-CN" sz="1800">
                <a:ea typeface="宋体" pitchFamily="2" charset="-122"/>
              </a:endParaRPr>
            </a:p>
          </p:txBody>
        </p:sp>
        <p:sp>
          <p:nvSpPr>
            <p:cNvPr id="14372" name="Line 67"/>
            <p:cNvSpPr>
              <a:spLocks noChangeShapeType="1"/>
            </p:cNvSpPr>
            <p:nvPr/>
          </p:nvSpPr>
          <p:spPr bwMode="auto">
            <a:xfrm rot="10800000" flipH="1" flipV="1">
              <a:off x="2022" y="2874"/>
              <a:ext cx="333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73" name="Text Box 68"/>
            <p:cNvSpPr txBox="1">
              <a:spLocks noChangeArrowheads="1"/>
            </p:cNvSpPr>
            <p:nvPr/>
          </p:nvSpPr>
          <p:spPr bwMode="auto">
            <a:xfrm>
              <a:off x="1424" y="3668"/>
              <a:ext cx="82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FF0000"/>
                  </a:solidFill>
                  <a:latin typeface="Comic Sans MS" pitchFamily="66" charset="0"/>
                  <a:ea typeface="宋体" pitchFamily="2" charset="-122"/>
                </a:rPr>
                <a:t>nodal</a:t>
              </a:r>
            </a:p>
            <a:p>
              <a:pPr algn="ctr"/>
              <a:r>
                <a:rPr lang="en-US" altLang="zh-CN" sz="1800">
                  <a:solidFill>
                    <a:srgbClr val="FF0000"/>
                  </a:solidFill>
                  <a:latin typeface="Comic Sans MS" pitchFamily="66" charset="0"/>
                  <a:ea typeface="宋体" pitchFamily="2" charset="-122"/>
                </a:rPr>
                <a:t>processing</a:t>
              </a:r>
              <a:endParaRPr lang="en-US" altLang="zh-CN" sz="1800">
                <a:ea typeface="宋体" pitchFamily="2" charset="-122"/>
              </a:endParaRPr>
            </a:p>
          </p:txBody>
        </p:sp>
        <p:sp>
          <p:nvSpPr>
            <p:cNvPr id="14374" name="Line 69"/>
            <p:cNvSpPr>
              <a:spLocks noChangeShapeType="1"/>
            </p:cNvSpPr>
            <p:nvPr/>
          </p:nvSpPr>
          <p:spPr bwMode="auto">
            <a:xfrm rot="10800000">
              <a:off x="1587" y="3696"/>
              <a:ext cx="5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75" name="Line 71"/>
            <p:cNvSpPr>
              <a:spLocks noChangeShapeType="1"/>
            </p:cNvSpPr>
            <p:nvPr/>
          </p:nvSpPr>
          <p:spPr bwMode="auto">
            <a:xfrm rot="10800000" flipV="1">
              <a:off x="2097" y="3546"/>
              <a:ext cx="24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76" name="Text Box 72"/>
            <p:cNvSpPr txBox="1">
              <a:spLocks noChangeArrowheads="1"/>
            </p:cNvSpPr>
            <p:nvPr/>
          </p:nvSpPr>
          <p:spPr bwMode="auto">
            <a:xfrm>
              <a:off x="2354" y="3830"/>
              <a:ext cx="6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CN" sz="1800">
                  <a:solidFill>
                    <a:srgbClr val="FF0000"/>
                  </a:solidFill>
                  <a:latin typeface="Comic Sans MS" pitchFamily="66" charset="0"/>
                  <a:ea typeface="宋体" pitchFamily="2" charset="-122"/>
                </a:rPr>
                <a:t>queueing</a:t>
              </a:r>
              <a:endParaRPr lang="en-US" altLang="zh-CN" sz="1800">
                <a:ea typeface="宋体" pitchFamily="2" charset="-122"/>
              </a:endParaRPr>
            </a:p>
          </p:txBody>
        </p:sp>
        <p:sp>
          <p:nvSpPr>
            <p:cNvPr id="14377" name="Line 73"/>
            <p:cNvSpPr>
              <a:spLocks noChangeShapeType="1"/>
            </p:cNvSpPr>
            <p:nvPr/>
          </p:nvSpPr>
          <p:spPr bwMode="auto">
            <a:xfrm rot="10800000">
              <a:off x="2199" y="3546"/>
              <a:ext cx="375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4378" name="Group 74"/>
            <p:cNvGrpSpPr>
              <a:grpSpLocks/>
            </p:cNvGrpSpPr>
            <p:nvPr/>
          </p:nvGrpSpPr>
          <p:grpSpPr bwMode="auto">
            <a:xfrm>
              <a:off x="3738" y="3168"/>
              <a:ext cx="314" cy="75"/>
              <a:chOff x="2208" y="2184"/>
              <a:chExt cx="176" cy="69"/>
            </a:xfrm>
          </p:grpSpPr>
          <p:grpSp>
            <p:nvGrpSpPr>
              <p:cNvPr id="14379" name="Group 75"/>
              <p:cNvGrpSpPr>
                <a:grpSpLocks/>
              </p:cNvGrpSpPr>
              <p:nvPr/>
            </p:nvGrpSpPr>
            <p:grpSpPr bwMode="auto">
              <a:xfrm>
                <a:off x="2208" y="2185"/>
                <a:ext cx="176" cy="68"/>
                <a:chOff x="2848" y="848"/>
                <a:chExt cx="140" cy="98"/>
              </a:xfrm>
            </p:grpSpPr>
            <p:sp>
              <p:nvSpPr>
                <p:cNvPr id="14384" name="Line 7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385" name="Line 7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386" name="Line 7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4380" name="Group 79"/>
              <p:cNvGrpSpPr>
                <a:grpSpLocks/>
              </p:cNvGrpSpPr>
              <p:nvPr/>
            </p:nvGrpSpPr>
            <p:grpSpPr bwMode="auto">
              <a:xfrm flipV="1">
                <a:off x="2208" y="2184"/>
                <a:ext cx="176" cy="68"/>
                <a:chOff x="2848" y="848"/>
                <a:chExt cx="140" cy="98"/>
              </a:xfrm>
            </p:grpSpPr>
            <p:sp>
              <p:nvSpPr>
                <p:cNvPr id="14381" name="Line 8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382" name="Line 8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383" name="Line 8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8659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52227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FCF9304-382B-4093-A86B-416AB7B6FA2D}" type="slidenum">
              <a:rPr lang="zh-CN" altLang="en-US" sz="1400" smtClean="0"/>
              <a:pPr/>
              <a:t>3</a:t>
            </a:fld>
            <a:endParaRPr lang="en-US" altLang="zh-CN" sz="1400" smtClean="0"/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/>
          </p:nvPr>
        </p:nvSpPr>
        <p:spPr>
          <a:xfrm>
            <a:off x="647700" y="330200"/>
            <a:ext cx="7772400" cy="901700"/>
          </a:xfrm>
        </p:spPr>
        <p:txBody>
          <a:bodyPr/>
          <a:lstStyle/>
          <a:p>
            <a:pPr algn="ctr"/>
            <a:r>
              <a:rPr lang="zh-CN" altLang="en-US" b="1" dirty="0" smtClean="0">
                <a:ea typeface="宋体" pitchFamily="2" charset="-122"/>
              </a:rPr>
              <a:t>教学目标</a:t>
            </a:r>
          </a:p>
        </p:txBody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63600" y="1473200"/>
            <a:ext cx="7378700" cy="4648200"/>
          </a:xfrm>
        </p:spPr>
        <p:txBody>
          <a:bodyPr/>
          <a:lstStyle/>
          <a:p>
            <a:pPr algn="just"/>
            <a:r>
              <a:rPr lang="zh-CN" altLang="en-US" sz="3200" dirty="0" smtClean="0">
                <a:latin typeface="Times New Roman" pitchFamily="18" charset="0"/>
                <a:ea typeface="宋体" pitchFamily="2" charset="-122"/>
              </a:rPr>
              <a:t>了解有关计算机网络的基本概念，掌握计算机网络的基本工作原理和主要技术，</a:t>
            </a:r>
            <a:r>
              <a:rPr lang="zh-CN" altLang="en-US" sz="3200" dirty="0">
                <a:latin typeface="Times New Roman" pitchFamily="18" charset="0"/>
                <a:ea typeface="宋体" pitchFamily="2" charset="-122"/>
              </a:rPr>
              <a:t>理解</a:t>
            </a:r>
            <a:r>
              <a:rPr lang="zh-CN" altLang="en-US" sz="3200" dirty="0" smtClean="0">
                <a:latin typeface="Times New Roman" pitchFamily="18" charset="0"/>
                <a:ea typeface="宋体" pitchFamily="2" charset="-122"/>
              </a:rPr>
              <a:t>计算机网络应用原理及其方法。</a:t>
            </a:r>
          </a:p>
          <a:p>
            <a:pPr algn="just"/>
            <a:r>
              <a:rPr lang="zh-CN" altLang="en-US" sz="3200" dirty="0" smtClean="0">
                <a:latin typeface="Times New Roman" pitchFamily="18" charset="0"/>
                <a:ea typeface="宋体" pitchFamily="2" charset="-122"/>
              </a:rPr>
              <a:t>以计算机网络体系结构的分层模型为基础，重点掌握</a:t>
            </a:r>
            <a:r>
              <a:rPr lang="en-US" altLang="zh-CN" sz="3200" dirty="0" smtClean="0">
                <a:latin typeface="Times New Roman" pitchFamily="18" charset="0"/>
                <a:ea typeface="宋体" pitchFamily="2" charset="-122"/>
              </a:rPr>
              <a:t>Internet</a:t>
            </a:r>
            <a:r>
              <a:rPr lang="zh-CN" altLang="en-US" sz="3200" dirty="0" smtClean="0">
                <a:latin typeface="Times New Roman" pitchFamily="18" charset="0"/>
                <a:ea typeface="宋体" pitchFamily="2" charset="-122"/>
              </a:rPr>
              <a:t>。深入了解</a:t>
            </a:r>
            <a:r>
              <a:rPr lang="en-US" altLang="zh-CN" sz="3200" b="1" dirty="0" smtClean="0">
                <a:latin typeface="Times New Roman" pitchFamily="18" charset="0"/>
                <a:ea typeface="宋体" pitchFamily="2" charset="-122"/>
              </a:rPr>
              <a:t>TCP/IP</a:t>
            </a:r>
            <a:r>
              <a:rPr lang="zh-CN" altLang="en-US" sz="3200" b="1" dirty="0" smtClean="0">
                <a:latin typeface="Times New Roman" pitchFamily="18" charset="0"/>
                <a:ea typeface="宋体" pitchFamily="2" charset="-122"/>
              </a:rPr>
              <a:t>协议族</a:t>
            </a:r>
            <a:r>
              <a:rPr lang="zh-CN" altLang="en-US" sz="3200" dirty="0" smtClean="0">
                <a:latin typeface="Times New Roman" pitchFamily="18" charset="0"/>
                <a:ea typeface="宋体" pitchFamily="2" charset="-122"/>
              </a:rPr>
              <a:t>的工作原理，为今后各种计算机网络及其相关应用、学习和研究打下基础。</a:t>
            </a:r>
            <a:endParaRPr lang="zh-CN" altLang="en-US" dirty="0" smtClean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5365" name="灯片编号占位符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0C7769E-666B-41DE-8DBD-244B1CC1F222}" type="slidenum">
              <a:rPr lang="zh-CN" altLang="en-US" sz="1400" smtClean="0"/>
              <a:pPr/>
              <a:t>30</a:t>
            </a:fld>
            <a:endParaRPr lang="en-US" altLang="zh-CN" sz="1400" smtClean="0"/>
          </a:p>
        </p:txBody>
      </p:sp>
      <p:sp>
        <p:nvSpPr>
          <p:cNvPr id="15366" name="Rectangle 2"/>
          <p:cNvSpPr>
            <a:spLocks noGrp="1" noChangeArrowheads="1"/>
          </p:cNvSpPr>
          <p:nvPr>
            <p:ph type="title"/>
          </p:nvPr>
        </p:nvSpPr>
        <p:spPr>
          <a:xfrm>
            <a:off x="476250" y="266700"/>
            <a:ext cx="7772400" cy="1143000"/>
          </a:xfrm>
        </p:spPr>
        <p:txBody>
          <a:bodyPr/>
          <a:lstStyle/>
          <a:p>
            <a:r>
              <a:rPr lang="en-US" altLang="zh-CN" sz="3600" smtClean="0">
                <a:ea typeface="宋体" pitchFamily="2" charset="-122"/>
              </a:rPr>
              <a:t>Delay in packet-switched networks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153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23875" y="1371600"/>
            <a:ext cx="3810000" cy="2505075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zh-CN" sz="2400" dirty="0" smtClean="0">
                <a:solidFill>
                  <a:srgbClr val="FF0000"/>
                </a:solidFill>
                <a:ea typeface="宋体" pitchFamily="2" charset="-122"/>
              </a:rPr>
              <a:t>Transmission delay:</a:t>
            </a:r>
            <a:endParaRPr lang="en-US" altLang="zh-CN" sz="2400" dirty="0" smtClean="0">
              <a:ea typeface="宋体" pitchFamily="2" charset="-122"/>
            </a:endParaRPr>
          </a:p>
          <a:p>
            <a:r>
              <a:rPr lang="en-US" altLang="zh-CN" sz="2400" dirty="0" smtClean="0">
                <a:ea typeface="宋体" pitchFamily="2" charset="-122"/>
              </a:rPr>
              <a:t>R=link bandwidth (bps)</a:t>
            </a:r>
          </a:p>
          <a:p>
            <a:r>
              <a:rPr lang="en-US" altLang="zh-CN" sz="2400" dirty="0" smtClean="0">
                <a:ea typeface="宋体" pitchFamily="2" charset="-122"/>
              </a:rPr>
              <a:t>L=packet length (bits)</a:t>
            </a:r>
          </a:p>
          <a:p>
            <a:r>
              <a:rPr lang="en-US" altLang="zh-CN" sz="2400" dirty="0" smtClean="0">
                <a:ea typeface="宋体" pitchFamily="2" charset="-122"/>
              </a:rPr>
              <a:t>time to send bits into link = L/R</a:t>
            </a:r>
          </a:p>
        </p:txBody>
      </p:sp>
      <p:sp>
        <p:nvSpPr>
          <p:cNvPr id="15368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553744" y="1323975"/>
            <a:ext cx="4152900" cy="291465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zh-CN" sz="2400" dirty="0" smtClean="0">
                <a:solidFill>
                  <a:srgbClr val="FF0000"/>
                </a:solidFill>
                <a:ea typeface="宋体" pitchFamily="2" charset="-122"/>
              </a:rPr>
              <a:t>Propagation delay:</a:t>
            </a:r>
          </a:p>
          <a:p>
            <a:r>
              <a:rPr lang="en-US" altLang="zh-CN" sz="2400" dirty="0" smtClean="0">
                <a:ea typeface="宋体" pitchFamily="2" charset="-122"/>
              </a:rPr>
              <a:t>d = length of physical link</a:t>
            </a:r>
          </a:p>
          <a:p>
            <a:r>
              <a:rPr lang="en-US" altLang="zh-CN" sz="2400" dirty="0" smtClean="0">
                <a:ea typeface="宋体" pitchFamily="2" charset="-122"/>
              </a:rPr>
              <a:t>s = propagation speed in medium (~2x10</a:t>
            </a:r>
            <a:r>
              <a:rPr lang="en-US" altLang="zh-CN" sz="2400" baseline="30000" dirty="0" smtClean="0">
                <a:ea typeface="宋体" pitchFamily="2" charset="-122"/>
              </a:rPr>
              <a:t>8</a:t>
            </a:r>
            <a:r>
              <a:rPr lang="en-US" altLang="zh-CN" sz="2400" dirty="0" smtClean="0">
                <a:ea typeface="宋体" pitchFamily="2" charset="-122"/>
              </a:rPr>
              <a:t> m/sec)</a:t>
            </a:r>
          </a:p>
          <a:p>
            <a:r>
              <a:rPr lang="en-US" altLang="zh-CN" sz="2400" dirty="0" smtClean="0">
                <a:ea typeface="宋体" pitchFamily="2" charset="-122"/>
              </a:rPr>
              <a:t>propagation delay = d/s</a:t>
            </a:r>
          </a:p>
        </p:txBody>
      </p:sp>
      <p:grpSp>
        <p:nvGrpSpPr>
          <p:cNvPr id="15369" name="Group 5"/>
          <p:cNvGrpSpPr>
            <a:grpSpLocks/>
          </p:cNvGrpSpPr>
          <p:nvPr/>
        </p:nvGrpSpPr>
        <p:grpSpPr bwMode="auto">
          <a:xfrm>
            <a:off x="622300" y="4432300"/>
            <a:ext cx="6021388" cy="2174875"/>
            <a:chOff x="494" y="2702"/>
            <a:chExt cx="3793" cy="1370"/>
          </a:xfrm>
        </p:grpSpPr>
        <p:graphicFrame>
          <p:nvGraphicFramePr>
            <p:cNvPr id="15362" name="Object 6"/>
            <p:cNvGraphicFramePr>
              <a:graphicFrameLocks noChangeAspect="1"/>
            </p:cNvGraphicFramePr>
            <p:nvPr/>
          </p:nvGraphicFramePr>
          <p:xfrm>
            <a:off x="914" y="3452"/>
            <a:ext cx="407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40" name="Clip" r:id="rId4" imgW="1305000" imgH="1085760" progId="MS_ClipArt_Gallery.2">
                    <p:embed/>
                  </p:oleObj>
                </mc:Choice>
                <mc:Fallback>
                  <p:oleObj name="Clip" r:id="rId4" imgW="1305000" imgH="10857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4" y="3452"/>
                          <a:ext cx="407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72" name="Oval 7"/>
            <p:cNvSpPr>
              <a:spLocks noChangeArrowheads="1"/>
            </p:cNvSpPr>
            <p:nvPr/>
          </p:nvSpPr>
          <p:spPr bwMode="auto">
            <a:xfrm>
              <a:off x="1570" y="3300"/>
              <a:ext cx="755" cy="233"/>
            </a:xfrm>
            <a:prstGeom prst="ellipse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5373" name="Rectangle 8"/>
            <p:cNvSpPr>
              <a:spLocks noChangeArrowheads="1"/>
            </p:cNvSpPr>
            <p:nvPr/>
          </p:nvSpPr>
          <p:spPr bwMode="auto">
            <a:xfrm>
              <a:off x="1570" y="3257"/>
              <a:ext cx="755" cy="166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5374" name="Oval 9"/>
            <p:cNvSpPr>
              <a:spLocks noChangeArrowheads="1"/>
            </p:cNvSpPr>
            <p:nvPr/>
          </p:nvSpPr>
          <p:spPr bwMode="auto">
            <a:xfrm>
              <a:off x="1576" y="3113"/>
              <a:ext cx="755" cy="271"/>
            </a:xfrm>
            <a:prstGeom prst="ellipse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grpSp>
          <p:nvGrpSpPr>
            <p:cNvPr id="15375" name="Group 10"/>
            <p:cNvGrpSpPr>
              <a:grpSpLocks/>
            </p:cNvGrpSpPr>
            <p:nvPr/>
          </p:nvGrpSpPr>
          <p:grpSpPr bwMode="auto">
            <a:xfrm>
              <a:off x="1794" y="3132"/>
              <a:ext cx="314" cy="75"/>
              <a:chOff x="2208" y="2184"/>
              <a:chExt cx="176" cy="69"/>
            </a:xfrm>
          </p:grpSpPr>
          <p:grpSp>
            <p:nvGrpSpPr>
              <p:cNvPr id="15413" name="Group 11"/>
              <p:cNvGrpSpPr>
                <a:grpSpLocks/>
              </p:cNvGrpSpPr>
              <p:nvPr/>
            </p:nvGrpSpPr>
            <p:grpSpPr bwMode="auto">
              <a:xfrm>
                <a:off x="2208" y="2185"/>
                <a:ext cx="176" cy="68"/>
                <a:chOff x="2848" y="848"/>
                <a:chExt cx="140" cy="98"/>
              </a:xfrm>
            </p:grpSpPr>
            <p:sp>
              <p:nvSpPr>
                <p:cNvPr id="15418" name="Line 1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419" name="Line 1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420" name="Line 1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5414" name="Group 15"/>
              <p:cNvGrpSpPr>
                <a:grpSpLocks/>
              </p:cNvGrpSpPr>
              <p:nvPr/>
            </p:nvGrpSpPr>
            <p:grpSpPr bwMode="auto">
              <a:xfrm flipV="1">
                <a:off x="2208" y="2184"/>
                <a:ext cx="176" cy="68"/>
                <a:chOff x="2848" y="848"/>
                <a:chExt cx="140" cy="98"/>
              </a:xfrm>
            </p:grpSpPr>
            <p:sp>
              <p:nvSpPr>
                <p:cNvPr id="15415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416" name="Line 1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417" name="Line 1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5376" name="Oval 19"/>
            <p:cNvSpPr>
              <a:spLocks noChangeArrowheads="1"/>
            </p:cNvSpPr>
            <p:nvPr/>
          </p:nvSpPr>
          <p:spPr bwMode="auto">
            <a:xfrm>
              <a:off x="3520" y="3312"/>
              <a:ext cx="755" cy="233"/>
            </a:xfrm>
            <a:prstGeom prst="ellipse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5377" name="Line 20"/>
            <p:cNvSpPr>
              <a:spLocks noChangeShapeType="1"/>
            </p:cNvSpPr>
            <p:nvPr/>
          </p:nvSpPr>
          <p:spPr bwMode="auto">
            <a:xfrm>
              <a:off x="3526" y="3299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378" name="Rectangle 21"/>
            <p:cNvSpPr>
              <a:spLocks noChangeArrowheads="1"/>
            </p:cNvSpPr>
            <p:nvPr/>
          </p:nvSpPr>
          <p:spPr bwMode="auto">
            <a:xfrm>
              <a:off x="3526" y="3275"/>
              <a:ext cx="755" cy="166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5379" name="Oval 22"/>
            <p:cNvSpPr>
              <a:spLocks noChangeArrowheads="1"/>
            </p:cNvSpPr>
            <p:nvPr/>
          </p:nvSpPr>
          <p:spPr bwMode="auto">
            <a:xfrm>
              <a:off x="3532" y="3131"/>
              <a:ext cx="755" cy="271"/>
            </a:xfrm>
            <a:prstGeom prst="ellipse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graphicFrame>
          <p:nvGraphicFramePr>
            <p:cNvPr id="15363" name="Object 23"/>
            <p:cNvGraphicFramePr>
              <a:graphicFrameLocks noChangeAspect="1"/>
            </p:cNvGraphicFramePr>
            <p:nvPr/>
          </p:nvGraphicFramePr>
          <p:xfrm>
            <a:off x="716" y="2816"/>
            <a:ext cx="407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41" name="Clip" r:id="rId6" imgW="1305000" imgH="1085760" progId="MS_ClipArt_Gallery.2">
                    <p:embed/>
                  </p:oleObj>
                </mc:Choice>
                <mc:Fallback>
                  <p:oleObj name="Clip" r:id="rId6" imgW="1305000" imgH="10857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6" y="2816"/>
                          <a:ext cx="407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80" name="Line 24"/>
            <p:cNvSpPr>
              <a:spLocks noChangeShapeType="1"/>
            </p:cNvSpPr>
            <p:nvPr/>
          </p:nvSpPr>
          <p:spPr bwMode="auto">
            <a:xfrm>
              <a:off x="1110" y="3072"/>
              <a:ext cx="31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381" name="Line 25"/>
            <p:cNvSpPr>
              <a:spLocks noChangeShapeType="1"/>
            </p:cNvSpPr>
            <p:nvPr/>
          </p:nvSpPr>
          <p:spPr bwMode="auto">
            <a:xfrm flipV="1">
              <a:off x="1302" y="3693"/>
              <a:ext cx="123" cy="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382" name="Line 26"/>
            <p:cNvSpPr>
              <a:spLocks noChangeShapeType="1"/>
            </p:cNvSpPr>
            <p:nvPr/>
          </p:nvSpPr>
          <p:spPr bwMode="auto">
            <a:xfrm>
              <a:off x="2322" y="3336"/>
              <a:ext cx="1218" cy="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383" name="Line 27"/>
            <p:cNvSpPr>
              <a:spLocks noChangeShapeType="1"/>
            </p:cNvSpPr>
            <p:nvPr/>
          </p:nvSpPr>
          <p:spPr bwMode="auto">
            <a:xfrm flipH="1">
              <a:off x="1428" y="3066"/>
              <a:ext cx="0" cy="63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384" name="Line 28"/>
            <p:cNvSpPr>
              <a:spLocks noChangeShapeType="1"/>
            </p:cNvSpPr>
            <p:nvPr/>
          </p:nvSpPr>
          <p:spPr bwMode="auto">
            <a:xfrm>
              <a:off x="1434" y="3339"/>
              <a:ext cx="12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385" name="Rectangle 29"/>
            <p:cNvSpPr>
              <a:spLocks noChangeArrowheads="1"/>
            </p:cNvSpPr>
            <p:nvPr/>
          </p:nvSpPr>
          <p:spPr bwMode="auto">
            <a:xfrm>
              <a:off x="2901" y="3210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5386" name="Rectangle 30"/>
            <p:cNvSpPr>
              <a:spLocks noChangeArrowheads="1"/>
            </p:cNvSpPr>
            <p:nvPr/>
          </p:nvSpPr>
          <p:spPr bwMode="auto">
            <a:xfrm>
              <a:off x="2112" y="325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5387" name="Rectangle 31"/>
            <p:cNvSpPr>
              <a:spLocks noChangeArrowheads="1"/>
            </p:cNvSpPr>
            <p:nvPr/>
          </p:nvSpPr>
          <p:spPr bwMode="auto">
            <a:xfrm>
              <a:off x="2214" y="3255"/>
              <a:ext cx="93" cy="12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5388" name="Rectangle 32"/>
            <p:cNvSpPr>
              <a:spLocks noChangeArrowheads="1"/>
            </p:cNvSpPr>
            <p:nvPr/>
          </p:nvSpPr>
          <p:spPr bwMode="auto">
            <a:xfrm>
              <a:off x="1449" y="3192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5389" name="Line 33"/>
            <p:cNvSpPr>
              <a:spLocks noChangeShapeType="1"/>
            </p:cNvSpPr>
            <p:nvPr/>
          </p:nvSpPr>
          <p:spPr bwMode="auto">
            <a:xfrm>
              <a:off x="1560" y="3258"/>
              <a:ext cx="153" cy="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390" name="Line 34"/>
            <p:cNvSpPr>
              <a:spLocks noChangeShapeType="1"/>
            </p:cNvSpPr>
            <p:nvPr/>
          </p:nvSpPr>
          <p:spPr bwMode="auto">
            <a:xfrm flipV="1">
              <a:off x="1350" y="3432"/>
              <a:ext cx="0" cy="1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391" name="Line 35"/>
            <p:cNvSpPr>
              <a:spLocks noChangeShapeType="1"/>
            </p:cNvSpPr>
            <p:nvPr/>
          </p:nvSpPr>
          <p:spPr bwMode="auto">
            <a:xfrm flipV="1">
              <a:off x="3387" y="3084"/>
              <a:ext cx="23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392" name="Text Box 36"/>
            <p:cNvSpPr txBox="1">
              <a:spLocks noChangeArrowheads="1"/>
            </p:cNvSpPr>
            <p:nvPr/>
          </p:nvSpPr>
          <p:spPr bwMode="auto">
            <a:xfrm>
              <a:off x="494" y="2831"/>
              <a:ext cx="25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CN">
                  <a:solidFill>
                    <a:schemeClr val="accent1"/>
                  </a:solidFill>
                  <a:latin typeface="Comic Sans MS" pitchFamily="66" charset="0"/>
                  <a:ea typeface="宋体" pitchFamily="2" charset="-122"/>
                </a:rPr>
                <a:t>A</a:t>
              </a:r>
              <a:endParaRPr lang="en-US" altLang="zh-CN">
                <a:solidFill>
                  <a:schemeClr val="accent1"/>
                </a:solidFill>
                <a:ea typeface="宋体" pitchFamily="2" charset="-122"/>
              </a:endParaRPr>
            </a:p>
          </p:txBody>
        </p:sp>
        <p:sp>
          <p:nvSpPr>
            <p:cNvPr id="15393" name="Text Box 37"/>
            <p:cNvSpPr txBox="1">
              <a:spLocks noChangeArrowheads="1"/>
            </p:cNvSpPr>
            <p:nvPr/>
          </p:nvSpPr>
          <p:spPr bwMode="auto">
            <a:xfrm>
              <a:off x="668" y="3473"/>
              <a:ext cx="2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CN">
                  <a:solidFill>
                    <a:schemeClr val="accent2"/>
                  </a:solidFill>
                  <a:latin typeface="Comic Sans MS" pitchFamily="66" charset="0"/>
                  <a:ea typeface="宋体" pitchFamily="2" charset="-122"/>
                </a:rPr>
                <a:t>B</a:t>
              </a:r>
              <a:endParaRPr lang="en-US" altLang="zh-CN">
                <a:solidFill>
                  <a:schemeClr val="accent1"/>
                </a:solidFill>
                <a:ea typeface="宋体" pitchFamily="2" charset="-122"/>
              </a:endParaRPr>
            </a:p>
          </p:txBody>
        </p:sp>
        <p:sp>
          <p:nvSpPr>
            <p:cNvPr id="15394" name="Rectangle 38"/>
            <p:cNvSpPr>
              <a:spLocks noChangeArrowheads="1"/>
            </p:cNvSpPr>
            <p:nvPr/>
          </p:nvSpPr>
          <p:spPr bwMode="auto">
            <a:xfrm>
              <a:off x="2295" y="3216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5395" name="Text Box 39"/>
            <p:cNvSpPr txBox="1">
              <a:spLocks noChangeArrowheads="1"/>
            </p:cNvSpPr>
            <p:nvPr/>
          </p:nvSpPr>
          <p:spPr bwMode="auto">
            <a:xfrm>
              <a:off x="2540" y="2966"/>
              <a:ext cx="89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CN" sz="1800">
                  <a:solidFill>
                    <a:srgbClr val="FF0000"/>
                  </a:solidFill>
                  <a:latin typeface="Comic Sans MS" pitchFamily="66" charset="0"/>
                  <a:ea typeface="宋体" pitchFamily="2" charset="-122"/>
                </a:rPr>
                <a:t>propagation</a:t>
              </a:r>
              <a:endParaRPr lang="en-US" altLang="zh-CN" sz="1800">
                <a:ea typeface="宋体" pitchFamily="2" charset="-122"/>
              </a:endParaRPr>
            </a:p>
          </p:txBody>
        </p:sp>
        <p:sp>
          <p:nvSpPr>
            <p:cNvPr id="15396" name="Line 40"/>
            <p:cNvSpPr>
              <a:spLocks noChangeShapeType="1"/>
            </p:cNvSpPr>
            <p:nvPr/>
          </p:nvSpPr>
          <p:spPr bwMode="auto">
            <a:xfrm rot="10800000">
              <a:off x="2385" y="3084"/>
              <a:ext cx="20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397" name="Text Box 41"/>
            <p:cNvSpPr txBox="1">
              <a:spLocks noChangeArrowheads="1"/>
            </p:cNvSpPr>
            <p:nvPr/>
          </p:nvSpPr>
          <p:spPr bwMode="auto">
            <a:xfrm>
              <a:off x="1346" y="2702"/>
              <a:ext cx="95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CN" sz="1800">
                  <a:solidFill>
                    <a:srgbClr val="FF0000"/>
                  </a:solidFill>
                  <a:latin typeface="Comic Sans MS" pitchFamily="66" charset="0"/>
                  <a:ea typeface="宋体" pitchFamily="2" charset="-122"/>
                </a:rPr>
                <a:t>transmission</a:t>
              </a:r>
              <a:endParaRPr lang="en-US" altLang="zh-CN" sz="1800">
                <a:ea typeface="宋体" pitchFamily="2" charset="-122"/>
              </a:endParaRPr>
            </a:p>
          </p:txBody>
        </p:sp>
        <p:sp>
          <p:nvSpPr>
            <p:cNvPr id="15398" name="Line 42"/>
            <p:cNvSpPr>
              <a:spLocks noChangeShapeType="1"/>
            </p:cNvSpPr>
            <p:nvPr/>
          </p:nvSpPr>
          <p:spPr bwMode="auto">
            <a:xfrm rot="10800000" flipH="1" flipV="1">
              <a:off x="2022" y="2874"/>
              <a:ext cx="333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399" name="Text Box 43"/>
            <p:cNvSpPr txBox="1">
              <a:spLocks noChangeArrowheads="1"/>
            </p:cNvSpPr>
            <p:nvPr/>
          </p:nvSpPr>
          <p:spPr bwMode="auto">
            <a:xfrm>
              <a:off x="1424" y="3668"/>
              <a:ext cx="82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FF0000"/>
                  </a:solidFill>
                  <a:latin typeface="Comic Sans MS" pitchFamily="66" charset="0"/>
                  <a:ea typeface="宋体" pitchFamily="2" charset="-122"/>
                </a:rPr>
                <a:t>nodal</a:t>
              </a:r>
            </a:p>
            <a:p>
              <a:pPr algn="ctr"/>
              <a:r>
                <a:rPr lang="en-US" altLang="zh-CN" sz="1800">
                  <a:solidFill>
                    <a:srgbClr val="FF0000"/>
                  </a:solidFill>
                  <a:latin typeface="Comic Sans MS" pitchFamily="66" charset="0"/>
                  <a:ea typeface="宋体" pitchFamily="2" charset="-122"/>
                </a:rPr>
                <a:t>processing</a:t>
              </a:r>
              <a:endParaRPr lang="en-US" altLang="zh-CN" sz="1800">
                <a:ea typeface="宋体" pitchFamily="2" charset="-122"/>
              </a:endParaRPr>
            </a:p>
          </p:txBody>
        </p:sp>
        <p:sp>
          <p:nvSpPr>
            <p:cNvPr id="15400" name="Line 44"/>
            <p:cNvSpPr>
              <a:spLocks noChangeShapeType="1"/>
            </p:cNvSpPr>
            <p:nvPr/>
          </p:nvSpPr>
          <p:spPr bwMode="auto">
            <a:xfrm rot="10800000">
              <a:off x="1587" y="3696"/>
              <a:ext cx="5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401" name="Line 45"/>
            <p:cNvSpPr>
              <a:spLocks noChangeShapeType="1"/>
            </p:cNvSpPr>
            <p:nvPr/>
          </p:nvSpPr>
          <p:spPr bwMode="auto">
            <a:xfrm rot="10800000" flipV="1">
              <a:off x="2097" y="3546"/>
              <a:ext cx="24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402" name="Text Box 46"/>
            <p:cNvSpPr txBox="1">
              <a:spLocks noChangeArrowheads="1"/>
            </p:cNvSpPr>
            <p:nvPr/>
          </p:nvSpPr>
          <p:spPr bwMode="auto">
            <a:xfrm>
              <a:off x="2354" y="3830"/>
              <a:ext cx="6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CN" sz="1800">
                  <a:solidFill>
                    <a:srgbClr val="FF0000"/>
                  </a:solidFill>
                  <a:latin typeface="Comic Sans MS" pitchFamily="66" charset="0"/>
                  <a:ea typeface="宋体" pitchFamily="2" charset="-122"/>
                </a:rPr>
                <a:t>queueing</a:t>
              </a:r>
              <a:endParaRPr lang="en-US" altLang="zh-CN" sz="1800">
                <a:ea typeface="宋体" pitchFamily="2" charset="-122"/>
              </a:endParaRPr>
            </a:p>
          </p:txBody>
        </p:sp>
        <p:sp>
          <p:nvSpPr>
            <p:cNvPr id="15403" name="Line 47"/>
            <p:cNvSpPr>
              <a:spLocks noChangeShapeType="1"/>
            </p:cNvSpPr>
            <p:nvPr/>
          </p:nvSpPr>
          <p:spPr bwMode="auto">
            <a:xfrm rot="10800000">
              <a:off x="2199" y="3546"/>
              <a:ext cx="375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5404" name="Group 48"/>
            <p:cNvGrpSpPr>
              <a:grpSpLocks/>
            </p:cNvGrpSpPr>
            <p:nvPr/>
          </p:nvGrpSpPr>
          <p:grpSpPr bwMode="auto">
            <a:xfrm>
              <a:off x="3738" y="3168"/>
              <a:ext cx="314" cy="75"/>
              <a:chOff x="2208" y="2184"/>
              <a:chExt cx="176" cy="69"/>
            </a:xfrm>
          </p:grpSpPr>
          <p:grpSp>
            <p:nvGrpSpPr>
              <p:cNvPr id="15405" name="Group 49"/>
              <p:cNvGrpSpPr>
                <a:grpSpLocks/>
              </p:cNvGrpSpPr>
              <p:nvPr/>
            </p:nvGrpSpPr>
            <p:grpSpPr bwMode="auto">
              <a:xfrm>
                <a:off x="2208" y="2185"/>
                <a:ext cx="176" cy="68"/>
                <a:chOff x="2848" y="848"/>
                <a:chExt cx="140" cy="98"/>
              </a:xfrm>
            </p:grpSpPr>
            <p:sp>
              <p:nvSpPr>
                <p:cNvPr id="15410" name="Line 5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411" name="Line 5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412" name="Line 5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5406" name="Group 53"/>
              <p:cNvGrpSpPr>
                <a:grpSpLocks/>
              </p:cNvGrpSpPr>
              <p:nvPr/>
            </p:nvGrpSpPr>
            <p:grpSpPr bwMode="auto">
              <a:xfrm flipV="1">
                <a:off x="2208" y="2184"/>
                <a:ext cx="176" cy="68"/>
                <a:chOff x="2848" y="848"/>
                <a:chExt cx="140" cy="98"/>
              </a:xfrm>
            </p:grpSpPr>
            <p:sp>
              <p:nvSpPr>
                <p:cNvPr id="15407" name="Line 5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408" name="Line 5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409" name="Line 5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15370" name="Rectangle 57"/>
          <p:cNvSpPr>
            <a:spLocks noChangeArrowheads="1"/>
          </p:cNvSpPr>
          <p:nvPr/>
        </p:nvSpPr>
        <p:spPr bwMode="auto">
          <a:xfrm>
            <a:off x="4476750" y="3790950"/>
            <a:ext cx="380047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zh-CN">
                <a:solidFill>
                  <a:srgbClr val="FF0000"/>
                </a:solidFill>
                <a:latin typeface="Comic Sans MS" pitchFamily="66" charset="0"/>
                <a:ea typeface="宋体" pitchFamily="2" charset="-122"/>
              </a:rPr>
              <a:t>Note: </a:t>
            </a:r>
            <a:r>
              <a:rPr lang="en-US" altLang="zh-CN">
                <a:latin typeface="Comic Sans MS" pitchFamily="66" charset="0"/>
                <a:ea typeface="宋体" pitchFamily="2" charset="-122"/>
              </a:rPr>
              <a:t>s and R are </a:t>
            </a:r>
            <a:r>
              <a:rPr lang="en-US" altLang="zh-CN" i="1">
                <a:latin typeface="Comic Sans MS" pitchFamily="66" charset="0"/>
                <a:ea typeface="宋体" pitchFamily="2" charset="-122"/>
              </a:rPr>
              <a:t>very </a:t>
            </a:r>
            <a:r>
              <a:rPr lang="en-US" altLang="zh-CN">
                <a:latin typeface="Comic Sans MS" pitchFamily="66" charset="0"/>
                <a:ea typeface="宋体" pitchFamily="2" charset="-122"/>
              </a:rPr>
              <a:t>different quantities!</a:t>
            </a:r>
          </a:p>
        </p:txBody>
      </p:sp>
      <p:sp>
        <p:nvSpPr>
          <p:cNvPr id="15371" name="Rectangle 58"/>
          <p:cNvSpPr>
            <a:spLocks noChangeArrowheads="1"/>
          </p:cNvSpPr>
          <p:nvPr/>
        </p:nvSpPr>
        <p:spPr bwMode="auto">
          <a:xfrm>
            <a:off x="4476750" y="3800475"/>
            <a:ext cx="3676650" cy="876300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302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728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CC3592F-F818-494F-8B90-78B1F3D27DD7}" type="slidenum">
              <a:rPr lang="zh-CN" altLang="en-US" sz="1400" smtClean="0"/>
              <a:pPr/>
              <a:t>31</a:t>
            </a:fld>
            <a:endParaRPr lang="en-US" altLang="zh-CN" sz="1400" smtClean="0"/>
          </a:p>
        </p:txBody>
      </p:sp>
      <p:sp>
        <p:nvSpPr>
          <p:cNvPr id="97284" name="Rectangle 2"/>
          <p:cNvSpPr>
            <a:spLocks noGrp="1" noChangeArrowheads="1"/>
          </p:cNvSpPr>
          <p:nvPr>
            <p:ph type="title"/>
          </p:nvPr>
        </p:nvSpPr>
        <p:spPr>
          <a:xfrm>
            <a:off x="909638" y="115888"/>
            <a:ext cx="7165975" cy="768350"/>
          </a:xfrm>
        </p:spPr>
        <p:txBody>
          <a:bodyPr/>
          <a:lstStyle/>
          <a:p>
            <a:pPr algn="ctr"/>
            <a:r>
              <a:rPr lang="zh-CN" altLang="en-US" dirty="0" smtClean="0">
                <a:ea typeface="宋体" pitchFamily="2" charset="-122"/>
              </a:rPr>
              <a:t>四种时延所产生的地方 </a:t>
            </a:r>
          </a:p>
        </p:txBody>
      </p:sp>
      <p:sp>
        <p:nvSpPr>
          <p:cNvPr id="97285" name="Rectangle 3"/>
          <p:cNvSpPr>
            <a:spLocks noChangeArrowheads="1"/>
          </p:cNvSpPr>
          <p:nvPr/>
        </p:nvSpPr>
        <p:spPr bwMode="auto">
          <a:xfrm>
            <a:off x="10795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97286" name="Rectangle 4"/>
          <p:cNvSpPr>
            <a:spLocks noChangeArrowheads="1"/>
          </p:cNvSpPr>
          <p:nvPr/>
        </p:nvSpPr>
        <p:spPr bwMode="auto">
          <a:xfrm>
            <a:off x="2136775" y="4702175"/>
            <a:ext cx="5522913" cy="265113"/>
          </a:xfrm>
          <a:prstGeom prst="rect">
            <a:avLst/>
          </a:prstGeom>
          <a:gradFill rotWithShape="1">
            <a:gsLst>
              <a:gs pos="0">
                <a:srgbClr val="313131"/>
              </a:gs>
              <a:gs pos="50000">
                <a:srgbClr val="B2B2B2"/>
              </a:gs>
              <a:gs pos="100000">
                <a:srgbClr val="313131"/>
              </a:gs>
            </a:gsLst>
            <a:lin ang="5400000" scaled="1"/>
          </a:gra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97287" name="Oval 5"/>
          <p:cNvSpPr>
            <a:spLocks noChangeArrowheads="1"/>
          </p:cNvSpPr>
          <p:nvPr/>
        </p:nvSpPr>
        <p:spPr bwMode="auto">
          <a:xfrm>
            <a:off x="868363" y="4168775"/>
            <a:ext cx="1358900" cy="1331913"/>
          </a:xfrm>
          <a:prstGeom prst="ellipse">
            <a:avLst/>
          </a:prstGeom>
          <a:gradFill rotWithShape="1">
            <a:gsLst>
              <a:gs pos="0">
                <a:srgbClr val="FFFF99"/>
              </a:gs>
              <a:gs pos="100000">
                <a:srgbClr val="B2B26B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97288" name="Oval 6"/>
          <p:cNvSpPr>
            <a:spLocks noChangeArrowheads="1"/>
          </p:cNvSpPr>
          <p:nvPr/>
        </p:nvSpPr>
        <p:spPr bwMode="auto">
          <a:xfrm>
            <a:off x="7569200" y="4168775"/>
            <a:ext cx="1358900" cy="1331913"/>
          </a:xfrm>
          <a:prstGeom prst="ellipse">
            <a:avLst/>
          </a:prstGeom>
          <a:gradFill rotWithShape="1">
            <a:gsLst>
              <a:gs pos="0">
                <a:srgbClr val="FFFF99"/>
              </a:gs>
              <a:gs pos="100000">
                <a:srgbClr val="AAAA66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grpSp>
        <p:nvGrpSpPr>
          <p:cNvPr id="97289" name="Group 7"/>
          <p:cNvGrpSpPr>
            <a:grpSpLocks/>
          </p:cNvGrpSpPr>
          <p:nvPr/>
        </p:nvGrpSpPr>
        <p:grpSpPr bwMode="auto">
          <a:xfrm>
            <a:off x="1230313" y="4576763"/>
            <a:ext cx="723900" cy="458787"/>
            <a:chOff x="1567" y="1056"/>
            <a:chExt cx="384" cy="336"/>
          </a:xfrm>
        </p:grpSpPr>
        <p:sp>
          <p:nvSpPr>
            <p:cNvPr id="97313" name="Rectangle 8"/>
            <p:cNvSpPr>
              <a:spLocks noChangeArrowheads="1"/>
            </p:cNvSpPr>
            <p:nvPr/>
          </p:nvSpPr>
          <p:spPr bwMode="auto">
            <a:xfrm>
              <a:off x="1663" y="1056"/>
              <a:ext cx="288" cy="336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97314" name="Freeform 9"/>
            <p:cNvSpPr>
              <a:spLocks/>
            </p:cNvSpPr>
            <p:nvPr/>
          </p:nvSpPr>
          <p:spPr bwMode="auto">
            <a:xfrm>
              <a:off x="1567" y="1056"/>
              <a:ext cx="384" cy="336"/>
            </a:xfrm>
            <a:custGeom>
              <a:avLst/>
              <a:gdLst>
                <a:gd name="T0" fmla="*/ 0 w 384"/>
                <a:gd name="T1" fmla="*/ 0 h 336"/>
                <a:gd name="T2" fmla="*/ 384 w 384"/>
                <a:gd name="T3" fmla="*/ 0 h 336"/>
                <a:gd name="T4" fmla="*/ 384 w 384"/>
                <a:gd name="T5" fmla="*/ 336 h 336"/>
                <a:gd name="T6" fmla="*/ 0 w 384"/>
                <a:gd name="T7" fmla="*/ 336 h 3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4"/>
                <a:gd name="T13" fmla="*/ 0 h 336"/>
                <a:gd name="T14" fmla="*/ 384 w 384"/>
                <a:gd name="T15" fmla="*/ 336 h 3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4" h="336">
                  <a:moveTo>
                    <a:pt x="0" y="0"/>
                  </a:moveTo>
                  <a:lnTo>
                    <a:pt x="384" y="0"/>
                  </a:lnTo>
                  <a:lnTo>
                    <a:pt x="384" y="336"/>
                  </a:lnTo>
                  <a:lnTo>
                    <a:pt x="0" y="336"/>
                  </a:lnTo>
                </a:path>
              </a:pathLst>
            </a:custGeom>
            <a:noFill/>
            <a:ln w="2857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7315" name="Line 10"/>
            <p:cNvSpPr>
              <a:spLocks noChangeShapeType="1"/>
            </p:cNvSpPr>
            <p:nvPr/>
          </p:nvSpPr>
          <p:spPr bwMode="auto">
            <a:xfrm>
              <a:off x="1855" y="1056"/>
              <a:ext cx="0" cy="336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7316" name="Line 11"/>
            <p:cNvSpPr>
              <a:spLocks noChangeShapeType="1"/>
            </p:cNvSpPr>
            <p:nvPr/>
          </p:nvSpPr>
          <p:spPr bwMode="auto">
            <a:xfrm>
              <a:off x="1759" y="1056"/>
              <a:ext cx="0" cy="336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7317" name="Line 12"/>
            <p:cNvSpPr>
              <a:spLocks noChangeShapeType="1"/>
            </p:cNvSpPr>
            <p:nvPr/>
          </p:nvSpPr>
          <p:spPr bwMode="auto">
            <a:xfrm>
              <a:off x="1663" y="1056"/>
              <a:ext cx="0" cy="336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7290" name="Line 13"/>
          <p:cNvSpPr>
            <a:spLocks noChangeShapeType="1"/>
          </p:cNvSpPr>
          <p:nvPr/>
        </p:nvSpPr>
        <p:spPr bwMode="auto">
          <a:xfrm>
            <a:off x="1949450" y="4822825"/>
            <a:ext cx="271463" cy="635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7291" name="Rectangle 14"/>
          <p:cNvSpPr>
            <a:spLocks noChangeArrowheads="1"/>
          </p:cNvSpPr>
          <p:nvPr/>
        </p:nvSpPr>
        <p:spPr bwMode="auto">
          <a:xfrm>
            <a:off x="2011363" y="4729163"/>
            <a:ext cx="169862" cy="193675"/>
          </a:xfrm>
          <a:prstGeom prst="rect">
            <a:avLst/>
          </a:prstGeom>
          <a:solidFill>
            <a:schemeClr val="hlink"/>
          </a:soli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97292" name="AutoShape 15"/>
          <p:cNvSpPr>
            <a:spLocks noChangeArrowheads="1"/>
          </p:cNvSpPr>
          <p:nvPr/>
        </p:nvSpPr>
        <p:spPr bwMode="auto">
          <a:xfrm>
            <a:off x="2770188" y="4754563"/>
            <a:ext cx="1266825" cy="177800"/>
          </a:xfrm>
          <a:prstGeom prst="rightArrow">
            <a:avLst>
              <a:gd name="adj1" fmla="val 50000"/>
              <a:gd name="adj2" fmla="val 178125"/>
            </a:avLst>
          </a:prstGeom>
          <a:solidFill>
            <a:srgbClr val="00FFCC"/>
          </a:solidFill>
          <a:ln w="9525" algn="ctr">
            <a:solidFill>
              <a:schemeClr val="folHlink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97293" name="AutoShape 16"/>
          <p:cNvSpPr>
            <a:spLocks noChangeArrowheads="1"/>
          </p:cNvSpPr>
          <p:nvPr/>
        </p:nvSpPr>
        <p:spPr bwMode="auto">
          <a:xfrm>
            <a:off x="139700" y="4754563"/>
            <a:ext cx="1268413" cy="177800"/>
          </a:xfrm>
          <a:prstGeom prst="rightArrow">
            <a:avLst>
              <a:gd name="adj1" fmla="val 50000"/>
              <a:gd name="adj2" fmla="val 178348"/>
            </a:avLst>
          </a:prstGeom>
          <a:solidFill>
            <a:srgbClr val="00FFCC"/>
          </a:soli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97294" name="AutoShape 17"/>
          <p:cNvSpPr>
            <a:spLocks noChangeArrowheads="1"/>
          </p:cNvSpPr>
          <p:nvPr/>
        </p:nvSpPr>
        <p:spPr bwMode="auto">
          <a:xfrm>
            <a:off x="6564313" y="4746625"/>
            <a:ext cx="1266825" cy="176213"/>
          </a:xfrm>
          <a:prstGeom prst="rightArrow">
            <a:avLst>
              <a:gd name="adj1" fmla="val 50000"/>
              <a:gd name="adj2" fmla="val 179729"/>
            </a:avLst>
          </a:prstGeom>
          <a:solidFill>
            <a:srgbClr val="00FFCC"/>
          </a:solidFill>
          <a:ln w="9525" algn="ctr">
            <a:solidFill>
              <a:schemeClr val="folHlink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97295" name="Text Box 18"/>
          <p:cNvSpPr txBox="1">
            <a:spLocks noChangeArrowheads="1"/>
          </p:cNvSpPr>
          <p:nvPr/>
        </p:nvSpPr>
        <p:spPr bwMode="auto">
          <a:xfrm>
            <a:off x="4060825" y="4645025"/>
            <a:ext cx="15922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en-US" altLang="zh-CN" sz="2000" b="1">
                <a:solidFill>
                  <a:srgbClr val="333399"/>
                </a:solidFill>
                <a:latin typeface="Arial" pitchFamily="34" charset="0"/>
                <a:ea typeface="宋体" pitchFamily="2" charset="-122"/>
              </a:rPr>
              <a:t>1 0 1 1 0 0 1</a:t>
            </a:r>
          </a:p>
        </p:txBody>
      </p:sp>
      <p:sp>
        <p:nvSpPr>
          <p:cNvPr id="97296" name="Text Box 19"/>
          <p:cNvSpPr txBox="1">
            <a:spLocks noChangeArrowheads="1"/>
          </p:cNvSpPr>
          <p:nvPr/>
        </p:nvSpPr>
        <p:spPr bwMode="auto">
          <a:xfrm>
            <a:off x="5675313" y="4511675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en-US" altLang="zh-CN" b="1">
                <a:solidFill>
                  <a:srgbClr val="333399"/>
                </a:solidFill>
                <a:ea typeface="宋体" pitchFamily="2" charset="-122"/>
              </a:rPr>
              <a:t>…</a:t>
            </a:r>
          </a:p>
        </p:txBody>
      </p:sp>
      <p:sp>
        <p:nvSpPr>
          <p:cNvPr id="97297" name="Text Box 20"/>
          <p:cNvSpPr txBox="1">
            <a:spLocks noChangeArrowheads="1"/>
          </p:cNvSpPr>
          <p:nvPr/>
        </p:nvSpPr>
        <p:spPr bwMode="auto">
          <a:xfrm>
            <a:off x="2232025" y="5473700"/>
            <a:ext cx="1098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zh-CN" altLang="en-US">
                <a:solidFill>
                  <a:srgbClr val="333399"/>
                </a:solidFill>
                <a:ea typeface="黑体" pitchFamily="49" charset="-122"/>
              </a:rPr>
              <a:t>发送器</a:t>
            </a:r>
          </a:p>
        </p:txBody>
      </p:sp>
      <p:sp>
        <p:nvSpPr>
          <p:cNvPr id="97298" name="Text Box 21"/>
          <p:cNvSpPr txBox="1">
            <a:spLocks noChangeArrowheads="1"/>
          </p:cNvSpPr>
          <p:nvPr/>
        </p:nvSpPr>
        <p:spPr bwMode="auto">
          <a:xfrm>
            <a:off x="1187450" y="4987925"/>
            <a:ext cx="793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zh-CN" altLang="en-US">
                <a:solidFill>
                  <a:srgbClr val="333399"/>
                </a:solidFill>
                <a:ea typeface="黑体" pitchFamily="49" charset="-122"/>
              </a:rPr>
              <a:t>队列</a:t>
            </a:r>
          </a:p>
        </p:txBody>
      </p:sp>
      <p:grpSp>
        <p:nvGrpSpPr>
          <p:cNvPr id="3" name="Group 22"/>
          <p:cNvGrpSpPr>
            <a:grpSpLocks/>
          </p:cNvGrpSpPr>
          <p:nvPr/>
        </p:nvGrpSpPr>
        <p:grpSpPr bwMode="auto">
          <a:xfrm>
            <a:off x="5535613" y="3068638"/>
            <a:ext cx="2089150" cy="1612900"/>
            <a:chOff x="3419" y="1933"/>
            <a:chExt cx="1316" cy="1016"/>
          </a:xfrm>
        </p:grpSpPr>
        <p:sp>
          <p:nvSpPr>
            <p:cNvPr id="97311" name="Line 23"/>
            <p:cNvSpPr>
              <a:spLocks noChangeShapeType="1"/>
            </p:cNvSpPr>
            <p:nvPr/>
          </p:nvSpPr>
          <p:spPr bwMode="auto">
            <a:xfrm flipH="1">
              <a:off x="3602" y="2495"/>
              <a:ext cx="276" cy="454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7312" name="Text Box 24"/>
            <p:cNvSpPr txBox="1">
              <a:spLocks noChangeArrowheads="1"/>
            </p:cNvSpPr>
            <p:nvPr/>
          </p:nvSpPr>
          <p:spPr bwMode="auto">
            <a:xfrm>
              <a:off x="3419" y="1933"/>
              <a:ext cx="1316" cy="566"/>
            </a:xfrm>
            <a:prstGeom prst="rect">
              <a:avLst/>
            </a:prstGeom>
            <a:solidFill>
              <a:srgbClr val="FFFF99"/>
            </a:solidFill>
            <a:ln w="76200" cmpd="tri">
              <a:solidFill>
                <a:schemeClr val="folHlink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kumimoji="1" lang="zh-CN" altLang="en-US">
                  <a:solidFill>
                    <a:srgbClr val="333399"/>
                  </a:solidFill>
                  <a:latin typeface="黑体" pitchFamily="49" charset="-122"/>
                  <a:ea typeface="黑体" pitchFamily="49" charset="-122"/>
                </a:rPr>
                <a:t>在链路上产生</a:t>
              </a:r>
            </a:p>
            <a:p>
              <a:pPr algn="ctr" eaLnBrk="1" hangingPunct="1"/>
              <a:r>
                <a:rPr kumimoji="1" lang="zh-CN" altLang="en-US">
                  <a:solidFill>
                    <a:srgbClr val="333399"/>
                  </a:solidFill>
                  <a:latin typeface="黑体" pitchFamily="49" charset="-122"/>
                  <a:ea typeface="黑体" pitchFamily="49" charset="-122"/>
                </a:rPr>
                <a:t>传播时延</a:t>
              </a:r>
            </a:p>
          </p:txBody>
        </p:sp>
      </p:grpSp>
      <p:sp>
        <p:nvSpPr>
          <p:cNvPr id="97300" name="Text Box 25"/>
          <p:cNvSpPr txBox="1">
            <a:spLocks noChangeArrowheads="1"/>
          </p:cNvSpPr>
          <p:nvPr/>
        </p:nvSpPr>
        <p:spPr bwMode="auto">
          <a:xfrm>
            <a:off x="7704138" y="5564188"/>
            <a:ext cx="1054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zh-CN" altLang="en-US">
                <a:solidFill>
                  <a:srgbClr val="333399"/>
                </a:solidFill>
                <a:ea typeface="黑体" pitchFamily="49" charset="-122"/>
              </a:rPr>
              <a:t>结点</a:t>
            </a:r>
            <a:r>
              <a:rPr kumimoji="1" lang="zh-CN" altLang="en-US" sz="160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 </a:t>
            </a:r>
            <a:r>
              <a:rPr kumimoji="1" lang="en-US" altLang="zh-CN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B</a:t>
            </a:r>
          </a:p>
        </p:txBody>
      </p:sp>
      <p:sp>
        <p:nvSpPr>
          <p:cNvPr id="97301" name="Text Box 26"/>
          <p:cNvSpPr txBox="1">
            <a:spLocks noChangeArrowheads="1"/>
          </p:cNvSpPr>
          <p:nvPr/>
        </p:nvSpPr>
        <p:spPr bwMode="auto">
          <a:xfrm>
            <a:off x="1008063" y="5473700"/>
            <a:ext cx="1054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zh-CN" altLang="en-US">
                <a:solidFill>
                  <a:srgbClr val="333399"/>
                </a:solidFill>
                <a:ea typeface="黑体" pitchFamily="49" charset="-122"/>
              </a:rPr>
              <a:t>结点</a:t>
            </a:r>
            <a:r>
              <a:rPr kumimoji="1" lang="zh-CN" altLang="en-US" sz="160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 </a:t>
            </a:r>
            <a:r>
              <a:rPr kumimoji="1" lang="en-US" altLang="zh-CN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A</a:t>
            </a:r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1935163" y="3284538"/>
            <a:ext cx="3308350" cy="1470025"/>
            <a:chOff x="1151" y="2069"/>
            <a:chExt cx="2084" cy="926"/>
          </a:xfrm>
        </p:grpSpPr>
        <p:sp>
          <p:nvSpPr>
            <p:cNvPr id="97309" name="Text Box 28"/>
            <p:cNvSpPr txBox="1">
              <a:spLocks noChangeArrowheads="1"/>
            </p:cNvSpPr>
            <p:nvPr/>
          </p:nvSpPr>
          <p:spPr bwMode="auto">
            <a:xfrm>
              <a:off x="1151" y="2069"/>
              <a:ext cx="2084" cy="566"/>
            </a:xfrm>
            <a:prstGeom prst="rect">
              <a:avLst/>
            </a:prstGeom>
            <a:solidFill>
              <a:srgbClr val="FFFF99"/>
            </a:solidFill>
            <a:ln w="76200" cmpd="tri">
              <a:solidFill>
                <a:schemeClr val="folHlink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kumimoji="1" lang="zh-CN" altLang="en-US">
                  <a:solidFill>
                    <a:srgbClr val="333399"/>
                  </a:solidFill>
                  <a:latin typeface="黑体" pitchFamily="49" charset="-122"/>
                  <a:ea typeface="黑体" pitchFamily="49" charset="-122"/>
                </a:rPr>
                <a:t>在发送器产生传输时延</a:t>
              </a:r>
            </a:p>
            <a:p>
              <a:pPr algn="ctr" eaLnBrk="1" hangingPunct="1"/>
              <a:r>
                <a:rPr kumimoji="1" lang="en-US" altLang="zh-CN">
                  <a:solidFill>
                    <a:srgbClr val="333399"/>
                  </a:solidFill>
                  <a:latin typeface="黑体" pitchFamily="49" charset="-122"/>
                  <a:ea typeface="黑体" pitchFamily="49" charset="-122"/>
                </a:rPr>
                <a:t>(</a:t>
              </a:r>
              <a:r>
                <a:rPr kumimoji="1" lang="zh-CN" altLang="en-US">
                  <a:solidFill>
                    <a:srgbClr val="333399"/>
                  </a:solidFill>
                  <a:latin typeface="黑体" pitchFamily="49" charset="-122"/>
                  <a:ea typeface="黑体" pitchFamily="49" charset="-122"/>
                </a:rPr>
                <a:t>即发送时延</a:t>
              </a:r>
              <a:r>
                <a:rPr kumimoji="1" lang="en-US" altLang="zh-CN">
                  <a:solidFill>
                    <a:srgbClr val="333399"/>
                  </a:solidFill>
                  <a:latin typeface="黑体" pitchFamily="49" charset="-122"/>
                  <a:ea typeface="黑体" pitchFamily="49" charset="-122"/>
                </a:rPr>
                <a:t>)</a:t>
              </a:r>
            </a:p>
          </p:txBody>
        </p:sp>
        <p:sp>
          <p:nvSpPr>
            <p:cNvPr id="97310" name="Line 29"/>
            <p:cNvSpPr>
              <a:spLocks noChangeShapeType="1"/>
            </p:cNvSpPr>
            <p:nvPr/>
          </p:nvSpPr>
          <p:spPr bwMode="auto">
            <a:xfrm flipH="1">
              <a:off x="1247" y="2614"/>
              <a:ext cx="454" cy="381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7303" name="Line 30"/>
          <p:cNvSpPr>
            <a:spLocks noChangeShapeType="1"/>
          </p:cNvSpPr>
          <p:nvPr/>
        </p:nvSpPr>
        <p:spPr bwMode="auto">
          <a:xfrm flipH="1" flipV="1">
            <a:off x="2087563" y="4897438"/>
            <a:ext cx="431800" cy="64770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7304" name="Line 31"/>
          <p:cNvSpPr>
            <a:spLocks noChangeShapeType="1"/>
          </p:cNvSpPr>
          <p:nvPr/>
        </p:nvSpPr>
        <p:spPr bwMode="auto">
          <a:xfrm flipH="1">
            <a:off x="1547813" y="3141663"/>
            <a:ext cx="55562" cy="1008062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7305" name="Text Box 32"/>
          <p:cNvSpPr txBox="1">
            <a:spLocks noChangeArrowheads="1"/>
          </p:cNvSpPr>
          <p:nvPr/>
        </p:nvSpPr>
        <p:spPr bwMode="auto">
          <a:xfrm>
            <a:off x="128588" y="2224088"/>
            <a:ext cx="3003550" cy="898525"/>
          </a:xfrm>
          <a:prstGeom prst="rect">
            <a:avLst/>
          </a:prstGeom>
          <a:solidFill>
            <a:srgbClr val="FFFF99"/>
          </a:solidFill>
          <a:ln w="76200" cmpd="tri">
            <a:solidFill>
              <a:schemeClr val="fol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kumimoji="1" lang="zh-CN" altLang="en-US">
                <a:solidFill>
                  <a:srgbClr val="333399"/>
                </a:solidFill>
                <a:latin typeface="黑体" pitchFamily="49" charset="-122"/>
                <a:ea typeface="黑体" pitchFamily="49" charset="-122"/>
              </a:rPr>
              <a:t>在结点</a:t>
            </a:r>
            <a:r>
              <a:rPr kumimoji="1" lang="zh-CN" altLang="en-US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 </a:t>
            </a:r>
            <a:r>
              <a:rPr kumimoji="1" lang="en-US" altLang="zh-CN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A </a:t>
            </a:r>
            <a:r>
              <a:rPr kumimoji="1" lang="zh-CN" altLang="en-US">
                <a:solidFill>
                  <a:srgbClr val="333399"/>
                </a:solidFill>
                <a:latin typeface="黑体" pitchFamily="49" charset="-122"/>
                <a:ea typeface="黑体" pitchFamily="49" charset="-122"/>
              </a:rPr>
              <a:t>中产生</a:t>
            </a:r>
          </a:p>
          <a:p>
            <a:pPr algn="ctr" eaLnBrk="1" hangingPunct="1"/>
            <a:r>
              <a:rPr kumimoji="1" lang="zh-CN" altLang="en-US">
                <a:solidFill>
                  <a:srgbClr val="333399"/>
                </a:solidFill>
                <a:latin typeface="黑体" pitchFamily="49" charset="-122"/>
                <a:ea typeface="黑体" pitchFamily="49" charset="-122"/>
              </a:rPr>
              <a:t>处理时延和排队时延</a:t>
            </a:r>
          </a:p>
        </p:txBody>
      </p:sp>
      <p:sp>
        <p:nvSpPr>
          <p:cNvPr id="97306" name="Text Box 33"/>
          <p:cNvSpPr txBox="1">
            <a:spLocks noChangeArrowheads="1"/>
          </p:cNvSpPr>
          <p:nvPr/>
        </p:nvSpPr>
        <p:spPr bwMode="auto">
          <a:xfrm>
            <a:off x="107950" y="4292600"/>
            <a:ext cx="793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zh-CN" altLang="en-US">
                <a:solidFill>
                  <a:srgbClr val="333399"/>
                </a:solidFill>
                <a:ea typeface="黑体" pitchFamily="49" charset="-122"/>
              </a:rPr>
              <a:t>数据</a:t>
            </a:r>
            <a:endParaRPr kumimoji="1" lang="zh-CN" altLang="en-US">
              <a:solidFill>
                <a:srgbClr val="333399"/>
              </a:solidFill>
              <a:latin typeface="Arial" pitchFamily="34" charset="0"/>
              <a:ea typeface="黑体" pitchFamily="49" charset="-122"/>
            </a:endParaRPr>
          </a:p>
        </p:txBody>
      </p:sp>
      <p:sp>
        <p:nvSpPr>
          <p:cNvPr id="97307" name="Text Box 34"/>
          <p:cNvSpPr txBox="1">
            <a:spLocks noChangeArrowheads="1"/>
          </p:cNvSpPr>
          <p:nvPr/>
        </p:nvSpPr>
        <p:spPr bwMode="auto">
          <a:xfrm>
            <a:off x="1968501" y="981075"/>
            <a:ext cx="52419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zh-CN" altLang="en-US" sz="3200" dirty="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从结点 </a:t>
            </a:r>
            <a:r>
              <a:rPr kumimoji="1" lang="en-US" altLang="zh-CN" sz="3200" dirty="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A </a:t>
            </a:r>
            <a:r>
              <a:rPr kumimoji="1" lang="zh-CN" altLang="en-US" sz="3200" dirty="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向结点 </a:t>
            </a:r>
            <a:r>
              <a:rPr kumimoji="1" lang="en-US" altLang="zh-CN" sz="3200" dirty="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B </a:t>
            </a:r>
            <a:r>
              <a:rPr kumimoji="1" lang="zh-CN" altLang="en-US" sz="3200" dirty="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发送数据</a:t>
            </a:r>
          </a:p>
        </p:txBody>
      </p:sp>
      <p:sp>
        <p:nvSpPr>
          <p:cNvPr id="97308" name="Text Box 35"/>
          <p:cNvSpPr txBox="1">
            <a:spLocks noChangeArrowheads="1"/>
          </p:cNvSpPr>
          <p:nvPr/>
        </p:nvSpPr>
        <p:spPr bwMode="auto">
          <a:xfrm>
            <a:off x="4356100" y="5013325"/>
            <a:ext cx="793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zh-CN" altLang="en-US">
                <a:solidFill>
                  <a:srgbClr val="333399"/>
                </a:solidFill>
                <a:ea typeface="黑体" pitchFamily="49" charset="-122"/>
              </a:rPr>
              <a:t>链路</a:t>
            </a:r>
            <a:endParaRPr kumimoji="1" lang="zh-CN" altLang="en-US">
              <a:solidFill>
                <a:srgbClr val="333399"/>
              </a:solidFill>
              <a:latin typeface="Arial" pitchFamily="34" charset="0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658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 smtClean="0">
                <a:latin typeface="Tahoma" pitchFamily="34" charset="0"/>
              </a:rPr>
              <a:t>Introduction</a:t>
            </a:r>
          </a:p>
        </p:txBody>
      </p:sp>
      <p:pic>
        <p:nvPicPr>
          <p:cNvPr id="56323" name="Picture 1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917575"/>
            <a:ext cx="54848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4" name="Picture 60" descr="queueDela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200" y="852488"/>
            <a:ext cx="4968875" cy="305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38150" y="1542255"/>
            <a:ext cx="3810000" cy="1781175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zh-CN" sz="2400" i="1" dirty="0" smtClean="0">
                <a:ea typeface="ＭＳ Ｐゴシック" pitchFamily="34" charset="-128"/>
              </a:rPr>
              <a:t>R:</a:t>
            </a:r>
            <a:r>
              <a:rPr lang="en-US" altLang="zh-CN" sz="2400" dirty="0" smtClean="0">
                <a:ea typeface="ＭＳ Ｐゴシック" pitchFamily="34" charset="-128"/>
              </a:rPr>
              <a:t> link bandwidth (bps)</a:t>
            </a:r>
          </a:p>
          <a:p>
            <a:pPr eaLnBrk="1" hangingPunct="1">
              <a:buSzPct val="75000"/>
            </a:pPr>
            <a:r>
              <a:rPr lang="en-US" altLang="zh-CN" sz="2400" i="1" dirty="0" smtClean="0">
                <a:ea typeface="ＭＳ Ｐゴシック" pitchFamily="34" charset="-128"/>
              </a:rPr>
              <a:t>L:</a:t>
            </a:r>
            <a:r>
              <a:rPr lang="en-US" altLang="zh-CN" sz="2400" dirty="0" smtClean="0">
                <a:ea typeface="ＭＳ Ｐゴシック" pitchFamily="34" charset="-128"/>
              </a:rPr>
              <a:t> packet length (bits)</a:t>
            </a:r>
          </a:p>
          <a:p>
            <a:pPr eaLnBrk="1" hangingPunct="1">
              <a:buSzPct val="75000"/>
            </a:pPr>
            <a:r>
              <a:rPr lang="en-US" altLang="zh-CN" sz="2400" dirty="0" smtClean="0">
                <a:ea typeface="ＭＳ Ｐゴシック" pitchFamily="34" charset="-128"/>
              </a:rPr>
              <a:t>a: average packet arrival rate</a:t>
            </a:r>
          </a:p>
        </p:txBody>
      </p:sp>
      <p:sp>
        <p:nvSpPr>
          <p:cNvPr id="56326" name="Rectangle 61"/>
          <p:cNvSpPr>
            <a:spLocks noChangeArrowheads="1"/>
          </p:cNvSpPr>
          <p:nvPr/>
        </p:nvSpPr>
        <p:spPr bwMode="auto">
          <a:xfrm>
            <a:off x="4187825" y="3451225"/>
            <a:ext cx="38100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>
                <a:schemeClr val="accent2"/>
              </a:buClr>
              <a:buSzPct val="85000"/>
              <a:buFont typeface="Wingdings" pitchFamily="2" charset="2"/>
              <a:buNone/>
            </a:pPr>
            <a:r>
              <a:rPr lang="en-US" altLang="zh-CN" sz="2000">
                <a:solidFill>
                  <a:srgbClr val="000099"/>
                </a:solidFill>
                <a:latin typeface="Arial" charset="0"/>
              </a:rPr>
              <a:t>traffic intensity </a:t>
            </a:r>
          </a:p>
          <a:p>
            <a:pPr algn="ctr">
              <a:spcBef>
                <a:spcPct val="0"/>
              </a:spcBef>
              <a:buClr>
                <a:schemeClr val="accent2"/>
              </a:buClr>
              <a:buSzPct val="85000"/>
              <a:buFont typeface="Wingdings" pitchFamily="2" charset="2"/>
              <a:buNone/>
            </a:pPr>
            <a:r>
              <a:rPr lang="en-US" altLang="zh-CN" sz="2000">
                <a:solidFill>
                  <a:srgbClr val="000099"/>
                </a:solidFill>
                <a:latin typeface="Arial" charset="0"/>
              </a:rPr>
              <a:t>= La/R</a:t>
            </a:r>
          </a:p>
        </p:txBody>
      </p:sp>
      <p:sp>
        <p:nvSpPr>
          <p:cNvPr id="56327" name="Rectangle 62"/>
          <p:cNvSpPr>
            <a:spLocks noChangeArrowheads="1"/>
          </p:cNvSpPr>
          <p:nvPr/>
        </p:nvSpPr>
        <p:spPr bwMode="auto">
          <a:xfrm>
            <a:off x="338532" y="3348038"/>
            <a:ext cx="6972300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  <a:buSzPct val="75000"/>
            </a:pPr>
            <a:r>
              <a:rPr lang="en-US" altLang="zh-CN" sz="2400" i="1" dirty="0"/>
              <a:t>La/R</a:t>
            </a:r>
            <a:r>
              <a:rPr lang="en-US" altLang="zh-CN" sz="2400" dirty="0"/>
              <a:t> ~ 0: avg. queueing delay small</a:t>
            </a:r>
          </a:p>
          <a:p>
            <a:pPr>
              <a:lnSpc>
                <a:spcPct val="100000"/>
              </a:lnSpc>
              <a:buSzPct val="75000"/>
            </a:pPr>
            <a:r>
              <a:rPr lang="en-US" altLang="zh-CN" sz="2400" i="1" dirty="0"/>
              <a:t>La/R </a:t>
            </a:r>
            <a:r>
              <a:rPr lang="en-US" altLang="zh-CN" sz="2400" dirty="0"/>
              <a:t>-&gt; 1: avg. queueing delay large</a:t>
            </a:r>
          </a:p>
          <a:p>
            <a:pPr>
              <a:buSzPct val="75000"/>
            </a:pPr>
            <a:r>
              <a:rPr lang="en-US" altLang="zh-CN" sz="2400" i="1" dirty="0"/>
              <a:t>La/R </a:t>
            </a:r>
            <a:r>
              <a:rPr lang="en-US" altLang="zh-CN" sz="2400" dirty="0"/>
              <a:t>&gt; 1: more </a:t>
            </a:r>
            <a:r>
              <a:rPr lang="ja-JP" altLang="en-US" sz="2400" dirty="0"/>
              <a:t>“</a:t>
            </a:r>
            <a:r>
              <a:rPr lang="en-US" altLang="ja-JP" sz="2400" dirty="0"/>
              <a:t>work</a:t>
            </a:r>
            <a:r>
              <a:rPr lang="ja-JP" altLang="en-US" sz="2400" dirty="0"/>
              <a:t>”</a:t>
            </a:r>
            <a:r>
              <a:rPr lang="en-US" altLang="ja-JP" sz="2400" dirty="0"/>
              <a:t> arriving </a:t>
            </a:r>
          </a:p>
          <a:p>
            <a:pPr>
              <a:buSzPct val="75000"/>
              <a:buFont typeface="Wingdings" pitchFamily="2" charset="2"/>
              <a:buNone/>
            </a:pPr>
            <a:r>
              <a:rPr lang="en-US" altLang="zh-CN" sz="2400" dirty="0"/>
              <a:t>    than can be serviced, average delay infinite!</a:t>
            </a:r>
          </a:p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Wingdings" pitchFamily="2" charset="2"/>
              <a:buChar char="q"/>
            </a:pPr>
            <a:endParaRPr lang="en-US" altLang="zh-CN" sz="2400" dirty="0"/>
          </a:p>
        </p:txBody>
      </p:sp>
      <p:sp>
        <p:nvSpPr>
          <p:cNvPr id="56328" name="Rectangle 11"/>
          <p:cNvSpPr>
            <a:spLocks noChangeArrowheads="1"/>
          </p:cNvSpPr>
          <p:nvPr/>
        </p:nvSpPr>
        <p:spPr bwMode="auto">
          <a:xfrm>
            <a:off x="4500563" y="868363"/>
            <a:ext cx="1271587" cy="427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latin typeface="Arial" charset="0"/>
            </a:endParaRPr>
          </a:p>
        </p:txBody>
      </p:sp>
      <p:sp>
        <p:nvSpPr>
          <p:cNvPr id="56329" name="Rectangle 61"/>
          <p:cNvSpPr>
            <a:spLocks noChangeArrowheads="1"/>
          </p:cNvSpPr>
          <p:nvPr/>
        </p:nvSpPr>
        <p:spPr bwMode="auto">
          <a:xfrm rot="-5400000">
            <a:off x="3596482" y="2180431"/>
            <a:ext cx="243363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>
                <a:schemeClr val="accent2"/>
              </a:buClr>
              <a:buSzPct val="85000"/>
              <a:buFont typeface="Wingdings" pitchFamily="2" charset="2"/>
              <a:buNone/>
            </a:pPr>
            <a:r>
              <a:rPr lang="en-US" altLang="zh-CN" sz="2000">
                <a:solidFill>
                  <a:srgbClr val="000099"/>
                </a:solidFill>
                <a:latin typeface="Arial" charset="0"/>
              </a:rPr>
              <a:t>average  queueing delay</a:t>
            </a:r>
          </a:p>
        </p:txBody>
      </p:sp>
      <p:pic>
        <p:nvPicPr>
          <p:cNvPr id="56330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463" y="4935538"/>
            <a:ext cx="1546225" cy="123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31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068" y="4141788"/>
            <a:ext cx="1481138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32" name="Text Box 15"/>
          <p:cNvSpPr txBox="1">
            <a:spLocks noChangeArrowheads="1"/>
          </p:cNvSpPr>
          <p:nvPr/>
        </p:nvSpPr>
        <p:spPr bwMode="auto">
          <a:xfrm>
            <a:off x="7383463" y="4127501"/>
            <a:ext cx="10541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Arial" charset="0"/>
              </a:rPr>
              <a:t>La/R ~ 0</a:t>
            </a:r>
          </a:p>
        </p:txBody>
      </p:sp>
      <p:sp>
        <p:nvSpPr>
          <p:cNvPr id="5633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33375" y="1238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ea typeface="ＭＳ Ｐゴシック" pitchFamily="34" charset="-128"/>
              </a:rPr>
              <a:t>Queueing delay</a:t>
            </a:r>
            <a:endParaRPr lang="en-US" altLang="zh-CN" dirty="0" smtClean="0">
              <a:ea typeface="ＭＳ Ｐゴシック" pitchFamily="34" charset="-128"/>
            </a:endParaRPr>
          </a:p>
        </p:txBody>
      </p:sp>
      <p:sp>
        <p:nvSpPr>
          <p:cNvPr id="56334" name="Text Box 16"/>
          <p:cNvSpPr txBox="1">
            <a:spLocks noChangeArrowheads="1"/>
          </p:cNvSpPr>
          <p:nvPr/>
        </p:nvSpPr>
        <p:spPr bwMode="auto">
          <a:xfrm>
            <a:off x="7885113" y="6110288"/>
            <a:ext cx="11303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charset="0"/>
              </a:rPr>
              <a:t>La/R -&gt; 1</a:t>
            </a:r>
          </a:p>
        </p:txBody>
      </p:sp>
      <p:sp>
        <p:nvSpPr>
          <p:cNvPr id="5633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Tahoma" pitchFamily="34" charset="0"/>
              </a:rPr>
              <a:t>1-</a:t>
            </a:r>
            <a:fld id="{CC6C2D28-13A5-4580-BD90-BD16103987CD}" type="slidenum">
              <a:rPr lang="en-US" altLang="zh-CN" sz="1200">
                <a:latin typeface="Tahoma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zh-CN" sz="1200">
              <a:latin typeface="Tahoma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8530" y="5240340"/>
            <a:ext cx="68270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Little's Law </a:t>
            </a:r>
            <a:r>
              <a:rPr lang="zh-CN" altLang="en-US" dirty="0" smtClean="0"/>
              <a:t>：</a:t>
            </a:r>
            <a:r>
              <a:rPr lang="zh-CN" altLang="en-US" dirty="0"/>
              <a:t>一个排队系统在稳定状态下，在系统里面的</a:t>
            </a:r>
            <a:r>
              <a:rPr lang="zh-CN" altLang="en-US" dirty="0" smtClean="0"/>
              <a:t>个体数量平均值 </a:t>
            </a:r>
            <a:r>
              <a:rPr lang="en-US" altLang="zh-CN" dirty="0"/>
              <a:t>L</a:t>
            </a:r>
            <a:r>
              <a:rPr lang="zh-CN" altLang="en-US" dirty="0" smtClean="0"/>
              <a:t>，等于</a:t>
            </a:r>
            <a:r>
              <a:rPr lang="zh-CN" altLang="en-US" dirty="0"/>
              <a:t>平均个体到达率</a:t>
            </a:r>
            <a:r>
              <a:rPr lang="en-US" altLang="zh-CN" i="1" dirty="0"/>
              <a:t>λ</a:t>
            </a:r>
            <a:r>
              <a:rPr lang="zh-CN" altLang="en-US" dirty="0"/>
              <a:t> （单位</a:t>
            </a:r>
            <a:r>
              <a:rPr lang="zh-CN" altLang="en-US" dirty="0" smtClean="0"/>
              <a:t>是个</a:t>
            </a:r>
            <a:r>
              <a:rPr lang="zh-CN" altLang="en-US" dirty="0"/>
              <a:t>每单位时间）乘</a:t>
            </a:r>
            <a:r>
              <a:rPr lang="zh-CN" altLang="en-US" dirty="0" smtClean="0"/>
              <a:t>以个体</a:t>
            </a:r>
            <a:r>
              <a:rPr lang="zh-CN" altLang="en-US" dirty="0"/>
              <a:t>的平均逗留时间</a:t>
            </a:r>
            <a:r>
              <a:rPr lang="en-US" altLang="zh-CN" dirty="0"/>
              <a:t>W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58409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3187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ADE36A9-0504-414B-9B1E-B38A366D987E}" type="slidenum">
              <a:rPr lang="zh-CN" altLang="en-US" sz="1400" smtClean="0"/>
              <a:pPr/>
              <a:t>33</a:t>
            </a:fld>
            <a:endParaRPr lang="en-US" altLang="zh-CN" sz="1400" smtClean="0"/>
          </a:p>
        </p:txBody>
      </p:sp>
      <p:sp>
        <p:nvSpPr>
          <p:cNvPr id="9318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7146925" cy="1143000"/>
          </a:xfrm>
        </p:spPr>
        <p:txBody>
          <a:bodyPr/>
          <a:lstStyle/>
          <a:p>
            <a:pPr algn="ctr"/>
            <a:r>
              <a:rPr lang="zh-CN" altLang="en-US" dirty="0" smtClean="0">
                <a:ea typeface="宋体" pitchFamily="2" charset="-122"/>
              </a:rPr>
              <a:t> 时延</a:t>
            </a:r>
            <a:r>
              <a:rPr lang="en-US" altLang="zh-CN" dirty="0" smtClean="0">
                <a:ea typeface="宋体" pitchFamily="2" charset="-122"/>
              </a:rPr>
              <a:t>(delay </a:t>
            </a:r>
            <a:r>
              <a:rPr lang="zh-CN" altLang="en-US" dirty="0" smtClean="0">
                <a:ea typeface="宋体" pitchFamily="2" charset="-122"/>
              </a:rPr>
              <a:t>或 </a:t>
            </a:r>
            <a:r>
              <a:rPr lang="en-US" altLang="zh-CN" dirty="0" smtClean="0">
                <a:ea typeface="宋体" pitchFamily="2" charset="-122"/>
              </a:rPr>
              <a:t>latency)</a:t>
            </a:r>
          </a:p>
        </p:txBody>
      </p:sp>
      <p:sp>
        <p:nvSpPr>
          <p:cNvPr id="342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9931" y="1571625"/>
            <a:ext cx="7734300" cy="33353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3200" dirty="0" smtClean="0">
                <a:solidFill>
                  <a:schemeClr val="accent2"/>
                </a:solidFill>
                <a:ea typeface="宋体" pitchFamily="2" charset="-122"/>
              </a:rPr>
              <a:t>传输时延</a:t>
            </a:r>
            <a:r>
              <a:rPr lang="zh-CN" altLang="en-US" sz="3200" dirty="0" smtClean="0">
                <a:ea typeface="宋体" pitchFamily="2" charset="-122"/>
              </a:rPr>
              <a:t>（发送时延 ）    发送数据时，数据块从结点进入到传输媒体所需要的时间。</a:t>
            </a:r>
            <a:r>
              <a:rPr lang="en-US" altLang="zh-CN" sz="3200" dirty="0">
                <a:solidFill>
                  <a:srgbClr val="FF0000"/>
                </a:solidFill>
                <a:ea typeface="宋体" pitchFamily="2" charset="-122"/>
              </a:rPr>
              <a:t> Transmission delay</a:t>
            </a:r>
            <a:endParaRPr lang="zh-CN" altLang="en-US" sz="3200" dirty="0" smtClean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3200" dirty="0" smtClean="0">
                <a:ea typeface="宋体" pitchFamily="2" charset="-122"/>
              </a:rPr>
              <a:t>也就是从发送数据帧的第一个比特算起，到该帧的最后一个比特发送完毕所需的时间</a:t>
            </a:r>
            <a:r>
              <a:rPr lang="zh-CN" altLang="en-US" dirty="0" smtClean="0">
                <a:ea typeface="宋体" pitchFamily="2" charset="-122"/>
              </a:rPr>
              <a:t>。 </a:t>
            </a:r>
          </a:p>
        </p:txBody>
      </p:sp>
      <p:sp>
        <p:nvSpPr>
          <p:cNvPr id="9319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038350" y="4686300"/>
            <a:ext cx="5097463" cy="1225550"/>
            <a:chOff x="1574" y="3066"/>
            <a:chExt cx="3211" cy="772"/>
          </a:xfrm>
        </p:grpSpPr>
        <p:sp>
          <p:nvSpPr>
            <p:cNvPr id="93192" name="Rectangle 6"/>
            <p:cNvSpPr>
              <a:spLocks noChangeArrowheads="1"/>
            </p:cNvSpPr>
            <p:nvPr/>
          </p:nvSpPr>
          <p:spPr bwMode="auto">
            <a:xfrm>
              <a:off x="1574" y="3066"/>
              <a:ext cx="3211" cy="772"/>
            </a:xfrm>
            <a:prstGeom prst="rect">
              <a:avLst/>
            </a:prstGeom>
            <a:solidFill>
              <a:srgbClr val="FFFF99"/>
            </a:solidFill>
            <a:ln w="76200" cmpd="tri">
              <a:solidFill>
                <a:schemeClr val="folHlink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93193" name="Text Box 7"/>
            <p:cNvSpPr txBox="1">
              <a:spLocks noChangeArrowheads="1"/>
            </p:cNvSpPr>
            <p:nvPr/>
          </p:nvSpPr>
          <p:spPr bwMode="auto">
            <a:xfrm>
              <a:off x="1688" y="3286"/>
              <a:ext cx="1144" cy="288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zh-CN" altLang="en-US">
                  <a:solidFill>
                    <a:srgbClr val="333399"/>
                  </a:solidFill>
                  <a:latin typeface="Tahoma" pitchFamily="34" charset="0"/>
                  <a:ea typeface="黑体" pitchFamily="49" charset="-122"/>
                </a:rPr>
                <a:t>发送时延 </a:t>
              </a:r>
              <a:r>
                <a:rPr lang="en-US" altLang="zh-CN">
                  <a:solidFill>
                    <a:srgbClr val="333399"/>
                  </a:solidFill>
                  <a:latin typeface="Tahoma" pitchFamily="34" charset="0"/>
                  <a:ea typeface="黑体" pitchFamily="49" charset="-122"/>
                </a:rPr>
                <a:t>= </a:t>
              </a:r>
            </a:p>
          </p:txBody>
        </p:sp>
        <p:sp>
          <p:nvSpPr>
            <p:cNvPr id="93194" name="Text Box 8"/>
            <p:cNvSpPr txBox="1">
              <a:spLocks noChangeArrowheads="1"/>
            </p:cNvSpPr>
            <p:nvPr/>
          </p:nvSpPr>
          <p:spPr bwMode="auto">
            <a:xfrm>
              <a:off x="2789" y="3142"/>
              <a:ext cx="1844" cy="288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zh-CN" altLang="en-US">
                  <a:solidFill>
                    <a:srgbClr val="333399"/>
                  </a:solidFill>
                  <a:latin typeface="Tahoma" pitchFamily="34" charset="0"/>
                  <a:ea typeface="黑体" pitchFamily="49" charset="-122"/>
                </a:rPr>
                <a:t>数据块长度（比特）</a:t>
              </a:r>
            </a:p>
          </p:txBody>
        </p:sp>
        <p:sp>
          <p:nvSpPr>
            <p:cNvPr id="93195" name="Text Box 9"/>
            <p:cNvSpPr txBox="1">
              <a:spLocks noChangeArrowheads="1"/>
            </p:cNvSpPr>
            <p:nvPr/>
          </p:nvSpPr>
          <p:spPr bwMode="auto">
            <a:xfrm>
              <a:off x="2858" y="3467"/>
              <a:ext cx="1917" cy="288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zh-CN" altLang="en-US">
                  <a:solidFill>
                    <a:srgbClr val="333399"/>
                  </a:solidFill>
                  <a:latin typeface="Tahoma" pitchFamily="34" charset="0"/>
                  <a:ea typeface="黑体" pitchFamily="49" charset="-122"/>
                </a:rPr>
                <a:t>信道带宽（比特</a:t>
              </a:r>
              <a:r>
                <a:rPr lang="en-US" altLang="zh-CN">
                  <a:solidFill>
                    <a:srgbClr val="333399"/>
                  </a:solidFill>
                  <a:latin typeface="Tahoma" pitchFamily="34" charset="0"/>
                  <a:ea typeface="黑体" pitchFamily="49" charset="-122"/>
                </a:rPr>
                <a:t>/</a:t>
              </a:r>
              <a:r>
                <a:rPr lang="zh-CN" altLang="en-US">
                  <a:solidFill>
                    <a:srgbClr val="333399"/>
                  </a:solidFill>
                  <a:latin typeface="Tahoma" pitchFamily="34" charset="0"/>
                  <a:ea typeface="黑体" pitchFamily="49" charset="-122"/>
                </a:rPr>
                <a:t>秒）</a:t>
              </a:r>
            </a:p>
          </p:txBody>
        </p:sp>
        <p:sp>
          <p:nvSpPr>
            <p:cNvPr id="93196" name="Line 10"/>
            <p:cNvSpPr>
              <a:spLocks noChangeShapeType="1"/>
            </p:cNvSpPr>
            <p:nvPr/>
          </p:nvSpPr>
          <p:spPr bwMode="auto">
            <a:xfrm flipV="1">
              <a:off x="2789" y="3449"/>
              <a:ext cx="1819" cy="1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480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019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4211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C2BA964-C449-4813-A940-5B221FDFB7E2}" type="slidenum">
              <a:rPr lang="zh-CN" altLang="en-US" sz="1400" smtClean="0"/>
              <a:pPr/>
              <a:t>34</a:t>
            </a:fld>
            <a:endParaRPr lang="en-US" altLang="zh-CN" sz="1400" smtClean="0"/>
          </a:p>
        </p:txBody>
      </p:sp>
      <p:sp>
        <p:nvSpPr>
          <p:cNvPr id="9421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7146925" cy="1143000"/>
          </a:xfrm>
        </p:spPr>
        <p:txBody>
          <a:bodyPr/>
          <a:lstStyle/>
          <a:p>
            <a:pPr algn="ctr"/>
            <a:r>
              <a:rPr lang="zh-CN" altLang="en-US" smtClean="0">
                <a:ea typeface="宋体" pitchFamily="2" charset="-122"/>
              </a:rPr>
              <a:t>时延</a:t>
            </a:r>
            <a:r>
              <a:rPr lang="en-US" altLang="zh-CN" smtClean="0">
                <a:ea typeface="宋体" pitchFamily="2" charset="-122"/>
              </a:rPr>
              <a:t>(delay </a:t>
            </a:r>
            <a:r>
              <a:rPr lang="zh-CN" altLang="en-US" smtClean="0">
                <a:ea typeface="宋体" pitchFamily="2" charset="-122"/>
              </a:rPr>
              <a:t>或 </a:t>
            </a:r>
            <a:r>
              <a:rPr lang="en-US" altLang="zh-CN" smtClean="0">
                <a:ea typeface="宋体" pitchFamily="2" charset="-122"/>
              </a:rPr>
              <a:t>latency)</a:t>
            </a:r>
          </a:p>
        </p:txBody>
      </p:sp>
      <p:sp>
        <p:nvSpPr>
          <p:cNvPr id="344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844675"/>
            <a:ext cx="7772400" cy="3008313"/>
          </a:xfrm>
        </p:spPr>
        <p:txBody>
          <a:bodyPr/>
          <a:lstStyle/>
          <a:p>
            <a:r>
              <a:rPr lang="zh-CN" altLang="en-US" dirty="0" smtClean="0">
                <a:ea typeface="宋体" pitchFamily="2" charset="-122"/>
              </a:rPr>
              <a:t>传播时延    电磁波在信道中需要传播一定的距离而花费的时间。 </a:t>
            </a:r>
            <a:r>
              <a:rPr lang="en-US" altLang="zh-CN" dirty="0">
                <a:solidFill>
                  <a:srgbClr val="FF0000"/>
                </a:solidFill>
                <a:ea typeface="宋体" pitchFamily="2" charset="-122"/>
              </a:rPr>
              <a:t>Propagation delay</a:t>
            </a:r>
            <a:endParaRPr lang="zh-CN" altLang="en-US" dirty="0" smtClean="0">
              <a:ea typeface="宋体" pitchFamily="2" charset="-122"/>
            </a:endParaRPr>
          </a:p>
          <a:p>
            <a:r>
              <a:rPr lang="zh-CN" altLang="en-US" dirty="0" smtClean="0">
                <a:ea typeface="宋体" pitchFamily="2" charset="-122"/>
              </a:rPr>
              <a:t>信号传输速率（即发送速率）和信号在信道上的传播速率是完全不同的概念。 </a:t>
            </a:r>
          </a:p>
          <a:p>
            <a:endParaRPr lang="zh-CN" altLang="en-US" dirty="0" smtClean="0">
              <a:ea typeface="宋体" pitchFamily="2" charset="-122"/>
            </a:endParaRPr>
          </a:p>
        </p:txBody>
      </p:sp>
      <p:sp>
        <p:nvSpPr>
          <p:cNvPr id="9421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187450" y="4508500"/>
            <a:ext cx="6769100" cy="1225550"/>
            <a:chOff x="1020" y="2840"/>
            <a:chExt cx="4264" cy="772"/>
          </a:xfrm>
        </p:grpSpPr>
        <p:sp>
          <p:nvSpPr>
            <p:cNvPr id="94216" name="Rectangle 6"/>
            <p:cNvSpPr>
              <a:spLocks noChangeArrowheads="1"/>
            </p:cNvSpPr>
            <p:nvPr/>
          </p:nvSpPr>
          <p:spPr bwMode="auto">
            <a:xfrm>
              <a:off x="1020" y="2840"/>
              <a:ext cx="4264" cy="772"/>
            </a:xfrm>
            <a:prstGeom prst="rect">
              <a:avLst/>
            </a:prstGeom>
            <a:solidFill>
              <a:srgbClr val="FFFF99"/>
            </a:solidFill>
            <a:ln w="76200" cmpd="tri">
              <a:solidFill>
                <a:schemeClr val="folHlink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94217" name="Text Box 7"/>
            <p:cNvSpPr txBox="1">
              <a:spLocks noChangeArrowheads="1"/>
            </p:cNvSpPr>
            <p:nvPr/>
          </p:nvSpPr>
          <p:spPr bwMode="auto">
            <a:xfrm>
              <a:off x="1134" y="3060"/>
              <a:ext cx="1144" cy="288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zh-CN" altLang="en-US">
                  <a:solidFill>
                    <a:srgbClr val="333399"/>
                  </a:solidFill>
                  <a:latin typeface="Tahoma" pitchFamily="34" charset="0"/>
                  <a:ea typeface="黑体" pitchFamily="49" charset="-122"/>
                </a:rPr>
                <a:t>传播时延 </a:t>
              </a:r>
              <a:r>
                <a:rPr lang="en-US" altLang="zh-CN">
                  <a:solidFill>
                    <a:srgbClr val="333399"/>
                  </a:solidFill>
                  <a:latin typeface="Tahoma" pitchFamily="34" charset="0"/>
                  <a:ea typeface="黑体" pitchFamily="49" charset="-122"/>
                </a:rPr>
                <a:t>= </a:t>
              </a:r>
            </a:p>
          </p:txBody>
        </p:sp>
        <p:sp>
          <p:nvSpPr>
            <p:cNvPr id="94218" name="Text Box 8"/>
            <p:cNvSpPr txBox="1">
              <a:spLocks noChangeArrowheads="1"/>
            </p:cNvSpPr>
            <p:nvPr/>
          </p:nvSpPr>
          <p:spPr bwMode="auto">
            <a:xfrm>
              <a:off x="3053" y="2916"/>
              <a:ext cx="1460" cy="288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zh-CN" altLang="en-US">
                  <a:solidFill>
                    <a:srgbClr val="333399"/>
                  </a:solidFill>
                  <a:latin typeface="Tahoma" pitchFamily="34" charset="0"/>
                  <a:ea typeface="黑体" pitchFamily="49" charset="-122"/>
                </a:rPr>
                <a:t>信道长度（</a:t>
              </a:r>
              <a:r>
                <a:rPr lang="zh-CN" altLang="en-US">
                  <a:solidFill>
                    <a:schemeClr val="hlink"/>
                  </a:solidFill>
                  <a:latin typeface="Tahoma" pitchFamily="34" charset="0"/>
                  <a:ea typeface="黑体" pitchFamily="49" charset="-122"/>
                </a:rPr>
                <a:t>米</a:t>
              </a:r>
              <a:r>
                <a:rPr lang="zh-CN" altLang="en-US">
                  <a:solidFill>
                    <a:srgbClr val="333399"/>
                  </a:solidFill>
                  <a:latin typeface="Tahoma" pitchFamily="34" charset="0"/>
                  <a:ea typeface="黑体" pitchFamily="49" charset="-122"/>
                </a:rPr>
                <a:t>）</a:t>
              </a:r>
            </a:p>
          </p:txBody>
        </p:sp>
        <p:sp>
          <p:nvSpPr>
            <p:cNvPr id="94219" name="Text Box 9"/>
            <p:cNvSpPr txBox="1">
              <a:spLocks noChangeArrowheads="1"/>
            </p:cNvSpPr>
            <p:nvPr/>
          </p:nvSpPr>
          <p:spPr bwMode="auto">
            <a:xfrm>
              <a:off x="2185" y="3241"/>
              <a:ext cx="3069" cy="288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zh-CN" altLang="en-US">
                  <a:solidFill>
                    <a:srgbClr val="333399"/>
                  </a:solidFill>
                  <a:latin typeface="Tahoma" pitchFamily="34" charset="0"/>
                  <a:ea typeface="黑体" pitchFamily="49" charset="-122"/>
                </a:rPr>
                <a:t>信号在信道上的传播速率（</a:t>
              </a:r>
              <a:r>
                <a:rPr lang="zh-CN" altLang="en-US">
                  <a:solidFill>
                    <a:schemeClr val="hlink"/>
                  </a:solidFill>
                  <a:latin typeface="Tahoma" pitchFamily="34" charset="0"/>
                  <a:ea typeface="黑体" pitchFamily="49" charset="-122"/>
                </a:rPr>
                <a:t>米</a:t>
              </a:r>
              <a:r>
                <a:rPr lang="en-US" altLang="zh-CN">
                  <a:solidFill>
                    <a:schemeClr val="hlink"/>
                  </a:solidFill>
                  <a:latin typeface="Tahoma" pitchFamily="34" charset="0"/>
                  <a:ea typeface="黑体" pitchFamily="49" charset="-122"/>
                </a:rPr>
                <a:t>/</a:t>
              </a:r>
              <a:r>
                <a:rPr lang="zh-CN" altLang="en-US">
                  <a:solidFill>
                    <a:schemeClr val="hlink"/>
                  </a:solidFill>
                  <a:latin typeface="Tahoma" pitchFamily="34" charset="0"/>
                  <a:ea typeface="黑体" pitchFamily="49" charset="-122"/>
                </a:rPr>
                <a:t>秒</a:t>
              </a:r>
              <a:r>
                <a:rPr lang="zh-CN" altLang="en-US">
                  <a:solidFill>
                    <a:srgbClr val="333399"/>
                  </a:solidFill>
                  <a:latin typeface="Tahoma" pitchFamily="34" charset="0"/>
                  <a:ea typeface="黑体" pitchFamily="49" charset="-122"/>
                </a:rPr>
                <a:t>）</a:t>
              </a:r>
            </a:p>
          </p:txBody>
        </p:sp>
        <p:sp>
          <p:nvSpPr>
            <p:cNvPr id="94220" name="Line 10"/>
            <p:cNvSpPr>
              <a:spLocks noChangeShapeType="1"/>
            </p:cNvSpPr>
            <p:nvPr/>
          </p:nvSpPr>
          <p:spPr bwMode="auto">
            <a:xfrm>
              <a:off x="2190" y="3233"/>
              <a:ext cx="2913" cy="16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618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067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6388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BE8E84A-2905-4ADE-AE0D-94BC4A8A837D}" type="slidenum">
              <a:rPr lang="zh-CN" altLang="en-US" sz="1400" smtClean="0"/>
              <a:pPr/>
              <a:t>35</a:t>
            </a:fld>
            <a:endParaRPr lang="en-US" altLang="zh-CN" sz="1400" smtClean="0"/>
          </a:p>
        </p:txBody>
      </p:sp>
      <p:sp>
        <p:nvSpPr>
          <p:cNvPr id="16389" name="AutoShape 2050"/>
          <p:cNvSpPr>
            <a:spLocks noChangeArrowheads="1"/>
          </p:cNvSpPr>
          <p:nvPr/>
        </p:nvSpPr>
        <p:spPr bwMode="auto">
          <a:xfrm>
            <a:off x="3749675" y="1779588"/>
            <a:ext cx="1546225" cy="849312"/>
          </a:xfrm>
          <a:prstGeom prst="flowChartDecision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6390" name="Rectangle 2051"/>
          <p:cNvSpPr>
            <a:spLocks noGrp="1" noChangeArrowheads="1"/>
          </p:cNvSpPr>
          <p:nvPr>
            <p:ph type="title"/>
          </p:nvPr>
        </p:nvSpPr>
        <p:spPr>
          <a:xfrm>
            <a:off x="679450" y="152400"/>
            <a:ext cx="7772400" cy="1143000"/>
          </a:xfrm>
        </p:spPr>
        <p:txBody>
          <a:bodyPr/>
          <a:lstStyle/>
          <a:p>
            <a:pPr algn="ctr"/>
            <a:r>
              <a:rPr lang="en-US" altLang="zh-CN" dirty="0" smtClean="0">
                <a:ea typeface="宋体" pitchFamily="2" charset="-122"/>
              </a:rPr>
              <a:t>Packet Switching Delay</a:t>
            </a:r>
          </a:p>
        </p:txBody>
      </p:sp>
      <p:sp>
        <p:nvSpPr>
          <p:cNvPr id="16391" name="Text Box 2052"/>
          <p:cNvSpPr txBox="1">
            <a:spLocks noChangeArrowheads="1"/>
          </p:cNvSpPr>
          <p:nvPr/>
        </p:nvSpPr>
        <p:spPr bwMode="auto">
          <a:xfrm>
            <a:off x="1524000" y="2819400"/>
            <a:ext cx="1181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>
                <a:latin typeface="Comic Sans MS" pitchFamily="66" charset="0"/>
                <a:ea typeface="宋体" pitchFamily="2" charset="-122"/>
              </a:rPr>
              <a:t>Host A</a:t>
            </a:r>
          </a:p>
        </p:txBody>
      </p:sp>
      <p:sp>
        <p:nvSpPr>
          <p:cNvPr id="16392" name="Text Box 2053"/>
          <p:cNvSpPr txBox="1">
            <a:spLocks noChangeArrowheads="1"/>
          </p:cNvSpPr>
          <p:nvPr/>
        </p:nvSpPr>
        <p:spPr bwMode="auto">
          <a:xfrm>
            <a:off x="1524000" y="4800600"/>
            <a:ext cx="1150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>
                <a:latin typeface="Comic Sans MS" pitchFamily="66" charset="0"/>
                <a:ea typeface="宋体" pitchFamily="2" charset="-122"/>
              </a:rPr>
              <a:t>Host B</a:t>
            </a:r>
          </a:p>
        </p:txBody>
      </p:sp>
      <p:sp>
        <p:nvSpPr>
          <p:cNvPr id="16393" name="Line 2054"/>
          <p:cNvSpPr>
            <a:spLocks noChangeShapeType="1"/>
          </p:cNvSpPr>
          <p:nvPr/>
        </p:nvSpPr>
        <p:spPr bwMode="auto">
          <a:xfrm>
            <a:off x="2743200" y="3124200"/>
            <a:ext cx="3149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4" name="Line 2055"/>
          <p:cNvSpPr>
            <a:spLocks noChangeShapeType="1"/>
          </p:cNvSpPr>
          <p:nvPr/>
        </p:nvSpPr>
        <p:spPr bwMode="auto">
          <a:xfrm>
            <a:off x="2743200" y="5105400"/>
            <a:ext cx="3149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5" name="Line 2056"/>
          <p:cNvSpPr>
            <a:spLocks noChangeShapeType="1"/>
          </p:cNvSpPr>
          <p:nvPr/>
        </p:nvSpPr>
        <p:spPr bwMode="auto">
          <a:xfrm>
            <a:off x="2743200" y="3657600"/>
            <a:ext cx="314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396" name="Line 2057"/>
          <p:cNvSpPr>
            <a:spLocks noChangeShapeType="1"/>
          </p:cNvSpPr>
          <p:nvPr/>
        </p:nvSpPr>
        <p:spPr bwMode="auto">
          <a:xfrm>
            <a:off x="2743200" y="4114800"/>
            <a:ext cx="314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397" name="Line 2058"/>
          <p:cNvSpPr>
            <a:spLocks noChangeShapeType="1"/>
          </p:cNvSpPr>
          <p:nvPr/>
        </p:nvSpPr>
        <p:spPr bwMode="auto">
          <a:xfrm>
            <a:off x="2743200" y="4572000"/>
            <a:ext cx="314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398" name="Text Box 2059"/>
          <p:cNvSpPr txBox="1">
            <a:spLocks noChangeArrowheads="1"/>
          </p:cNvSpPr>
          <p:nvPr/>
        </p:nvSpPr>
        <p:spPr bwMode="auto">
          <a:xfrm>
            <a:off x="2320925" y="3505200"/>
            <a:ext cx="4032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600">
                <a:latin typeface="Comic Sans MS" pitchFamily="66" charset="0"/>
                <a:ea typeface="宋体" pitchFamily="2" charset="-122"/>
              </a:rPr>
              <a:t>R1</a:t>
            </a:r>
          </a:p>
        </p:txBody>
      </p:sp>
      <p:sp>
        <p:nvSpPr>
          <p:cNvPr id="16399" name="Text Box 2060"/>
          <p:cNvSpPr txBox="1">
            <a:spLocks noChangeArrowheads="1"/>
          </p:cNvSpPr>
          <p:nvPr/>
        </p:nvSpPr>
        <p:spPr bwMode="auto">
          <a:xfrm>
            <a:off x="2320925" y="3962400"/>
            <a:ext cx="4349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600">
                <a:latin typeface="Comic Sans MS" pitchFamily="66" charset="0"/>
                <a:ea typeface="宋体" pitchFamily="2" charset="-122"/>
              </a:rPr>
              <a:t>R2</a:t>
            </a:r>
          </a:p>
        </p:txBody>
      </p:sp>
      <p:sp>
        <p:nvSpPr>
          <p:cNvPr id="16400" name="Text Box 2061"/>
          <p:cNvSpPr txBox="1">
            <a:spLocks noChangeArrowheads="1"/>
          </p:cNvSpPr>
          <p:nvPr/>
        </p:nvSpPr>
        <p:spPr bwMode="auto">
          <a:xfrm>
            <a:off x="2320925" y="4419600"/>
            <a:ext cx="4349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600">
                <a:latin typeface="Comic Sans MS" pitchFamily="66" charset="0"/>
                <a:ea typeface="宋体" pitchFamily="2" charset="-122"/>
              </a:rPr>
              <a:t>R3</a:t>
            </a:r>
          </a:p>
        </p:txBody>
      </p:sp>
      <p:grpSp>
        <p:nvGrpSpPr>
          <p:cNvPr id="16401" name="Group 2062"/>
          <p:cNvGrpSpPr>
            <a:grpSpLocks/>
          </p:cNvGrpSpPr>
          <p:nvPr/>
        </p:nvGrpSpPr>
        <p:grpSpPr bwMode="auto">
          <a:xfrm>
            <a:off x="2025650" y="1524000"/>
            <a:ext cx="381000" cy="381000"/>
            <a:chOff x="1296" y="1104"/>
            <a:chExt cx="240" cy="240"/>
          </a:xfrm>
        </p:grpSpPr>
        <p:sp>
          <p:nvSpPr>
            <p:cNvPr id="16452" name="Oval 2063"/>
            <p:cNvSpPr>
              <a:spLocks noChangeArrowheads="1"/>
            </p:cNvSpPr>
            <p:nvPr/>
          </p:nvSpPr>
          <p:spPr bwMode="auto">
            <a:xfrm>
              <a:off x="1296" y="1104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6453" name="Text Box 2064"/>
            <p:cNvSpPr txBox="1">
              <a:spLocks noChangeArrowheads="1"/>
            </p:cNvSpPr>
            <p:nvPr/>
          </p:nvSpPr>
          <p:spPr bwMode="auto">
            <a:xfrm>
              <a:off x="1314" y="1115"/>
              <a:ext cx="21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CN" sz="1600">
                  <a:latin typeface="Comic Sans MS" pitchFamily="66" charset="0"/>
                  <a:ea typeface="宋体" pitchFamily="2" charset="-122"/>
                </a:rPr>
                <a:t>A</a:t>
              </a:r>
            </a:p>
          </p:txBody>
        </p:sp>
      </p:grpSp>
      <p:sp>
        <p:nvSpPr>
          <p:cNvPr id="16402" name="Oval 2065"/>
          <p:cNvSpPr>
            <a:spLocks noChangeArrowheads="1"/>
          </p:cNvSpPr>
          <p:nvPr/>
        </p:nvSpPr>
        <p:spPr bwMode="auto">
          <a:xfrm>
            <a:off x="3470275" y="1992313"/>
            <a:ext cx="381000" cy="381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6403" name="Text Box 2066"/>
          <p:cNvSpPr txBox="1">
            <a:spLocks noChangeArrowheads="1"/>
          </p:cNvSpPr>
          <p:nvPr/>
        </p:nvSpPr>
        <p:spPr bwMode="auto">
          <a:xfrm>
            <a:off x="3476625" y="2035175"/>
            <a:ext cx="3746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400">
                <a:latin typeface="Comic Sans MS" pitchFamily="66" charset="0"/>
                <a:ea typeface="宋体" pitchFamily="2" charset="-122"/>
              </a:rPr>
              <a:t>R1</a:t>
            </a:r>
          </a:p>
        </p:txBody>
      </p:sp>
      <p:sp>
        <p:nvSpPr>
          <p:cNvPr id="16404" name="Oval 2067"/>
          <p:cNvSpPr>
            <a:spLocks noChangeArrowheads="1"/>
          </p:cNvSpPr>
          <p:nvPr/>
        </p:nvSpPr>
        <p:spPr bwMode="auto">
          <a:xfrm>
            <a:off x="4333875" y="1644650"/>
            <a:ext cx="381000" cy="381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6405" name="Text Box 2068"/>
          <p:cNvSpPr txBox="1">
            <a:spLocks noChangeArrowheads="1"/>
          </p:cNvSpPr>
          <p:nvPr/>
        </p:nvSpPr>
        <p:spPr bwMode="auto">
          <a:xfrm>
            <a:off x="4333875" y="1687513"/>
            <a:ext cx="4032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400">
                <a:latin typeface="Comic Sans MS" pitchFamily="66" charset="0"/>
                <a:ea typeface="宋体" pitchFamily="2" charset="-122"/>
              </a:rPr>
              <a:t>R2</a:t>
            </a:r>
          </a:p>
        </p:txBody>
      </p:sp>
      <p:sp>
        <p:nvSpPr>
          <p:cNvPr id="16406" name="Oval 2069"/>
          <p:cNvSpPr>
            <a:spLocks noChangeArrowheads="1"/>
          </p:cNvSpPr>
          <p:nvPr/>
        </p:nvSpPr>
        <p:spPr bwMode="auto">
          <a:xfrm>
            <a:off x="4333875" y="2389188"/>
            <a:ext cx="381000" cy="381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6407" name="Text Box 2070"/>
          <p:cNvSpPr txBox="1">
            <a:spLocks noChangeArrowheads="1"/>
          </p:cNvSpPr>
          <p:nvPr/>
        </p:nvSpPr>
        <p:spPr bwMode="auto">
          <a:xfrm>
            <a:off x="4333875" y="2432050"/>
            <a:ext cx="4032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400">
                <a:latin typeface="Comic Sans MS" pitchFamily="66" charset="0"/>
                <a:ea typeface="宋体" pitchFamily="2" charset="-122"/>
              </a:rPr>
              <a:t>R4</a:t>
            </a:r>
          </a:p>
        </p:txBody>
      </p:sp>
      <p:sp>
        <p:nvSpPr>
          <p:cNvPr id="16408" name="Oval 2071"/>
          <p:cNvSpPr>
            <a:spLocks noChangeArrowheads="1"/>
          </p:cNvSpPr>
          <p:nvPr/>
        </p:nvSpPr>
        <p:spPr bwMode="auto">
          <a:xfrm>
            <a:off x="5197475" y="2008188"/>
            <a:ext cx="381000" cy="381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6409" name="Text Box 2072"/>
          <p:cNvSpPr txBox="1">
            <a:spLocks noChangeArrowheads="1"/>
          </p:cNvSpPr>
          <p:nvPr/>
        </p:nvSpPr>
        <p:spPr bwMode="auto">
          <a:xfrm>
            <a:off x="5197475" y="2051050"/>
            <a:ext cx="4032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400">
                <a:latin typeface="Comic Sans MS" pitchFamily="66" charset="0"/>
                <a:ea typeface="宋体" pitchFamily="2" charset="-122"/>
              </a:rPr>
              <a:t>R3</a:t>
            </a:r>
          </a:p>
        </p:txBody>
      </p:sp>
      <p:grpSp>
        <p:nvGrpSpPr>
          <p:cNvPr id="16410" name="Group 2073"/>
          <p:cNvGrpSpPr>
            <a:grpSpLocks/>
          </p:cNvGrpSpPr>
          <p:nvPr/>
        </p:nvGrpSpPr>
        <p:grpSpPr bwMode="auto">
          <a:xfrm>
            <a:off x="6661150" y="1541463"/>
            <a:ext cx="381000" cy="381000"/>
            <a:chOff x="1296" y="1104"/>
            <a:chExt cx="240" cy="240"/>
          </a:xfrm>
        </p:grpSpPr>
        <p:sp>
          <p:nvSpPr>
            <p:cNvPr id="16450" name="Oval 2074"/>
            <p:cNvSpPr>
              <a:spLocks noChangeArrowheads="1"/>
            </p:cNvSpPr>
            <p:nvPr/>
          </p:nvSpPr>
          <p:spPr bwMode="auto">
            <a:xfrm>
              <a:off x="1296" y="1104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6451" name="Text Box 2075"/>
            <p:cNvSpPr txBox="1">
              <a:spLocks noChangeArrowheads="1"/>
            </p:cNvSpPr>
            <p:nvPr/>
          </p:nvSpPr>
          <p:spPr bwMode="auto">
            <a:xfrm>
              <a:off x="1314" y="1115"/>
              <a:ext cx="19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CN" sz="1600">
                  <a:latin typeface="Comic Sans MS" pitchFamily="66" charset="0"/>
                  <a:ea typeface="宋体" pitchFamily="2" charset="-122"/>
                </a:rPr>
                <a:t>B</a:t>
              </a:r>
            </a:p>
          </p:txBody>
        </p:sp>
      </p:grpSp>
      <p:sp>
        <p:nvSpPr>
          <p:cNvPr id="16411" name="Line 2076"/>
          <p:cNvSpPr>
            <a:spLocks noChangeShapeType="1"/>
          </p:cNvSpPr>
          <p:nvPr/>
        </p:nvSpPr>
        <p:spPr bwMode="auto">
          <a:xfrm>
            <a:off x="2387600" y="1779588"/>
            <a:ext cx="1074738" cy="400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12" name="Line 2077"/>
          <p:cNvSpPr>
            <a:spLocks noChangeShapeType="1"/>
          </p:cNvSpPr>
          <p:nvPr/>
        </p:nvSpPr>
        <p:spPr bwMode="auto">
          <a:xfrm flipV="1">
            <a:off x="5586413" y="1779588"/>
            <a:ext cx="1074737" cy="400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13" name="Line 2078"/>
          <p:cNvSpPr>
            <a:spLocks noChangeShapeType="1"/>
          </p:cNvSpPr>
          <p:nvPr/>
        </p:nvSpPr>
        <p:spPr bwMode="auto">
          <a:xfrm>
            <a:off x="2606675" y="1779588"/>
            <a:ext cx="677863" cy="263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14" name="Line 2079"/>
          <p:cNvSpPr>
            <a:spLocks noChangeShapeType="1"/>
          </p:cNvSpPr>
          <p:nvPr/>
        </p:nvSpPr>
        <p:spPr bwMode="auto">
          <a:xfrm flipV="1">
            <a:off x="3917950" y="1870075"/>
            <a:ext cx="320675" cy="163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15" name="Line 2080"/>
          <p:cNvSpPr>
            <a:spLocks noChangeShapeType="1"/>
          </p:cNvSpPr>
          <p:nvPr/>
        </p:nvSpPr>
        <p:spPr bwMode="auto">
          <a:xfrm>
            <a:off x="4810125" y="1866900"/>
            <a:ext cx="331788" cy="187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16" name="Line 2081"/>
          <p:cNvSpPr>
            <a:spLocks noChangeShapeType="1"/>
          </p:cNvSpPr>
          <p:nvPr/>
        </p:nvSpPr>
        <p:spPr bwMode="auto">
          <a:xfrm flipV="1">
            <a:off x="5730875" y="1781175"/>
            <a:ext cx="736600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17" name="AutoShape 2082" descr="Wide upward diagonal"/>
          <p:cNvSpPr>
            <a:spLocks noChangeArrowheads="1"/>
          </p:cNvSpPr>
          <p:nvPr/>
        </p:nvSpPr>
        <p:spPr bwMode="auto">
          <a:xfrm flipH="1">
            <a:off x="3013075" y="3133725"/>
            <a:ext cx="549275" cy="523875"/>
          </a:xfrm>
          <a:prstGeom prst="parallelogram">
            <a:avLst>
              <a:gd name="adj" fmla="val 52424"/>
            </a:avLst>
          </a:prstGeom>
          <a:pattFill prst="wdUpDiag">
            <a:fgClr>
              <a:schemeClr val="accent1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6418" name="AutoShape 2083" descr="Wide upward diagonal"/>
          <p:cNvSpPr>
            <a:spLocks noChangeArrowheads="1"/>
          </p:cNvSpPr>
          <p:nvPr/>
        </p:nvSpPr>
        <p:spPr bwMode="auto">
          <a:xfrm flipH="1">
            <a:off x="3586163" y="3660775"/>
            <a:ext cx="463550" cy="454025"/>
          </a:xfrm>
          <a:prstGeom prst="parallelogram">
            <a:avLst>
              <a:gd name="adj" fmla="val 51049"/>
            </a:avLst>
          </a:prstGeom>
          <a:pattFill prst="wdUpDiag">
            <a:fgClr>
              <a:schemeClr val="accent1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6419" name="AutoShape 2084" descr="Wide upward diagonal"/>
          <p:cNvSpPr>
            <a:spLocks noChangeArrowheads="1"/>
          </p:cNvSpPr>
          <p:nvPr/>
        </p:nvSpPr>
        <p:spPr bwMode="auto">
          <a:xfrm flipH="1">
            <a:off x="4079875" y="4116388"/>
            <a:ext cx="463550" cy="455612"/>
          </a:xfrm>
          <a:prstGeom prst="parallelogram">
            <a:avLst>
              <a:gd name="adj" fmla="val 50871"/>
            </a:avLst>
          </a:prstGeom>
          <a:pattFill prst="wdUpDiag">
            <a:fgClr>
              <a:schemeClr val="accent1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6420" name="AutoShape 2085" descr="Wide upward diagonal"/>
          <p:cNvSpPr>
            <a:spLocks noChangeArrowheads="1"/>
          </p:cNvSpPr>
          <p:nvPr/>
        </p:nvSpPr>
        <p:spPr bwMode="auto">
          <a:xfrm flipH="1">
            <a:off x="4554538" y="4575175"/>
            <a:ext cx="549275" cy="517525"/>
          </a:xfrm>
          <a:prstGeom prst="parallelogram">
            <a:avLst>
              <a:gd name="adj" fmla="val 53067"/>
            </a:avLst>
          </a:prstGeom>
          <a:pattFill prst="wdUpDiag">
            <a:fgClr>
              <a:schemeClr val="accent1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6421" name="Text Box 2086"/>
          <p:cNvSpPr txBox="1">
            <a:spLocks noChangeArrowheads="1"/>
          </p:cNvSpPr>
          <p:nvPr/>
        </p:nvSpPr>
        <p:spPr bwMode="auto">
          <a:xfrm>
            <a:off x="2908300" y="2879725"/>
            <a:ext cx="7842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200" i="1">
                <a:ea typeface="宋体" pitchFamily="2" charset="-122"/>
              </a:rPr>
              <a:t>TRANSP</a:t>
            </a:r>
            <a:r>
              <a:rPr lang="en-US" altLang="zh-CN" sz="900" i="1">
                <a:ea typeface="宋体" pitchFamily="2" charset="-122"/>
              </a:rPr>
              <a:t>1</a:t>
            </a:r>
            <a:endParaRPr lang="en-US" altLang="zh-CN" sz="1200" i="1">
              <a:ea typeface="宋体" pitchFamily="2" charset="-122"/>
            </a:endParaRPr>
          </a:p>
        </p:txBody>
      </p:sp>
      <p:sp>
        <p:nvSpPr>
          <p:cNvPr id="16422" name="Text Box 2087"/>
          <p:cNvSpPr txBox="1">
            <a:spLocks noChangeArrowheads="1"/>
          </p:cNvSpPr>
          <p:nvPr/>
        </p:nvSpPr>
        <p:spPr bwMode="auto">
          <a:xfrm>
            <a:off x="3511550" y="3400425"/>
            <a:ext cx="7842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200" i="1">
                <a:ea typeface="宋体" pitchFamily="2" charset="-122"/>
              </a:rPr>
              <a:t>TRANSP</a:t>
            </a:r>
            <a:r>
              <a:rPr lang="en-US" altLang="zh-CN" sz="900" i="1">
                <a:ea typeface="宋体" pitchFamily="2" charset="-122"/>
              </a:rPr>
              <a:t>2</a:t>
            </a:r>
            <a:endParaRPr lang="en-US" altLang="zh-CN" sz="1200" i="1">
              <a:ea typeface="宋体" pitchFamily="2" charset="-122"/>
            </a:endParaRPr>
          </a:p>
        </p:txBody>
      </p:sp>
      <p:sp>
        <p:nvSpPr>
          <p:cNvPr id="16423" name="Text Box 2088"/>
          <p:cNvSpPr txBox="1">
            <a:spLocks noChangeArrowheads="1"/>
          </p:cNvSpPr>
          <p:nvPr/>
        </p:nvSpPr>
        <p:spPr bwMode="auto">
          <a:xfrm>
            <a:off x="4064000" y="3889375"/>
            <a:ext cx="7842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200" i="1">
                <a:ea typeface="宋体" pitchFamily="2" charset="-122"/>
              </a:rPr>
              <a:t>TRANSP</a:t>
            </a:r>
            <a:r>
              <a:rPr lang="en-US" altLang="zh-CN" sz="900" i="1">
                <a:ea typeface="宋体" pitchFamily="2" charset="-122"/>
              </a:rPr>
              <a:t>3</a:t>
            </a:r>
            <a:endParaRPr lang="en-US" altLang="zh-CN" sz="1200" i="1">
              <a:ea typeface="宋体" pitchFamily="2" charset="-122"/>
            </a:endParaRPr>
          </a:p>
        </p:txBody>
      </p:sp>
      <p:sp>
        <p:nvSpPr>
          <p:cNvPr id="16424" name="Text Box 2089"/>
          <p:cNvSpPr txBox="1">
            <a:spLocks noChangeArrowheads="1"/>
          </p:cNvSpPr>
          <p:nvPr/>
        </p:nvSpPr>
        <p:spPr bwMode="auto">
          <a:xfrm>
            <a:off x="4429125" y="4325938"/>
            <a:ext cx="7842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200" i="1">
                <a:ea typeface="宋体" pitchFamily="2" charset="-122"/>
              </a:rPr>
              <a:t>TRANSP</a:t>
            </a:r>
            <a:r>
              <a:rPr lang="en-US" altLang="zh-CN" sz="900" i="1">
                <a:ea typeface="宋体" pitchFamily="2" charset="-122"/>
              </a:rPr>
              <a:t>4</a:t>
            </a:r>
            <a:endParaRPr lang="en-US" altLang="zh-CN" sz="1200" i="1">
              <a:ea typeface="宋体" pitchFamily="2" charset="-122"/>
            </a:endParaRPr>
          </a:p>
        </p:txBody>
      </p:sp>
      <p:sp>
        <p:nvSpPr>
          <p:cNvPr id="16425" name="Line 2090"/>
          <p:cNvSpPr>
            <a:spLocks noChangeShapeType="1"/>
          </p:cNvSpPr>
          <p:nvPr/>
        </p:nvSpPr>
        <p:spPr bwMode="auto">
          <a:xfrm>
            <a:off x="3013075" y="3124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26" name="Line 2091"/>
          <p:cNvSpPr>
            <a:spLocks noChangeShapeType="1"/>
          </p:cNvSpPr>
          <p:nvPr/>
        </p:nvSpPr>
        <p:spPr bwMode="auto">
          <a:xfrm>
            <a:off x="3011488" y="3733800"/>
            <a:ext cx="2714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27" name="Line 2092"/>
          <p:cNvSpPr>
            <a:spLocks noChangeShapeType="1"/>
          </p:cNvSpPr>
          <p:nvPr/>
        </p:nvSpPr>
        <p:spPr bwMode="auto">
          <a:xfrm>
            <a:off x="3013075" y="3644900"/>
            <a:ext cx="0" cy="44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28" name="Line 2093"/>
          <p:cNvSpPr>
            <a:spLocks noChangeShapeType="1"/>
          </p:cNvSpPr>
          <p:nvPr/>
        </p:nvSpPr>
        <p:spPr bwMode="auto">
          <a:xfrm>
            <a:off x="3282950" y="3651250"/>
            <a:ext cx="0" cy="44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29" name="Text Box 2094"/>
          <p:cNvSpPr txBox="1">
            <a:spLocks noChangeArrowheads="1"/>
          </p:cNvSpPr>
          <p:nvPr/>
        </p:nvSpPr>
        <p:spPr bwMode="auto">
          <a:xfrm>
            <a:off x="2819400" y="3762375"/>
            <a:ext cx="5207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900" i="1">
                <a:ea typeface="宋体" pitchFamily="2" charset="-122"/>
              </a:rPr>
              <a:t>PROP</a:t>
            </a:r>
            <a:r>
              <a:rPr lang="en-US" altLang="zh-CN" sz="700" i="1">
                <a:ea typeface="宋体" pitchFamily="2" charset="-122"/>
              </a:rPr>
              <a:t>1</a:t>
            </a:r>
            <a:endParaRPr lang="en-US" altLang="zh-CN" sz="900" i="1">
              <a:ea typeface="宋体" pitchFamily="2" charset="-122"/>
            </a:endParaRPr>
          </a:p>
        </p:txBody>
      </p:sp>
      <p:sp>
        <p:nvSpPr>
          <p:cNvPr id="16430" name="Line 2095"/>
          <p:cNvSpPr>
            <a:spLocks noChangeShapeType="1"/>
          </p:cNvSpPr>
          <p:nvPr/>
        </p:nvSpPr>
        <p:spPr bwMode="auto">
          <a:xfrm>
            <a:off x="3581400" y="3657600"/>
            <a:ext cx="0" cy="4445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31" name="Line 2096"/>
          <p:cNvSpPr>
            <a:spLocks noChangeShapeType="1"/>
          </p:cNvSpPr>
          <p:nvPr/>
        </p:nvSpPr>
        <p:spPr bwMode="auto">
          <a:xfrm>
            <a:off x="3586163" y="4178300"/>
            <a:ext cx="2270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32" name="Line 2097"/>
          <p:cNvSpPr>
            <a:spLocks noChangeShapeType="1"/>
          </p:cNvSpPr>
          <p:nvPr/>
        </p:nvSpPr>
        <p:spPr bwMode="auto">
          <a:xfrm>
            <a:off x="3581400" y="4089400"/>
            <a:ext cx="0" cy="44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33" name="Line 2098"/>
          <p:cNvSpPr>
            <a:spLocks noChangeShapeType="1"/>
          </p:cNvSpPr>
          <p:nvPr/>
        </p:nvSpPr>
        <p:spPr bwMode="auto">
          <a:xfrm>
            <a:off x="3813175" y="4095750"/>
            <a:ext cx="0" cy="44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34" name="Text Box 2099"/>
          <p:cNvSpPr txBox="1">
            <a:spLocks noChangeArrowheads="1"/>
          </p:cNvSpPr>
          <p:nvPr/>
        </p:nvSpPr>
        <p:spPr bwMode="auto">
          <a:xfrm>
            <a:off x="3429000" y="4205288"/>
            <a:ext cx="5207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900" i="1">
                <a:ea typeface="宋体" pitchFamily="2" charset="-122"/>
              </a:rPr>
              <a:t>PROP</a:t>
            </a:r>
            <a:r>
              <a:rPr lang="en-US" altLang="zh-CN" sz="700" i="1">
                <a:ea typeface="宋体" pitchFamily="2" charset="-122"/>
              </a:rPr>
              <a:t>2</a:t>
            </a:r>
            <a:endParaRPr lang="en-US" altLang="zh-CN" sz="900" i="1">
              <a:ea typeface="宋体" pitchFamily="2" charset="-122"/>
            </a:endParaRPr>
          </a:p>
        </p:txBody>
      </p:sp>
      <p:sp>
        <p:nvSpPr>
          <p:cNvPr id="16435" name="Line 2100"/>
          <p:cNvSpPr>
            <a:spLocks noChangeShapeType="1"/>
          </p:cNvSpPr>
          <p:nvPr/>
        </p:nvSpPr>
        <p:spPr bwMode="auto">
          <a:xfrm>
            <a:off x="4079875" y="4095750"/>
            <a:ext cx="0" cy="44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36" name="Line 2101"/>
          <p:cNvSpPr>
            <a:spLocks noChangeShapeType="1"/>
          </p:cNvSpPr>
          <p:nvPr/>
        </p:nvSpPr>
        <p:spPr bwMode="auto">
          <a:xfrm>
            <a:off x="4049713" y="4089400"/>
            <a:ext cx="0" cy="44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37" name="Line 2102"/>
          <p:cNvSpPr>
            <a:spLocks noChangeShapeType="1"/>
          </p:cNvSpPr>
          <p:nvPr/>
        </p:nvSpPr>
        <p:spPr bwMode="auto">
          <a:xfrm>
            <a:off x="4078288" y="4102100"/>
            <a:ext cx="0" cy="44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38" name="Line 2103"/>
          <p:cNvSpPr>
            <a:spLocks noChangeShapeType="1"/>
          </p:cNvSpPr>
          <p:nvPr/>
        </p:nvSpPr>
        <p:spPr bwMode="auto">
          <a:xfrm>
            <a:off x="4079875" y="4127500"/>
            <a:ext cx="0" cy="4445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39" name="Line 2104"/>
          <p:cNvSpPr>
            <a:spLocks noChangeShapeType="1"/>
          </p:cNvSpPr>
          <p:nvPr/>
        </p:nvSpPr>
        <p:spPr bwMode="auto">
          <a:xfrm>
            <a:off x="4079875" y="4648200"/>
            <a:ext cx="222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40" name="Line 2105"/>
          <p:cNvSpPr>
            <a:spLocks noChangeShapeType="1"/>
          </p:cNvSpPr>
          <p:nvPr/>
        </p:nvSpPr>
        <p:spPr bwMode="auto">
          <a:xfrm>
            <a:off x="4079875" y="4556125"/>
            <a:ext cx="0" cy="44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41" name="Text Box 2106"/>
          <p:cNvSpPr txBox="1">
            <a:spLocks noChangeArrowheads="1"/>
          </p:cNvSpPr>
          <p:nvPr/>
        </p:nvSpPr>
        <p:spPr bwMode="auto">
          <a:xfrm>
            <a:off x="3886200" y="4673600"/>
            <a:ext cx="5207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900" i="1">
                <a:ea typeface="宋体" pitchFamily="2" charset="-122"/>
              </a:rPr>
              <a:t>PROP</a:t>
            </a:r>
            <a:r>
              <a:rPr lang="en-US" altLang="zh-CN" sz="700" i="1">
                <a:ea typeface="宋体" pitchFamily="2" charset="-122"/>
              </a:rPr>
              <a:t>3</a:t>
            </a:r>
            <a:endParaRPr lang="en-US" altLang="zh-CN" sz="900" i="1">
              <a:ea typeface="宋体" pitchFamily="2" charset="-122"/>
            </a:endParaRPr>
          </a:p>
        </p:txBody>
      </p:sp>
      <p:sp>
        <p:nvSpPr>
          <p:cNvPr id="16442" name="Line 2107"/>
          <p:cNvSpPr>
            <a:spLocks noChangeShapeType="1"/>
          </p:cNvSpPr>
          <p:nvPr/>
        </p:nvSpPr>
        <p:spPr bwMode="auto">
          <a:xfrm>
            <a:off x="4552950" y="4619625"/>
            <a:ext cx="0" cy="4445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43" name="Line 2108"/>
          <p:cNvSpPr>
            <a:spLocks noChangeShapeType="1"/>
          </p:cNvSpPr>
          <p:nvPr/>
        </p:nvSpPr>
        <p:spPr bwMode="auto">
          <a:xfrm>
            <a:off x="4565650" y="5181600"/>
            <a:ext cx="2698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44" name="Line 2109"/>
          <p:cNvSpPr>
            <a:spLocks noChangeShapeType="1"/>
          </p:cNvSpPr>
          <p:nvPr/>
        </p:nvSpPr>
        <p:spPr bwMode="auto">
          <a:xfrm>
            <a:off x="4552950" y="5105400"/>
            <a:ext cx="0" cy="44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45" name="Line 2110"/>
          <p:cNvSpPr>
            <a:spLocks noChangeShapeType="1"/>
          </p:cNvSpPr>
          <p:nvPr/>
        </p:nvSpPr>
        <p:spPr bwMode="auto">
          <a:xfrm>
            <a:off x="4832350" y="5105400"/>
            <a:ext cx="0" cy="44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46" name="Text Box 2111"/>
          <p:cNvSpPr txBox="1">
            <a:spLocks noChangeArrowheads="1"/>
          </p:cNvSpPr>
          <p:nvPr/>
        </p:nvSpPr>
        <p:spPr bwMode="auto">
          <a:xfrm>
            <a:off x="4397375" y="5202238"/>
            <a:ext cx="5207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900" i="1">
                <a:ea typeface="宋体" pitchFamily="2" charset="-122"/>
              </a:rPr>
              <a:t>PROP</a:t>
            </a:r>
            <a:r>
              <a:rPr lang="en-US" altLang="zh-CN" sz="700" i="1">
                <a:ea typeface="宋体" pitchFamily="2" charset="-122"/>
              </a:rPr>
              <a:t>4</a:t>
            </a:r>
            <a:endParaRPr lang="en-US" altLang="zh-CN" sz="900" i="1">
              <a:ea typeface="宋体" pitchFamily="2" charset="-122"/>
            </a:endParaRPr>
          </a:p>
        </p:txBody>
      </p:sp>
      <p:sp>
        <p:nvSpPr>
          <p:cNvPr id="16447" name="Text Box 2112"/>
          <p:cNvSpPr txBox="1">
            <a:spLocks noChangeArrowheads="1"/>
          </p:cNvSpPr>
          <p:nvPr/>
        </p:nvSpPr>
        <p:spPr bwMode="auto">
          <a:xfrm>
            <a:off x="1752600" y="1922463"/>
            <a:ext cx="9699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600">
                <a:latin typeface="Comic Sans MS" pitchFamily="66" charset="0"/>
                <a:ea typeface="宋体" pitchFamily="2" charset="-122"/>
              </a:rPr>
              <a:t>Source</a:t>
            </a:r>
          </a:p>
        </p:txBody>
      </p:sp>
      <p:sp>
        <p:nvSpPr>
          <p:cNvPr id="16448" name="Text Box 2113"/>
          <p:cNvSpPr txBox="1">
            <a:spLocks noChangeArrowheads="1"/>
          </p:cNvSpPr>
          <p:nvPr/>
        </p:nvSpPr>
        <p:spPr bwMode="auto">
          <a:xfrm>
            <a:off x="6467475" y="1922463"/>
            <a:ext cx="1473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600">
                <a:latin typeface="Comic Sans MS" pitchFamily="66" charset="0"/>
                <a:ea typeface="宋体" pitchFamily="2" charset="-122"/>
              </a:rPr>
              <a:t>Destination</a:t>
            </a:r>
          </a:p>
        </p:txBody>
      </p:sp>
      <p:sp>
        <p:nvSpPr>
          <p:cNvPr id="16449" name="Text Box 2114"/>
          <p:cNvSpPr txBox="1">
            <a:spLocks noChangeArrowheads="1"/>
          </p:cNvSpPr>
          <p:nvPr/>
        </p:nvSpPr>
        <p:spPr bwMode="auto">
          <a:xfrm>
            <a:off x="4648200" y="3200400"/>
            <a:ext cx="3657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buSzPct val="150000"/>
            </a:pPr>
            <a:r>
              <a:rPr lang="zh-CN" altLang="en-US" sz="1600">
                <a:latin typeface="Comic Sans MS" pitchFamily="66" charset="0"/>
                <a:ea typeface="宋体" pitchFamily="2" charset="-122"/>
              </a:rPr>
              <a:t>“</a:t>
            </a:r>
            <a:r>
              <a:rPr lang="en-US" altLang="zh-CN" sz="1600">
                <a:latin typeface="Comic Sans MS" pitchFamily="66" charset="0"/>
                <a:ea typeface="宋体" pitchFamily="2" charset="-122"/>
              </a:rPr>
              <a:t>Store-and-Forward” at each Router</a:t>
            </a:r>
          </a:p>
        </p:txBody>
      </p:sp>
      <p:graphicFrame>
        <p:nvGraphicFramePr>
          <p:cNvPr id="16386" name="Object 1028"/>
          <p:cNvGraphicFramePr>
            <a:graphicFrameLocks noChangeAspect="1"/>
          </p:cNvGraphicFramePr>
          <p:nvPr/>
        </p:nvGraphicFramePr>
        <p:xfrm>
          <a:off x="1143000" y="5483225"/>
          <a:ext cx="7148513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0" name="Equation" r:id="rId4" imgW="3555720" imgH="342720" progId="Equation.DSMT4">
                  <p:embed/>
                </p:oleObj>
              </mc:Choice>
              <mc:Fallback>
                <p:oleObj name="Equation" r:id="rId4" imgW="3555720" imgH="342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5483225"/>
                        <a:ext cx="7148513" cy="688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254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7413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2E50A72-E9D4-4F84-8A19-E70724E4944B}" type="slidenum">
              <a:rPr lang="zh-CN" altLang="en-US" sz="1400" smtClean="0"/>
              <a:pPr/>
              <a:t>36</a:t>
            </a:fld>
            <a:endParaRPr lang="en-US" altLang="zh-CN" sz="1400" smtClean="0"/>
          </a:p>
        </p:txBody>
      </p:sp>
      <p:sp>
        <p:nvSpPr>
          <p:cNvPr id="17414" name="Rectangle 2"/>
          <p:cNvSpPr>
            <a:spLocks noGrp="1" noChangeArrowheads="1"/>
          </p:cNvSpPr>
          <p:nvPr>
            <p:ph type="title"/>
          </p:nvPr>
        </p:nvSpPr>
        <p:spPr>
          <a:xfrm>
            <a:off x="719138" y="304800"/>
            <a:ext cx="7772400" cy="1143000"/>
          </a:xfrm>
          <a:noFill/>
        </p:spPr>
        <p:txBody>
          <a:bodyPr/>
          <a:lstStyle/>
          <a:p>
            <a:pPr algn="ctr"/>
            <a:r>
              <a:rPr lang="en-US" altLang="zh-CN" dirty="0" smtClean="0">
                <a:ea typeface="宋体" pitchFamily="2" charset="-122"/>
              </a:rPr>
              <a:t>Packet vs Message Swit</a:t>
            </a:r>
            <a:r>
              <a:rPr lang="en-US" altLang="zh-CN" dirty="0">
                <a:ea typeface="宋体" pitchFamily="2" charset="-122"/>
              </a:rPr>
              <a:t>c</a:t>
            </a:r>
            <a:r>
              <a:rPr lang="en-US" altLang="zh-CN" dirty="0" smtClean="0">
                <a:ea typeface="宋体" pitchFamily="2" charset="-122"/>
              </a:rPr>
              <a:t>hing</a:t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sz="2400" i="1" dirty="0" smtClean="0">
                <a:ea typeface="宋体" pitchFamily="2" charset="-122"/>
              </a:rPr>
              <a:t>Why not send the entire message in one packet?</a:t>
            </a:r>
            <a:r>
              <a:rPr lang="en-US" altLang="zh-CN" dirty="0" smtClean="0">
                <a:ea typeface="宋体" pitchFamily="2" charset="-122"/>
              </a:rPr>
              <a:t> </a:t>
            </a:r>
          </a:p>
        </p:txBody>
      </p:sp>
      <p:sp>
        <p:nvSpPr>
          <p:cNvPr id="17415" name="Text Box 3"/>
          <p:cNvSpPr txBox="1">
            <a:spLocks noChangeArrowheads="1"/>
          </p:cNvSpPr>
          <p:nvPr/>
        </p:nvSpPr>
        <p:spPr bwMode="auto">
          <a:xfrm>
            <a:off x="584200" y="4330700"/>
            <a:ext cx="7721600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dist">
              <a:buSzPct val="150000"/>
            </a:pPr>
            <a:r>
              <a:rPr lang="zh-CN" altLang="en-US">
                <a:latin typeface="Comic Sans MS" pitchFamily="66" charset="0"/>
                <a:ea typeface="宋体" pitchFamily="2" charset="-122"/>
              </a:rPr>
              <a:t>总报文长度为</a:t>
            </a:r>
            <a:r>
              <a:rPr lang="en-US" altLang="zh-CN">
                <a:latin typeface="Comic Sans MS" pitchFamily="66" charset="0"/>
                <a:ea typeface="宋体" pitchFamily="2" charset="-122"/>
              </a:rPr>
              <a:t>M</a:t>
            </a:r>
            <a:r>
              <a:rPr lang="zh-CN" altLang="en-US">
                <a:latin typeface="Comic Sans MS" pitchFamily="66" charset="0"/>
                <a:ea typeface="宋体" pitchFamily="2" charset="-122"/>
              </a:rPr>
              <a:t>，传输速率为</a:t>
            </a:r>
            <a:r>
              <a:rPr lang="en-US" altLang="zh-CN">
                <a:latin typeface="Comic Sans MS" pitchFamily="66" charset="0"/>
                <a:ea typeface="宋体" pitchFamily="2" charset="-122"/>
              </a:rPr>
              <a:t>R</a:t>
            </a:r>
            <a:r>
              <a:rPr lang="zh-CN" altLang="en-US">
                <a:latin typeface="Comic Sans MS" pitchFamily="66" charset="0"/>
                <a:ea typeface="宋体" pitchFamily="2" charset="-122"/>
              </a:rPr>
              <a:t>，每一段传播延时为</a:t>
            </a:r>
            <a:r>
              <a:rPr lang="en-US" altLang="zh-CN">
                <a:latin typeface="Comic Sans MS" pitchFamily="66" charset="0"/>
                <a:ea typeface="宋体" pitchFamily="2" charset="-122"/>
              </a:rPr>
              <a:t>PROP</a:t>
            </a:r>
            <a:r>
              <a:rPr lang="zh-CN" altLang="en-US">
                <a:latin typeface="Comic Sans MS" pitchFamily="66" charset="0"/>
                <a:ea typeface="宋体" pitchFamily="2" charset="-122"/>
              </a:rPr>
              <a:t>，每小段长度为</a:t>
            </a:r>
            <a:r>
              <a:rPr lang="en-US" altLang="zh-CN">
                <a:latin typeface="Comic Sans MS" pitchFamily="66" charset="0"/>
                <a:ea typeface="宋体" pitchFamily="2" charset="-122"/>
              </a:rPr>
              <a:t>m</a:t>
            </a:r>
            <a:r>
              <a:rPr lang="zh-CN" altLang="en-US">
                <a:latin typeface="Comic Sans MS" pitchFamily="66" charset="0"/>
                <a:ea typeface="宋体" pitchFamily="2" charset="-122"/>
              </a:rPr>
              <a:t>，中间经过</a:t>
            </a:r>
            <a:r>
              <a:rPr lang="en-US" altLang="zh-CN">
                <a:latin typeface="Comic Sans MS" pitchFamily="66" charset="0"/>
                <a:ea typeface="宋体" pitchFamily="2" charset="-122"/>
              </a:rPr>
              <a:t>n</a:t>
            </a:r>
            <a:r>
              <a:rPr lang="zh-CN" altLang="en-US">
                <a:latin typeface="Comic Sans MS" pitchFamily="66" charset="0"/>
                <a:ea typeface="宋体" pitchFamily="2" charset="-122"/>
              </a:rPr>
              <a:t>个交换设备</a:t>
            </a:r>
          </a:p>
          <a:p>
            <a:pPr algn="dist">
              <a:buSzPct val="150000"/>
            </a:pPr>
            <a:r>
              <a:rPr lang="en-US" altLang="zh-CN">
                <a:latin typeface="Comic Sans MS" pitchFamily="66" charset="0"/>
                <a:ea typeface="宋体" pitchFamily="2" charset="-122"/>
              </a:rPr>
              <a:t>Breaking message into packets allows parallel transmission across all links, reducing end to end latency. It also prevents a link from being “hogged” for a long time by one message</a:t>
            </a:r>
            <a:r>
              <a:rPr lang="en-US" altLang="zh-CN" sz="2000">
                <a:latin typeface="Comic Sans MS" pitchFamily="66" charset="0"/>
                <a:ea typeface="宋体" pitchFamily="2" charset="-122"/>
              </a:rPr>
              <a:t>.</a:t>
            </a:r>
          </a:p>
        </p:txBody>
      </p:sp>
      <p:sp>
        <p:nvSpPr>
          <p:cNvPr id="17416" name="Text Box 4"/>
          <p:cNvSpPr txBox="1">
            <a:spLocks noChangeArrowheads="1"/>
          </p:cNvSpPr>
          <p:nvPr/>
        </p:nvSpPr>
        <p:spPr bwMode="auto">
          <a:xfrm>
            <a:off x="4757738" y="2305050"/>
            <a:ext cx="9350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800">
                <a:latin typeface="Comic Sans MS" pitchFamily="66" charset="0"/>
                <a:ea typeface="宋体" pitchFamily="2" charset="-122"/>
              </a:rPr>
              <a:t>Host A</a:t>
            </a:r>
          </a:p>
        </p:txBody>
      </p:sp>
      <p:sp>
        <p:nvSpPr>
          <p:cNvPr id="17417" name="Text Box 5"/>
          <p:cNvSpPr txBox="1">
            <a:spLocks noChangeArrowheads="1"/>
          </p:cNvSpPr>
          <p:nvPr/>
        </p:nvSpPr>
        <p:spPr bwMode="auto">
          <a:xfrm>
            <a:off x="4757738" y="3665538"/>
            <a:ext cx="9128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800">
                <a:latin typeface="Comic Sans MS" pitchFamily="66" charset="0"/>
                <a:ea typeface="宋体" pitchFamily="2" charset="-122"/>
              </a:rPr>
              <a:t>Host B</a:t>
            </a:r>
          </a:p>
        </p:txBody>
      </p:sp>
      <p:sp>
        <p:nvSpPr>
          <p:cNvPr id="17418" name="Line 6"/>
          <p:cNvSpPr>
            <a:spLocks noChangeShapeType="1"/>
          </p:cNvSpPr>
          <p:nvPr/>
        </p:nvSpPr>
        <p:spPr bwMode="auto">
          <a:xfrm>
            <a:off x="5595938" y="2362200"/>
            <a:ext cx="2895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19" name="Line 7"/>
          <p:cNvSpPr>
            <a:spLocks noChangeShapeType="1"/>
          </p:cNvSpPr>
          <p:nvPr/>
        </p:nvSpPr>
        <p:spPr bwMode="auto">
          <a:xfrm>
            <a:off x="5595938" y="3749675"/>
            <a:ext cx="2895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20" name="Line 8"/>
          <p:cNvSpPr>
            <a:spLocks noChangeShapeType="1"/>
          </p:cNvSpPr>
          <p:nvPr/>
        </p:nvSpPr>
        <p:spPr bwMode="auto">
          <a:xfrm>
            <a:off x="5595938" y="2709863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21" name="Line 9"/>
          <p:cNvSpPr>
            <a:spLocks noChangeShapeType="1"/>
          </p:cNvSpPr>
          <p:nvPr/>
        </p:nvSpPr>
        <p:spPr bwMode="auto">
          <a:xfrm>
            <a:off x="5595938" y="3055938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22" name="Line 10"/>
          <p:cNvSpPr>
            <a:spLocks noChangeShapeType="1"/>
          </p:cNvSpPr>
          <p:nvPr/>
        </p:nvSpPr>
        <p:spPr bwMode="auto">
          <a:xfrm>
            <a:off x="5595938" y="3403600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23" name="Text Box 11"/>
          <p:cNvSpPr txBox="1">
            <a:spLocks noChangeArrowheads="1"/>
          </p:cNvSpPr>
          <p:nvPr/>
        </p:nvSpPr>
        <p:spPr bwMode="auto">
          <a:xfrm>
            <a:off x="5300663" y="2681288"/>
            <a:ext cx="3476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200">
                <a:latin typeface="Comic Sans MS" pitchFamily="66" charset="0"/>
                <a:ea typeface="宋体" pitchFamily="2" charset="-122"/>
              </a:rPr>
              <a:t>R1</a:t>
            </a:r>
          </a:p>
        </p:txBody>
      </p:sp>
      <p:sp>
        <p:nvSpPr>
          <p:cNvPr id="17424" name="Text Box 12"/>
          <p:cNvSpPr txBox="1">
            <a:spLocks noChangeArrowheads="1"/>
          </p:cNvSpPr>
          <p:nvPr/>
        </p:nvSpPr>
        <p:spPr bwMode="auto">
          <a:xfrm>
            <a:off x="5300663" y="3001963"/>
            <a:ext cx="3730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200">
                <a:latin typeface="Comic Sans MS" pitchFamily="66" charset="0"/>
                <a:ea typeface="宋体" pitchFamily="2" charset="-122"/>
              </a:rPr>
              <a:t>R2</a:t>
            </a:r>
          </a:p>
        </p:txBody>
      </p:sp>
      <p:sp>
        <p:nvSpPr>
          <p:cNvPr id="17425" name="Text Box 13"/>
          <p:cNvSpPr txBox="1">
            <a:spLocks noChangeArrowheads="1"/>
          </p:cNvSpPr>
          <p:nvPr/>
        </p:nvSpPr>
        <p:spPr bwMode="auto">
          <a:xfrm>
            <a:off x="5300663" y="3348038"/>
            <a:ext cx="3730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200">
                <a:latin typeface="Comic Sans MS" pitchFamily="66" charset="0"/>
                <a:ea typeface="宋体" pitchFamily="2" charset="-122"/>
              </a:rPr>
              <a:t>R3</a:t>
            </a:r>
          </a:p>
        </p:txBody>
      </p:sp>
      <p:sp>
        <p:nvSpPr>
          <p:cNvPr id="17426" name="Line 14"/>
          <p:cNvSpPr>
            <a:spLocks noChangeShapeType="1"/>
          </p:cNvSpPr>
          <p:nvPr/>
        </p:nvSpPr>
        <p:spPr bwMode="auto">
          <a:xfrm>
            <a:off x="5788025" y="2247900"/>
            <a:ext cx="10318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27" name="Text Box 15"/>
          <p:cNvSpPr txBox="1">
            <a:spLocks noChangeArrowheads="1"/>
          </p:cNvSpPr>
          <p:nvPr/>
        </p:nvSpPr>
        <p:spPr bwMode="auto">
          <a:xfrm>
            <a:off x="6129338" y="2012950"/>
            <a:ext cx="4476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200" i="1">
                <a:ea typeface="宋体" pitchFamily="2" charset="-122"/>
              </a:rPr>
              <a:t>M/R</a:t>
            </a:r>
          </a:p>
        </p:txBody>
      </p:sp>
      <p:sp>
        <p:nvSpPr>
          <p:cNvPr id="17428" name="AutoShape 16" descr="Wide upward diagonal"/>
          <p:cNvSpPr>
            <a:spLocks noChangeArrowheads="1"/>
          </p:cNvSpPr>
          <p:nvPr/>
        </p:nvSpPr>
        <p:spPr bwMode="auto">
          <a:xfrm flipH="1">
            <a:off x="5773738" y="2362200"/>
            <a:ext cx="373062" cy="347663"/>
          </a:xfrm>
          <a:prstGeom prst="parallelogram">
            <a:avLst>
              <a:gd name="adj" fmla="val 36404"/>
            </a:avLst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7429" name="AutoShape 17" descr="Wide upward diagonal"/>
          <p:cNvSpPr>
            <a:spLocks noChangeArrowheads="1"/>
          </p:cNvSpPr>
          <p:nvPr/>
        </p:nvSpPr>
        <p:spPr bwMode="auto">
          <a:xfrm flipH="1">
            <a:off x="6040438" y="2362200"/>
            <a:ext cx="373062" cy="347663"/>
          </a:xfrm>
          <a:prstGeom prst="parallelogram">
            <a:avLst>
              <a:gd name="adj" fmla="val 36404"/>
            </a:avLst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7430" name="AutoShape 18" descr="Wide upward diagonal"/>
          <p:cNvSpPr>
            <a:spLocks noChangeArrowheads="1"/>
          </p:cNvSpPr>
          <p:nvPr/>
        </p:nvSpPr>
        <p:spPr bwMode="auto">
          <a:xfrm flipH="1">
            <a:off x="6307138" y="2362200"/>
            <a:ext cx="373062" cy="347663"/>
          </a:xfrm>
          <a:prstGeom prst="parallelogram">
            <a:avLst>
              <a:gd name="adj" fmla="val 36404"/>
            </a:avLst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7431" name="AutoShape 19" descr="Wide upward diagonal"/>
          <p:cNvSpPr>
            <a:spLocks noChangeArrowheads="1"/>
          </p:cNvSpPr>
          <p:nvPr/>
        </p:nvSpPr>
        <p:spPr bwMode="auto">
          <a:xfrm flipH="1">
            <a:off x="6572250" y="2362200"/>
            <a:ext cx="373063" cy="347663"/>
          </a:xfrm>
          <a:prstGeom prst="parallelogram">
            <a:avLst>
              <a:gd name="adj" fmla="val 36405"/>
            </a:avLst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7432" name="AutoShape 20" descr="Wide upward diagonal"/>
          <p:cNvSpPr>
            <a:spLocks noChangeArrowheads="1"/>
          </p:cNvSpPr>
          <p:nvPr/>
        </p:nvSpPr>
        <p:spPr bwMode="auto">
          <a:xfrm flipH="1">
            <a:off x="6146800" y="2709863"/>
            <a:ext cx="373063" cy="346075"/>
          </a:xfrm>
          <a:prstGeom prst="parallelogram">
            <a:avLst>
              <a:gd name="adj" fmla="val 36572"/>
            </a:avLst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7433" name="AutoShape 21" descr="Wide upward diagonal"/>
          <p:cNvSpPr>
            <a:spLocks noChangeArrowheads="1"/>
          </p:cNvSpPr>
          <p:nvPr/>
        </p:nvSpPr>
        <p:spPr bwMode="auto">
          <a:xfrm flipH="1">
            <a:off x="6413500" y="2709863"/>
            <a:ext cx="373063" cy="346075"/>
          </a:xfrm>
          <a:prstGeom prst="parallelogram">
            <a:avLst>
              <a:gd name="adj" fmla="val 36572"/>
            </a:avLst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7434" name="AutoShape 22" descr="Wide upward diagonal"/>
          <p:cNvSpPr>
            <a:spLocks noChangeArrowheads="1"/>
          </p:cNvSpPr>
          <p:nvPr/>
        </p:nvSpPr>
        <p:spPr bwMode="auto">
          <a:xfrm flipH="1">
            <a:off x="6680200" y="2709863"/>
            <a:ext cx="371475" cy="346075"/>
          </a:xfrm>
          <a:prstGeom prst="parallelogram">
            <a:avLst>
              <a:gd name="adj" fmla="val 36416"/>
            </a:avLst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7435" name="AutoShape 23" descr="Wide upward diagonal"/>
          <p:cNvSpPr>
            <a:spLocks noChangeArrowheads="1"/>
          </p:cNvSpPr>
          <p:nvPr/>
        </p:nvSpPr>
        <p:spPr bwMode="auto">
          <a:xfrm flipH="1">
            <a:off x="6945313" y="2709863"/>
            <a:ext cx="373062" cy="346075"/>
          </a:xfrm>
          <a:prstGeom prst="parallelogram">
            <a:avLst>
              <a:gd name="adj" fmla="val 36571"/>
            </a:avLst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7436" name="AutoShape 24" descr="Wide upward diagonal"/>
          <p:cNvSpPr>
            <a:spLocks noChangeArrowheads="1"/>
          </p:cNvSpPr>
          <p:nvPr/>
        </p:nvSpPr>
        <p:spPr bwMode="auto">
          <a:xfrm flipH="1">
            <a:off x="6519863" y="3055938"/>
            <a:ext cx="373062" cy="347662"/>
          </a:xfrm>
          <a:prstGeom prst="parallelogram">
            <a:avLst>
              <a:gd name="adj" fmla="val 36405"/>
            </a:avLst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7437" name="AutoShape 25" descr="Wide upward diagonal"/>
          <p:cNvSpPr>
            <a:spLocks noChangeArrowheads="1"/>
          </p:cNvSpPr>
          <p:nvPr/>
        </p:nvSpPr>
        <p:spPr bwMode="auto">
          <a:xfrm flipH="1">
            <a:off x="6786563" y="3055938"/>
            <a:ext cx="373062" cy="347662"/>
          </a:xfrm>
          <a:prstGeom prst="parallelogram">
            <a:avLst>
              <a:gd name="adj" fmla="val 36405"/>
            </a:avLst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7438" name="AutoShape 26" descr="Wide upward diagonal"/>
          <p:cNvSpPr>
            <a:spLocks noChangeArrowheads="1"/>
          </p:cNvSpPr>
          <p:nvPr/>
        </p:nvSpPr>
        <p:spPr bwMode="auto">
          <a:xfrm flipH="1">
            <a:off x="7051675" y="3055938"/>
            <a:ext cx="373063" cy="347662"/>
          </a:xfrm>
          <a:prstGeom prst="parallelogram">
            <a:avLst>
              <a:gd name="adj" fmla="val 36405"/>
            </a:avLst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7439" name="AutoShape 27" descr="Wide upward diagonal"/>
          <p:cNvSpPr>
            <a:spLocks noChangeArrowheads="1"/>
          </p:cNvSpPr>
          <p:nvPr/>
        </p:nvSpPr>
        <p:spPr bwMode="auto">
          <a:xfrm flipH="1">
            <a:off x="7318375" y="3055938"/>
            <a:ext cx="373063" cy="347662"/>
          </a:xfrm>
          <a:prstGeom prst="parallelogram">
            <a:avLst>
              <a:gd name="adj" fmla="val 36405"/>
            </a:avLst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7440" name="AutoShape 28" descr="Wide upward diagonal"/>
          <p:cNvSpPr>
            <a:spLocks noChangeArrowheads="1"/>
          </p:cNvSpPr>
          <p:nvPr/>
        </p:nvSpPr>
        <p:spPr bwMode="auto">
          <a:xfrm flipH="1">
            <a:off x="6892925" y="3403600"/>
            <a:ext cx="373063" cy="346075"/>
          </a:xfrm>
          <a:prstGeom prst="parallelogram">
            <a:avLst>
              <a:gd name="adj" fmla="val 36572"/>
            </a:avLst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7441" name="AutoShape 29" descr="Wide upward diagonal"/>
          <p:cNvSpPr>
            <a:spLocks noChangeArrowheads="1"/>
          </p:cNvSpPr>
          <p:nvPr/>
        </p:nvSpPr>
        <p:spPr bwMode="auto">
          <a:xfrm flipH="1">
            <a:off x="7159625" y="3403600"/>
            <a:ext cx="371475" cy="346075"/>
          </a:xfrm>
          <a:prstGeom prst="parallelogram">
            <a:avLst>
              <a:gd name="adj" fmla="val 36416"/>
            </a:avLst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7442" name="AutoShape 30" descr="Wide upward diagonal"/>
          <p:cNvSpPr>
            <a:spLocks noChangeArrowheads="1"/>
          </p:cNvSpPr>
          <p:nvPr/>
        </p:nvSpPr>
        <p:spPr bwMode="auto">
          <a:xfrm flipH="1">
            <a:off x="7424738" y="3403600"/>
            <a:ext cx="373062" cy="346075"/>
          </a:xfrm>
          <a:prstGeom prst="parallelogram">
            <a:avLst>
              <a:gd name="adj" fmla="val 36571"/>
            </a:avLst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7443" name="AutoShape 31" descr="Wide upward diagonal"/>
          <p:cNvSpPr>
            <a:spLocks noChangeArrowheads="1"/>
          </p:cNvSpPr>
          <p:nvPr/>
        </p:nvSpPr>
        <p:spPr bwMode="auto">
          <a:xfrm flipH="1">
            <a:off x="7691438" y="3403600"/>
            <a:ext cx="373062" cy="346075"/>
          </a:xfrm>
          <a:prstGeom prst="parallelogram">
            <a:avLst>
              <a:gd name="adj" fmla="val 36571"/>
            </a:avLst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7444" name="Line 32"/>
          <p:cNvSpPr>
            <a:spLocks noChangeShapeType="1"/>
          </p:cNvSpPr>
          <p:nvPr/>
        </p:nvSpPr>
        <p:spPr bwMode="auto">
          <a:xfrm>
            <a:off x="5773738" y="2362200"/>
            <a:ext cx="0" cy="1585913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45" name="Line 33"/>
          <p:cNvSpPr>
            <a:spLocks noChangeShapeType="1"/>
          </p:cNvSpPr>
          <p:nvPr/>
        </p:nvSpPr>
        <p:spPr bwMode="auto">
          <a:xfrm flipV="1">
            <a:off x="5748338" y="3841750"/>
            <a:ext cx="228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7410" name="Object 34"/>
          <p:cNvGraphicFramePr>
            <a:graphicFrameLocks noChangeAspect="1"/>
          </p:cNvGraphicFramePr>
          <p:nvPr/>
        </p:nvGraphicFramePr>
        <p:xfrm>
          <a:off x="5532438" y="3943350"/>
          <a:ext cx="2862262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90" name="Equation" r:id="rId4" imgW="1981080" imgH="342720" progId="Equation.DSMT4">
                  <p:embed/>
                </p:oleObj>
              </mc:Choice>
              <mc:Fallback>
                <p:oleObj name="Equation" r:id="rId4" imgW="1981080" imgH="342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2438" y="3943350"/>
                        <a:ext cx="2862262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46" name="Text Box 35"/>
          <p:cNvSpPr txBox="1">
            <a:spLocks noChangeArrowheads="1"/>
          </p:cNvSpPr>
          <p:nvPr/>
        </p:nvSpPr>
        <p:spPr bwMode="auto">
          <a:xfrm>
            <a:off x="109538" y="2327275"/>
            <a:ext cx="849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600">
                <a:latin typeface="Comic Sans MS" pitchFamily="66" charset="0"/>
                <a:ea typeface="宋体" pitchFamily="2" charset="-122"/>
              </a:rPr>
              <a:t>Host A</a:t>
            </a:r>
          </a:p>
        </p:txBody>
      </p:sp>
      <p:sp>
        <p:nvSpPr>
          <p:cNvPr id="17447" name="Text Box 36"/>
          <p:cNvSpPr txBox="1">
            <a:spLocks noChangeArrowheads="1"/>
          </p:cNvSpPr>
          <p:nvPr/>
        </p:nvSpPr>
        <p:spPr bwMode="auto">
          <a:xfrm>
            <a:off x="109538" y="3649663"/>
            <a:ext cx="8286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600">
                <a:latin typeface="Comic Sans MS" pitchFamily="66" charset="0"/>
                <a:ea typeface="宋体" pitchFamily="2" charset="-122"/>
              </a:rPr>
              <a:t>Host B</a:t>
            </a:r>
          </a:p>
        </p:txBody>
      </p:sp>
      <p:sp>
        <p:nvSpPr>
          <p:cNvPr id="17448" name="Line 37"/>
          <p:cNvSpPr>
            <a:spLocks noChangeShapeType="1"/>
          </p:cNvSpPr>
          <p:nvPr/>
        </p:nvSpPr>
        <p:spPr bwMode="auto">
          <a:xfrm>
            <a:off x="827088" y="2351088"/>
            <a:ext cx="24780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49" name="Line 38"/>
          <p:cNvSpPr>
            <a:spLocks noChangeShapeType="1"/>
          </p:cNvSpPr>
          <p:nvPr/>
        </p:nvSpPr>
        <p:spPr bwMode="auto">
          <a:xfrm>
            <a:off x="827088" y="3697288"/>
            <a:ext cx="3479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50" name="Line 39"/>
          <p:cNvSpPr>
            <a:spLocks noChangeShapeType="1"/>
          </p:cNvSpPr>
          <p:nvPr/>
        </p:nvSpPr>
        <p:spPr bwMode="auto">
          <a:xfrm>
            <a:off x="827088" y="2687638"/>
            <a:ext cx="24780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51" name="Line 40"/>
          <p:cNvSpPr>
            <a:spLocks noChangeShapeType="1"/>
          </p:cNvSpPr>
          <p:nvPr/>
        </p:nvSpPr>
        <p:spPr bwMode="auto">
          <a:xfrm>
            <a:off x="827088" y="3024188"/>
            <a:ext cx="24780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52" name="Line 41"/>
          <p:cNvSpPr>
            <a:spLocks noChangeShapeType="1"/>
          </p:cNvSpPr>
          <p:nvPr/>
        </p:nvSpPr>
        <p:spPr bwMode="auto">
          <a:xfrm>
            <a:off x="827088" y="3360738"/>
            <a:ext cx="24780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53" name="Text Box 42"/>
          <p:cNvSpPr txBox="1">
            <a:spLocks noChangeArrowheads="1"/>
          </p:cNvSpPr>
          <p:nvPr/>
        </p:nvSpPr>
        <p:spPr bwMode="auto">
          <a:xfrm>
            <a:off x="574675" y="2689225"/>
            <a:ext cx="3206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000">
                <a:latin typeface="Comic Sans MS" pitchFamily="66" charset="0"/>
                <a:ea typeface="宋体" pitchFamily="2" charset="-122"/>
              </a:rPr>
              <a:t>R1</a:t>
            </a:r>
          </a:p>
        </p:txBody>
      </p:sp>
      <p:sp>
        <p:nvSpPr>
          <p:cNvPr id="17454" name="Text Box 43"/>
          <p:cNvSpPr txBox="1">
            <a:spLocks noChangeArrowheads="1"/>
          </p:cNvSpPr>
          <p:nvPr/>
        </p:nvSpPr>
        <p:spPr bwMode="auto">
          <a:xfrm>
            <a:off x="574675" y="3001963"/>
            <a:ext cx="3413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000">
                <a:latin typeface="Comic Sans MS" pitchFamily="66" charset="0"/>
                <a:ea typeface="宋体" pitchFamily="2" charset="-122"/>
              </a:rPr>
              <a:t>R2</a:t>
            </a:r>
          </a:p>
        </p:txBody>
      </p:sp>
      <p:sp>
        <p:nvSpPr>
          <p:cNvPr id="17455" name="Text Box 44"/>
          <p:cNvSpPr txBox="1">
            <a:spLocks noChangeArrowheads="1"/>
          </p:cNvSpPr>
          <p:nvPr/>
        </p:nvSpPr>
        <p:spPr bwMode="auto">
          <a:xfrm>
            <a:off x="574675" y="3338513"/>
            <a:ext cx="3413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000">
                <a:latin typeface="Comic Sans MS" pitchFamily="66" charset="0"/>
                <a:ea typeface="宋体" pitchFamily="2" charset="-122"/>
              </a:rPr>
              <a:t>R3</a:t>
            </a:r>
          </a:p>
        </p:txBody>
      </p:sp>
      <p:sp>
        <p:nvSpPr>
          <p:cNvPr id="17456" name="Line 45"/>
          <p:cNvSpPr>
            <a:spLocks noChangeShapeType="1"/>
          </p:cNvSpPr>
          <p:nvPr/>
        </p:nvSpPr>
        <p:spPr bwMode="auto">
          <a:xfrm>
            <a:off x="992188" y="2241550"/>
            <a:ext cx="8826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57" name="AutoShape 46" descr="Wide upward diagonal"/>
          <p:cNvSpPr>
            <a:spLocks noChangeArrowheads="1"/>
          </p:cNvSpPr>
          <p:nvPr/>
        </p:nvSpPr>
        <p:spPr bwMode="auto">
          <a:xfrm flipH="1">
            <a:off x="979488" y="2351088"/>
            <a:ext cx="1003300" cy="336550"/>
          </a:xfrm>
          <a:prstGeom prst="parallelogram">
            <a:avLst>
              <a:gd name="adj" fmla="val 32461"/>
            </a:avLst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7458" name="Line 47"/>
          <p:cNvSpPr>
            <a:spLocks noChangeShapeType="1"/>
          </p:cNvSpPr>
          <p:nvPr/>
        </p:nvSpPr>
        <p:spPr bwMode="auto">
          <a:xfrm>
            <a:off x="979488" y="2351088"/>
            <a:ext cx="0" cy="1538287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59" name="Line 48"/>
          <p:cNvSpPr>
            <a:spLocks noChangeShapeType="1"/>
          </p:cNvSpPr>
          <p:nvPr/>
        </p:nvSpPr>
        <p:spPr bwMode="auto">
          <a:xfrm>
            <a:off x="979488" y="3794125"/>
            <a:ext cx="3327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7411" name="Object 49"/>
          <p:cNvGraphicFramePr>
            <a:graphicFrameLocks noChangeAspect="1"/>
          </p:cNvGraphicFramePr>
          <p:nvPr/>
        </p:nvGraphicFramePr>
        <p:xfrm>
          <a:off x="1252538" y="3871913"/>
          <a:ext cx="2438400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91" name="Equation" r:id="rId6" imgW="1968480" imgH="342720" progId="Equation.DSMT4">
                  <p:embed/>
                </p:oleObj>
              </mc:Choice>
              <mc:Fallback>
                <p:oleObj name="Equation" r:id="rId6" imgW="1968480" imgH="342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2538" y="3871913"/>
                        <a:ext cx="2438400" cy="44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60" name="AutoShape 50" descr="Wide upward diagonal"/>
          <p:cNvSpPr>
            <a:spLocks noChangeArrowheads="1"/>
          </p:cNvSpPr>
          <p:nvPr/>
        </p:nvSpPr>
        <p:spPr bwMode="auto">
          <a:xfrm flipH="1">
            <a:off x="1982788" y="2687638"/>
            <a:ext cx="1001712" cy="336550"/>
          </a:xfrm>
          <a:prstGeom prst="parallelogram">
            <a:avLst>
              <a:gd name="adj" fmla="val 32410"/>
            </a:avLst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7461" name="AutoShape 51" descr="Wide upward diagonal"/>
          <p:cNvSpPr>
            <a:spLocks noChangeArrowheads="1"/>
          </p:cNvSpPr>
          <p:nvPr/>
        </p:nvSpPr>
        <p:spPr bwMode="auto">
          <a:xfrm flipH="1">
            <a:off x="3303588" y="3360738"/>
            <a:ext cx="1003300" cy="336550"/>
          </a:xfrm>
          <a:prstGeom prst="parallelogram">
            <a:avLst>
              <a:gd name="adj" fmla="val 32461"/>
            </a:avLst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7462" name="Line 52"/>
          <p:cNvSpPr>
            <a:spLocks noChangeShapeType="1"/>
          </p:cNvSpPr>
          <p:nvPr/>
        </p:nvSpPr>
        <p:spPr bwMode="auto">
          <a:xfrm>
            <a:off x="3030538" y="3073400"/>
            <a:ext cx="182562" cy="192088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63" name="Text Box 53"/>
          <p:cNvSpPr txBox="1">
            <a:spLocks noChangeArrowheads="1"/>
          </p:cNvSpPr>
          <p:nvPr/>
        </p:nvSpPr>
        <p:spPr bwMode="auto">
          <a:xfrm>
            <a:off x="1252538" y="1966913"/>
            <a:ext cx="4476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200" i="1">
                <a:ea typeface="宋体" pitchFamily="2" charset="-122"/>
              </a:rPr>
              <a:t>M/R</a:t>
            </a:r>
          </a:p>
        </p:txBody>
      </p:sp>
    </p:spTree>
    <p:extLst>
      <p:ext uri="{BB962C8B-B14F-4D97-AF65-F5344CB8AC3E}">
        <p14:creationId xmlns:p14="http://schemas.microsoft.com/office/powerpoint/2010/main" val="241661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89091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75CF8D6-1F63-4CD9-A41B-856C342C519C}" type="slidenum">
              <a:rPr lang="zh-CN" altLang="en-US" sz="1400" smtClean="0"/>
              <a:pPr/>
              <a:t>37</a:t>
            </a:fld>
            <a:endParaRPr lang="en-US" altLang="zh-CN" sz="1400" smtClean="0"/>
          </a:p>
        </p:txBody>
      </p:sp>
      <p:sp>
        <p:nvSpPr>
          <p:cNvPr id="89092" name="Rectangle 2"/>
          <p:cNvSpPr>
            <a:spLocks noGrp="1" noChangeArrowheads="1"/>
          </p:cNvSpPr>
          <p:nvPr>
            <p:ph type="title"/>
          </p:nvPr>
        </p:nvSpPr>
        <p:spPr>
          <a:xfrm>
            <a:off x="238125" y="468313"/>
            <a:ext cx="8642350" cy="890587"/>
          </a:xfrm>
        </p:spPr>
        <p:txBody>
          <a:bodyPr/>
          <a:lstStyle/>
          <a:p>
            <a:pPr algn="ctr"/>
            <a:r>
              <a:rPr lang="en-US" altLang="zh-CN" sz="4400" smtClean="0">
                <a:ea typeface="宋体" pitchFamily="2" charset="-122"/>
              </a:rPr>
              <a:t> </a:t>
            </a:r>
            <a:r>
              <a:rPr lang="zh-CN" altLang="en-US" sz="4400" smtClean="0">
                <a:ea typeface="宋体" pitchFamily="2" charset="-122"/>
              </a:rPr>
              <a:t>计算机网络的性能指标</a:t>
            </a:r>
            <a:r>
              <a:rPr lang="zh-CN" altLang="en-US" sz="3600" smtClean="0">
                <a:ea typeface="宋体" pitchFamily="2" charset="-122"/>
              </a:rPr>
              <a:t/>
            </a:r>
            <a:br>
              <a:rPr lang="zh-CN" altLang="en-US" sz="3600" smtClean="0">
                <a:ea typeface="宋体" pitchFamily="2" charset="-122"/>
              </a:rPr>
            </a:br>
            <a:endParaRPr lang="zh-CN" altLang="en-US" sz="3200" smtClean="0">
              <a:ea typeface="宋体" pitchFamily="2" charset="-122"/>
            </a:endParaRPr>
          </a:p>
        </p:txBody>
      </p:sp>
      <p:sp>
        <p:nvSpPr>
          <p:cNvPr id="362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88988" y="1381125"/>
            <a:ext cx="7645400" cy="4927600"/>
          </a:xfrm>
        </p:spPr>
        <p:txBody>
          <a:bodyPr/>
          <a:lstStyle/>
          <a:p>
            <a:pPr marL="609600" indent="-609600">
              <a:lnSpc>
                <a:spcPct val="80000"/>
              </a:lnSpc>
              <a:buFont typeface="ZapfDingbats" pitchFamily="82" charset="2"/>
              <a:buNone/>
            </a:pPr>
            <a:r>
              <a:rPr lang="en-US" altLang="zh-CN" sz="3200" dirty="0" smtClean="0">
                <a:ea typeface="宋体" pitchFamily="2" charset="-122"/>
              </a:rPr>
              <a:t>1.  </a:t>
            </a:r>
            <a:r>
              <a:rPr lang="zh-CN" altLang="en-US" sz="3200" dirty="0" smtClean="0">
                <a:ea typeface="宋体" pitchFamily="2" charset="-122"/>
              </a:rPr>
              <a:t>速率</a:t>
            </a:r>
          </a:p>
          <a:p>
            <a:pPr marL="609600" indent="-609600">
              <a:lnSpc>
                <a:spcPct val="80000"/>
              </a:lnSpc>
            </a:pPr>
            <a:r>
              <a:rPr lang="zh-CN" altLang="en-US" sz="2400" dirty="0" smtClean="0">
                <a:solidFill>
                  <a:srgbClr val="CC0000"/>
                </a:solidFill>
                <a:ea typeface="宋体" pitchFamily="2" charset="-122"/>
              </a:rPr>
              <a:t>比特</a:t>
            </a:r>
            <a:r>
              <a:rPr lang="zh-CN" altLang="en-US" sz="2400" dirty="0" smtClean="0">
                <a:ea typeface="宋体" pitchFamily="2" charset="-122"/>
              </a:rPr>
              <a:t>（</a:t>
            </a:r>
            <a:r>
              <a:rPr lang="en-US" altLang="zh-CN" sz="2400" dirty="0" smtClean="0">
                <a:ea typeface="宋体" pitchFamily="2" charset="-122"/>
              </a:rPr>
              <a:t>bit</a:t>
            </a:r>
            <a:r>
              <a:rPr lang="zh-CN" altLang="en-US" sz="2400" dirty="0" smtClean="0">
                <a:ea typeface="宋体" pitchFamily="2" charset="-122"/>
              </a:rPr>
              <a:t>）是计算机中数据量的单位，也是信息论中使用的信息量的单位。</a:t>
            </a:r>
          </a:p>
          <a:p>
            <a:pPr marL="609600" indent="-609600">
              <a:lnSpc>
                <a:spcPct val="80000"/>
              </a:lnSpc>
            </a:pPr>
            <a:r>
              <a:rPr lang="en-US" altLang="zh-CN" sz="2400" dirty="0" smtClean="0">
                <a:ea typeface="宋体" pitchFamily="2" charset="-122"/>
              </a:rPr>
              <a:t>Bit </a:t>
            </a:r>
            <a:r>
              <a:rPr lang="zh-CN" altLang="en-US" sz="2400" dirty="0" smtClean="0">
                <a:ea typeface="宋体" pitchFamily="2" charset="-122"/>
              </a:rPr>
              <a:t>来源于 </a:t>
            </a:r>
            <a:r>
              <a:rPr lang="en-US" altLang="zh-CN" sz="2400" dirty="0" smtClean="0">
                <a:ea typeface="宋体" pitchFamily="2" charset="-122"/>
              </a:rPr>
              <a:t>binary digit</a:t>
            </a:r>
            <a:r>
              <a:rPr lang="zh-CN" altLang="en-US" sz="2400" dirty="0" smtClean="0">
                <a:ea typeface="宋体" pitchFamily="2" charset="-122"/>
              </a:rPr>
              <a:t>，意思是一个“</a:t>
            </a:r>
            <a:r>
              <a:rPr lang="zh-CN" altLang="en-US" sz="2400" dirty="0" smtClean="0">
                <a:solidFill>
                  <a:srgbClr val="CC0000"/>
                </a:solidFill>
                <a:ea typeface="宋体" pitchFamily="2" charset="-122"/>
              </a:rPr>
              <a:t>二进制数字</a:t>
            </a:r>
            <a:r>
              <a:rPr lang="zh-CN" altLang="en-US" sz="2400" dirty="0" smtClean="0">
                <a:ea typeface="宋体" pitchFamily="2" charset="-122"/>
              </a:rPr>
              <a:t>”，因此一个比特就是二进制数字中的一个 </a:t>
            </a:r>
            <a:r>
              <a:rPr lang="en-US" altLang="zh-CN" sz="2400" dirty="0" smtClean="0">
                <a:ea typeface="宋体" pitchFamily="2" charset="-122"/>
              </a:rPr>
              <a:t>1 </a:t>
            </a:r>
            <a:r>
              <a:rPr lang="zh-CN" altLang="en-US" sz="2400" dirty="0" smtClean="0">
                <a:ea typeface="宋体" pitchFamily="2" charset="-122"/>
              </a:rPr>
              <a:t>或 </a:t>
            </a:r>
            <a:r>
              <a:rPr lang="en-US" altLang="zh-CN" sz="2400" dirty="0" smtClean="0">
                <a:ea typeface="宋体" pitchFamily="2" charset="-122"/>
              </a:rPr>
              <a:t>0</a:t>
            </a:r>
            <a:r>
              <a:rPr lang="zh-CN" altLang="en-US" sz="2400" dirty="0" smtClean="0">
                <a:ea typeface="宋体" pitchFamily="2" charset="-122"/>
              </a:rPr>
              <a:t>。</a:t>
            </a:r>
          </a:p>
          <a:p>
            <a:pPr marL="609600" indent="-609600">
              <a:lnSpc>
                <a:spcPct val="80000"/>
              </a:lnSpc>
            </a:pPr>
            <a:r>
              <a:rPr lang="zh-CN" altLang="en-US" sz="2400" dirty="0" smtClean="0">
                <a:solidFill>
                  <a:srgbClr val="CC0000"/>
                </a:solidFill>
                <a:ea typeface="宋体" pitchFamily="2" charset="-122"/>
              </a:rPr>
              <a:t>速率</a:t>
            </a:r>
            <a:r>
              <a:rPr lang="zh-CN" altLang="en-US" sz="2400" dirty="0" smtClean="0">
                <a:solidFill>
                  <a:schemeClr val="folHlink"/>
                </a:solidFill>
                <a:ea typeface="宋体" pitchFamily="2" charset="-122"/>
              </a:rPr>
              <a:t>即</a:t>
            </a:r>
            <a:r>
              <a:rPr lang="zh-CN" altLang="en-US" sz="2400" dirty="0" smtClean="0">
                <a:solidFill>
                  <a:srgbClr val="CC0000"/>
                </a:solidFill>
                <a:ea typeface="宋体" pitchFamily="2" charset="-122"/>
              </a:rPr>
              <a:t>数据率</a:t>
            </a:r>
            <a:r>
              <a:rPr lang="en-US" altLang="zh-CN" sz="2400" dirty="0" smtClean="0">
                <a:ea typeface="宋体" pitchFamily="2" charset="-122"/>
              </a:rPr>
              <a:t>(data rate)</a:t>
            </a:r>
            <a:r>
              <a:rPr lang="zh-CN" altLang="en-US" sz="2400" dirty="0" smtClean="0">
                <a:ea typeface="宋体" pitchFamily="2" charset="-122"/>
              </a:rPr>
              <a:t>或</a:t>
            </a:r>
            <a:r>
              <a:rPr lang="zh-CN" altLang="en-US" sz="2400" dirty="0" smtClean="0">
                <a:solidFill>
                  <a:srgbClr val="CC0000"/>
                </a:solidFill>
                <a:ea typeface="宋体" pitchFamily="2" charset="-122"/>
              </a:rPr>
              <a:t>比特率</a:t>
            </a:r>
            <a:r>
              <a:rPr lang="en-US" altLang="zh-CN" sz="2400" dirty="0" smtClean="0">
                <a:ea typeface="宋体" pitchFamily="2" charset="-122"/>
              </a:rPr>
              <a:t>(bit rate)</a:t>
            </a:r>
            <a:r>
              <a:rPr lang="zh-CN" altLang="en-US" sz="2400" dirty="0" smtClean="0">
                <a:ea typeface="宋体" pitchFamily="2" charset="-122"/>
              </a:rPr>
              <a:t>是计算机网络中最重要的一个性能指标。速率的单位是 </a:t>
            </a:r>
            <a:r>
              <a:rPr lang="en-US" altLang="zh-CN" sz="2400" dirty="0" smtClean="0">
                <a:ea typeface="宋体" pitchFamily="2" charset="-122"/>
              </a:rPr>
              <a:t>b/s</a:t>
            </a:r>
            <a:r>
              <a:rPr lang="zh-CN" altLang="en-US" sz="2400" dirty="0" smtClean="0">
                <a:ea typeface="宋体" pitchFamily="2" charset="-122"/>
              </a:rPr>
              <a:t>，或</a:t>
            </a:r>
            <a:r>
              <a:rPr lang="en-US" altLang="zh-CN" sz="2400" dirty="0" smtClean="0">
                <a:ea typeface="宋体" pitchFamily="2" charset="-122"/>
              </a:rPr>
              <a:t>kb/s, Mb/s, Gb/s </a:t>
            </a:r>
            <a:r>
              <a:rPr lang="zh-CN" altLang="en-US" sz="2400" dirty="0" smtClean="0">
                <a:ea typeface="宋体" pitchFamily="2" charset="-122"/>
              </a:rPr>
              <a:t>等</a:t>
            </a:r>
          </a:p>
          <a:p>
            <a:pPr marL="609600" indent="-609600">
              <a:lnSpc>
                <a:spcPct val="80000"/>
              </a:lnSpc>
            </a:pPr>
            <a:r>
              <a:rPr lang="zh-CN" altLang="en-US" sz="2400" dirty="0" smtClean="0">
                <a:ea typeface="宋体" pitchFamily="2" charset="-122"/>
              </a:rPr>
              <a:t>速率往往是指</a:t>
            </a:r>
            <a:r>
              <a:rPr lang="zh-CN" altLang="en-US" sz="2400" dirty="0" smtClean="0">
                <a:solidFill>
                  <a:srgbClr val="CC0000"/>
                </a:solidFill>
                <a:ea typeface="宋体" pitchFamily="2" charset="-122"/>
              </a:rPr>
              <a:t>额定速率</a:t>
            </a:r>
            <a:r>
              <a:rPr lang="zh-CN" altLang="en-US" sz="2400" dirty="0" smtClean="0">
                <a:ea typeface="宋体" pitchFamily="2" charset="-122"/>
              </a:rPr>
              <a:t>或</a:t>
            </a:r>
            <a:r>
              <a:rPr lang="zh-CN" altLang="en-US" sz="2400" dirty="0" smtClean="0">
                <a:solidFill>
                  <a:srgbClr val="CC0000"/>
                </a:solidFill>
                <a:ea typeface="宋体" pitchFamily="2" charset="-122"/>
              </a:rPr>
              <a:t>标称速率</a:t>
            </a:r>
            <a:r>
              <a:rPr lang="zh-CN" altLang="en-US" sz="2400" dirty="0" smtClean="0">
                <a:ea typeface="宋体" pitchFamily="2" charset="-122"/>
              </a:rPr>
              <a:t>。  </a:t>
            </a:r>
          </a:p>
          <a:p>
            <a:pPr marL="609600" indent="-609600">
              <a:lnSpc>
                <a:spcPct val="80000"/>
              </a:lnSpc>
              <a:buFont typeface="ZapfDingbats" pitchFamily="82" charset="2"/>
              <a:buNone/>
            </a:pPr>
            <a:r>
              <a:rPr lang="en-US" altLang="zh-CN" sz="3200" dirty="0" smtClean="0">
                <a:ea typeface="宋体" pitchFamily="2" charset="-122"/>
              </a:rPr>
              <a:t>2.</a:t>
            </a:r>
            <a:r>
              <a:rPr lang="zh-CN" altLang="en-US" sz="3200" dirty="0" smtClean="0">
                <a:ea typeface="宋体" pitchFamily="2" charset="-122"/>
              </a:rPr>
              <a:t>带宽</a:t>
            </a:r>
            <a:endParaRPr lang="en-US" altLang="zh-CN" sz="3200" dirty="0" smtClean="0">
              <a:ea typeface="宋体" pitchFamily="2" charset="-122"/>
            </a:endParaRPr>
          </a:p>
          <a:p>
            <a:pPr marL="609600" indent="-609600">
              <a:lnSpc>
                <a:spcPct val="80000"/>
              </a:lnSpc>
            </a:pPr>
            <a:r>
              <a:rPr lang="zh-CN" altLang="en-US" sz="2400" dirty="0" smtClean="0">
                <a:ea typeface="宋体" pitchFamily="2" charset="-122"/>
              </a:rPr>
              <a:t>“带宽”</a:t>
            </a:r>
            <a:r>
              <a:rPr lang="en-US" altLang="zh-CN" sz="2400" dirty="0" smtClean="0">
                <a:ea typeface="宋体" pitchFamily="2" charset="-122"/>
              </a:rPr>
              <a:t>(bandwidth)</a:t>
            </a:r>
            <a:r>
              <a:rPr lang="zh-CN" altLang="en-US" sz="2400" dirty="0" smtClean="0">
                <a:ea typeface="宋体" pitchFamily="2" charset="-122"/>
              </a:rPr>
              <a:t>本来是指信号具有的频带宽度，单位是赫（或千赫、兆赫、吉赫等）。</a:t>
            </a:r>
          </a:p>
          <a:p>
            <a:pPr marL="609600" indent="-609600">
              <a:lnSpc>
                <a:spcPct val="80000"/>
              </a:lnSpc>
            </a:pPr>
            <a:r>
              <a:rPr lang="zh-CN" altLang="en-US" sz="2400" dirty="0" smtClean="0">
                <a:ea typeface="宋体" pitchFamily="2" charset="-122"/>
              </a:rPr>
              <a:t>现在“带宽”是数字信道所能传送的“</a:t>
            </a:r>
            <a:r>
              <a:rPr lang="zh-CN" altLang="en-US" sz="2400" dirty="0" smtClean="0">
                <a:solidFill>
                  <a:schemeClr val="accent2"/>
                </a:solidFill>
                <a:ea typeface="宋体" pitchFamily="2" charset="-122"/>
              </a:rPr>
              <a:t>最高数据率</a:t>
            </a:r>
            <a:r>
              <a:rPr lang="zh-CN" altLang="en-US" sz="2400" dirty="0" smtClean="0">
                <a:ea typeface="宋体" pitchFamily="2" charset="-122"/>
              </a:rPr>
              <a:t>”的同义语，单位是“比特每秒”，或 </a:t>
            </a:r>
            <a:r>
              <a:rPr lang="en-US" altLang="zh-CN" sz="2400" dirty="0" smtClean="0">
                <a:ea typeface="宋体" pitchFamily="2" charset="-122"/>
              </a:rPr>
              <a:t>b/s (bit/s)</a:t>
            </a:r>
            <a:r>
              <a:rPr lang="zh-CN" altLang="en-US" sz="2400" dirty="0" smtClean="0">
                <a:ea typeface="宋体" pitchFamily="2" charset="-122"/>
              </a:rPr>
              <a:t>。    </a:t>
            </a:r>
          </a:p>
          <a:p>
            <a:pPr marL="609600" indent="-609600">
              <a:lnSpc>
                <a:spcPct val="80000"/>
              </a:lnSpc>
            </a:pPr>
            <a:endParaRPr lang="zh-CN" altLang="en-US" sz="2400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371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4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2499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0115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9B3FCAC-9928-46B2-97A8-0C7D30E34D19}" type="slidenum">
              <a:rPr lang="zh-CN" altLang="en-US" sz="1400" smtClean="0"/>
              <a:pPr/>
              <a:t>38</a:t>
            </a:fld>
            <a:endParaRPr lang="en-US" altLang="zh-CN" sz="1400" smtClean="0"/>
          </a:p>
        </p:txBody>
      </p:sp>
      <p:sp>
        <p:nvSpPr>
          <p:cNvPr id="9011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7146925" cy="1143000"/>
          </a:xfrm>
        </p:spPr>
        <p:txBody>
          <a:bodyPr/>
          <a:lstStyle/>
          <a:p>
            <a:pPr algn="ctr"/>
            <a:r>
              <a:rPr lang="zh-CN" altLang="en-US" smtClean="0">
                <a:ea typeface="宋体" pitchFamily="2" charset="-122"/>
              </a:rPr>
              <a:t>常用的带宽单位</a:t>
            </a:r>
          </a:p>
        </p:txBody>
      </p:sp>
      <p:sp>
        <p:nvSpPr>
          <p:cNvPr id="901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4088" y="1812925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3200" dirty="0" smtClean="0">
                <a:ea typeface="宋体" pitchFamily="2" charset="-122"/>
              </a:rPr>
              <a:t>更常用的带宽单位是</a:t>
            </a:r>
          </a:p>
          <a:p>
            <a:pPr lvl="1">
              <a:lnSpc>
                <a:spcPct val="90000"/>
              </a:lnSpc>
            </a:pPr>
            <a:r>
              <a:rPr lang="zh-CN" altLang="en-US" sz="2800" dirty="0" smtClean="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千比每秒，即 </a:t>
            </a:r>
            <a:r>
              <a:rPr lang="en-US" altLang="zh-CN" sz="2800" dirty="0" smtClean="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kb/s </a:t>
            </a:r>
            <a:r>
              <a:rPr lang="zh-CN" altLang="en-US" sz="2800" dirty="0" smtClean="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（</a:t>
            </a:r>
            <a:r>
              <a:rPr lang="en-US" altLang="zh-CN" sz="2800" dirty="0" smtClean="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10</a:t>
            </a:r>
            <a:r>
              <a:rPr lang="en-US" altLang="zh-CN" sz="2800" baseline="30000" dirty="0" smtClean="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3</a:t>
            </a:r>
            <a:r>
              <a:rPr lang="en-US" altLang="zh-CN" sz="2800" dirty="0" smtClean="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 b/s</a:t>
            </a:r>
            <a:r>
              <a:rPr lang="zh-CN" altLang="en-US" sz="2800" dirty="0" smtClean="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）</a:t>
            </a:r>
          </a:p>
          <a:p>
            <a:pPr lvl="1">
              <a:lnSpc>
                <a:spcPct val="90000"/>
              </a:lnSpc>
            </a:pPr>
            <a:r>
              <a:rPr lang="zh-CN" altLang="en-US" sz="2800" dirty="0" smtClean="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兆比每秒，即 </a:t>
            </a:r>
            <a:r>
              <a:rPr lang="en-US" altLang="zh-CN" sz="2800" dirty="0" smtClean="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Mb/s</a:t>
            </a:r>
            <a:r>
              <a:rPr lang="zh-CN" altLang="en-US" sz="2800" dirty="0" smtClean="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（</a:t>
            </a:r>
            <a:r>
              <a:rPr lang="en-US" altLang="zh-CN" sz="2800" dirty="0" smtClean="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10</a:t>
            </a:r>
            <a:r>
              <a:rPr lang="en-US" altLang="zh-CN" sz="2800" baseline="30000" dirty="0" smtClean="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6</a:t>
            </a:r>
            <a:r>
              <a:rPr lang="en-US" altLang="zh-CN" sz="2800" dirty="0" smtClean="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 b/s</a:t>
            </a:r>
            <a:r>
              <a:rPr lang="zh-CN" altLang="en-US" sz="2800" dirty="0" smtClean="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）</a:t>
            </a:r>
          </a:p>
          <a:p>
            <a:pPr lvl="1">
              <a:lnSpc>
                <a:spcPct val="90000"/>
              </a:lnSpc>
            </a:pPr>
            <a:r>
              <a:rPr lang="zh-CN" altLang="en-US" sz="2800" dirty="0" smtClean="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吉比每秒，即 </a:t>
            </a:r>
            <a:r>
              <a:rPr lang="en-US" altLang="zh-CN" sz="2800" dirty="0" smtClean="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Gb/s</a:t>
            </a:r>
            <a:r>
              <a:rPr lang="zh-CN" altLang="en-US" sz="2800" dirty="0" smtClean="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（</a:t>
            </a:r>
            <a:r>
              <a:rPr lang="en-US" altLang="zh-CN" sz="2800" dirty="0" smtClean="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10</a:t>
            </a:r>
            <a:r>
              <a:rPr lang="en-US" altLang="zh-CN" sz="2800" baseline="30000" dirty="0" smtClean="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9</a:t>
            </a:r>
            <a:r>
              <a:rPr lang="en-US" altLang="zh-CN" sz="2800" dirty="0" smtClean="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 b/s</a:t>
            </a:r>
            <a:r>
              <a:rPr lang="zh-CN" altLang="en-US" sz="2800" dirty="0" smtClean="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）</a:t>
            </a:r>
          </a:p>
          <a:p>
            <a:pPr lvl="1">
              <a:lnSpc>
                <a:spcPct val="90000"/>
              </a:lnSpc>
            </a:pPr>
            <a:r>
              <a:rPr lang="zh-CN" altLang="en-US" sz="2800" dirty="0" smtClean="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太比每秒，即 </a:t>
            </a:r>
            <a:r>
              <a:rPr lang="en-US" altLang="zh-CN" sz="2800" dirty="0" smtClean="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Tb/s</a:t>
            </a:r>
            <a:r>
              <a:rPr lang="zh-CN" altLang="en-US" sz="2800" dirty="0" smtClean="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（</a:t>
            </a:r>
            <a:r>
              <a:rPr lang="en-US" altLang="zh-CN" sz="2800" dirty="0" smtClean="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10</a:t>
            </a:r>
            <a:r>
              <a:rPr lang="en-US" altLang="zh-CN" sz="2800" baseline="30000" dirty="0" smtClean="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12</a:t>
            </a:r>
            <a:r>
              <a:rPr lang="en-US" altLang="zh-CN" sz="2800" dirty="0" smtClean="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 b/s</a:t>
            </a:r>
            <a:r>
              <a:rPr lang="zh-CN" altLang="en-US" sz="2800" dirty="0" smtClean="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）</a:t>
            </a:r>
          </a:p>
          <a:p>
            <a:pPr>
              <a:lnSpc>
                <a:spcPct val="90000"/>
              </a:lnSpc>
            </a:pPr>
            <a:r>
              <a:rPr lang="zh-CN" altLang="en-US" sz="3200" dirty="0" smtClean="0">
                <a:ea typeface="宋体" pitchFamily="2" charset="-122"/>
              </a:rPr>
              <a:t>请注意：在计算机界，</a:t>
            </a:r>
            <a:r>
              <a:rPr lang="en-US" altLang="zh-CN" sz="3200" dirty="0" smtClean="0">
                <a:ea typeface="宋体" pitchFamily="2" charset="-122"/>
              </a:rPr>
              <a:t>K = 2</a:t>
            </a:r>
            <a:r>
              <a:rPr lang="en-US" altLang="zh-CN" sz="3200" baseline="30000" dirty="0" smtClean="0">
                <a:ea typeface="宋体" pitchFamily="2" charset="-122"/>
              </a:rPr>
              <a:t>10</a:t>
            </a:r>
            <a:r>
              <a:rPr lang="en-US" altLang="zh-CN" sz="3200" dirty="0" smtClean="0">
                <a:ea typeface="宋体" pitchFamily="2" charset="-122"/>
              </a:rPr>
              <a:t> = 1024</a:t>
            </a:r>
          </a:p>
          <a:p>
            <a:pPr>
              <a:lnSpc>
                <a:spcPct val="90000"/>
              </a:lnSpc>
              <a:buFont typeface="ZapfDingbats" pitchFamily="82" charset="2"/>
              <a:buNone/>
            </a:pPr>
            <a:r>
              <a:rPr lang="en-US" altLang="zh-CN" sz="3200" dirty="0" smtClean="0">
                <a:ea typeface="宋体" pitchFamily="2" charset="-122"/>
              </a:rPr>
              <a:t>   M = 2</a:t>
            </a:r>
            <a:r>
              <a:rPr lang="en-US" altLang="zh-CN" sz="3200" baseline="30000" dirty="0" smtClean="0">
                <a:ea typeface="宋体" pitchFamily="2" charset="-122"/>
              </a:rPr>
              <a:t>20</a:t>
            </a:r>
            <a:r>
              <a:rPr lang="en-US" altLang="zh-CN" sz="3200" dirty="0" smtClean="0">
                <a:ea typeface="宋体" pitchFamily="2" charset="-122"/>
              </a:rPr>
              <a:t>, G = 2</a:t>
            </a:r>
            <a:r>
              <a:rPr lang="en-US" altLang="zh-CN" sz="3200" baseline="30000" dirty="0" smtClean="0">
                <a:ea typeface="宋体" pitchFamily="2" charset="-122"/>
              </a:rPr>
              <a:t>30</a:t>
            </a:r>
            <a:r>
              <a:rPr lang="en-US" altLang="zh-CN" sz="3200" dirty="0" smtClean="0">
                <a:ea typeface="宋体" pitchFamily="2" charset="-122"/>
              </a:rPr>
              <a:t>, T = 2</a:t>
            </a:r>
            <a:r>
              <a:rPr lang="en-US" altLang="zh-CN" sz="3200" baseline="30000" dirty="0" smtClean="0">
                <a:ea typeface="宋体" pitchFamily="2" charset="-122"/>
              </a:rPr>
              <a:t>40</a:t>
            </a:r>
            <a:r>
              <a:rPr lang="zh-CN" altLang="en-US" sz="3200" dirty="0" smtClean="0">
                <a:ea typeface="宋体" pitchFamily="2" charset="-122"/>
              </a:rPr>
              <a:t>。</a:t>
            </a:r>
          </a:p>
          <a:p>
            <a:pPr>
              <a:lnSpc>
                <a:spcPct val="90000"/>
              </a:lnSpc>
              <a:buFont typeface="ZapfDingbats" pitchFamily="82" charset="2"/>
              <a:buNone/>
            </a:pPr>
            <a:r>
              <a:rPr lang="zh-CN" altLang="en-US" sz="3200" dirty="0" smtClean="0">
                <a:ea typeface="宋体" pitchFamily="2" charset="-122"/>
              </a:rPr>
              <a:t>   </a:t>
            </a:r>
            <a:r>
              <a:rPr lang="en-US" altLang="zh-CN" sz="3200" dirty="0" smtClean="0">
                <a:ea typeface="宋体" pitchFamily="2" charset="-122"/>
              </a:rPr>
              <a:t>1Mbyte = 1024Kbyte</a:t>
            </a:r>
          </a:p>
        </p:txBody>
      </p:sp>
    </p:spTree>
    <p:extLst>
      <p:ext uri="{BB962C8B-B14F-4D97-AF65-F5344CB8AC3E}">
        <p14:creationId xmlns:p14="http://schemas.microsoft.com/office/powerpoint/2010/main" val="378547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74755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49BBA8A-24E2-4DB4-B592-6888C71AFC0D}" type="slidenum">
              <a:rPr lang="zh-CN" altLang="en-US" sz="1400" smtClean="0"/>
              <a:pPr/>
              <a:t>39</a:t>
            </a:fld>
            <a:endParaRPr lang="en-US" altLang="zh-CN" sz="1400" smtClean="0"/>
          </a:p>
        </p:txBody>
      </p:sp>
      <p:sp>
        <p:nvSpPr>
          <p:cNvPr id="747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Symbols </a:t>
            </a:r>
            <a:r>
              <a:rPr lang="zh-CN" altLang="en-US" dirty="0" smtClean="0">
                <a:ea typeface="宋体" pitchFamily="2" charset="-122"/>
              </a:rPr>
              <a:t>（注意区别）</a:t>
            </a:r>
            <a:endParaRPr lang="en-US" altLang="zh-CN" dirty="0" smtClean="0">
              <a:ea typeface="宋体" pitchFamily="2" charset="-122"/>
            </a:endParaRPr>
          </a:p>
        </p:txBody>
      </p:sp>
      <p:sp>
        <p:nvSpPr>
          <p:cNvPr id="747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7835900" cy="4864100"/>
          </a:xfrm>
        </p:spPr>
        <p:txBody>
          <a:bodyPr/>
          <a:lstStyle/>
          <a:p>
            <a:r>
              <a:rPr lang="en-US" altLang="zh-CN" sz="3200" i="1" smtClean="0">
                <a:solidFill>
                  <a:srgbClr val="000000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Mbps</a:t>
            </a:r>
          </a:p>
          <a:p>
            <a:pPr lvl="1"/>
            <a:r>
              <a:rPr lang="en-US" altLang="zh-CN" sz="2800" i="1" smtClean="0">
                <a:solidFill>
                  <a:srgbClr val="000000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megabits per second 10</a:t>
            </a:r>
            <a:r>
              <a:rPr lang="en-US" altLang="zh-CN" sz="2800" i="1" baseline="30000" smtClean="0">
                <a:solidFill>
                  <a:srgbClr val="000000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6</a:t>
            </a:r>
            <a:r>
              <a:rPr lang="en-US" altLang="zh-CN" sz="2800" i="1" smtClean="0">
                <a:solidFill>
                  <a:srgbClr val="000000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 bits per second</a:t>
            </a:r>
            <a:endParaRPr lang="en-US" altLang="zh-CN" sz="2800" smtClean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r>
              <a:rPr lang="en-US" altLang="zh-CN" sz="3200" smtClean="0">
                <a:solidFill>
                  <a:srgbClr val="000000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MBps</a:t>
            </a:r>
          </a:p>
          <a:p>
            <a:pPr lvl="1"/>
            <a:r>
              <a:rPr lang="en-US" altLang="zh-CN" sz="2800" smtClean="0">
                <a:solidFill>
                  <a:srgbClr val="000000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megabytes per second</a:t>
            </a:r>
          </a:p>
          <a:p>
            <a:r>
              <a:rPr lang="en-US" altLang="zh-CN" sz="3200" smtClean="0">
                <a:solidFill>
                  <a:srgbClr val="000000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Gbps, Kbps,</a:t>
            </a:r>
          </a:p>
          <a:p>
            <a:r>
              <a:rPr lang="en-US" altLang="zh-CN" sz="3200" smtClean="0">
                <a:solidFill>
                  <a:srgbClr val="000000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bandwidth</a:t>
            </a:r>
          </a:p>
          <a:p>
            <a:pPr lvl="1"/>
            <a:r>
              <a:rPr lang="en-US" altLang="zh-CN" sz="2800" smtClean="0">
                <a:solidFill>
                  <a:srgbClr val="000000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the total information flow over a given time</a:t>
            </a:r>
          </a:p>
          <a:p>
            <a:endParaRPr lang="en-US" altLang="zh-CN" sz="3200" smtClean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endParaRPr lang="zh-CN" altLang="en-US" sz="320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820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关于成绩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9300" y="1739900"/>
            <a:ext cx="7772400" cy="4648200"/>
          </a:xfrm>
        </p:spPr>
        <p:txBody>
          <a:bodyPr/>
          <a:lstStyle/>
          <a:p>
            <a:r>
              <a:rPr lang="zh-CN" altLang="en-US" sz="3600" dirty="0" smtClean="0"/>
              <a:t>期末考试     </a:t>
            </a:r>
            <a:r>
              <a:rPr lang="en-US" altLang="zh-CN" sz="3600" dirty="0" smtClean="0"/>
              <a:t>90%</a:t>
            </a:r>
            <a:endParaRPr lang="en-US" altLang="zh-CN" sz="3600" dirty="0"/>
          </a:p>
          <a:p>
            <a:pPr marL="857250" lvl="1" indent="-457200"/>
            <a:r>
              <a:rPr lang="en-US" altLang="zh-CN" sz="3200" dirty="0" smtClean="0"/>
              <a:t>   </a:t>
            </a:r>
            <a:r>
              <a:rPr lang="zh-CN" altLang="en-US" sz="3200" dirty="0" smtClean="0"/>
              <a:t>上课主要内容</a:t>
            </a:r>
            <a:endParaRPr lang="en-US" altLang="zh-CN" sz="3200" dirty="0" smtClean="0"/>
          </a:p>
          <a:p>
            <a:r>
              <a:rPr lang="zh-CN" altLang="en-US" sz="3600" dirty="0" smtClean="0"/>
              <a:t>平时作业      </a:t>
            </a:r>
            <a:r>
              <a:rPr lang="en-US" altLang="zh-CN" sz="3600" dirty="0" smtClean="0"/>
              <a:t>5%</a:t>
            </a:r>
          </a:p>
          <a:p>
            <a:pPr marL="857250" lvl="1" indent="-457200"/>
            <a:r>
              <a:rPr lang="en-US" altLang="zh-CN" sz="3200" dirty="0"/>
              <a:t>   </a:t>
            </a:r>
            <a:r>
              <a:rPr lang="zh-CN" altLang="en-US" sz="3200" dirty="0"/>
              <a:t>教材习题</a:t>
            </a:r>
            <a:endParaRPr lang="en-US" altLang="zh-CN" sz="3200" dirty="0"/>
          </a:p>
          <a:p>
            <a:r>
              <a:rPr lang="zh-CN" altLang="en-US" sz="3600" dirty="0"/>
              <a:t>大</a:t>
            </a:r>
            <a:r>
              <a:rPr lang="zh-CN" altLang="en-US" sz="3600" dirty="0" smtClean="0"/>
              <a:t>作业         </a:t>
            </a:r>
            <a:r>
              <a:rPr lang="en-US" altLang="zh-CN" sz="3600" dirty="0" smtClean="0"/>
              <a:t>5%</a:t>
            </a:r>
          </a:p>
          <a:p>
            <a:pPr marL="857250" lvl="1" indent="-457200"/>
            <a:r>
              <a:rPr lang="en-US" altLang="zh-CN" sz="3200" dirty="0"/>
              <a:t>   </a:t>
            </a:r>
            <a:r>
              <a:rPr lang="zh-CN" altLang="en-US" sz="3200" dirty="0"/>
              <a:t>网络程序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73EBCC-21F0-43D7-A044-8E25475800F4}" type="slidenum">
              <a:rPr lang="zh-CN" altLang="en-US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127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1139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2701A3F-55E3-4FF4-B007-DBE549A6AE41}" type="slidenum">
              <a:rPr lang="zh-CN" altLang="en-US" sz="1400" smtClean="0"/>
              <a:pPr/>
              <a:t>40</a:t>
            </a:fld>
            <a:endParaRPr lang="en-US" altLang="zh-CN" sz="1400" smtClean="0"/>
          </a:p>
        </p:txBody>
      </p:sp>
      <p:sp>
        <p:nvSpPr>
          <p:cNvPr id="91140" name="Rectangle 2"/>
          <p:cNvSpPr>
            <a:spLocks noGrp="1" noChangeArrowheads="1"/>
          </p:cNvSpPr>
          <p:nvPr>
            <p:ph type="title"/>
          </p:nvPr>
        </p:nvSpPr>
        <p:spPr>
          <a:xfrm>
            <a:off x="957262" y="215900"/>
            <a:ext cx="7146925" cy="1143000"/>
          </a:xfrm>
        </p:spPr>
        <p:txBody>
          <a:bodyPr/>
          <a:lstStyle/>
          <a:p>
            <a:pPr algn="ctr"/>
            <a:r>
              <a:rPr lang="zh-CN" altLang="en-US" dirty="0" smtClean="0">
                <a:ea typeface="宋体" pitchFamily="2" charset="-122"/>
              </a:rPr>
              <a:t>数字信号流随时间的变化</a:t>
            </a:r>
          </a:p>
        </p:txBody>
      </p:sp>
      <p:sp>
        <p:nvSpPr>
          <p:cNvPr id="911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751013"/>
            <a:ext cx="7772400" cy="1476375"/>
          </a:xfrm>
        </p:spPr>
        <p:txBody>
          <a:bodyPr/>
          <a:lstStyle/>
          <a:p>
            <a:r>
              <a:rPr lang="zh-CN" altLang="en-US" smtClean="0">
                <a:ea typeface="宋体" pitchFamily="2" charset="-122"/>
              </a:rPr>
              <a:t>在</a:t>
            </a:r>
            <a:r>
              <a:rPr lang="zh-CN" altLang="en-US" smtClean="0">
                <a:solidFill>
                  <a:schemeClr val="accent2"/>
                </a:solidFill>
                <a:ea typeface="宋体" pitchFamily="2" charset="-122"/>
              </a:rPr>
              <a:t>时间轴上</a:t>
            </a:r>
            <a:r>
              <a:rPr lang="zh-CN" altLang="en-US" smtClean="0">
                <a:ea typeface="宋体" pitchFamily="2" charset="-122"/>
              </a:rPr>
              <a:t>信号的宽度随带宽的增大而变窄。     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23850" y="2855913"/>
            <a:ext cx="8612188" cy="1658937"/>
            <a:chOff x="204" y="1799"/>
            <a:chExt cx="5425" cy="1045"/>
          </a:xfrm>
        </p:grpSpPr>
        <p:sp>
          <p:nvSpPr>
            <p:cNvPr id="91158" name="Line 5"/>
            <p:cNvSpPr>
              <a:spLocks noChangeShapeType="1"/>
            </p:cNvSpPr>
            <p:nvPr/>
          </p:nvSpPr>
          <p:spPr bwMode="auto">
            <a:xfrm>
              <a:off x="1345" y="2602"/>
              <a:ext cx="0" cy="196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59" name="Line 6"/>
            <p:cNvSpPr>
              <a:spLocks noChangeShapeType="1"/>
            </p:cNvSpPr>
            <p:nvPr/>
          </p:nvSpPr>
          <p:spPr bwMode="auto">
            <a:xfrm>
              <a:off x="1122" y="2357"/>
              <a:ext cx="4340" cy="0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60" name="Line 7"/>
            <p:cNvSpPr>
              <a:spLocks noChangeShapeType="1"/>
            </p:cNvSpPr>
            <p:nvPr/>
          </p:nvSpPr>
          <p:spPr bwMode="auto">
            <a:xfrm>
              <a:off x="1353" y="2724"/>
              <a:ext cx="3782" cy="0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 type="triangle" w="sm" len="med"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61" name="Freeform 8"/>
            <p:cNvSpPr>
              <a:spLocks/>
            </p:cNvSpPr>
            <p:nvPr/>
          </p:nvSpPr>
          <p:spPr bwMode="auto">
            <a:xfrm>
              <a:off x="1345" y="2161"/>
              <a:ext cx="2559" cy="392"/>
            </a:xfrm>
            <a:custGeom>
              <a:avLst/>
              <a:gdLst>
                <a:gd name="T0" fmla="*/ 0 w 2208"/>
                <a:gd name="T1" fmla="*/ 400 h 384"/>
                <a:gd name="T2" fmla="*/ 0 w 2208"/>
                <a:gd name="T3" fmla="*/ 0 h 384"/>
                <a:gd name="T4" fmla="*/ 516 w 2208"/>
                <a:gd name="T5" fmla="*/ 0 h 384"/>
                <a:gd name="T6" fmla="*/ 516 w 2208"/>
                <a:gd name="T7" fmla="*/ 400 h 384"/>
                <a:gd name="T8" fmla="*/ 1031 w 2208"/>
                <a:gd name="T9" fmla="*/ 400 h 384"/>
                <a:gd name="T10" fmla="*/ 1031 w 2208"/>
                <a:gd name="T11" fmla="*/ 0 h 384"/>
                <a:gd name="T12" fmla="*/ 1547 w 2208"/>
                <a:gd name="T13" fmla="*/ 0 h 384"/>
                <a:gd name="T14" fmla="*/ 1547 w 2208"/>
                <a:gd name="T15" fmla="*/ 400 h 384"/>
                <a:gd name="T16" fmla="*/ 2063 w 2208"/>
                <a:gd name="T17" fmla="*/ 400 h 384"/>
                <a:gd name="T18" fmla="*/ 2063 w 2208"/>
                <a:gd name="T19" fmla="*/ 0 h 384"/>
                <a:gd name="T20" fmla="*/ 2579 w 2208"/>
                <a:gd name="T21" fmla="*/ 0 h 384"/>
                <a:gd name="T22" fmla="*/ 2579 w 2208"/>
                <a:gd name="T23" fmla="*/ 400 h 384"/>
                <a:gd name="T24" fmla="*/ 2966 w 2208"/>
                <a:gd name="T25" fmla="*/ 400 h 38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208"/>
                <a:gd name="T40" fmla="*/ 0 h 384"/>
                <a:gd name="T41" fmla="*/ 2208 w 2208"/>
                <a:gd name="T42" fmla="*/ 384 h 38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208" h="384">
                  <a:moveTo>
                    <a:pt x="0" y="384"/>
                  </a:moveTo>
                  <a:lnTo>
                    <a:pt x="0" y="0"/>
                  </a:lnTo>
                  <a:lnTo>
                    <a:pt x="384" y="0"/>
                  </a:lnTo>
                  <a:lnTo>
                    <a:pt x="384" y="384"/>
                  </a:lnTo>
                  <a:lnTo>
                    <a:pt x="768" y="384"/>
                  </a:lnTo>
                  <a:lnTo>
                    <a:pt x="768" y="0"/>
                  </a:lnTo>
                  <a:lnTo>
                    <a:pt x="1152" y="0"/>
                  </a:lnTo>
                  <a:lnTo>
                    <a:pt x="1152" y="384"/>
                  </a:lnTo>
                  <a:lnTo>
                    <a:pt x="1536" y="384"/>
                  </a:lnTo>
                  <a:lnTo>
                    <a:pt x="1536" y="0"/>
                  </a:lnTo>
                  <a:lnTo>
                    <a:pt x="1920" y="0"/>
                  </a:lnTo>
                  <a:lnTo>
                    <a:pt x="1920" y="384"/>
                  </a:lnTo>
                  <a:lnTo>
                    <a:pt x="2208" y="384"/>
                  </a:lnTo>
                </a:path>
              </a:pathLst>
            </a:custGeom>
            <a:noFill/>
            <a:ln w="28575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62" name="Freeform 9"/>
            <p:cNvSpPr>
              <a:spLocks/>
            </p:cNvSpPr>
            <p:nvPr/>
          </p:nvSpPr>
          <p:spPr bwMode="auto">
            <a:xfrm>
              <a:off x="4404" y="2161"/>
              <a:ext cx="724" cy="392"/>
            </a:xfrm>
            <a:custGeom>
              <a:avLst/>
              <a:gdLst>
                <a:gd name="T0" fmla="*/ 0 w 624"/>
                <a:gd name="T1" fmla="*/ 400 h 384"/>
                <a:gd name="T2" fmla="*/ 323 w 624"/>
                <a:gd name="T3" fmla="*/ 400 h 384"/>
                <a:gd name="T4" fmla="*/ 323 w 624"/>
                <a:gd name="T5" fmla="*/ 0 h 384"/>
                <a:gd name="T6" fmla="*/ 840 w 624"/>
                <a:gd name="T7" fmla="*/ 0 h 384"/>
                <a:gd name="T8" fmla="*/ 840 w 624"/>
                <a:gd name="T9" fmla="*/ 400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24"/>
                <a:gd name="T16" fmla="*/ 0 h 384"/>
                <a:gd name="T17" fmla="*/ 624 w 624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24" h="384">
                  <a:moveTo>
                    <a:pt x="0" y="384"/>
                  </a:moveTo>
                  <a:lnTo>
                    <a:pt x="240" y="384"/>
                  </a:lnTo>
                  <a:lnTo>
                    <a:pt x="240" y="0"/>
                  </a:lnTo>
                  <a:lnTo>
                    <a:pt x="624" y="0"/>
                  </a:lnTo>
                  <a:lnTo>
                    <a:pt x="624" y="384"/>
                  </a:lnTo>
                </a:path>
              </a:pathLst>
            </a:custGeom>
            <a:noFill/>
            <a:ln w="28575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63" name="Line 10"/>
            <p:cNvSpPr>
              <a:spLocks noChangeShapeType="1"/>
            </p:cNvSpPr>
            <p:nvPr/>
          </p:nvSpPr>
          <p:spPr bwMode="auto">
            <a:xfrm>
              <a:off x="2235" y="2063"/>
              <a:ext cx="445" cy="0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 type="triangle" w="sm" len="med"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64" name="Line 11"/>
            <p:cNvSpPr>
              <a:spLocks noChangeShapeType="1"/>
            </p:cNvSpPr>
            <p:nvPr/>
          </p:nvSpPr>
          <p:spPr bwMode="auto">
            <a:xfrm>
              <a:off x="5128" y="2602"/>
              <a:ext cx="0" cy="196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65" name="Text Box 12"/>
            <p:cNvSpPr txBox="1">
              <a:spLocks noChangeArrowheads="1"/>
            </p:cNvSpPr>
            <p:nvPr/>
          </p:nvSpPr>
          <p:spPr bwMode="auto">
            <a:xfrm>
              <a:off x="2528" y="2594"/>
              <a:ext cx="1199" cy="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kumimoji="1" lang="zh-CN" altLang="en-US" sz="20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每</a:t>
              </a:r>
              <a:r>
                <a:rPr kumimoji="1" lang="zh-CN" altLang="en-US" sz="20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  <a:sym typeface="Symbol" pitchFamily="18" charset="2"/>
                </a:rPr>
                <a:t>秒</a:t>
              </a:r>
              <a:r>
                <a:rPr kumimoji="1" lang="zh-CN" altLang="en-US" sz="12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  <a:sym typeface="Symbol" pitchFamily="18" charset="2"/>
                </a:rPr>
                <a:t> </a:t>
              </a:r>
              <a:r>
                <a:rPr kumimoji="1" lang="en-US" altLang="zh-CN" sz="20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  <a:sym typeface="Symbol" pitchFamily="18" charset="2"/>
                </a:rPr>
                <a:t>10</a:t>
              </a:r>
              <a:r>
                <a:rPr kumimoji="1" lang="en-US" altLang="zh-CN" sz="2000" baseline="300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  <a:sym typeface="Symbol" pitchFamily="18" charset="2"/>
                </a:rPr>
                <a:t>6</a:t>
              </a:r>
              <a:r>
                <a:rPr kumimoji="1" lang="en-US" altLang="zh-CN" sz="1400" baseline="300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  <a:sym typeface="Symbol" pitchFamily="18" charset="2"/>
                </a:rPr>
                <a:t> </a:t>
              </a:r>
              <a:r>
                <a:rPr kumimoji="1" lang="zh-CN" altLang="en-US" sz="20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  <a:sym typeface="Symbol" pitchFamily="18" charset="2"/>
                </a:rPr>
                <a:t>个比特</a:t>
              </a:r>
              <a:endParaRPr kumimoji="1" lang="zh-CN" altLang="en-US" sz="2000">
                <a:solidFill>
                  <a:srgbClr val="333399"/>
                </a:solidFill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91166" name="Text Box 13"/>
            <p:cNvSpPr txBox="1">
              <a:spLocks noChangeArrowheads="1"/>
            </p:cNvSpPr>
            <p:nvPr/>
          </p:nvSpPr>
          <p:spPr bwMode="auto">
            <a:xfrm>
              <a:off x="5193" y="2086"/>
              <a:ext cx="4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kumimoji="1" lang="zh-CN" altLang="en-US" sz="20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时间</a:t>
              </a:r>
            </a:p>
          </p:txBody>
        </p:sp>
        <p:sp>
          <p:nvSpPr>
            <p:cNvPr id="91167" name="Text Box 14"/>
            <p:cNvSpPr txBox="1">
              <a:spLocks noChangeArrowheads="1"/>
            </p:cNvSpPr>
            <p:nvPr/>
          </p:nvSpPr>
          <p:spPr bwMode="auto">
            <a:xfrm>
              <a:off x="1440" y="2137"/>
              <a:ext cx="353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kumimoji="1" lang="en-US" altLang="zh-CN" sz="20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1 </a:t>
              </a:r>
              <a:r>
                <a:rPr kumimoji="1" lang="en-US" altLang="zh-CN" sz="12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  </a:t>
              </a:r>
              <a:r>
                <a:rPr kumimoji="1" lang="en-US" altLang="zh-CN" sz="20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      0        1    </a:t>
              </a:r>
              <a:r>
                <a:rPr kumimoji="1" lang="en-US" altLang="zh-CN" sz="14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  </a:t>
              </a:r>
              <a:r>
                <a:rPr kumimoji="1" lang="en-US" altLang="zh-CN" sz="20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   0  </a:t>
              </a:r>
              <a:r>
                <a:rPr kumimoji="1" lang="en-US" altLang="zh-CN" sz="18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  </a:t>
              </a:r>
              <a:r>
                <a:rPr kumimoji="1" lang="en-US" altLang="zh-CN" sz="20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    1                                 1</a:t>
              </a:r>
            </a:p>
          </p:txBody>
        </p:sp>
        <p:sp>
          <p:nvSpPr>
            <p:cNvPr id="91168" name="Text Box 15"/>
            <p:cNvSpPr txBox="1">
              <a:spLocks noChangeArrowheads="1"/>
            </p:cNvSpPr>
            <p:nvPr/>
          </p:nvSpPr>
          <p:spPr bwMode="auto">
            <a:xfrm>
              <a:off x="2211" y="1799"/>
              <a:ext cx="42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kumimoji="1" lang="en-US" altLang="zh-CN" sz="20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1 </a:t>
              </a:r>
              <a:r>
                <a:rPr kumimoji="1" lang="en-US" altLang="zh-CN" sz="2000" b="1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  <a:sym typeface="Symbol" pitchFamily="18" charset="2"/>
                </a:rPr>
                <a:t></a:t>
              </a:r>
              <a:r>
                <a:rPr kumimoji="1" lang="en-US" altLang="zh-CN" sz="20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  <a:sym typeface="Symbol" pitchFamily="18" charset="2"/>
                </a:rPr>
                <a:t>s</a:t>
              </a:r>
              <a:endParaRPr kumimoji="1" lang="en-US" altLang="zh-CN" sz="2000">
                <a:solidFill>
                  <a:srgbClr val="333399"/>
                </a:solidFill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91169" name="Text Box 16"/>
            <p:cNvSpPr txBox="1">
              <a:spLocks noChangeArrowheads="1"/>
            </p:cNvSpPr>
            <p:nvPr/>
          </p:nvSpPr>
          <p:spPr bwMode="auto">
            <a:xfrm>
              <a:off x="204" y="2115"/>
              <a:ext cx="751" cy="52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zh-CN" altLang="en-US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带宽为</a:t>
              </a:r>
            </a:p>
            <a:p>
              <a:pPr eaLnBrk="1" hangingPunct="1"/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1 Mb/s </a:t>
              </a:r>
            </a:p>
          </p:txBody>
        </p: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323850" y="4687888"/>
            <a:ext cx="8569325" cy="1693862"/>
            <a:chOff x="204" y="2953"/>
            <a:chExt cx="5398" cy="1067"/>
          </a:xfrm>
        </p:grpSpPr>
        <p:sp>
          <p:nvSpPr>
            <p:cNvPr id="91144" name="Freeform 18"/>
            <p:cNvSpPr>
              <a:spLocks/>
            </p:cNvSpPr>
            <p:nvPr/>
          </p:nvSpPr>
          <p:spPr bwMode="auto">
            <a:xfrm>
              <a:off x="1352" y="3337"/>
              <a:ext cx="2614" cy="392"/>
            </a:xfrm>
            <a:custGeom>
              <a:avLst/>
              <a:gdLst>
                <a:gd name="T0" fmla="*/ 0 w 2256"/>
                <a:gd name="T1" fmla="*/ 400 h 384"/>
                <a:gd name="T2" fmla="*/ 0 w 2256"/>
                <a:gd name="T3" fmla="*/ 0 h 384"/>
                <a:gd name="T4" fmla="*/ 129 w 2256"/>
                <a:gd name="T5" fmla="*/ 0 h 384"/>
                <a:gd name="T6" fmla="*/ 129 w 2256"/>
                <a:gd name="T7" fmla="*/ 400 h 384"/>
                <a:gd name="T8" fmla="*/ 257 w 2256"/>
                <a:gd name="T9" fmla="*/ 400 h 384"/>
                <a:gd name="T10" fmla="*/ 257 w 2256"/>
                <a:gd name="T11" fmla="*/ 0 h 384"/>
                <a:gd name="T12" fmla="*/ 387 w 2256"/>
                <a:gd name="T13" fmla="*/ 0 h 384"/>
                <a:gd name="T14" fmla="*/ 387 w 2256"/>
                <a:gd name="T15" fmla="*/ 400 h 384"/>
                <a:gd name="T16" fmla="*/ 516 w 2256"/>
                <a:gd name="T17" fmla="*/ 400 h 384"/>
                <a:gd name="T18" fmla="*/ 516 w 2256"/>
                <a:gd name="T19" fmla="*/ 0 h 384"/>
                <a:gd name="T20" fmla="*/ 644 w 2256"/>
                <a:gd name="T21" fmla="*/ 0 h 384"/>
                <a:gd name="T22" fmla="*/ 644 w 2256"/>
                <a:gd name="T23" fmla="*/ 400 h 384"/>
                <a:gd name="T24" fmla="*/ 773 w 2256"/>
                <a:gd name="T25" fmla="*/ 400 h 384"/>
                <a:gd name="T26" fmla="*/ 773 w 2256"/>
                <a:gd name="T27" fmla="*/ 0 h 384"/>
                <a:gd name="T28" fmla="*/ 903 w 2256"/>
                <a:gd name="T29" fmla="*/ 0 h 384"/>
                <a:gd name="T30" fmla="*/ 903 w 2256"/>
                <a:gd name="T31" fmla="*/ 400 h 384"/>
                <a:gd name="T32" fmla="*/ 1031 w 2256"/>
                <a:gd name="T33" fmla="*/ 400 h 384"/>
                <a:gd name="T34" fmla="*/ 1031 w 2256"/>
                <a:gd name="T35" fmla="*/ 0 h 384"/>
                <a:gd name="T36" fmla="*/ 1160 w 2256"/>
                <a:gd name="T37" fmla="*/ 0 h 384"/>
                <a:gd name="T38" fmla="*/ 1160 w 2256"/>
                <a:gd name="T39" fmla="*/ 400 h 384"/>
                <a:gd name="T40" fmla="*/ 1288 w 2256"/>
                <a:gd name="T41" fmla="*/ 400 h 384"/>
                <a:gd name="T42" fmla="*/ 1288 w 2256"/>
                <a:gd name="T43" fmla="*/ 0 h 384"/>
                <a:gd name="T44" fmla="*/ 1418 w 2256"/>
                <a:gd name="T45" fmla="*/ 0 h 384"/>
                <a:gd name="T46" fmla="*/ 1418 w 2256"/>
                <a:gd name="T47" fmla="*/ 400 h 384"/>
                <a:gd name="T48" fmla="*/ 1547 w 2256"/>
                <a:gd name="T49" fmla="*/ 400 h 384"/>
                <a:gd name="T50" fmla="*/ 1547 w 2256"/>
                <a:gd name="T51" fmla="*/ 0 h 384"/>
                <a:gd name="T52" fmla="*/ 1675 w 2256"/>
                <a:gd name="T53" fmla="*/ 0 h 384"/>
                <a:gd name="T54" fmla="*/ 1675 w 2256"/>
                <a:gd name="T55" fmla="*/ 400 h 384"/>
                <a:gd name="T56" fmla="*/ 1804 w 2256"/>
                <a:gd name="T57" fmla="*/ 400 h 384"/>
                <a:gd name="T58" fmla="*/ 1804 w 2256"/>
                <a:gd name="T59" fmla="*/ 0 h 384"/>
                <a:gd name="T60" fmla="*/ 1934 w 2256"/>
                <a:gd name="T61" fmla="*/ 0 h 384"/>
                <a:gd name="T62" fmla="*/ 1934 w 2256"/>
                <a:gd name="T63" fmla="*/ 400 h 384"/>
                <a:gd name="T64" fmla="*/ 2062 w 2256"/>
                <a:gd name="T65" fmla="*/ 400 h 384"/>
                <a:gd name="T66" fmla="*/ 2062 w 2256"/>
                <a:gd name="T67" fmla="*/ 0 h 384"/>
                <a:gd name="T68" fmla="*/ 2191 w 2256"/>
                <a:gd name="T69" fmla="*/ 0 h 384"/>
                <a:gd name="T70" fmla="*/ 2191 w 2256"/>
                <a:gd name="T71" fmla="*/ 400 h 384"/>
                <a:gd name="T72" fmla="*/ 2320 w 2256"/>
                <a:gd name="T73" fmla="*/ 400 h 384"/>
                <a:gd name="T74" fmla="*/ 2320 w 2256"/>
                <a:gd name="T75" fmla="*/ 0 h 384"/>
                <a:gd name="T76" fmla="*/ 2448 w 2256"/>
                <a:gd name="T77" fmla="*/ 0 h 384"/>
                <a:gd name="T78" fmla="*/ 2448 w 2256"/>
                <a:gd name="T79" fmla="*/ 400 h 384"/>
                <a:gd name="T80" fmla="*/ 3029 w 2256"/>
                <a:gd name="T81" fmla="*/ 400 h 38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256"/>
                <a:gd name="T124" fmla="*/ 0 h 384"/>
                <a:gd name="T125" fmla="*/ 2256 w 2256"/>
                <a:gd name="T126" fmla="*/ 384 h 38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256" h="384">
                  <a:moveTo>
                    <a:pt x="0" y="384"/>
                  </a:moveTo>
                  <a:lnTo>
                    <a:pt x="0" y="0"/>
                  </a:lnTo>
                  <a:lnTo>
                    <a:pt x="96" y="0"/>
                  </a:lnTo>
                  <a:lnTo>
                    <a:pt x="96" y="384"/>
                  </a:lnTo>
                  <a:lnTo>
                    <a:pt x="192" y="384"/>
                  </a:lnTo>
                  <a:lnTo>
                    <a:pt x="192" y="0"/>
                  </a:lnTo>
                  <a:lnTo>
                    <a:pt x="288" y="0"/>
                  </a:lnTo>
                  <a:lnTo>
                    <a:pt x="288" y="384"/>
                  </a:lnTo>
                  <a:lnTo>
                    <a:pt x="384" y="384"/>
                  </a:lnTo>
                  <a:lnTo>
                    <a:pt x="384" y="0"/>
                  </a:lnTo>
                  <a:lnTo>
                    <a:pt x="480" y="0"/>
                  </a:lnTo>
                  <a:lnTo>
                    <a:pt x="480" y="384"/>
                  </a:lnTo>
                  <a:lnTo>
                    <a:pt x="576" y="384"/>
                  </a:lnTo>
                  <a:lnTo>
                    <a:pt x="576" y="0"/>
                  </a:lnTo>
                  <a:lnTo>
                    <a:pt x="672" y="0"/>
                  </a:lnTo>
                  <a:lnTo>
                    <a:pt x="672" y="384"/>
                  </a:lnTo>
                  <a:lnTo>
                    <a:pt x="768" y="384"/>
                  </a:lnTo>
                  <a:lnTo>
                    <a:pt x="768" y="0"/>
                  </a:lnTo>
                  <a:lnTo>
                    <a:pt x="864" y="0"/>
                  </a:lnTo>
                  <a:lnTo>
                    <a:pt x="864" y="384"/>
                  </a:lnTo>
                  <a:lnTo>
                    <a:pt x="960" y="384"/>
                  </a:lnTo>
                  <a:lnTo>
                    <a:pt x="960" y="0"/>
                  </a:lnTo>
                  <a:lnTo>
                    <a:pt x="1056" y="0"/>
                  </a:lnTo>
                  <a:lnTo>
                    <a:pt x="1056" y="384"/>
                  </a:lnTo>
                  <a:lnTo>
                    <a:pt x="1152" y="384"/>
                  </a:lnTo>
                  <a:lnTo>
                    <a:pt x="1152" y="0"/>
                  </a:lnTo>
                  <a:lnTo>
                    <a:pt x="1248" y="0"/>
                  </a:lnTo>
                  <a:lnTo>
                    <a:pt x="1248" y="384"/>
                  </a:lnTo>
                  <a:lnTo>
                    <a:pt x="1344" y="384"/>
                  </a:lnTo>
                  <a:lnTo>
                    <a:pt x="1344" y="0"/>
                  </a:lnTo>
                  <a:lnTo>
                    <a:pt x="1440" y="0"/>
                  </a:lnTo>
                  <a:lnTo>
                    <a:pt x="1440" y="384"/>
                  </a:lnTo>
                  <a:lnTo>
                    <a:pt x="1536" y="384"/>
                  </a:lnTo>
                  <a:lnTo>
                    <a:pt x="1536" y="0"/>
                  </a:lnTo>
                  <a:lnTo>
                    <a:pt x="1632" y="0"/>
                  </a:lnTo>
                  <a:lnTo>
                    <a:pt x="1632" y="384"/>
                  </a:lnTo>
                  <a:lnTo>
                    <a:pt x="1728" y="384"/>
                  </a:lnTo>
                  <a:lnTo>
                    <a:pt x="1728" y="0"/>
                  </a:lnTo>
                  <a:lnTo>
                    <a:pt x="1824" y="0"/>
                  </a:lnTo>
                  <a:lnTo>
                    <a:pt x="1824" y="384"/>
                  </a:lnTo>
                  <a:lnTo>
                    <a:pt x="2256" y="384"/>
                  </a:lnTo>
                </a:path>
              </a:pathLst>
            </a:custGeom>
            <a:noFill/>
            <a:ln w="28575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45" name="Freeform 19"/>
            <p:cNvSpPr>
              <a:spLocks/>
            </p:cNvSpPr>
            <p:nvPr/>
          </p:nvSpPr>
          <p:spPr bwMode="auto">
            <a:xfrm>
              <a:off x="4245" y="3337"/>
              <a:ext cx="890" cy="392"/>
            </a:xfrm>
            <a:custGeom>
              <a:avLst/>
              <a:gdLst>
                <a:gd name="T0" fmla="*/ 1031 w 768"/>
                <a:gd name="T1" fmla="*/ 400 h 384"/>
                <a:gd name="T2" fmla="*/ 903 w 768"/>
                <a:gd name="T3" fmla="*/ 400 h 384"/>
                <a:gd name="T4" fmla="*/ 903 w 768"/>
                <a:gd name="T5" fmla="*/ 0 h 384"/>
                <a:gd name="T6" fmla="*/ 774 w 768"/>
                <a:gd name="T7" fmla="*/ 0 h 384"/>
                <a:gd name="T8" fmla="*/ 774 w 768"/>
                <a:gd name="T9" fmla="*/ 400 h 384"/>
                <a:gd name="T10" fmla="*/ 644 w 768"/>
                <a:gd name="T11" fmla="*/ 400 h 384"/>
                <a:gd name="T12" fmla="*/ 644 w 768"/>
                <a:gd name="T13" fmla="*/ 0 h 384"/>
                <a:gd name="T14" fmla="*/ 516 w 768"/>
                <a:gd name="T15" fmla="*/ 0 h 384"/>
                <a:gd name="T16" fmla="*/ 516 w 768"/>
                <a:gd name="T17" fmla="*/ 400 h 384"/>
                <a:gd name="T18" fmla="*/ 387 w 768"/>
                <a:gd name="T19" fmla="*/ 400 h 384"/>
                <a:gd name="T20" fmla="*/ 387 w 768"/>
                <a:gd name="T21" fmla="*/ 0 h 384"/>
                <a:gd name="T22" fmla="*/ 258 w 768"/>
                <a:gd name="T23" fmla="*/ 0 h 384"/>
                <a:gd name="T24" fmla="*/ 258 w 768"/>
                <a:gd name="T25" fmla="*/ 400 h 384"/>
                <a:gd name="T26" fmla="*/ 0 w 768"/>
                <a:gd name="T27" fmla="*/ 400 h 38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68"/>
                <a:gd name="T43" fmla="*/ 0 h 384"/>
                <a:gd name="T44" fmla="*/ 768 w 768"/>
                <a:gd name="T45" fmla="*/ 384 h 38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68" h="384">
                  <a:moveTo>
                    <a:pt x="768" y="384"/>
                  </a:moveTo>
                  <a:lnTo>
                    <a:pt x="672" y="384"/>
                  </a:lnTo>
                  <a:lnTo>
                    <a:pt x="672" y="0"/>
                  </a:lnTo>
                  <a:lnTo>
                    <a:pt x="576" y="0"/>
                  </a:lnTo>
                  <a:lnTo>
                    <a:pt x="576" y="384"/>
                  </a:lnTo>
                  <a:lnTo>
                    <a:pt x="480" y="384"/>
                  </a:lnTo>
                  <a:lnTo>
                    <a:pt x="480" y="0"/>
                  </a:lnTo>
                  <a:lnTo>
                    <a:pt x="384" y="0"/>
                  </a:lnTo>
                  <a:lnTo>
                    <a:pt x="384" y="384"/>
                  </a:lnTo>
                  <a:lnTo>
                    <a:pt x="288" y="384"/>
                  </a:lnTo>
                  <a:lnTo>
                    <a:pt x="288" y="0"/>
                  </a:lnTo>
                  <a:lnTo>
                    <a:pt x="192" y="0"/>
                  </a:lnTo>
                  <a:lnTo>
                    <a:pt x="192" y="384"/>
                  </a:lnTo>
                  <a:lnTo>
                    <a:pt x="0" y="384"/>
                  </a:lnTo>
                </a:path>
              </a:pathLst>
            </a:custGeom>
            <a:noFill/>
            <a:ln w="28575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46" name="Line 20"/>
            <p:cNvSpPr>
              <a:spLocks noChangeShapeType="1"/>
            </p:cNvSpPr>
            <p:nvPr/>
          </p:nvSpPr>
          <p:spPr bwMode="auto">
            <a:xfrm>
              <a:off x="1129" y="3533"/>
              <a:ext cx="4340" cy="0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47" name="Text Box 21"/>
            <p:cNvSpPr txBox="1">
              <a:spLocks noChangeArrowheads="1"/>
            </p:cNvSpPr>
            <p:nvPr/>
          </p:nvSpPr>
          <p:spPr bwMode="auto">
            <a:xfrm>
              <a:off x="5166" y="3271"/>
              <a:ext cx="4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kumimoji="1" lang="zh-CN" altLang="en-US" sz="20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时间</a:t>
              </a:r>
            </a:p>
          </p:txBody>
        </p:sp>
        <p:sp>
          <p:nvSpPr>
            <p:cNvPr id="91148" name="Line 22"/>
            <p:cNvSpPr>
              <a:spLocks noChangeShapeType="1"/>
            </p:cNvSpPr>
            <p:nvPr/>
          </p:nvSpPr>
          <p:spPr bwMode="auto">
            <a:xfrm>
              <a:off x="1352" y="3778"/>
              <a:ext cx="0" cy="196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49" name="Line 23"/>
            <p:cNvSpPr>
              <a:spLocks noChangeShapeType="1"/>
            </p:cNvSpPr>
            <p:nvPr/>
          </p:nvSpPr>
          <p:spPr bwMode="auto">
            <a:xfrm>
              <a:off x="5135" y="3778"/>
              <a:ext cx="0" cy="196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50" name="Line 24"/>
            <p:cNvSpPr>
              <a:spLocks noChangeShapeType="1"/>
            </p:cNvSpPr>
            <p:nvPr/>
          </p:nvSpPr>
          <p:spPr bwMode="auto">
            <a:xfrm>
              <a:off x="1352" y="3900"/>
              <a:ext cx="3783" cy="0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 type="triangle" w="sm" len="med"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51" name="Text Box 25"/>
            <p:cNvSpPr txBox="1">
              <a:spLocks noChangeArrowheads="1"/>
            </p:cNvSpPr>
            <p:nvPr/>
          </p:nvSpPr>
          <p:spPr bwMode="auto">
            <a:xfrm>
              <a:off x="2468" y="3770"/>
              <a:ext cx="1427" cy="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kumimoji="1" lang="zh-CN" altLang="en-US" sz="20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每</a:t>
              </a:r>
              <a:r>
                <a:rPr kumimoji="1" lang="zh-CN" altLang="en-US" sz="20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  <a:sym typeface="Symbol" pitchFamily="18" charset="2"/>
                </a:rPr>
                <a:t>秒</a:t>
              </a:r>
              <a:r>
                <a:rPr kumimoji="1" lang="zh-CN" altLang="en-US" sz="16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  <a:sym typeface="Symbol" pitchFamily="18" charset="2"/>
                </a:rPr>
                <a:t> </a:t>
              </a:r>
              <a:r>
                <a:rPr kumimoji="1" lang="en-US" altLang="zh-CN" sz="20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  <a:sym typeface="Symbol" pitchFamily="18" charset="2"/>
                </a:rPr>
                <a:t>4</a:t>
              </a:r>
              <a:r>
                <a:rPr kumimoji="1" lang="en-US" altLang="zh-CN" sz="10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  <a:sym typeface="Symbol" pitchFamily="18" charset="2"/>
                </a:rPr>
                <a:t> </a:t>
              </a:r>
              <a:r>
                <a:rPr kumimoji="1" lang="en-US" altLang="zh-CN" sz="20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  <a:sym typeface="Symbol" pitchFamily="18" charset="2"/>
                </a:rPr>
                <a:t></a:t>
              </a:r>
              <a:r>
                <a:rPr kumimoji="1" lang="en-US" altLang="zh-CN" sz="9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  <a:sym typeface="Symbol" pitchFamily="18" charset="2"/>
                </a:rPr>
                <a:t> </a:t>
              </a:r>
              <a:r>
                <a:rPr kumimoji="1" lang="en-US" altLang="zh-CN" sz="20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  <a:sym typeface="Symbol" pitchFamily="18" charset="2"/>
                </a:rPr>
                <a:t>10</a:t>
              </a:r>
              <a:r>
                <a:rPr kumimoji="1" lang="en-US" altLang="zh-CN" sz="2000" baseline="300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  <a:sym typeface="Symbol" pitchFamily="18" charset="2"/>
                </a:rPr>
                <a:t>6</a:t>
              </a:r>
              <a:r>
                <a:rPr kumimoji="1" lang="en-US" altLang="zh-CN" sz="1400" baseline="300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  <a:sym typeface="Symbol" pitchFamily="18" charset="2"/>
                </a:rPr>
                <a:t> </a:t>
              </a:r>
              <a:r>
                <a:rPr kumimoji="1" lang="zh-CN" altLang="en-US" sz="20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  <a:sym typeface="Symbol" pitchFamily="18" charset="2"/>
                </a:rPr>
                <a:t>个比特</a:t>
              </a:r>
              <a:endParaRPr kumimoji="1" lang="zh-CN" altLang="en-US" sz="2000">
                <a:solidFill>
                  <a:srgbClr val="333399"/>
                </a:solidFill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91152" name="Line 26"/>
            <p:cNvSpPr>
              <a:spLocks noChangeShapeType="1"/>
            </p:cNvSpPr>
            <p:nvPr/>
          </p:nvSpPr>
          <p:spPr bwMode="auto">
            <a:xfrm>
              <a:off x="2242" y="3190"/>
              <a:ext cx="0" cy="98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53" name="Line 27"/>
            <p:cNvSpPr>
              <a:spLocks noChangeShapeType="1"/>
            </p:cNvSpPr>
            <p:nvPr/>
          </p:nvSpPr>
          <p:spPr bwMode="auto">
            <a:xfrm>
              <a:off x="2353" y="3190"/>
              <a:ext cx="0" cy="98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54" name="Line 28"/>
            <p:cNvSpPr>
              <a:spLocks noChangeShapeType="1"/>
            </p:cNvSpPr>
            <p:nvPr/>
          </p:nvSpPr>
          <p:spPr bwMode="auto">
            <a:xfrm>
              <a:off x="1963" y="3239"/>
              <a:ext cx="279" cy="0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55" name="Line 29"/>
            <p:cNvSpPr>
              <a:spLocks noChangeShapeType="1"/>
            </p:cNvSpPr>
            <p:nvPr/>
          </p:nvSpPr>
          <p:spPr bwMode="auto">
            <a:xfrm flipH="1">
              <a:off x="2353" y="3239"/>
              <a:ext cx="278" cy="0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56" name="Text Box 30"/>
            <p:cNvSpPr txBox="1">
              <a:spLocks noChangeArrowheads="1"/>
            </p:cNvSpPr>
            <p:nvPr/>
          </p:nvSpPr>
          <p:spPr bwMode="auto">
            <a:xfrm>
              <a:off x="2074" y="2953"/>
              <a:ext cx="64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kumimoji="1" lang="en-US" altLang="zh-CN" sz="20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0.25 </a:t>
              </a:r>
              <a:r>
                <a:rPr kumimoji="1" lang="en-US" altLang="zh-CN" sz="20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  <a:sym typeface="Symbol" pitchFamily="18" charset="2"/>
                </a:rPr>
                <a:t>s</a:t>
              </a:r>
              <a:endParaRPr kumimoji="1" lang="en-US" altLang="zh-CN" sz="2000">
                <a:solidFill>
                  <a:srgbClr val="333399"/>
                </a:solidFill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91157" name="Text Box 31"/>
            <p:cNvSpPr txBox="1">
              <a:spLocks noChangeArrowheads="1"/>
            </p:cNvSpPr>
            <p:nvPr/>
          </p:nvSpPr>
          <p:spPr bwMode="auto">
            <a:xfrm>
              <a:off x="204" y="3269"/>
              <a:ext cx="751" cy="52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zh-CN" altLang="en-US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带宽为</a:t>
              </a:r>
            </a:p>
            <a:p>
              <a:pPr eaLnBrk="1" hangingPunct="1"/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4 Mb/s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708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410200" y="6594475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216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305800" y="6594475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42F1C78-6AFF-401A-9745-6BD5DF2D386A}" type="slidenum">
              <a:rPr lang="zh-CN" altLang="en-US" sz="1400" smtClean="0"/>
              <a:pPr/>
              <a:t>41</a:t>
            </a:fld>
            <a:endParaRPr lang="en-US" altLang="zh-CN" sz="1400" smtClean="0"/>
          </a:p>
        </p:txBody>
      </p:sp>
      <p:sp>
        <p:nvSpPr>
          <p:cNvPr id="92164" name="Rectangle 2"/>
          <p:cNvSpPr>
            <a:spLocks noGrp="1" noChangeArrowheads="1"/>
          </p:cNvSpPr>
          <p:nvPr>
            <p:ph type="title"/>
          </p:nvPr>
        </p:nvSpPr>
        <p:spPr>
          <a:xfrm>
            <a:off x="974725" y="-215900"/>
            <a:ext cx="6859588" cy="1143000"/>
          </a:xfrm>
        </p:spPr>
        <p:txBody>
          <a:bodyPr/>
          <a:lstStyle/>
          <a:p>
            <a:pPr algn="ctr"/>
            <a:r>
              <a:rPr lang="zh-CN" altLang="en-US" dirty="0" smtClean="0">
                <a:ea typeface="宋体" pitchFamily="2" charset="-122"/>
              </a:rPr>
              <a:t>吞吐量</a:t>
            </a:r>
          </a:p>
        </p:txBody>
      </p:sp>
      <p:sp>
        <p:nvSpPr>
          <p:cNvPr id="921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1300" y="1028647"/>
            <a:ext cx="8899525" cy="4679950"/>
          </a:xfrm>
        </p:spPr>
        <p:txBody>
          <a:bodyPr/>
          <a:lstStyle/>
          <a:p>
            <a:r>
              <a:rPr lang="zh-CN" altLang="en-US" dirty="0" smtClean="0">
                <a:solidFill>
                  <a:srgbClr val="CC0000"/>
                </a:solidFill>
                <a:ea typeface="宋体" pitchFamily="2" charset="-122"/>
              </a:rPr>
              <a:t>吞吐量</a:t>
            </a:r>
            <a:r>
              <a:rPr lang="en-US" altLang="zh-CN" dirty="0" smtClean="0">
                <a:ea typeface="宋体" pitchFamily="2" charset="-122"/>
              </a:rPr>
              <a:t>(throughput)</a:t>
            </a:r>
            <a:r>
              <a:rPr lang="zh-CN" altLang="en-US" dirty="0" smtClean="0">
                <a:ea typeface="宋体" pitchFamily="2" charset="-122"/>
              </a:rPr>
              <a:t>表示在单位时间内通过某个网络（或信道、接口）的数据量。</a:t>
            </a:r>
          </a:p>
          <a:p>
            <a:r>
              <a:rPr lang="zh-CN" altLang="en-US" dirty="0" smtClean="0">
                <a:ea typeface="宋体" pitchFamily="2" charset="-122"/>
              </a:rPr>
              <a:t>吞吐量用于对现实世界中的网络的一种测量，以便知道实际上到底有多少数据量能够通过网络。</a:t>
            </a:r>
            <a:r>
              <a:rPr lang="en-US" altLang="zh-CN" i="1" dirty="0">
                <a:solidFill>
                  <a:srgbClr val="CC0000"/>
                </a:solidFill>
                <a:ea typeface="ＭＳ Ｐゴシック" pitchFamily="34" charset="-128"/>
              </a:rPr>
              <a:t>throughput:</a:t>
            </a:r>
            <a:r>
              <a:rPr lang="en-US" altLang="zh-CN" dirty="0">
                <a:ea typeface="ＭＳ Ｐゴシック" pitchFamily="34" charset="-128"/>
              </a:rPr>
              <a:t> rate (bits/time unit) at which bits transferred between </a:t>
            </a:r>
            <a:r>
              <a:rPr lang="en-US" altLang="zh-CN" dirty="0" smtClean="0">
                <a:ea typeface="ＭＳ Ｐゴシック" pitchFamily="34" charset="-128"/>
              </a:rPr>
              <a:t>sender/receiver</a:t>
            </a:r>
            <a:endParaRPr lang="zh-CN" altLang="en-US" dirty="0" smtClean="0">
              <a:ea typeface="宋体" pitchFamily="2" charset="-122"/>
            </a:endParaRPr>
          </a:p>
          <a:p>
            <a:r>
              <a:rPr lang="zh-CN" altLang="en-US" dirty="0" smtClean="0">
                <a:ea typeface="宋体" pitchFamily="2" charset="-122"/>
              </a:rPr>
              <a:t>吞吐量受网络的带宽或网络的额定速率的限制。  </a:t>
            </a:r>
          </a:p>
        </p:txBody>
      </p:sp>
      <p:sp>
        <p:nvSpPr>
          <p:cNvPr id="6" name="AutoShape 327"/>
          <p:cNvSpPr>
            <a:spLocks noChangeArrowheads="1"/>
          </p:cNvSpPr>
          <p:nvPr/>
        </p:nvSpPr>
        <p:spPr bwMode="auto">
          <a:xfrm>
            <a:off x="401638" y="4221110"/>
            <a:ext cx="500062" cy="581025"/>
          </a:xfrm>
          <a:prstGeom prst="can">
            <a:avLst>
              <a:gd name="adj" fmla="val 23491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latin typeface="Times New Roman" pitchFamily="18" charset="0"/>
            </a:endParaRPr>
          </a:p>
        </p:txBody>
      </p:sp>
      <p:grpSp>
        <p:nvGrpSpPr>
          <p:cNvPr id="7" name="Group 64"/>
          <p:cNvGrpSpPr>
            <a:grpSpLocks/>
          </p:cNvGrpSpPr>
          <p:nvPr/>
        </p:nvGrpSpPr>
        <p:grpSpPr bwMode="auto">
          <a:xfrm>
            <a:off x="974725" y="4621160"/>
            <a:ext cx="352425" cy="876300"/>
            <a:chOff x="4140" y="429"/>
            <a:chExt cx="1425" cy="2396"/>
          </a:xfrm>
        </p:grpSpPr>
        <p:sp>
          <p:nvSpPr>
            <p:cNvPr id="8" name="Freeform 6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6 w 354"/>
                <a:gd name="T1" fmla="*/ 0 h 2742"/>
                <a:gd name="T2" fmla="*/ 30 w 354"/>
                <a:gd name="T3" fmla="*/ 46 h 2742"/>
                <a:gd name="T4" fmla="*/ 30 w 354"/>
                <a:gd name="T5" fmla="*/ 354 h 2742"/>
                <a:gd name="T6" fmla="*/ 0 w 354"/>
                <a:gd name="T7" fmla="*/ 371 h 2742"/>
                <a:gd name="T8" fmla="*/ 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Rectangle 66"/>
            <p:cNvSpPr>
              <a:spLocks noChangeArrowheads="1"/>
            </p:cNvSpPr>
            <p:nvPr/>
          </p:nvSpPr>
          <p:spPr bwMode="auto">
            <a:xfrm>
              <a:off x="4204" y="429"/>
              <a:ext cx="1046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Arial" charset="0"/>
              </a:endParaRPr>
            </a:p>
          </p:txBody>
        </p:sp>
        <p:sp>
          <p:nvSpPr>
            <p:cNvPr id="10" name="Freeform 6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8 w 211"/>
                <a:gd name="T3" fmla="*/ 30 h 2537"/>
                <a:gd name="T4" fmla="*/ 2 w 211"/>
                <a:gd name="T5" fmla="*/ 338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6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8 h 226"/>
                <a:gd name="T4" fmla="*/ 29 w 328"/>
                <a:gd name="T5" fmla="*/ 32 h 226"/>
                <a:gd name="T6" fmla="*/ 0 w 328"/>
                <a:gd name="T7" fmla="*/ 1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Rectangle 69"/>
            <p:cNvSpPr>
              <a:spLocks noChangeArrowheads="1"/>
            </p:cNvSpPr>
            <p:nvPr/>
          </p:nvSpPr>
          <p:spPr bwMode="auto">
            <a:xfrm>
              <a:off x="4211" y="694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Arial" charset="0"/>
              </a:endParaRPr>
            </a:p>
          </p:txBody>
        </p:sp>
        <p:grpSp>
          <p:nvGrpSpPr>
            <p:cNvPr id="13" name="Group 7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8" name="AutoShape 71"/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Arial" charset="0"/>
                </a:endParaRPr>
              </a:p>
            </p:txBody>
          </p:sp>
          <p:sp>
            <p:nvSpPr>
              <p:cNvPr id="39" name="AutoShape 72"/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89" cy="1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Arial" charset="0"/>
                </a:endParaRPr>
              </a:p>
            </p:txBody>
          </p:sp>
        </p:grpSp>
        <p:sp>
          <p:nvSpPr>
            <p:cNvPr id="14" name="Rectangle 73"/>
            <p:cNvSpPr>
              <a:spLocks noChangeArrowheads="1"/>
            </p:cNvSpPr>
            <p:nvPr/>
          </p:nvSpPr>
          <p:spPr bwMode="auto">
            <a:xfrm>
              <a:off x="4223" y="1019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Arial" charset="0"/>
              </a:endParaRPr>
            </a:p>
          </p:txBody>
        </p:sp>
        <p:grpSp>
          <p:nvGrpSpPr>
            <p:cNvPr id="15" name="Group 7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6" name="AutoShape 75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Arial" charset="0"/>
                </a:endParaRPr>
              </a:p>
            </p:txBody>
          </p:sp>
          <p:sp>
            <p:nvSpPr>
              <p:cNvPr id="37" name="AutoShape 76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Arial" charset="0"/>
                </a:endParaRPr>
              </a:p>
            </p:txBody>
          </p:sp>
        </p:grpSp>
        <p:sp>
          <p:nvSpPr>
            <p:cNvPr id="16" name="Rectangle 77"/>
            <p:cNvSpPr>
              <a:spLocks noChangeArrowheads="1"/>
            </p:cNvSpPr>
            <p:nvPr/>
          </p:nvSpPr>
          <p:spPr bwMode="auto">
            <a:xfrm>
              <a:off x="4217" y="1358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Arial" charset="0"/>
              </a:endParaRPr>
            </a:p>
          </p:txBody>
        </p:sp>
        <p:sp>
          <p:nvSpPr>
            <p:cNvPr id="17" name="Rectangle 78"/>
            <p:cNvSpPr>
              <a:spLocks noChangeArrowheads="1"/>
            </p:cNvSpPr>
            <p:nvPr/>
          </p:nvSpPr>
          <p:spPr bwMode="auto">
            <a:xfrm>
              <a:off x="4230" y="1653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Arial" charset="0"/>
              </a:endParaRPr>
            </a:p>
          </p:txBody>
        </p:sp>
        <p:grpSp>
          <p:nvGrpSpPr>
            <p:cNvPr id="18" name="Group 7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4" name="AutoShape 8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Arial" charset="0"/>
                </a:endParaRPr>
              </a:p>
            </p:txBody>
          </p:sp>
          <p:sp>
            <p:nvSpPr>
              <p:cNvPr id="35" name="AutoShape 81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Arial" charset="0"/>
                </a:endParaRPr>
              </a:p>
            </p:txBody>
          </p:sp>
        </p:grpSp>
        <p:sp>
          <p:nvSpPr>
            <p:cNvPr id="19" name="Freeform 8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7 h 226"/>
                <a:gd name="T4" fmla="*/ 29 w 328"/>
                <a:gd name="T5" fmla="*/ 30 h 226"/>
                <a:gd name="T6" fmla="*/ 0 w 328"/>
                <a:gd name="T7" fmla="*/ 1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0" name="Group 8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2" name="AutoShape 84"/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28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Arial" charset="0"/>
                </a:endParaRPr>
              </a:p>
            </p:txBody>
          </p:sp>
          <p:sp>
            <p:nvSpPr>
              <p:cNvPr id="33" name="AutoShape 85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Arial" charset="0"/>
                </a:endParaRPr>
              </a:p>
            </p:txBody>
          </p:sp>
        </p:grpSp>
        <p:sp>
          <p:nvSpPr>
            <p:cNvPr id="21" name="Rectangle 86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Arial" charset="0"/>
              </a:endParaRPr>
            </a:p>
          </p:txBody>
        </p:sp>
        <p:sp>
          <p:nvSpPr>
            <p:cNvPr id="22" name="Freeform 8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6 w 296"/>
                <a:gd name="T3" fmla="*/ 18 h 256"/>
                <a:gd name="T4" fmla="*/ 26 w 296"/>
                <a:gd name="T5" fmla="*/ 34 h 256"/>
                <a:gd name="T6" fmla="*/ 0 w 296"/>
                <a:gd name="T7" fmla="*/ 1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8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7 w 304"/>
                <a:gd name="T3" fmla="*/ 23 h 288"/>
                <a:gd name="T4" fmla="*/ 25 w 304"/>
                <a:gd name="T5" fmla="*/ 39 h 288"/>
                <a:gd name="T6" fmla="*/ 2 w 304"/>
                <a:gd name="T7" fmla="*/ 1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Oval 89"/>
            <p:cNvSpPr>
              <a:spLocks noChangeArrowheads="1"/>
            </p:cNvSpPr>
            <p:nvPr/>
          </p:nvSpPr>
          <p:spPr bwMode="auto">
            <a:xfrm>
              <a:off x="5520" y="2612"/>
              <a:ext cx="45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Arial" charset="0"/>
              </a:endParaRPr>
            </a:p>
          </p:txBody>
        </p:sp>
        <p:sp>
          <p:nvSpPr>
            <p:cNvPr id="25" name="Freeform 9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5 h 240"/>
                <a:gd name="T2" fmla="*/ 2 w 306"/>
                <a:gd name="T3" fmla="*/ 33 h 240"/>
                <a:gd name="T4" fmla="*/ 27 w 306"/>
                <a:gd name="T5" fmla="*/ 15 h 240"/>
                <a:gd name="T6" fmla="*/ 26 w 306"/>
                <a:gd name="T7" fmla="*/ 0 h 240"/>
                <a:gd name="T8" fmla="*/ 0 w 306"/>
                <a:gd name="T9" fmla="*/ 1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AutoShape 91"/>
            <p:cNvSpPr>
              <a:spLocks noChangeArrowheads="1"/>
            </p:cNvSpPr>
            <p:nvPr/>
          </p:nvSpPr>
          <p:spPr bwMode="auto">
            <a:xfrm>
              <a:off x="4140" y="2677"/>
              <a:ext cx="1200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Arial" charset="0"/>
              </a:endParaRPr>
            </a:p>
          </p:txBody>
        </p:sp>
        <p:sp>
          <p:nvSpPr>
            <p:cNvPr id="27" name="AutoShape 92"/>
            <p:cNvSpPr>
              <a:spLocks noChangeArrowheads="1"/>
            </p:cNvSpPr>
            <p:nvPr/>
          </p:nvSpPr>
          <p:spPr bwMode="auto">
            <a:xfrm>
              <a:off x="4204" y="2712"/>
              <a:ext cx="1072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Arial" charset="0"/>
              </a:endParaRPr>
            </a:p>
          </p:txBody>
        </p:sp>
        <p:sp>
          <p:nvSpPr>
            <p:cNvPr id="28" name="Oval 93"/>
            <p:cNvSpPr>
              <a:spLocks noChangeArrowheads="1"/>
            </p:cNvSpPr>
            <p:nvPr/>
          </p:nvSpPr>
          <p:spPr bwMode="auto">
            <a:xfrm>
              <a:off x="4307" y="2382"/>
              <a:ext cx="160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Arial" charset="0"/>
              </a:endParaRPr>
            </a:p>
          </p:txBody>
        </p:sp>
        <p:sp>
          <p:nvSpPr>
            <p:cNvPr id="29" name="Oval 94"/>
            <p:cNvSpPr>
              <a:spLocks noChangeArrowheads="1"/>
            </p:cNvSpPr>
            <p:nvPr/>
          </p:nvSpPr>
          <p:spPr bwMode="auto">
            <a:xfrm>
              <a:off x="4487" y="2382"/>
              <a:ext cx="160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30" name="Oval 95"/>
            <p:cNvSpPr>
              <a:spLocks noChangeArrowheads="1"/>
            </p:cNvSpPr>
            <p:nvPr/>
          </p:nvSpPr>
          <p:spPr bwMode="auto">
            <a:xfrm>
              <a:off x="4660" y="2382"/>
              <a:ext cx="160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Arial" charset="0"/>
              </a:endParaRPr>
            </a:p>
          </p:txBody>
        </p:sp>
        <p:sp>
          <p:nvSpPr>
            <p:cNvPr id="31" name="Rectangle 96"/>
            <p:cNvSpPr>
              <a:spLocks noChangeArrowheads="1"/>
            </p:cNvSpPr>
            <p:nvPr/>
          </p:nvSpPr>
          <p:spPr bwMode="auto">
            <a:xfrm>
              <a:off x="5064" y="1835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Arial" charset="0"/>
              </a:endParaRPr>
            </a:p>
          </p:txBody>
        </p:sp>
      </p:grpSp>
      <p:grpSp>
        <p:nvGrpSpPr>
          <p:cNvPr id="40" name="Group 61"/>
          <p:cNvGrpSpPr>
            <a:grpSpLocks/>
          </p:cNvGrpSpPr>
          <p:nvPr/>
        </p:nvGrpSpPr>
        <p:grpSpPr bwMode="auto">
          <a:xfrm flipH="1">
            <a:off x="7948613" y="4683072"/>
            <a:ext cx="1192212" cy="1171575"/>
            <a:chOff x="-44" y="1473"/>
            <a:chExt cx="981" cy="1105"/>
          </a:xfrm>
        </p:grpSpPr>
        <p:pic>
          <p:nvPicPr>
            <p:cNvPr id="41" name="Picture 62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Freeform 6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7497 w 356"/>
                <a:gd name="T3" fmla="*/ 469 h 368"/>
                <a:gd name="T4" fmla="*/ 8894 w 356"/>
                <a:gd name="T5" fmla="*/ 9780 h 368"/>
                <a:gd name="T6" fmla="*/ 1960 w 356"/>
                <a:gd name="T7" fmla="*/ 1223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43" name="Text Box 325"/>
          <p:cNvSpPr txBox="1">
            <a:spLocks noChangeArrowheads="1"/>
          </p:cNvSpPr>
          <p:nvPr/>
        </p:nvSpPr>
        <p:spPr bwMode="auto">
          <a:xfrm>
            <a:off x="368300" y="5592710"/>
            <a:ext cx="1874838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server, with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file of F bits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to send to client</a:t>
            </a:r>
          </a:p>
        </p:txBody>
      </p:sp>
      <p:sp>
        <p:nvSpPr>
          <p:cNvPr id="44" name="Text Box 328"/>
          <p:cNvSpPr txBox="1">
            <a:spLocks noChangeArrowheads="1"/>
          </p:cNvSpPr>
          <p:nvPr/>
        </p:nvSpPr>
        <p:spPr bwMode="auto">
          <a:xfrm>
            <a:off x="2784475" y="5589535"/>
            <a:ext cx="143033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link capacity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 R</a:t>
            </a:r>
            <a:r>
              <a:rPr lang="en-US" altLang="zh-CN" baseline="-25000"/>
              <a:t>s</a:t>
            </a:r>
            <a:r>
              <a:rPr lang="en-US" altLang="zh-CN" sz="2000" baseline="-25000"/>
              <a:t> </a:t>
            </a:r>
            <a:r>
              <a:rPr lang="en-US" altLang="zh-CN" sz="2000"/>
              <a:t>bits/sec</a:t>
            </a:r>
          </a:p>
        </p:txBody>
      </p:sp>
      <p:sp>
        <p:nvSpPr>
          <p:cNvPr id="45" name="Text Box 329"/>
          <p:cNvSpPr txBox="1">
            <a:spLocks noChangeArrowheads="1"/>
          </p:cNvSpPr>
          <p:nvPr/>
        </p:nvSpPr>
        <p:spPr bwMode="auto">
          <a:xfrm>
            <a:off x="5653088" y="5597472"/>
            <a:ext cx="143033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link capacity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 R</a:t>
            </a:r>
            <a:r>
              <a:rPr lang="en-US" altLang="zh-CN" baseline="-25000"/>
              <a:t>c</a:t>
            </a:r>
            <a:r>
              <a:rPr lang="en-US" altLang="zh-CN" sz="2000" baseline="-25000"/>
              <a:t> </a:t>
            </a:r>
            <a:r>
              <a:rPr lang="en-US" altLang="zh-CN" sz="2000"/>
              <a:t>bits/sec</a:t>
            </a:r>
          </a:p>
        </p:txBody>
      </p:sp>
      <p:sp>
        <p:nvSpPr>
          <p:cNvPr id="46" name="Line 337"/>
          <p:cNvSpPr>
            <a:spLocks noChangeShapeType="1"/>
          </p:cNvSpPr>
          <p:nvPr/>
        </p:nvSpPr>
        <p:spPr bwMode="auto">
          <a:xfrm flipH="1" flipV="1">
            <a:off x="2997200" y="5356172"/>
            <a:ext cx="282575" cy="303213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" name="Line 347"/>
          <p:cNvSpPr>
            <a:spLocks noChangeShapeType="1"/>
          </p:cNvSpPr>
          <p:nvPr/>
        </p:nvSpPr>
        <p:spPr bwMode="auto">
          <a:xfrm flipH="1" flipV="1">
            <a:off x="6119813" y="5426022"/>
            <a:ext cx="193675" cy="203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" name="Line 352"/>
          <p:cNvSpPr>
            <a:spLocks noChangeShapeType="1"/>
          </p:cNvSpPr>
          <p:nvPr/>
        </p:nvSpPr>
        <p:spPr bwMode="auto">
          <a:xfrm flipH="1">
            <a:off x="801688" y="5265685"/>
            <a:ext cx="11112" cy="41116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" name="Line 321"/>
          <p:cNvSpPr>
            <a:spLocks noChangeShapeType="1"/>
          </p:cNvSpPr>
          <p:nvPr/>
        </p:nvSpPr>
        <p:spPr bwMode="auto">
          <a:xfrm>
            <a:off x="1441450" y="5079947"/>
            <a:ext cx="63166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0" name="Group 246"/>
          <p:cNvGrpSpPr>
            <a:grpSpLocks/>
          </p:cNvGrpSpPr>
          <p:nvPr/>
        </p:nvGrpSpPr>
        <p:grpSpPr bwMode="auto">
          <a:xfrm>
            <a:off x="3806825" y="4943422"/>
            <a:ext cx="1055688" cy="360363"/>
            <a:chOff x="3600" y="219"/>
            <a:chExt cx="360" cy="175"/>
          </a:xfrm>
        </p:grpSpPr>
        <p:sp>
          <p:nvSpPr>
            <p:cNvPr id="51" name="Oval 247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52" name="Line 248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" name="Line 249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" name="Rectangle 250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55" name="Oval 251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itchFamily="18" charset="0"/>
              </a:endParaRPr>
            </a:p>
          </p:txBody>
        </p:sp>
        <p:grpSp>
          <p:nvGrpSpPr>
            <p:cNvPr id="56" name="Group 252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1" name="Line 25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" name="Line 25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3" name="Line 25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57" name="Group 256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58" name="Line 25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9" name="Line 25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0" name="Line 25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64" name="AutoShape 350"/>
          <p:cNvSpPr>
            <a:spLocks noChangeArrowheads="1"/>
          </p:cNvSpPr>
          <p:nvPr/>
        </p:nvSpPr>
        <p:spPr bwMode="auto">
          <a:xfrm>
            <a:off x="7286625" y="4875160"/>
            <a:ext cx="889000" cy="485775"/>
          </a:xfrm>
          <a:prstGeom prst="rightArrow">
            <a:avLst>
              <a:gd name="adj1" fmla="val 50000"/>
              <a:gd name="adj2" fmla="val 45752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latin typeface="Times New Roman" pitchFamily="18" charset="0"/>
            </a:endParaRPr>
          </a:p>
        </p:txBody>
      </p:sp>
      <p:grpSp>
        <p:nvGrpSpPr>
          <p:cNvPr id="65" name="Group 335"/>
          <p:cNvGrpSpPr>
            <a:grpSpLocks/>
          </p:cNvGrpSpPr>
          <p:nvPr/>
        </p:nvGrpSpPr>
        <p:grpSpPr bwMode="auto">
          <a:xfrm>
            <a:off x="1404938" y="4910085"/>
            <a:ext cx="2322512" cy="392112"/>
            <a:chOff x="2249" y="3430"/>
            <a:chExt cx="1389" cy="256"/>
          </a:xfrm>
        </p:grpSpPr>
        <p:sp>
          <p:nvSpPr>
            <p:cNvPr id="66" name="Oval 333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defRPr/>
              </a:pPr>
              <a:endParaRPr lang="zh-CN" altLang="zh-CN" smtClean="0">
                <a:latin typeface="Times New Roman" pitchFamily="18" charset="0"/>
              </a:endParaRPr>
            </a:p>
          </p:txBody>
        </p:sp>
        <p:sp>
          <p:nvSpPr>
            <p:cNvPr id="67" name="Rectangle 332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defRPr/>
              </a:pPr>
              <a:endParaRPr lang="zh-CN" altLang="zh-CN" smtClean="0">
                <a:latin typeface="Times New Roman" pitchFamily="18" charset="0"/>
              </a:endParaRPr>
            </a:p>
          </p:txBody>
        </p:sp>
        <p:sp>
          <p:nvSpPr>
            <p:cNvPr id="68" name="Oval 331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69" name="Rectangle 334"/>
            <p:cNvSpPr>
              <a:spLocks noChangeArrowheads="1"/>
            </p:cNvSpPr>
            <p:nvPr/>
          </p:nvSpPr>
          <p:spPr bwMode="auto">
            <a:xfrm>
              <a:off x="3562" y="3438"/>
              <a:ext cx="44" cy="24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defRPr/>
              </a:pPr>
              <a:endParaRPr lang="zh-CN" altLang="zh-CN" smtClean="0">
                <a:latin typeface="Times New Roman" pitchFamily="18" charset="0"/>
              </a:endParaRPr>
            </a:p>
          </p:txBody>
        </p:sp>
      </p:grpSp>
      <p:grpSp>
        <p:nvGrpSpPr>
          <p:cNvPr id="70" name="Group 341"/>
          <p:cNvGrpSpPr>
            <a:grpSpLocks/>
          </p:cNvGrpSpPr>
          <p:nvPr/>
        </p:nvGrpSpPr>
        <p:grpSpPr bwMode="auto">
          <a:xfrm>
            <a:off x="4910138" y="4797372"/>
            <a:ext cx="2801937" cy="581025"/>
            <a:chOff x="2249" y="3430"/>
            <a:chExt cx="1389" cy="256"/>
          </a:xfrm>
        </p:grpSpPr>
        <p:sp>
          <p:nvSpPr>
            <p:cNvPr id="71" name="Oval 342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defRPr/>
              </a:pPr>
              <a:endParaRPr lang="zh-CN" altLang="zh-CN" smtClean="0">
                <a:latin typeface="Times New Roman" pitchFamily="18" charset="0"/>
              </a:endParaRPr>
            </a:p>
          </p:txBody>
        </p:sp>
        <p:sp>
          <p:nvSpPr>
            <p:cNvPr id="72" name="Rectangle 343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defRPr/>
              </a:pPr>
              <a:endParaRPr lang="zh-CN" altLang="zh-CN" smtClean="0">
                <a:latin typeface="Times New Roman" pitchFamily="18" charset="0"/>
              </a:endParaRPr>
            </a:p>
          </p:txBody>
        </p:sp>
        <p:sp>
          <p:nvSpPr>
            <p:cNvPr id="73" name="Oval 344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74" name="Rectangle 345"/>
            <p:cNvSpPr>
              <a:spLocks noChangeArrowheads="1"/>
            </p:cNvSpPr>
            <p:nvPr/>
          </p:nvSpPr>
          <p:spPr bwMode="auto">
            <a:xfrm>
              <a:off x="3562" y="3438"/>
              <a:ext cx="44" cy="24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defRPr/>
              </a:pPr>
              <a:endParaRPr lang="zh-CN" altLang="zh-CN" smtClean="0">
                <a:latin typeface="Times New Roman" pitchFamily="18" charset="0"/>
              </a:endParaRPr>
            </a:p>
          </p:txBody>
        </p:sp>
      </p:grpSp>
      <p:grpSp>
        <p:nvGrpSpPr>
          <p:cNvPr id="75" name="Group 99"/>
          <p:cNvGrpSpPr>
            <a:grpSpLocks/>
          </p:cNvGrpSpPr>
          <p:nvPr/>
        </p:nvGrpSpPr>
        <p:grpSpPr bwMode="auto">
          <a:xfrm>
            <a:off x="239713" y="5660972"/>
            <a:ext cx="8235950" cy="896938"/>
            <a:chOff x="0" y="3803"/>
            <a:chExt cx="5188" cy="565"/>
          </a:xfrm>
        </p:grpSpPr>
        <p:sp>
          <p:nvSpPr>
            <p:cNvPr id="76" name="Text Box 353"/>
            <p:cNvSpPr txBox="1">
              <a:spLocks noChangeArrowheads="1"/>
            </p:cNvSpPr>
            <p:nvPr/>
          </p:nvSpPr>
          <p:spPr bwMode="auto">
            <a:xfrm>
              <a:off x="0" y="3821"/>
              <a:ext cx="1461" cy="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dirty="0"/>
                <a:t>server sends bits 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dirty="0"/>
                <a:t>(fluid) into pipe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000" dirty="0"/>
            </a:p>
          </p:txBody>
        </p:sp>
        <p:sp>
          <p:nvSpPr>
            <p:cNvPr id="77" name="Text Box 336"/>
            <p:cNvSpPr txBox="1">
              <a:spLocks noChangeArrowheads="1"/>
            </p:cNvSpPr>
            <p:nvPr/>
          </p:nvSpPr>
          <p:spPr bwMode="auto">
            <a:xfrm>
              <a:off x="1573" y="3803"/>
              <a:ext cx="1769" cy="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 pipe that can carry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fluid at rate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 R</a:t>
              </a:r>
              <a:r>
                <a:rPr lang="en-US" altLang="zh-CN" baseline="-25000"/>
                <a:t>s</a:t>
              </a:r>
              <a:r>
                <a:rPr lang="en-US" altLang="zh-CN" sz="2000" baseline="-25000"/>
                <a:t> </a:t>
              </a:r>
              <a:r>
                <a:rPr lang="en-US" altLang="zh-CN" sz="2000"/>
                <a:t>bits/sec)</a:t>
              </a:r>
            </a:p>
          </p:txBody>
        </p:sp>
        <p:sp>
          <p:nvSpPr>
            <p:cNvPr id="78" name="Text Box 346"/>
            <p:cNvSpPr txBox="1">
              <a:spLocks noChangeArrowheads="1"/>
            </p:cNvSpPr>
            <p:nvPr/>
          </p:nvSpPr>
          <p:spPr bwMode="auto">
            <a:xfrm>
              <a:off x="3328" y="3812"/>
              <a:ext cx="1860" cy="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dirty="0"/>
                <a:t> pipe that can carry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dirty="0"/>
                <a:t>fluid at rate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dirty="0"/>
                <a:t> </a:t>
              </a:r>
              <a:r>
                <a:rPr lang="en-US" altLang="zh-CN" sz="2000" dirty="0" err="1"/>
                <a:t>R</a:t>
              </a:r>
              <a:r>
                <a:rPr lang="en-US" altLang="zh-CN" baseline="-25000" dirty="0" err="1"/>
                <a:t>c</a:t>
              </a:r>
              <a:r>
                <a:rPr lang="en-US" altLang="zh-CN" sz="2000" baseline="-25000" dirty="0"/>
                <a:t> </a:t>
              </a:r>
              <a:r>
                <a:rPr lang="en-US" altLang="zh-CN" sz="2000" dirty="0"/>
                <a:t>bits/sec)</a:t>
              </a:r>
            </a:p>
          </p:txBody>
        </p:sp>
      </p:grpSp>
      <p:sp>
        <p:nvSpPr>
          <p:cNvPr id="79" name="AutoShape 351"/>
          <p:cNvSpPr>
            <a:spLocks noChangeArrowheads="1"/>
          </p:cNvSpPr>
          <p:nvPr/>
        </p:nvSpPr>
        <p:spPr bwMode="auto">
          <a:xfrm>
            <a:off x="3732213" y="4857697"/>
            <a:ext cx="1279525" cy="485775"/>
          </a:xfrm>
          <a:prstGeom prst="rightArrow">
            <a:avLst>
              <a:gd name="adj1" fmla="val 50000"/>
              <a:gd name="adj2" fmla="val 65850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latin typeface="Times New Roman" pitchFamily="18" charset="0"/>
            </a:endParaRPr>
          </a:p>
        </p:txBody>
      </p:sp>
      <p:sp>
        <p:nvSpPr>
          <p:cNvPr id="80" name="AutoShape 349"/>
          <p:cNvSpPr>
            <a:spLocks noChangeArrowheads="1"/>
          </p:cNvSpPr>
          <p:nvPr/>
        </p:nvSpPr>
        <p:spPr bwMode="auto">
          <a:xfrm flipV="1">
            <a:off x="508000" y="4613222"/>
            <a:ext cx="974725" cy="7207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156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9331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E28AF7A-40DA-49BA-AAFC-15B33F33FC88}" type="slidenum">
              <a:rPr lang="zh-CN" altLang="en-US" sz="1400" smtClean="0"/>
              <a:pPr/>
              <a:t>42</a:t>
            </a:fld>
            <a:endParaRPr lang="en-US" altLang="zh-CN" sz="1400" smtClean="0"/>
          </a:p>
        </p:txBody>
      </p:sp>
      <p:sp>
        <p:nvSpPr>
          <p:cNvPr id="99332" name="Rectangle 2"/>
          <p:cNvSpPr>
            <a:spLocks noGrp="1" noChangeArrowheads="1"/>
          </p:cNvSpPr>
          <p:nvPr>
            <p:ph type="title"/>
          </p:nvPr>
        </p:nvSpPr>
        <p:spPr>
          <a:xfrm>
            <a:off x="827881" y="0"/>
            <a:ext cx="7704137" cy="1462087"/>
          </a:xfrm>
        </p:spPr>
        <p:txBody>
          <a:bodyPr/>
          <a:lstStyle/>
          <a:p>
            <a:pPr algn="ctr"/>
            <a:r>
              <a:rPr lang="zh-CN" altLang="en-US" dirty="0" smtClean="0">
                <a:ea typeface="宋体" pitchFamily="2" charset="-122"/>
              </a:rPr>
              <a:t>时延带宽积</a:t>
            </a:r>
          </a:p>
        </p:txBody>
      </p:sp>
      <p:sp>
        <p:nvSpPr>
          <p:cNvPr id="99333" name="Rectangle 3"/>
          <p:cNvSpPr>
            <a:spLocks noChangeArrowheads="1"/>
          </p:cNvSpPr>
          <p:nvPr/>
        </p:nvSpPr>
        <p:spPr bwMode="auto">
          <a:xfrm>
            <a:off x="10795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99334" name="AutoShape 4"/>
          <p:cNvSpPr>
            <a:spLocks noChangeArrowheads="1"/>
          </p:cNvSpPr>
          <p:nvPr/>
        </p:nvSpPr>
        <p:spPr bwMode="auto">
          <a:xfrm rot="-5400000">
            <a:off x="4484688" y="227013"/>
            <a:ext cx="1038225" cy="6626225"/>
          </a:xfrm>
          <a:prstGeom prst="can">
            <a:avLst>
              <a:gd name="adj" fmla="val 49847"/>
            </a:avLst>
          </a:prstGeom>
          <a:gradFill rotWithShape="1">
            <a:gsLst>
              <a:gs pos="0">
                <a:srgbClr val="004776"/>
              </a:gs>
              <a:gs pos="50000">
                <a:srgbClr val="0099FF"/>
              </a:gs>
              <a:gs pos="100000">
                <a:srgbClr val="004776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99335" name="Line 5"/>
          <p:cNvSpPr>
            <a:spLocks noChangeShapeType="1"/>
          </p:cNvSpPr>
          <p:nvPr/>
        </p:nvSpPr>
        <p:spPr bwMode="auto">
          <a:xfrm>
            <a:off x="1908175" y="2781300"/>
            <a:ext cx="6192838" cy="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 type="triangle" w="med" len="lg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9336" name="Text Box 6"/>
          <p:cNvSpPr txBox="1">
            <a:spLocks noChangeArrowheads="1"/>
          </p:cNvSpPr>
          <p:nvPr/>
        </p:nvSpPr>
        <p:spPr bwMode="auto">
          <a:xfrm>
            <a:off x="3779838" y="2492375"/>
            <a:ext cx="201295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zh-CN" altLang="en-US">
                <a:solidFill>
                  <a:srgbClr val="333399"/>
                </a:solidFill>
                <a:latin typeface="Tahoma" pitchFamily="34" charset="0"/>
                <a:ea typeface="黑体" pitchFamily="49" charset="-122"/>
              </a:rPr>
              <a:t>（传播）时延</a:t>
            </a:r>
          </a:p>
        </p:txBody>
      </p:sp>
      <p:sp>
        <p:nvSpPr>
          <p:cNvPr id="99337" name="Text Box 7"/>
          <p:cNvSpPr txBox="1">
            <a:spLocks noChangeArrowheads="1"/>
          </p:cNvSpPr>
          <p:nvPr/>
        </p:nvSpPr>
        <p:spPr bwMode="auto">
          <a:xfrm>
            <a:off x="4572000" y="3381375"/>
            <a:ext cx="79375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zh-CN" altLang="en-US">
                <a:solidFill>
                  <a:srgbClr val="333399"/>
                </a:solidFill>
                <a:latin typeface="Tahoma" pitchFamily="34" charset="0"/>
                <a:ea typeface="黑体" pitchFamily="49" charset="-122"/>
              </a:rPr>
              <a:t>链路</a:t>
            </a:r>
          </a:p>
        </p:txBody>
      </p:sp>
      <p:sp>
        <p:nvSpPr>
          <p:cNvPr id="99338" name="Text Box 8"/>
          <p:cNvSpPr txBox="1">
            <a:spLocks noChangeArrowheads="1"/>
          </p:cNvSpPr>
          <p:nvPr/>
        </p:nvSpPr>
        <p:spPr bwMode="auto">
          <a:xfrm>
            <a:off x="395288" y="2805113"/>
            <a:ext cx="79375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zh-CN" altLang="en-US">
                <a:solidFill>
                  <a:srgbClr val="333399"/>
                </a:solidFill>
                <a:latin typeface="Tahoma" pitchFamily="34" charset="0"/>
                <a:ea typeface="黑体" pitchFamily="49" charset="-122"/>
              </a:rPr>
              <a:t>带宽</a:t>
            </a:r>
          </a:p>
        </p:txBody>
      </p:sp>
      <p:sp>
        <p:nvSpPr>
          <p:cNvPr id="99339" name="Line 9"/>
          <p:cNvSpPr>
            <a:spLocks noChangeShapeType="1"/>
          </p:cNvSpPr>
          <p:nvPr/>
        </p:nvSpPr>
        <p:spPr bwMode="auto">
          <a:xfrm>
            <a:off x="827088" y="3236913"/>
            <a:ext cx="1081087" cy="288925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9340" name="Text Box 10"/>
          <p:cNvSpPr txBox="1">
            <a:spLocks noChangeArrowheads="1"/>
          </p:cNvSpPr>
          <p:nvPr/>
        </p:nvSpPr>
        <p:spPr bwMode="auto">
          <a:xfrm>
            <a:off x="2603500" y="4605338"/>
            <a:ext cx="4354513" cy="528637"/>
          </a:xfrm>
          <a:prstGeom prst="rect">
            <a:avLst/>
          </a:prstGeom>
          <a:solidFill>
            <a:srgbClr val="FFFF99"/>
          </a:solidFill>
          <a:ln w="9525">
            <a:solidFill>
              <a:srgbClr val="333399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zh-CN" altLang="en-US">
                <a:solidFill>
                  <a:srgbClr val="333399"/>
                </a:solidFill>
                <a:latin typeface="Tahoma" pitchFamily="34" charset="0"/>
                <a:ea typeface="黑体" pitchFamily="49" charset="-122"/>
              </a:rPr>
              <a:t>时延带宽积 </a:t>
            </a:r>
            <a:r>
              <a:rPr lang="en-US" altLang="zh-CN">
                <a:solidFill>
                  <a:srgbClr val="333399"/>
                </a:solidFill>
                <a:latin typeface="Tahoma" pitchFamily="34" charset="0"/>
                <a:ea typeface="黑体" pitchFamily="49" charset="-122"/>
              </a:rPr>
              <a:t>= </a:t>
            </a:r>
            <a:r>
              <a:rPr lang="zh-CN" altLang="en-US">
                <a:solidFill>
                  <a:srgbClr val="333399"/>
                </a:solidFill>
                <a:latin typeface="Tahoma" pitchFamily="34" charset="0"/>
                <a:ea typeface="黑体" pitchFamily="49" charset="-122"/>
              </a:rPr>
              <a:t>传播时延 </a:t>
            </a:r>
            <a:r>
              <a:rPr lang="zh-CN" altLang="en-US" sz="2800" b="1">
                <a:solidFill>
                  <a:srgbClr val="333399"/>
                </a:solidFill>
                <a:latin typeface="Tahoma" pitchFamily="34" charset="0"/>
                <a:ea typeface="黑体" pitchFamily="49" charset="-122"/>
                <a:sym typeface="Symbol" pitchFamily="18" charset="2"/>
              </a:rPr>
              <a:t> </a:t>
            </a:r>
            <a:r>
              <a:rPr lang="zh-CN" altLang="en-US">
                <a:solidFill>
                  <a:srgbClr val="333399"/>
                </a:solidFill>
                <a:latin typeface="Tahoma" pitchFamily="34" charset="0"/>
                <a:ea typeface="黑体" pitchFamily="49" charset="-122"/>
                <a:sym typeface="Symbol" pitchFamily="18" charset="2"/>
              </a:rPr>
              <a:t>带宽</a:t>
            </a:r>
          </a:p>
        </p:txBody>
      </p:sp>
      <p:sp>
        <p:nvSpPr>
          <p:cNvPr id="354315" name="Rectangle 11"/>
          <p:cNvSpPr>
            <a:spLocks noGrp="1" noChangeArrowheads="1"/>
          </p:cNvSpPr>
          <p:nvPr>
            <p:ph type="body" idx="1"/>
          </p:nvPr>
        </p:nvSpPr>
        <p:spPr>
          <a:xfrm>
            <a:off x="1042988" y="5445125"/>
            <a:ext cx="7772400" cy="1152525"/>
          </a:xfrm>
        </p:spPr>
        <p:txBody>
          <a:bodyPr/>
          <a:lstStyle/>
          <a:p>
            <a:r>
              <a:rPr lang="zh-CN" altLang="en-US" smtClean="0">
                <a:ea typeface="宋体" pitchFamily="2" charset="-122"/>
              </a:rPr>
              <a:t>链路的时延带宽积又称为以比特为单位的链路长度。 </a:t>
            </a:r>
          </a:p>
        </p:txBody>
      </p:sp>
      <p:sp>
        <p:nvSpPr>
          <p:cNvPr id="99342" name="Text Box 12"/>
          <p:cNvSpPr txBox="1">
            <a:spLocks noChangeArrowheads="1"/>
          </p:cNvSpPr>
          <p:nvPr/>
        </p:nvSpPr>
        <p:spPr bwMode="auto">
          <a:xfrm>
            <a:off x="3708400" y="1841500"/>
            <a:ext cx="2225675" cy="588963"/>
          </a:xfrm>
          <a:prstGeom prst="rect">
            <a:avLst/>
          </a:prstGeom>
          <a:solidFill>
            <a:srgbClr val="FFFF99"/>
          </a:solidFill>
          <a:ln w="9525">
            <a:solidFill>
              <a:srgbClr val="333399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zh-CN" altLang="en-US" sz="3200">
                <a:solidFill>
                  <a:srgbClr val="333399"/>
                </a:solidFill>
                <a:latin typeface="Tahoma" pitchFamily="34" charset="0"/>
                <a:ea typeface="黑体" pitchFamily="49" charset="-122"/>
              </a:rPr>
              <a:t>时延带宽积</a:t>
            </a:r>
          </a:p>
        </p:txBody>
      </p:sp>
    </p:spTree>
    <p:extLst>
      <p:ext uri="{BB962C8B-B14F-4D97-AF65-F5344CB8AC3E}">
        <p14:creationId xmlns:p14="http://schemas.microsoft.com/office/powerpoint/2010/main" val="234782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315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00355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B1E6B23-DC87-4B41-9B00-4AD6F89C2FB2}" type="slidenum">
              <a:rPr lang="zh-CN" altLang="en-US" sz="1400" smtClean="0"/>
              <a:pPr/>
              <a:t>43</a:t>
            </a:fld>
            <a:endParaRPr lang="en-US" altLang="zh-CN" sz="1400" smtClean="0"/>
          </a:p>
        </p:txBody>
      </p:sp>
      <p:sp>
        <p:nvSpPr>
          <p:cNvPr id="100356" name="Rectangle 2"/>
          <p:cNvSpPr>
            <a:spLocks noGrp="1" noChangeArrowheads="1"/>
          </p:cNvSpPr>
          <p:nvPr>
            <p:ph type="title"/>
          </p:nvPr>
        </p:nvSpPr>
        <p:spPr>
          <a:xfrm>
            <a:off x="927100" y="88900"/>
            <a:ext cx="6716713" cy="1143000"/>
          </a:xfrm>
        </p:spPr>
        <p:txBody>
          <a:bodyPr/>
          <a:lstStyle/>
          <a:p>
            <a:pPr algn="ctr"/>
            <a:r>
              <a:rPr lang="zh-CN" altLang="en-US" dirty="0" smtClean="0">
                <a:ea typeface="宋体" pitchFamily="2" charset="-122"/>
              </a:rPr>
              <a:t>利用率</a:t>
            </a:r>
          </a:p>
        </p:txBody>
      </p:sp>
      <p:sp>
        <p:nvSpPr>
          <p:cNvPr id="1003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7700" y="1625600"/>
            <a:ext cx="7772400" cy="4648200"/>
          </a:xfrm>
        </p:spPr>
        <p:txBody>
          <a:bodyPr/>
          <a:lstStyle/>
          <a:p>
            <a:r>
              <a:rPr lang="zh-CN" altLang="en-US" sz="3600" dirty="0" smtClean="0">
                <a:solidFill>
                  <a:srgbClr val="CC0000"/>
                </a:solidFill>
                <a:ea typeface="宋体" pitchFamily="2" charset="-122"/>
              </a:rPr>
              <a:t>信道利用率</a:t>
            </a:r>
            <a:r>
              <a:rPr lang="zh-CN" altLang="en-US" sz="3600" dirty="0" smtClean="0">
                <a:ea typeface="宋体" pitchFamily="2" charset="-122"/>
              </a:rPr>
              <a:t>指出某信道有百分之几的时间是被利用的（有数据通过）。完全空闲的信道的利用率是零。</a:t>
            </a:r>
          </a:p>
          <a:p>
            <a:r>
              <a:rPr lang="zh-CN" altLang="en-US" sz="3600" dirty="0" smtClean="0">
                <a:solidFill>
                  <a:srgbClr val="CC0000"/>
                </a:solidFill>
                <a:ea typeface="宋体" pitchFamily="2" charset="-122"/>
              </a:rPr>
              <a:t>网络利用率</a:t>
            </a:r>
            <a:r>
              <a:rPr lang="zh-CN" altLang="en-US" sz="3600" dirty="0" smtClean="0">
                <a:ea typeface="宋体" pitchFamily="2" charset="-122"/>
              </a:rPr>
              <a:t>则是全网络的信道利用率的加权平均值。</a:t>
            </a:r>
          </a:p>
          <a:p>
            <a:r>
              <a:rPr lang="zh-CN" altLang="en-US" sz="3600" dirty="0" smtClean="0">
                <a:ea typeface="宋体" pitchFamily="2" charset="-122"/>
              </a:rPr>
              <a:t>信道利用率并非越高越好。 </a:t>
            </a:r>
          </a:p>
        </p:txBody>
      </p:sp>
    </p:spTree>
    <p:extLst>
      <p:ext uri="{BB962C8B-B14F-4D97-AF65-F5344CB8AC3E}">
        <p14:creationId xmlns:p14="http://schemas.microsoft.com/office/powerpoint/2010/main" val="391140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843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B0E0F40-0BA4-47D0-8EC1-ACADDDF21C67}" type="slidenum">
              <a:rPr lang="zh-CN" altLang="en-US" sz="1400" smtClean="0"/>
              <a:pPr/>
              <a:t>44</a:t>
            </a:fld>
            <a:endParaRPr lang="en-US" altLang="zh-CN" sz="1400" smtClean="0"/>
          </a:p>
        </p:txBody>
      </p:sp>
      <p:sp>
        <p:nvSpPr>
          <p:cNvPr id="18437" name="Rectangle 2"/>
          <p:cNvSpPr>
            <a:spLocks noGrp="1" noChangeArrowheads="1"/>
          </p:cNvSpPr>
          <p:nvPr>
            <p:ph type="title"/>
          </p:nvPr>
        </p:nvSpPr>
        <p:spPr>
          <a:xfrm>
            <a:off x="798513" y="228600"/>
            <a:ext cx="7289800" cy="1143000"/>
          </a:xfrm>
        </p:spPr>
        <p:txBody>
          <a:bodyPr/>
          <a:lstStyle/>
          <a:p>
            <a:pPr algn="ctr"/>
            <a:r>
              <a:rPr lang="zh-CN" altLang="en-US" dirty="0" smtClean="0">
                <a:ea typeface="宋体" pitchFamily="2" charset="-122"/>
              </a:rPr>
              <a:t>时延与网络利用率的关系</a:t>
            </a:r>
          </a:p>
        </p:txBody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49300" y="1595438"/>
            <a:ext cx="7915275" cy="4114800"/>
          </a:xfrm>
        </p:spPr>
        <p:txBody>
          <a:bodyPr/>
          <a:lstStyle/>
          <a:p>
            <a:r>
              <a:rPr lang="zh-CN" altLang="en-US" dirty="0" smtClean="0">
                <a:ea typeface="宋体" pitchFamily="2" charset="-122"/>
              </a:rPr>
              <a:t>根据排队论的理论，当某信道的利用率增大时，该信道引起的时延也就迅速增加。 </a:t>
            </a:r>
          </a:p>
          <a:p>
            <a:r>
              <a:rPr lang="zh-CN" altLang="en-US" dirty="0" smtClean="0">
                <a:ea typeface="宋体" pitchFamily="2" charset="-122"/>
              </a:rPr>
              <a:t>若令 </a:t>
            </a:r>
            <a:r>
              <a:rPr lang="en-US" altLang="zh-CN" i="1" dirty="0" smtClean="0">
                <a:ea typeface="宋体" pitchFamily="2" charset="-122"/>
              </a:rPr>
              <a:t>D</a:t>
            </a:r>
            <a:r>
              <a:rPr lang="en-US" altLang="zh-CN" baseline="-25000" dirty="0" smtClean="0">
                <a:ea typeface="宋体" pitchFamily="2" charset="-122"/>
              </a:rPr>
              <a:t>0 </a:t>
            </a:r>
            <a:r>
              <a:rPr lang="zh-CN" altLang="en-US" dirty="0" smtClean="0">
                <a:ea typeface="宋体" pitchFamily="2" charset="-122"/>
              </a:rPr>
              <a:t>表示网络空闲时的时延，</a:t>
            </a:r>
            <a:r>
              <a:rPr lang="en-US" altLang="zh-CN" i="1" dirty="0" smtClean="0">
                <a:ea typeface="宋体" pitchFamily="2" charset="-122"/>
              </a:rPr>
              <a:t>D </a:t>
            </a:r>
            <a:r>
              <a:rPr lang="zh-CN" altLang="en-US" dirty="0" smtClean="0">
                <a:ea typeface="宋体" pitchFamily="2" charset="-122"/>
              </a:rPr>
              <a:t>表示网络当前的时延，则在适当的假定条件下，可以用下面的简单公式表示 </a:t>
            </a:r>
            <a:r>
              <a:rPr lang="en-US" altLang="zh-CN" i="1" dirty="0" smtClean="0">
                <a:ea typeface="宋体" pitchFamily="2" charset="-122"/>
              </a:rPr>
              <a:t>D </a:t>
            </a:r>
            <a:r>
              <a:rPr lang="zh-CN" altLang="en-US" dirty="0" smtClean="0">
                <a:ea typeface="宋体" pitchFamily="2" charset="-122"/>
              </a:rPr>
              <a:t>和 </a:t>
            </a:r>
            <a:r>
              <a:rPr lang="en-US" altLang="zh-CN" i="1" dirty="0" smtClean="0">
                <a:ea typeface="宋体" pitchFamily="2" charset="-122"/>
              </a:rPr>
              <a:t>D</a:t>
            </a:r>
            <a:r>
              <a:rPr lang="en-US" altLang="zh-CN" baseline="-25000" dirty="0" smtClean="0">
                <a:ea typeface="宋体" pitchFamily="2" charset="-122"/>
              </a:rPr>
              <a:t>0</a:t>
            </a:r>
            <a:r>
              <a:rPr lang="zh-CN" altLang="en-US" dirty="0" smtClean="0">
                <a:ea typeface="宋体" pitchFamily="2" charset="-122"/>
              </a:rPr>
              <a:t>之间的关系： </a:t>
            </a:r>
          </a:p>
        </p:txBody>
      </p:sp>
      <p:sp>
        <p:nvSpPr>
          <p:cNvPr id="18439" name="Rectangle 4"/>
          <p:cNvSpPr>
            <a:spLocks noChangeArrowheads="1"/>
          </p:cNvSpPr>
          <p:nvPr/>
        </p:nvSpPr>
        <p:spPr bwMode="auto">
          <a:xfrm>
            <a:off x="0" y="32527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graphicFrame>
        <p:nvGraphicFramePr>
          <p:cNvPr id="18434" name="Object 5"/>
          <p:cNvGraphicFramePr>
            <a:graphicFrameLocks noChangeAspect="1"/>
          </p:cNvGraphicFramePr>
          <p:nvPr/>
        </p:nvGraphicFramePr>
        <p:xfrm>
          <a:off x="3578225" y="3971925"/>
          <a:ext cx="1952625" cy="208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5" name="Equation" r:id="rId4" imgW="761760" imgH="812520" progId="Equation.DSMT4">
                  <p:embed/>
                </p:oleObj>
              </mc:Choice>
              <mc:Fallback>
                <p:oleObj name="Equation" r:id="rId4" imgW="761760" imgH="8125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8225" y="3971925"/>
                        <a:ext cx="1952625" cy="2084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0" name="Rectangle 6"/>
          <p:cNvSpPr>
            <a:spLocks noChangeArrowheads="1"/>
          </p:cNvSpPr>
          <p:nvPr/>
        </p:nvSpPr>
        <p:spPr bwMode="auto">
          <a:xfrm>
            <a:off x="1325563" y="5945188"/>
            <a:ext cx="6762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CN" sz="2800" i="1">
                <a:solidFill>
                  <a:schemeClr val="accent2"/>
                </a:solidFill>
                <a:latin typeface="Arial" pitchFamily="34" charset="0"/>
                <a:ea typeface="黑体" pitchFamily="49" charset="-122"/>
              </a:rPr>
              <a:t>U </a:t>
            </a:r>
            <a:r>
              <a:rPr lang="zh-CN" altLang="en-US" sz="2800">
                <a:solidFill>
                  <a:schemeClr val="accent2"/>
                </a:solidFill>
                <a:latin typeface="Arial" pitchFamily="34" charset="0"/>
                <a:ea typeface="黑体" pitchFamily="49" charset="-122"/>
              </a:rPr>
              <a:t>是网络的利用率，数值在 </a:t>
            </a:r>
            <a:r>
              <a:rPr lang="en-US" altLang="zh-CN" sz="2800">
                <a:solidFill>
                  <a:schemeClr val="accent2"/>
                </a:solidFill>
                <a:latin typeface="Arial" pitchFamily="34" charset="0"/>
                <a:ea typeface="黑体" pitchFamily="49" charset="-122"/>
              </a:rPr>
              <a:t>0 </a:t>
            </a:r>
            <a:r>
              <a:rPr lang="zh-CN" altLang="en-US" sz="2800">
                <a:solidFill>
                  <a:schemeClr val="accent2"/>
                </a:solidFill>
                <a:latin typeface="Arial" pitchFamily="34" charset="0"/>
                <a:ea typeface="黑体" pitchFamily="49" charset="-122"/>
              </a:rPr>
              <a:t>到 </a:t>
            </a:r>
            <a:r>
              <a:rPr lang="en-US" altLang="zh-CN" sz="2800">
                <a:solidFill>
                  <a:schemeClr val="accent2"/>
                </a:solidFill>
                <a:latin typeface="Arial" pitchFamily="34" charset="0"/>
                <a:ea typeface="黑体" pitchFamily="49" charset="-122"/>
              </a:rPr>
              <a:t>1 </a:t>
            </a:r>
            <a:r>
              <a:rPr lang="zh-CN" altLang="en-US" sz="2800">
                <a:solidFill>
                  <a:schemeClr val="accent2"/>
                </a:solidFill>
                <a:latin typeface="Arial" pitchFamily="34" charset="0"/>
                <a:ea typeface="黑体" pitchFamily="49" charset="-122"/>
              </a:rPr>
              <a:t>之间</a:t>
            </a:r>
            <a:r>
              <a:rPr lang="zh-CN" altLang="en-US" sz="2800">
                <a:solidFill>
                  <a:schemeClr val="folHlink"/>
                </a:solidFill>
                <a:latin typeface="Arial" pitchFamily="34" charset="0"/>
                <a:ea typeface="黑体" pitchFamily="49" charset="-122"/>
              </a:rPr>
              <a:t>。 </a:t>
            </a:r>
          </a:p>
        </p:txBody>
      </p:sp>
    </p:spTree>
    <p:extLst>
      <p:ext uri="{BB962C8B-B14F-4D97-AF65-F5344CB8AC3E}">
        <p14:creationId xmlns:p14="http://schemas.microsoft.com/office/powerpoint/2010/main" val="52815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01379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9A4DBD55-FF55-4515-A690-22518EDA94ED}" type="slidenum">
              <a:rPr lang="zh-CN" altLang="en-US" sz="1400" smtClean="0"/>
              <a:pPr/>
              <a:t>45</a:t>
            </a:fld>
            <a:endParaRPr lang="en-US" altLang="zh-CN" sz="1400" smtClean="0"/>
          </a:p>
        </p:txBody>
      </p:sp>
      <p:sp>
        <p:nvSpPr>
          <p:cNvPr id="101380" name="Rectangle 2"/>
          <p:cNvSpPr>
            <a:spLocks noChangeArrowheads="1"/>
          </p:cNvSpPr>
          <p:nvPr/>
        </p:nvSpPr>
        <p:spPr bwMode="auto">
          <a:xfrm>
            <a:off x="4360863" y="982663"/>
            <a:ext cx="1603375" cy="4186237"/>
          </a:xfrm>
          <a:prstGeom prst="rect">
            <a:avLst/>
          </a:prstGeom>
          <a:solidFill>
            <a:srgbClr val="FF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1381" name="Text Box 3"/>
          <p:cNvSpPr txBox="1">
            <a:spLocks noChangeArrowheads="1"/>
          </p:cNvSpPr>
          <p:nvPr/>
        </p:nvSpPr>
        <p:spPr bwMode="auto">
          <a:xfrm>
            <a:off x="487363" y="592138"/>
            <a:ext cx="134778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zh-CN" altLang="en-US" sz="3200">
                <a:solidFill>
                  <a:schemeClr val="folHlink"/>
                </a:solidFill>
                <a:latin typeface="Arial" pitchFamily="34" charset="0"/>
                <a:ea typeface="黑体" pitchFamily="49" charset="-122"/>
              </a:rPr>
              <a:t>时延</a:t>
            </a:r>
            <a:r>
              <a:rPr lang="zh-CN" altLang="en-US" sz="1600">
                <a:solidFill>
                  <a:schemeClr val="folHlink"/>
                </a:solidFill>
                <a:latin typeface="Arial" pitchFamily="34" charset="0"/>
                <a:ea typeface="黑体" pitchFamily="49" charset="-122"/>
              </a:rPr>
              <a:t> </a:t>
            </a:r>
            <a:r>
              <a:rPr lang="en-US" altLang="zh-CN" sz="3200" i="1">
                <a:solidFill>
                  <a:schemeClr val="folHlink"/>
                </a:solidFill>
                <a:latin typeface="Arial" pitchFamily="34" charset="0"/>
                <a:ea typeface="黑体" pitchFamily="49" charset="-122"/>
              </a:rPr>
              <a:t>D</a:t>
            </a:r>
          </a:p>
        </p:txBody>
      </p:sp>
      <p:sp>
        <p:nvSpPr>
          <p:cNvPr id="101382" name="Line 4"/>
          <p:cNvSpPr>
            <a:spLocks noChangeShapeType="1"/>
          </p:cNvSpPr>
          <p:nvPr/>
        </p:nvSpPr>
        <p:spPr bwMode="auto">
          <a:xfrm flipV="1">
            <a:off x="1895475" y="836613"/>
            <a:ext cx="0" cy="4332287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1383" name="Line 5"/>
          <p:cNvSpPr>
            <a:spLocks noChangeShapeType="1"/>
          </p:cNvSpPr>
          <p:nvPr/>
        </p:nvSpPr>
        <p:spPr bwMode="auto">
          <a:xfrm rot="5400000" flipV="1">
            <a:off x="4422775" y="2641600"/>
            <a:ext cx="0" cy="50546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1384" name="Line 6"/>
          <p:cNvSpPr>
            <a:spLocks noChangeShapeType="1"/>
          </p:cNvSpPr>
          <p:nvPr/>
        </p:nvSpPr>
        <p:spPr bwMode="auto">
          <a:xfrm>
            <a:off x="5964238" y="836613"/>
            <a:ext cx="0" cy="4332287"/>
          </a:xfrm>
          <a:prstGeom prst="line">
            <a:avLst/>
          </a:prstGeom>
          <a:noFill/>
          <a:ln w="9525">
            <a:solidFill>
              <a:srgbClr val="CC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1385" name="Arc 7"/>
          <p:cNvSpPr>
            <a:spLocks/>
          </p:cNvSpPr>
          <p:nvPr/>
        </p:nvSpPr>
        <p:spPr bwMode="auto">
          <a:xfrm flipV="1">
            <a:off x="1895475" y="982663"/>
            <a:ext cx="3981450" cy="3898900"/>
          </a:xfrm>
          <a:custGeom>
            <a:avLst/>
            <a:gdLst>
              <a:gd name="T0" fmla="*/ 0 w 21600"/>
              <a:gd name="T1" fmla="*/ 0 h 21612"/>
              <a:gd name="T2" fmla="*/ 2147483647 w 21600"/>
              <a:gd name="T3" fmla="*/ 2147483647 h 21612"/>
              <a:gd name="T4" fmla="*/ 0 w 21600"/>
              <a:gd name="T5" fmla="*/ 2147483647 h 21612"/>
              <a:gd name="T6" fmla="*/ 0 60000 65536"/>
              <a:gd name="T7" fmla="*/ 0 60000 65536"/>
              <a:gd name="T8" fmla="*/ 0 60000 65536"/>
              <a:gd name="T9" fmla="*/ 0 w 21600"/>
              <a:gd name="T10" fmla="*/ 0 h 21612"/>
              <a:gd name="T11" fmla="*/ 21600 w 21600"/>
              <a:gd name="T12" fmla="*/ 21612 h 216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12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21603"/>
                  <a:pt x="21599" y="21607"/>
                  <a:pt x="21599" y="21611"/>
                </a:cubicBezTo>
              </a:path>
              <a:path w="21600" h="21612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21603"/>
                  <a:pt x="21599" y="21607"/>
                  <a:pt x="21599" y="21611"/>
                </a:cubicBezTo>
                <a:lnTo>
                  <a:pt x="0" y="21600"/>
                </a:lnTo>
                <a:close/>
              </a:path>
            </a:pathLst>
          </a:custGeom>
          <a:noFill/>
          <a:ln w="762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1386" name="Text Box 8"/>
          <p:cNvSpPr txBox="1">
            <a:spLocks noChangeArrowheads="1"/>
          </p:cNvSpPr>
          <p:nvPr/>
        </p:nvSpPr>
        <p:spPr bwMode="auto">
          <a:xfrm>
            <a:off x="6580188" y="4552950"/>
            <a:ext cx="175418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zh-CN" altLang="en-US" sz="3200">
                <a:solidFill>
                  <a:schemeClr val="accent2"/>
                </a:solidFill>
                <a:latin typeface="Arial" pitchFamily="34" charset="0"/>
                <a:ea typeface="黑体" pitchFamily="49" charset="-122"/>
              </a:rPr>
              <a:t>利用率</a:t>
            </a:r>
            <a:r>
              <a:rPr lang="zh-CN" altLang="en-US" sz="1600">
                <a:solidFill>
                  <a:schemeClr val="accent2"/>
                </a:solidFill>
                <a:latin typeface="Arial" pitchFamily="34" charset="0"/>
                <a:ea typeface="黑体" pitchFamily="49" charset="-122"/>
              </a:rPr>
              <a:t> </a:t>
            </a:r>
            <a:r>
              <a:rPr lang="en-US" altLang="zh-CN" sz="3200" i="1">
                <a:solidFill>
                  <a:schemeClr val="accent2"/>
                </a:solidFill>
                <a:latin typeface="Arial" pitchFamily="34" charset="0"/>
                <a:ea typeface="黑体" pitchFamily="49" charset="-122"/>
              </a:rPr>
              <a:t>U</a:t>
            </a:r>
          </a:p>
        </p:txBody>
      </p:sp>
      <p:sp>
        <p:nvSpPr>
          <p:cNvPr id="101387" name="Text Box 9"/>
          <p:cNvSpPr txBox="1">
            <a:spLocks noChangeArrowheads="1"/>
          </p:cNvSpPr>
          <p:nvPr/>
        </p:nvSpPr>
        <p:spPr bwMode="auto">
          <a:xfrm>
            <a:off x="5719763" y="5154613"/>
            <a:ext cx="409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CN" sz="3200">
                <a:solidFill>
                  <a:schemeClr val="accent2"/>
                </a:solidFill>
                <a:latin typeface="Arial" pitchFamily="34" charset="0"/>
                <a:ea typeface="黑体" pitchFamily="49" charset="-122"/>
              </a:rPr>
              <a:t>1</a:t>
            </a:r>
            <a:endParaRPr lang="en-US" altLang="zh-CN" sz="3200" i="1">
              <a:solidFill>
                <a:schemeClr val="accent2"/>
              </a:solidFill>
              <a:latin typeface="Arial" pitchFamily="34" charset="0"/>
              <a:ea typeface="黑体" pitchFamily="49" charset="-122"/>
            </a:endParaRPr>
          </a:p>
        </p:txBody>
      </p:sp>
      <p:sp>
        <p:nvSpPr>
          <p:cNvPr id="101388" name="Text Box 10"/>
          <p:cNvSpPr txBox="1">
            <a:spLocks noChangeArrowheads="1"/>
          </p:cNvSpPr>
          <p:nvPr/>
        </p:nvSpPr>
        <p:spPr bwMode="auto">
          <a:xfrm>
            <a:off x="1570038" y="5084763"/>
            <a:ext cx="409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CN" sz="3200">
                <a:solidFill>
                  <a:schemeClr val="accent2"/>
                </a:solidFill>
                <a:latin typeface="Arial" pitchFamily="34" charset="0"/>
                <a:ea typeface="黑体" pitchFamily="49" charset="-122"/>
              </a:rPr>
              <a:t>0</a:t>
            </a:r>
            <a:endParaRPr lang="en-US" altLang="zh-CN" sz="3200" i="1">
              <a:solidFill>
                <a:schemeClr val="accent2"/>
              </a:solidFill>
              <a:latin typeface="Arial" pitchFamily="34" charset="0"/>
              <a:ea typeface="黑体" pitchFamily="49" charset="-122"/>
            </a:endParaRPr>
          </a:p>
        </p:txBody>
      </p:sp>
      <p:sp>
        <p:nvSpPr>
          <p:cNvPr id="101389" name="Text Box 11"/>
          <p:cNvSpPr txBox="1">
            <a:spLocks noChangeArrowheads="1"/>
          </p:cNvSpPr>
          <p:nvPr/>
        </p:nvSpPr>
        <p:spPr bwMode="auto">
          <a:xfrm>
            <a:off x="1282700" y="4483100"/>
            <a:ext cx="6254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chemeClr val="accent2"/>
                </a:solidFill>
                <a:latin typeface="Arial" pitchFamily="34" charset="0"/>
                <a:ea typeface="黑体" pitchFamily="49" charset="-122"/>
              </a:rPr>
              <a:t>D</a:t>
            </a:r>
            <a:r>
              <a:rPr lang="en-US" altLang="zh-CN" sz="3200" baseline="-25000">
                <a:solidFill>
                  <a:schemeClr val="accent2"/>
                </a:solidFill>
                <a:latin typeface="Arial" pitchFamily="34" charset="0"/>
                <a:ea typeface="黑体" pitchFamily="49" charset="-122"/>
              </a:rPr>
              <a:t>0</a:t>
            </a:r>
            <a:endParaRPr lang="en-US" altLang="zh-CN" sz="3200" i="1" baseline="-25000">
              <a:solidFill>
                <a:schemeClr val="accent2"/>
              </a:solidFill>
              <a:latin typeface="Arial" pitchFamily="34" charset="0"/>
              <a:ea typeface="黑体" pitchFamily="49" charset="-122"/>
            </a:endParaRPr>
          </a:p>
        </p:txBody>
      </p:sp>
      <p:sp>
        <p:nvSpPr>
          <p:cNvPr id="101390" name="Text Box 12"/>
          <p:cNvSpPr txBox="1">
            <a:spLocks noChangeArrowheads="1"/>
          </p:cNvSpPr>
          <p:nvPr/>
        </p:nvSpPr>
        <p:spPr bwMode="auto">
          <a:xfrm>
            <a:off x="4583113" y="1058863"/>
            <a:ext cx="99695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zh-CN" altLang="en-US" sz="3200">
                <a:solidFill>
                  <a:schemeClr val="accent2"/>
                </a:solidFill>
                <a:latin typeface="Arial" pitchFamily="34" charset="0"/>
                <a:ea typeface="黑体" pitchFamily="49" charset="-122"/>
              </a:rPr>
              <a:t>时延</a:t>
            </a:r>
          </a:p>
          <a:p>
            <a:pPr eaLnBrk="1" hangingPunct="1"/>
            <a:r>
              <a:rPr lang="zh-CN" altLang="en-US" sz="3200">
                <a:solidFill>
                  <a:schemeClr val="accent2"/>
                </a:solidFill>
                <a:latin typeface="Arial" pitchFamily="34" charset="0"/>
                <a:ea typeface="黑体" pitchFamily="49" charset="-122"/>
              </a:rPr>
              <a:t>急剧</a:t>
            </a:r>
          </a:p>
          <a:p>
            <a:pPr eaLnBrk="1" hangingPunct="1"/>
            <a:r>
              <a:rPr lang="zh-CN" altLang="en-US" sz="3200">
                <a:solidFill>
                  <a:schemeClr val="accent2"/>
                </a:solidFill>
                <a:latin typeface="Arial" pitchFamily="34" charset="0"/>
                <a:ea typeface="黑体" pitchFamily="49" charset="-122"/>
              </a:rPr>
              <a:t>增大</a:t>
            </a:r>
            <a:endParaRPr lang="zh-CN" altLang="en-US" sz="3200" i="1">
              <a:solidFill>
                <a:schemeClr val="accent2"/>
              </a:solidFill>
              <a:latin typeface="Arial" pitchFamily="34" charset="0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557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73731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7BCB9F8-56A9-4A95-A183-CA3F31B1DA13}" type="slidenum">
              <a:rPr lang="zh-CN" altLang="en-US" sz="1400" smtClean="0"/>
              <a:pPr/>
              <a:t>46</a:t>
            </a:fld>
            <a:endParaRPr lang="en-US" altLang="zh-CN" sz="1400" smtClean="0"/>
          </a:p>
        </p:txBody>
      </p:sp>
      <p:sp>
        <p:nvSpPr>
          <p:cNvPr id="73732" name="Rectangle 2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7772400" cy="1143000"/>
          </a:xfrm>
        </p:spPr>
        <p:txBody>
          <a:bodyPr/>
          <a:lstStyle/>
          <a:p>
            <a:pPr algn="ctr"/>
            <a:r>
              <a:rPr lang="en-US" altLang="zh-CN" dirty="0" smtClean="0">
                <a:ea typeface="宋体" pitchFamily="2" charset="-122"/>
              </a:rPr>
              <a:t>Numerical example</a:t>
            </a:r>
          </a:p>
        </p:txBody>
      </p:sp>
      <p:sp>
        <p:nvSpPr>
          <p:cNvPr id="737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46200"/>
            <a:ext cx="7912100" cy="49022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  <a:ea typeface="宋体" pitchFamily="2" charset="-122"/>
              </a:rPr>
              <a:t>How long does it take to send a file of 80K bytes from host A to host B by using one link over a circuit-switched network?</a:t>
            </a:r>
          </a:p>
          <a:p>
            <a:pPr lvl="1"/>
            <a:r>
              <a:rPr lang="en-US" altLang="zh-CN" dirty="0" smtClean="0">
                <a:ea typeface="宋体" pitchFamily="2" charset="-122"/>
              </a:rPr>
              <a:t>All links are 1.536 Mbps</a:t>
            </a:r>
          </a:p>
          <a:p>
            <a:pPr lvl="1"/>
            <a:r>
              <a:rPr lang="en-US" altLang="zh-CN" dirty="0" smtClean="0">
                <a:ea typeface="宋体" pitchFamily="2" charset="-122"/>
              </a:rPr>
              <a:t>Each link uses TDM with 24 slots</a:t>
            </a:r>
          </a:p>
          <a:p>
            <a:pPr lvl="1"/>
            <a:r>
              <a:rPr lang="en-US" altLang="zh-CN" dirty="0" smtClean="0">
                <a:ea typeface="宋体" pitchFamily="2" charset="-122"/>
              </a:rPr>
              <a:t>500 </a:t>
            </a:r>
            <a:r>
              <a:rPr lang="en-US" altLang="zh-CN" dirty="0" err="1" smtClean="0">
                <a:ea typeface="宋体" pitchFamily="2" charset="-122"/>
              </a:rPr>
              <a:t>msec</a:t>
            </a:r>
            <a:r>
              <a:rPr lang="en-US" altLang="zh-CN" dirty="0" smtClean="0">
                <a:ea typeface="宋体" pitchFamily="2" charset="-122"/>
              </a:rPr>
              <a:t> to establish end-to-end circuit</a:t>
            </a:r>
          </a:p>
          <a:p>
            <a:pPr lvl="1"/>
            <a:endParaRPr lang="en-US" altLang="zh-CN" dirty="0" smtClean="0">
              <a:ea typeface="宋体" pitchFamily="2" charset="-122"/>
            </a:endParaRPr>
          </a:p>
          <a:p>
            <a:pPr>
              <a:buFont typeface="ZapfDingbats" pitchFamily="82" charset="2"/>
              <a:buNone/>
            </a:pPr>
            <a:r>
              <a:rPr lang="en-US" altLang="zh-CN" b="1" dirty="0" smtClean="0">
                <a:solidFill>
                  <a:schemeClr val="accent2"/>
                </a:solidFill>
                <a:ea typeface="宋体" pitchFamily="2" charset="-122"/>
              </a:rPr>
              <a:t>Work it out!</a:t>
            </a:r>
          </a:p>
        </p:txBody>
      </p:sp>
      <p:sp>
        <p:nvSpPr>
          <p:cNvPr id="171012" name="Text Box 4"/>
          <p:cNvSpPr txBox="1">
            <a:spLocks noChangeArrowheads="1"/>
          </p:cNvSpPr>
          <p:nvPr/>
        </p:nvSpPr>
        <p:spPr bwMode="auto">
          <a:xfrm>
            <a:off x="1025525" y="5365750"/>
            <a:ext cx="66008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ea typeface="宋体" pitchFamily="2" charset="-122"/>
              </a:rPr>
              <a:t>Rate 1.536 Mbps /24 = 64,000 bps</a:t>
            </a:r>
          </a:p>
          <a:p>
            <a:pPr>
              <a:spcBef>
                <a:spcPct val="50000"/>
              </a:spcBef>
            </a:pPr>
            <a:r>
              <a:rPr lang="en-US" altLang="zh-CN" dirty="0">
                <a:ea typeface="宋体" pitchFamily="2" charset="-122"/>
              </a:rPr>
              <a:t>Total time 500ms+ </a:t>
            </a:r>
            <a:r>
              <a:rPr lang="en-US" altLang="zh-CN" dirty="0" smtClean="0">
                <a:ea typeface="宋体" pitchFamily="2" charset="-122"/>
              </a:rPr>
              <a:t>80K*8b/64kbps=10500 </a:t>
            </a:r>
            <a:r>
              <a:rPr lang="en-US" altLang="zh-CN" dirty="0" err="1">
                <a:ea typeface="宋体" pitchFamily="2" charset="-122"/>
              </a:rPr>
              <a:t>ms</a:t>
            </a:r>
            <a:endParaRPr lang="en-US" altLang="zh-CN" dirty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748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71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71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710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710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86019" name="灯片编号占位符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45479C9-5437-4343-9896-22CEDEDEAD0E}" type="slidenum">
              <a:rPr lang="zh-CN" altLang="en-US" sz="1400" smtClean="0"/>
              <a:pPr/>
              <a:t>47</a:t>
            </a:fld>
            <a:endParaRPr lang="en-US" altLang="zh-CN" sz="1400" smtClean="0"/>
          </a:p>
        </p:txBody>
      </p:sp>
      <p:sp>
        <p:nvSpPr>
          <p:cNvPr id="86020" name="Rectangle 2"/>
          <p:cNvSpPr>
            <a:spLocks noGrp="1" noChangeArrowheads="1"/>
          </p:cNvSpPr>
          <p:nvPr>
            <p:ph type="title"/>
          </p:nvPr>
        </p:nvSpPr>
        <p:spPr>
          <a:xfrm>
            <a:off x="293688" y="0"/>
            <a:ext cx="8001000" cy="1143000"/>
          </a:xfrm>
        </p:spPr>
        <p:txBody>
          <a:bodyPr/>
          <a:lstStyle/>
          <a:p>
            <a:pPr algn="ctr"/>
            <a:r>
              <a:rPr lang="zh-CN" altLang="en-US" sz="3600" dirty="0" smtClean="0">
                <a:ea typeface="宋体" pitchFamily="2" charset="-122"/>
              </a:rPr>
              <a:t>分组交换</a:t>
            </a:r>
            <a:r>
              <a:rPr lang="en-US" altLang="zh-CN" sz="3600" dirty="0" smtClean="0">
                <a:ea typeface="宋体" pitchFamily="2" charset="-122"/>
              </a:rPr>
              <a:t>vs. </a:t>
            </a:r>
            <a:r>
              <a:rPr lang="zh-CN" altLang="en-US" sz="3600" dirty="0" smtClean="0">
                <a:ea typeface="宋体" pitchFamily="2" charset="-122"/>
              </a:rPr>
              <a:t>电路交换</a:t>
            </a:r>
            <a:endParaRPr lang="en-US" altLang="zh-CN" sz="3600" dirty="0" smtClean="0">
              <a:ea typeface="宋体" pitchFamily="2" charset="-122"/>
            </a:endParaRPr>
          </a:p>
        </p:txBody>
      </p:sp>
      <p:sp>
        <p:nvSpPr>
          <p:cNvPr id="8602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79400" y="1770063"/>
            <a:ext cx="8447088" cy="4826000"/>
          </a:xfrm>
        </p:spPr>
        <p:txBody>
          <a:bodyPr/>
          <a:lstStyle/>
          <a:p>
            <a:r>
              <a:rPr lang="zh-CN" altLang="en-US" dirty="0" smtClean="0">
                <a:ea typeface="宋体" pitchFamily="2" charset="-122"/>
              </a:rPr>
              <a:t>在突发性数据传输过程中表现优异</a:t>
            </a:r>
            <a:endParaRPr lang="en-US" altLang="zh-CN" dirty="0" smtClean="0">
              <a:ea typeface="宋体" pitchFamily="2" charset="-122"/>
            </a:endParaRPr>
          </a:p>
          <a:p>
            <a:pPr lvl="1"/>
            <a:r>
              <a:rPr lang="zh-CN" altLang="en-US" sz="2800" dirty="0" smtClean="0">
                <a:ea typeface="宋体" pitchFamily="2" charset="-122"/>
              </a:rPr>
              <a:t>资源共享</a:t>
            </a:r>
          </a:p>
          <a:p>
            <a:pPr lvl="1"/>
            <a:r>
              <a:rPr lang="zh-CN" altLang="en-US" sz="2800" dirty="0" smtClean="0">
                <a:ea typeface="宋体" pitchFamily="2" charset="-122"/>
              </a:rPr>
              <a:t>无须事先建立连接</a:t>
            </a:r>
            <a:endParaRPr lang="zh-CN" altLang="en-US" dirty="0" smtClean="0">
              <a:ea typeface="宋体" pitchFamily="2" charset="-122"/>
            </a:endParaRPr>
          </a:p>
          <a:p>
            <a:r>
              <a:rPr lang="zh-CN" altLang="en-US" dirty="0" smtClean="0">
                <a:solidFill>
                  <a:srgbClr val="FF0000"/>
                </a:solidFill>
                <a:ea typeface="宋体" pitchFamily="2" charset="-122"/>
              </a:rPr>
              <a:t>过度拥塞:</a:t>
            </a:r>
            <a:r>
              <a:rPr lang="zh-CN" altLang="en-US" dirty="0" smtClean="0">
                <a:ea typeface="宋体" pitchFamily="2" charset="-122"/>
              </a:rPr>
              <a:t> 导致分组延迟和丢失</a:t>
            </a:r>
            <a:endParaRPr lang="en-US" altLang="zh-CN" dirty="0" smtClean="0">
              <a:ea typeface="宋体" pitchFamily="2" charset="-122"/>
            </a:endParaRPr>
          </a:p>
          <a:p>
            <a:pPr lvl="1"/>
            <a:r>
              <a:rPr lang="zh-CN" altLang="en-US" sz="2800" dirty="0" smtClean="0">
                <a:ea typeface="宋体" pitchFamily="2" charset="-122"/>
              </a:rPr>
              <a:t>需要协议来保障可靠的数据传输</a:t>
            </a:r>
            <a:r>
              <a:rPr lang="en-US" altLang="zh-CN" sz="2800" dirty="0" smtClean="0">
                <a:ea typeface="宋体" pitchFamily="2" charset="-122"/>
              </a:rPr>
              <a:t>, </a:t>
            </a:r>
            <a:r>
              <a:rPr lang="zh-CN" altLang="en-US" sz="2800" dirty="0" smtClean="0">
                <a:ea typeface="宋体" pitchFamily="2" charset="-122"/>
              </a:rPr>
              <a:t>拥塞控制</a:t>
            </a:r>
            <a:endParaRPr lang="zh-CN" altLang="en-US" dirty="0" smtClean="0">
              <a:ea typeface="宋体" pitchFamily="2" charset="-122"/>
            </a:endParaRPr>
          </a:p>
          <a:p>
            <a:r>
              <a:rPr lang="en-US" altLang="zh-CN" dirty="0" smtClean="0">
                <a:solidFill>
                  <a:srgbClr val="FF0000"/>
                </a:solidFill>
                <a:ea typeface="宋体" pitchFamily="2" charset="-122"/>
              </a:rPr>
              <a:t>Q: </a:t>
            </a:r>
            <a:r>
              <a:rPr lang="zh-CN" altLang="en-US" dirty="0" smtClean="0">
                <a:solidFill>
                  <a:srgbClr val="FF0000"/>
                </a:solidFill>
                <a:ea typeface="宋体" pitchFamily="2" charset="-122"/>
              </a:rPr>
              <a:t>如何在分组交换网中提供电路交换的性能?</a:t>
            </a:r>
            <a:endParaRPr lang="zh-CN" altLang="en-US" dirty="0" smtClean="0">
              <a:ea typeface="宋体" pitchFamily="2" charset="-122"/>
            </a:endParaRPr>
          </a:p>
          <a:p>
            <a:pPr lvl="1"/>
            <a:r>
              <a:rPr lang="zh-CN" altLang="en-US" sz="2800" dirty="0" smtClean="0">
                <a:ea typeface="宋体" pitchFamily="2" charset="-122"/>
              </a:rPr>
              <a:t>为音频/视频（</a:t>
            </a:r>
            <a:r>
              <a:rPr lang="en-US" altLang="zh-CN" sz="2800" dirty="0" smtClean="0">
                <a:ea typeface="宋体" pitchFamily="2" charset="-122"/>
              </a:rPr>
              <a:t>audio/video）</a:t>
            </a:r>
            <a:r>
              <a:rPr lang="zh-CN" altLang="en-US" sz="2800" dirty="0" smtClean="0">
                <a:ea typeface="宋体" pitchFamily="2" charset="-122"/>
              </a:rPr>
              <a:t>应用提供带宽保障</a:t>
            </a:r>
            <a:endParaRPr lang="en-US" altLang="zh-CN" sz="2800" dirty="0" smtClean="0">
              <a:ea typeface="宋体" pitchFamily="2" charset="-122"/>
            </a:endParaRPr>
          </a:p>
          <a:p>
            <a:pPr lvl="1"/>
            <a:r>
              <a:rPr lang="zh-CN" altLang="en-US" sz="2800" dirty="0" smtClean="0">
                <a:ea typeface="宋体" pitchFamily="2" charset="-122"/>
              </a:rPr>
              <a:t>仍然是一个需要解决的问题</a:t>
            </a:r>
            <a:endParaRPr lang="zh-CN" altLang="en-US" dirty="0" smtClean="0">
              <a:ea typeface="宋体" pitchFamily="2" charset="-122"/>
            </a:endParaRPr>
          </a:p>
        </p:txBody>
      </p:sp>
      <p:sp>
        <p:nvSpPr>
          <p:cNvPr id="86022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11175" y="1020763"/>
            <a:ext cx="7620000" cy="6096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zh-CN" altLang="en-US" dirty="0" smtClean="0">
                <a:solidFill>
                  <a:srgbClr val="FF0000"/>
                </a:solidFill>
                <a:ea typeface="宋体" pitchFamily="2" charset="-122"/>
              </a:rPr>
              <a:t>分组交换是不是</a:t>
            </a:r>
            <a:r>
              <a:rPr lang="en-US" altLang="zh-CN" dirty="0" smtClean="0">
                <a:solidFill>
                  <a:srgbClr val="FF0000"/>
                </a:solidFill>
                <a:ea typeface="宋体" pitchFamily="2" charset="-122"/>
              </a:rPr>
              <a:t> “winner”?</a:t>
            </a:r>
            <a:endParaRPr lang="en-US" altLang="zh-CN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638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8704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C593BCD-CF10-4BB2-978A-B4B4AB5479CD}" type="slidenum">
              <a:rPr lang="zh-CN" altLang="en-US" sz="1400" smtClean="0"/>
              <a:pPr/>
              <a:t>48</a:t>
            </a:fld>
            <a:endParaRPr lang="en-US" altLang="zh-CN" sz="1400" smtClean="0"/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381000"/>
            <a:ext cx="9156700" cy="1143000"/>
          </a:xfrm>
        </p:spPr>
        <p:txBody>
          <a:bodyPr/>
          <a:lstStyle/>
          <a:p>
            <a:r>
              <a:rPr lang="en-US" altLang="zh-CN" sz="3200" smtClean="0">
                <a:ea typeface="宋体" pitchFamily="2" charset="-122"/>
              </a:rPr>
              <a:t>Why does the Internet use packet switching?</a:t>
            </a:r>
            <a:r>
              <a:rPr lang="en-US" altLang="zh-CN" smtClean="0">
                <a:ea typeface="宋体" pitchFamily="2" charset="-122"/>
              </a:rPr>
              <a:t> </a:t>
            </a:r>
          </a:p>
        </p:txBody>
      </p:sp>
      <p:sp>
        <p:nvSpPr>
          <p:cNvPr id="870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9900" y="1662113"/>
            <a:ext cx="8013700" cy="4664075"/>
          </a:xfrm>
        </p:spPr>
        <p:txBody>
          <a:bodyPr/>
          <a:lstStyle/>
          <a:p>
            <a:pPr marL="609600" indent="-609600">
              <a:buFontTx/>
              <a:buAutoNum type="arabicPeriod"/>
            </a:pPr>
            <a:r>
              <a:rPr lang="en-US" altLang="zh-CN" dirty="0" smtClean="0">
                <a:ea typeface="宋体" pitchFamily="2" charset="-122"/>
              </a:rPr>
              <a:t>Efficient use of expensive links:</a:t>
            </a:r>
          </a:p>
          <a:p>
            <a:pPr marL="990600" lvl="1" indent="-533400"/>
            <a:r>
              <a:rPr lang="en-US" altLang="zh-CN" sz="2000" dirty="0" smtClean="0">
                <a:ea typeface="宋体" pitchFamily="2" charset="-122"/>
              </a:rPr>
              <a:t>The links are assumed to be expensive and scarce. </a:t>
            </a:r>
          </a:p>
          <a:p>
            <a:pPr marL="990600" lvl="1" indent="-533400"/>
            <a:r>
              <a:rPr lang="en-US" altLang="zh-CN" sz="2000" dirty="0" smtClean="0">
                <a:ea typeface="宋体" pitchFamily="2" charset="-122"/>
              </a:rPr>
              <a:t>Packet switching allows many, </a:t>
            </a:r>
            <a:r>
              <a:rPr lang="en-US" altLang="zh-CN" sz="2000" dirty="0" err="1" smtClean="0">
                <a:ea typeface="宋体" pitchFamily="2" charset="-122"/>
              </a:rPr>
              <a:t>bursty</a:t>
            </a:r>
            <a:r>
              <a:rPr lang="en-US" altLang="zh-CN" sz="2000" dirty="0" smtClean="0">
                <a:ea typeface="宋体" pitchFamily="2" charset="-122"/>
              </a:rPr>
              <a:t> flows to share the same link efficiently.</a:t>
            </a:r>
          </a:p>
          <a:p>
            <a:pPr marL="990600" lvl="1" indent="-533400"/>
            <a:r>
              <a:rPr lang="en-US" altLang="zh-CN" sz="2000" dirty="0" smtClean="0">
                <a:ea typeface="宋体" pitchFamily="2" charset="-122"/>
              </a:rPr>
              <a:t>“Circuit switching is rarely used for data networks, ... because of very inefficient use of the links”</a:t>
            </a:r>
            <a:r>
              <a:rPr lang="en-US" altLang="zh-CN" sz="2000" dirty="0" smtClean="0">
                <a:solidFill>
                  <a:schemeClr val="bg2"/>
                </a:solidFill>
                <a:ea typeface="宋体" pitchFamily="2" charset="-122"/>
              </a:rPr>
              <a:t> - </a:t>
            </a:r>
            <a:r>
              <a:rPr lang="en-US" altLang="zh-CN" sz="2000" i="1" dirty="0" err="1" smtClean="0">
                <a:solidFill>
                  <a:schemeClr val="bg2"/>
                </a:solidFill>
                <a:ea typeface="宋体" pitchFamily="2" charset="-122"/>
              </a:rPr>
              <a:t>Gallager</a:t>
            </a:r>
            <a:endParaRPr lang="en-US" altLang="zh-CN" sz="2000" i="1" dirty="0" smtClean="0">
              <a:solidFill>
                <a:schemeClr val="bg2"/>
              </a:solidFill>
              <a:ea typeface="宋体" pitchFamily="2" charset="-122"/>
            </a:endParaRPr>
          </a:p>
          <a:p>
            <a:pPr marL="609600" indent="-609600">
              <a:buFontTx/>
              <a:buAutoNum type="arabicPeriod"/>
            </a:pPr>
            <a:r>
              <a:rPr lang="en-US" altLang="zh-CN" dirty="0" smtClean="0">
                <a:ea typeface="宋体" pitchFamily="2" charset="-122"/>
              </a:rPr>
              <a:t>Resilience to failure of links &amp; routers:</a:t>
            </a:r>
          </a:p>
          <a:p>
            <a:pPr marL="990600" lvl="1" indent="-533400"/>
            <a:r>
              <a:rPr lang="en-US" altLang="zh-CN" sz="2000" dirty="0" smtClean="0">
                <a:ea typeface="宋体" pitchFamily="2" charset="-122"/>
              </a:rPr>
              <a:t>”For high reliability, ... [the Internet] was to be a datagram subnet, so if some lines and [routers] were destroyed, messages could be ... rerouted”</a:t>
            </a:r>
            <a:r>
              <a:rPr lang="en-US" altLang="zh-CN" sz="2000" dirty="0" smtClean="0">
                <a:solidFill>
                  <a:schemeClr val="bg2"/>
                </a:solidFill>
                <a:ea typeface="宋体" pitchFamily="2" charset="-122"/>
              </a:rPr>
              <a:t> - </a:t>
            </a:r>
            <a:r>
              <a:rPr lang="en-US" altLang="zh-CN" sz="2000" i="1" dirty="0" smtClean="0">
                <a:solidFill>
                  <a:schemeClr val="bg2"/>
                </a:solidFill>
                <a:ea typeface="宋体" pitchFamily="2" charset="-122"/>
              </a:rPr>
              <a:t>Tanenbaum</a:t>
            </a:r>
          </a:p>
        </p:txBody>
      </p:sp>
      <p:sp>
        <p:nvSpPr>
          <p:cNvPr id="87046" name="Text Box 4"/>
          <p:cNvSpPr txBox="1">
            <a:spLocks noChangeArrowheads="1"/>
          </p:cNvSpPr>
          <p:nvPr/>
        </p:nvSpPr>
        <p:spPr bwMode="auto">
          <a:xfrm>
            <a:off x="0" y="6415088"/>
            <a:ext cx="27162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CN" sz="1800">
                <a:solidFill>
                  <a:schemeClr val="bg1"/>
                </a:solidFill>
                <a:latin typeface="Comic Sans MS" pitchFamily="66" charset="0"/>
                <a:ea typeface="宋体" pitchFamily="2" charset="-122"/>
              </a:rPr>
              <a:t>Source: Networking 101</a:t>
            </a:r>
          </a:p>
        </p:txBody>
      </p:sp>
    </p:spTree>
    <p:extLst>
      <p:ext uri="{BB962C8B-B14F-4D97-AF65-F5344CB8AC3E}">
        <p14:creationId xmlns:p14="http://schemas.microsoft.com/office/powerpoint/2010/main" val="365027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15715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405B73F-24FC-4FC5-B2A4-7CDEBF5C9232}" type="slidenum">
              <a:rPr lang="zh-CN" altLang="en-US" sz="1400" smtClean="0"/>
              <a:pPr/>
              <a:t>49</a:t>
            </a:fld>
            <a:endParaRPr lang="en-US" altLang="zh-CN" sz="1400" smtClean="0"/>
          </a:p>
        </p:txBody>
      </p:sp>
      <p:sp>
        <p:nvSpPr>
          <p:cNvPr id="115716" name="Rectangle 2"/>
          <p:cNvSpPr>
            <a:spLocks noChangeArrowheads="1"/>
          </p:cNvSpPr>
          <p:nvPr/>
        </p:nvSpPr>
        <p:spPr bwMode="auto">
          <a:xfrm>
            <a:off x="927100" y="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2" rIns="91420" bIns="45712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1"/>
              </a:buClr>
              <a:buSzPct val="85000"/>
              <a:buFont typeface="Wingdings" pitchFamily="2" charset="2"/>
              <a:buNone/>
            </a:pPr>
            <a:r>
              <a:rPr lang="zh-CN" altLang="en-US" sz="4000" b="1" dirty="0" smtClean="0">
                <a:latin typeface="Comic Sans MS" pitchFamily="66" charset="0"/>
                <a:ea typeface="宋体" pitchFamily="2" charset="-122"/>
              </a:rPr>
              <a:t>第三代</a:t>
            </a:r>
            <a:r>
              <a:rPr lang="en-US" altLang="zh-CN" sz="4000" b="1" dirty="0" smtClean="0">
                <a:latin typeface="Comic Sans MS" pitchFamily="66" charset="0"/>
                <a:ea typeface="宋体" pitchFamily="2" charset="-122"/>
              </a:rPr>
              <a:t>:</a:t>
            </a:r>
            <a:r>
              <a:rPr lang="zh-CN" altLang="en-US" sz="4000" b="1" dirty="0" smtClean="0">
                <a:latin typeface="Comic Sans MS" pitchFamily="66" charset="0"/>
                <a:ea typeface="宋体" pitchFamily="2" charset="-122"/>
              </a:rPr>
              <a:t>网络体系结构</a:t>
            </a:r>
            <a:endParaRPr lang="en-US" altLang="zh-CN" sz="4000" b="1" dirty="0"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115717" name="Rectangle 3"/>
          <p:cNvSpPr>
            <a:spLocks noChangeArrowheads="1"/>
          </p:cNvSpPr>
          <p:nvPr/>
        </p:nvSpPr>
        <p:spPr bwMode="auto">
          <a:xfrm>
            <a:off x="431800" y="1016000"/>
            <a:ext cx="85217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2" rIns="91420" bIns="45712"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Clr>
                <a:srgbClr val="0033CC"/>
              </a:buClr>
              <a:buSzPct val="85000"/>
              <a:buFont typeface="Wingdings" pitchFamily="2" charset="2"/>
              <a:buChar char="q"/>
            </a:pPr>
            <a:r>
              <a:rPr lang="zh-CN" altLang="en-US" sz="3600" dirty="0" smtClean="0">
                <a:latin typeface="Comic Sans MS" pitchFamily="66" charset="0"/>
                <a:ea typeface="宋体" pitchFamily="2" charset="-122"/>
              </a:rPr>
              <a:t>网络体系结构：</a:t>
            </a:r>
            <a:r>
              <a:rPr lang="zh-CN" altLang="en-US" sz="3200" dirty="0"/>
              <a:t>计算机之间相互通信的</a:t>
            </a:r>
            <a:r>
              <a:rPr lang="zh-CN" altLang="en-US" sz="3200" dirty="0" smtClean="0"/>
              <a:t>层次以及各</a:t>
            </a:r>
            <a:r>
              <a:rPr lang="zh-CN" altLang="en-US" sz="3200" dirty="0"/>
              <a:t>层中的协议和层次之间接口的集合</a:t>
            </a:r>
            <a:endParaRPr lang="en-US" altLang="zh-CN" sz="3200" dirty="0" smtClean="0">
              <a:latin typeface="Comic Sans MS" pitchFamily="66" charset="0"/>
              <a:ea typeface="宋体" pitchFamily="2" charset="-122"/>
            </a:endParaRPr>
          </a:p>
          <a:p>
            <a:pPr>
              <a:spcBef>
                <a:spcPct val="20000"/>
              </a:spcBef>
              <a:buClr>
                <a:srgbClr val="0033CC"/>
              </a:buClr>
              <a:buSzPct val="85000"/>
              <a:buFont typeface="Wingdings" pitchFamily="2" charset="2"/>
              <a:buChar char="q"/>
            </a:pPr>
            <a:r>
              <a:rPr lang="en-US" altLang="zh-CN" sz="3600" dirty="0" smtClean="0">
                <a:latin typeface="Comic Sans MS" pitchFamily="66" charset="0"/>
                <a:ea typeface="宋体" pitchFamily="2" charset="-122"/>
              </a:rPr>
              <a:t>ISO/OSI </a:t>
            </a:r>
            <a:r>
              <a:rPr lang="zh-CN" altLang="en-US" sz="3600" dirty="0" smtClean="0">
                <a:latin typeface="Comic Sans MS" pitchFamily="66" charset="0"/>
                <a:ea typeface="宋体" pitchFamily="2" charset="-122"/>
              </a:rPr>
              <a:t>与  </a:t>
            </a:r>
            <a:r>
              <a:rPr lang="en-US" altLang="zh-CN" sz="3600" dirty="0" smtClean="0">
                <a:latin typeface="Comic Sans MS" pitchFamily="66" charset="0"/>
                <a:ea typeface="宋体" pitchFamily="2" charset="-122"/>
              </a:rPr>
              <a:t>TCP/IP</a:t>
            </a:r>
            <a:endParaRPr lang="en-US" altLang="zh-CN" sz="3200" dirty="0">
              <a:latin typeface="Comic Sans MS" pitchFamily="66" charset="0"/>
              <a:ea typeface="宋体" pitchFamily="2" charset="-122"/>
            </a:endParaRPr>
          </a:p>
          <a:p>
            <a:pPr lvl="1">
              <a:spcBef>
                <a:spcPct val="20000"/>
              </a:spcBef>
              <a:buClr>
                <a:srgbClr val="0033CC"/>
              </a:buClr>
              <a:buSzPct val="85000"/>
              <a:buFont typeface="Wingdings" pitchFamily="2" charset="2"/>
              <a:buChar char="q"/>
            </a:pPr>
            <a:r>
              <a:rPr lang="en-US" altLang="zh-CN" sz="3200" dirty="0" smtClean="0">
                <a:latin typeface="Comic Sans MS" pitchFamily="66" charset="0"/>
                <a:ea typeface="宋体" pitchFamily="2" charset="-122"/>
              </a:rPr>
              <a:t>What </a:t>
            </a:r>
            <a:r>
              <a:rPr lang="en-US" altLang="zh-CN" sz="3200" dirty="0">
                <a:latin typeface="Comic Sans MS" pitchFamily="66" charset="0"/>
                <a:ea typeface="宋体" pitchFamily="2" charset="-122"/>
              </a:rPr>
              <a:t>is layering?</a:t>
            </a:r>
          </a:p>
          <a:p>
            <a:pPr lvl="1">
              <a:spcBef>
                <a:spcPct val="20000"/>
              </a:spcBef>
              <a:buClr>
                <a:srgbClr val="0033CC"/>
              </a:buClr>
              <a:buSzPct val="85000"/>
              <a:buFont typeface="Wingdings" pitchFamily="2" charset="2"/>
              <a:buChar char="q"/>
            </a:pPr>
            <a:r>
              <a:rPr lang="en-US" altLang="zh-CN" sz="3200" dirty="0">
                <a:latin typeface="Comic Sans MS" pitchFamily="66" charset="0"/>
                <a:ea typeface="宋体" pitchFamily="2" charset="-122"/>
              </a:rPr>
              <a:t>Why layering?</a:t>
            </a:r>
          </a:p>
          <a:p>
            <a:pPr lvl="1">
              <a:spcBef>
                <a:spcPct val="20000"/>
              </a:spcBef>
              <a:buClr>
                <a:srgbClr val="0033CC"/>
              </a:buClr>
              <a:buSzPct val="85000"/>
              <a:buFont typeface="Wingdings" pitchFamily="2" charset="2"/>
              <a:buChar char="q"/>
            </a:pPr>
            <a:r>
              <a:rPr lang="en-US" altLang="zh-CN" sz="3200" dirty="0">
                <a:latin typeface="Comic Sans MS" pitchFamily="66" charset="0"/>
                <a:ea typeface="宋体" pitchFamily="2" charset="-122"/>
              </a:rPr>
              <a:t>ISO/OSI layering and Internet layering</a:t>
            </a:r>
          </a:p>
          <a:p>
            <a:pPr lvl="1">
              <a:spcBef>
                <a:spcPct val="20000"/>
              </a:spcBef>
              <a:buClr>
                <a:srgbClr val="0033CC"/>
              </a:buClr>
              <a:buSzPct val="85000"/>
              <a:buFont typeface="Wingdings" pitchFamily="2" charset="2"/>
              <a:buChar char="q"/>
            </a:pPr>
            <a:r>
              <a:rPr lang="en-US" altLang="zh-CN" sz="3200" dirty="0">
                <a:latin typeface="Comic Sans MS" pitchFamily="66" charset="0"/>
                <a:ea typeface="宋体" pitchFamily="2" charset="-122"/>
              </a:rPr>
              <a:t>How to determine the layers: the end-to-end </a:t>
            </a:r>
            <a:r>
              <a:rPr lang="en-US" altLang="zh-CN" sz="3200" dirty="0" smtClean="0">
                <a:latin typeface="Comic Sans MS" pitchFamily="66" charset="0"/>
                <a:ea typeface="宋体" pitchFamily="2" charset="-122"/>
              </a:rPr>
              <a:t>arguments</a:t>
            </a:r>
            <a:endParaRPr lang="en-US" altLang="zh-CN" sz="3200" dirty="0">
              <a:latin typeface="Comic Sans MS" pitchFamily="66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776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53251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C0395FE-4420-49C1-9FC4-8D50A95550DA}" type="slidenum">
              <a:rPr lang="zh-CN" altLang="en-US" sz="1400" smtClean="0"/>
              <a:pPr/>
              <a:t>5</a:t>
            </a:fld>
            <a:endParaRPr lang="en-US" altLang="zh-CN" sz="1400" smtClean="0"/>
          </a:p>
        </p:txBody>
      </p:sp>
      <p:sp>
        <p:nvSpPr>
          <p:cNvPr id="532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smtClean="0">
                <a:ea typeface="宋体" pitchFamily="2" charset="-122"/>
              </a:rPr>
              <a:t>What Will We Cover?</a:t>
            </a:r>
            <a:endParaRPr lang="zh-CN" altLang="en-US" sz="3600" smtClean="0">
              <a:ea typeface="宋体" pitchFamily="2" charset="-122"/>
            </a:endParaRPr>
          </a:p>
        </p:txBody>
      </p:sp>
      <p:sp>
        <p:nvSpPr>
          <p:cNvPr id="532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1325" y="1419225"/>
            <a:ext cx="8547100" cy="4648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400" dirty="0" smtClean="0">
                <a:latin typeface="Times New Roman" pitchFamily="18" charset="0"/>
                <a:ea typeface="宋体" pitchFamily="2" charset="-122"/>
              </a:rPr>
              <a:t>网络简介</a:t>
            </a:r>
            <a:endParaRPr lang="zh-CN" altLang="en-US" sz="2400" dirty="0" smtClean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 smtClean="0">
                <a:latin typeface="Times New Roman" pitchFamily="18" charset="0"/>
                <a:ea typeface="宋体" pitchFamily="2" charset="-122"/>
              </a:rPr>
              <a:t>网络体系结构</a:t>
            </a:r>
            <a:endParaRPr lang="zh-CN" altLang="en-US" sz="2400" dirty="0" smtClean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 smtClean="0">
                <a:latin typeface="Times New Roman" pitchFamily="18" charset="0"/>
                <a:ea typeface="宋体" pitchFamily="2" charset="-122"/>
              </a:rPr>
              <a:t>网络物理层（传输媒介、接口、信号、性能指标）</a:t>
            </a:r>
            <a:r>
              <a:rPr lang="zh-CN" altLang="en-US" sz="2400" dirty="0" smtClean="0">
                <a:ea typeface="宋体" pitchFamily="2" charset="-122"/>
              </a:rPr>
              <a:t>                          </a:t>
            </a:r>
          </a:p>
          <a:p>
            <a:pPr>
              <a:lnSpc>
                <a:spcPct val="90000"/>
              </a:lnSpc>
            </a:pPr>
            <a:r>
              <a:rPr lang="zh-CN" altLang="en-US" sz="2400" dirty="0" smtClean="0">
                <a:latin typeface="Times New Roman" pitchFamily="18" charset="0"/>
                <a:ea typeface="宋体" pitchFamily="2" charset="-122"/>
              </a:rPr>
              <a:t>数据链路层（网络检错、同步、</a:t>
            </a:r>
            <a:r>
              <a:rPr lang="en-US" altLang="zh-CN" sz="2400" dirty="0" smtClean="0">
                <a:ea typeface="宋体" pitchFamily="2" charset="-122"/>
              </a:rPr>
              <a:t>HDLC</a:t>
            </a:r>
            <a:r>
              <a:rPr lang="en-US" altLang="zh-CN" sz="2400" dirty="0" smtClean="0">
                <a:latin typeface="Times New Roman" pitchFamily="18" charset="0"/>
                <a:ea typeface="宋体" pitchFamily="2" charset="-122"/>
              </a:rPr>
              <a:t>、</a:t>
            </a:r>
            <a:r>
              <a:rPr lang="en-US" altLang="zh-CN" sz="2400" dirty="0" smtClean="0">
                <a:ea typeface="宋体" pitchFamily="2" charset="-122"/>
              </a:rPr>
              <a:t>PPP</a:t>
            </a:r>
            <a:r>
              <a:rPr lang="zh-CN" altLang="en-US" sz="2400" dirty="0" smtClean="0">
                <a:ea typeface="宋体" pitchFamily="2" charset="-122"/>
              </a:rPr>
              <a:t>、</a:t>
            </a:r>
            <a:r>
              <a:rPr lang="zh-CN" altLang="en-US" sz="2400" dirty="0" smtClean="0">
                <a:latin typeface="Times New Roman" pitchFamily="18" charset="0"/>
                <a:ea typeface="宋体" pitchFamily="2" charset="-122"/>
              </a:rPr>
              <a:t>广域网</a:t>
            </a:r>
            <a:r>
              <a:rPr lang="en-US" altLang="zh-CN" sz="2400" dirty="0" smtClean="0">
                <a:latin typeface="Times New Roman" pitchFamily="18" charset="0"/>
                <a:ea typeface="宋体" pitchFamily="2" charset="-122"/>
              </a:rPr>
              <a:t>）</a:t>
            </a:r>
            <a:r>
              <a:rPr lang="en-US" altLang="zh-CN" sz="2400" dirty="0" smtClean="0">
                <a:ea typeface="宋体" pitchFamily="2" charset="-122"/>
              </a:rPr>
              <a:t>               </a:t>
            </a:r>
          </a:p>
          <a:p>
            <a:pPr>
              <a:lnSpc>
                <a:spcPct val="90000"/>
              </a:lnSpc>
            </a:pPr>
            <a:r>
              <a:rPr lang="zh-CN" altLang="en-US" sz="2400" dirty="0" smtClean="0">
                <a:latin typeface="Times New Roman" pitchFamily="18" charset="0"/>
                <a:ea typeface="宋体" pitchFamily="2" charset="-122"/>
              </a:rPr>
              <a:t>局域网技术（</a:t>
            </a:r>
            <a:r>
              <a:rPr lang="en-US" altLang="zh-CN" sz="2400" dirty="0" err="1" smtClean="0">
                <a:ea typeface="宋体" pitchFamily="2" charset="-122"/>
              </a:rPr>
              <a:t>Ethernet</a:t>
            </a:r>
            <a:r>
              <a:rPr lang="en-US" altLang="zh-CN" sz="2400" dirty="0" err="1" smtClean="0">
                <a:latin typeface="Times New Roman" pitchFamily="18" charset="0"/>
                <a:ea typeface="宋体" pitchFamily="2" charset="-122"/>
              </a:rPr>
              <a:t>、</a:t>
            </a:r>
            <a:r>
              <a:rPr lang="en-US" altLang="zh-CN" sz="2400" dirty="0" err="1" smtClean="0">
                <a:ea typeface="宋体" pitchFamily="2" charset="-122"/>
              </a:rPr>
              <a:t>Token</a:t>
            </a:r>
            <a:r>
              <a:rPr lang="en-US" altLang="zh-CN" sz="2400" dirty="0" smtClean="0">
                <a:ea typeface="宋体" pitchFamily="2" charset="-122"/>
              </a:rPr>
              <a:t> </a:t>
            </a:r>
            <a:r>
              <a:rPr lang="en-US" altLang="zh-CN" sz="2400" dirty="0" err="1" smtClean="0">
                <a:ea typeface="宋体" pitchFamily="2" charset="-122"/>
              </a:rPr>
              <a:t>Ring</a:t>
            </a:r>
            <a:r>
              <a:rPr lang="en-US" altLang="zh-CN" sz="2400" dirty="0" err="1" smtClean="0">
                <a:latin typeface="Times New Roman" pitchFamily="18" charset="0"/>
                <a:ea typeface="宋体" pitchFamily="2" charset="-122"/>
              </a:rPr>
              <a:t>、</a:t>
            </a:r>
            <a:r>
              <a:rPr lang="en-US" altLang="zh-CN" sz="2400" dirty="0" err="1" smtClean="0">
                <a:ea typeface="宋体" pitchFamily="2" charset="-122"/>
              </a:rPr>
              <a:t>Token</a:t>
            </a:r>
            <a:r>
              <a:rPr lang="en-US" altLang="zh-CN" sz="2400" dirty="0" smtClean="0">
                <a:ea typeface="宋体" pitchFamily="2" charset="-122"/>
              </a:rPr>
              <a:t> bus </a:t>
            </a:r>
            <a:r>
              <a:rPr lang="zh-CN" altLang="en-US" sz="2400" dirty="0" smtClean="0">
                <a:ea typeface="宋体" pitchFamily="2" charset="-122"/>
              </a:rPr>
              <a:t>等</a:t>
            </a:r>
            <a:r>
              <a:rPr lang="en-US" altLang="zh-CN" sz="2400" dirty="0" smtClean="0">
                <a:latin typeface="Times New Roman" pitchFamily="18" charset="0"/>
                <a:ea typeface="宋体" pitchFamily="2" charset="-122"/>
              </a:rPr>
              <a:t>)</a:t>
            </a:r>
            <a:r>
              <a:rPr lang="zh-CN" altLang="en-US" sz="2400" dirty="0" smtClean="0">
                <a:ea typeface="宋体" pitchFamily="2" charset="-122"/>
              </a:rPr>
              <a:t>  </a:t>
            </a:r>
          </a:p>
          <a:p>
            <a:pPr>
              <a:lnSpc>
                <a:spcPct val="90000"/>
              </a:lnSpc>
            </a:pPr>
            <a:r>
              <a:rPr lang="zh-CN" altLang="en-US" sz="2400" dirty="0" smtClean="0">
                <a:latin typeface="Times New Roman" pitchFamily="18" charset="0"/>
                <a:ea typeface="宋体" pitchFamily="2" charset="-122"/>
              </a:rPr>
              <a:t>网络层（</a:t>
            </a:r>
            <a:r>
              <a:rPr lang="en-US" altLang="zh-CN" sz="2400" dirty="0" smtClean="0">
                <a:ea typeface="宋体" pitchFamily="2" charset="-122"/>
              </a:rPr>
              <a:t>IP </a:t>
            </a:r>
            <a:r>
              <a:rPr lang="zh-CN" altLang="en-US" sz="2400" dirty="0" smtClean="0">
                <a:latin typeface="Times New Roman" pitchFamily="18" charset="0"/>
                <a:ea typeface="宋体" pitchFamily="2" charset="-122"/>
              </a:rPr>
              <a:t>编址、</a:t>
            </a:r>
            <a:r>
              <a:rPr lang="en-US" altLang="zh-CN" sz="2400" dirty="0" err="1" smtClean="0">
                <a:ea typeface="宋体" pitchFamily="2" charset="-122"/>
              </a:rPr>
              <a:t>subnetting</a:t>
            </a:r>
            <a:r>
              <a:rPr lang="en-US" altLang="zh-CN" sz="2400" dirty="0" err="1" smtClean="0">
                <a:latin typeface="Times New Roman" pitchFamily="18" charset="0"/>
                <a:ea typeface="宋体" pitchFamily="2" charset="-122"/>
              </a:rPr>
              <a:t>、</a:t>
            </a:r>
            <a:r>
              <a:rPr lang="en-US" altLang="zh-CN" sz="2400" dirty="0" err="1" smtClean="0">
                <a:ea typeface="宋体" pitchFamily="2" charset="-122"/>
              </a:rPr>
              <a:t>VLSM</a:t>
            </a:r>
            <a:r>
              <a:rPr lang="en-US" altLang="zh-CN" sz="2400" dirty="0" err="1" smtClean="0">
                <a:latin typeface="Times New Roman" pitchFamily="18" charset="0"/>
                <a:ea typeface="宋体" pitchFamily="2" charset="-122"/>
              </a:rPr>
              <a:t>、</a:t>
            </a:r>
            <a:r>
              <a:rPr lang="en-US" altLang="zh-CN" sz="2400" dirty="0" err="1" smtClean="0">
                <a:ea typeface="宋体" pitchFamily="2" charset="-122"/>
              </a:rPr>
              <a:t>CIDR</a:t>
            </a:r>
            <a:r>
              <a:rPr lang="en-US" altLang="zh-CN" sz="2400" dirty="0" smtClean="0">
                <a:ea typeface="宋体" pitchFamily="2" charset="-122"/>
              </a:rPr>
              <a:t> </a:t>
            </a:r>
            <a:r>
              <a:rPr lang="en-US" altLang="zh-CN" sz="2400" dirty="0" smtClean="0">
                <a:latin typeface="Times New Roman" pitchFamily="18" charset="0"/>
                <a:ea typeface="宋体" pitchFamily="2" charset="-122"/>
              </a:rPr>
              <a:t>、</a:t>
            </a:r>
            <a:r>
              <a:rPr lang="en-US" altLang="zh-CN" sz="2400" dirty="0" smtClean="0">
                <a:ea typeface="宋体" pitchFamily="2" charset="-122"/>
              </a:rPr>
              <a:t> IPv6 </a:t>
            </a:r>
            <a:r>
              <a:rPr lang="en-US" altLang="zh-CN" sz="2400" dirty="0" smtClean="0">
                <a:latin typeface="Times New Roman" pitchFamily="18" charset="0"/>
                <a:ea typeface="宋体" pitchFamily="2" charset="-122"/>
              </a:rPr>
              <a:t>）</a:t>
            </a:r>
            <a:r>
              <a:rPr lang="en-US" altLang="zh-CN" sz="2400" dirty="0" smtClean="0">
                <a:ea typeface="宋体" pitchFamily="2" charset="-122"/>
              </a:rPr>
              <a:t>                   </a:t>
            </a:r>
          </a:p>
          <a:p>
            <a:pPr>
              <a:lnSpc>
                <a:spcPct val="90000"/>
              </a:lnSpc>
            </a:pPr>
            <a:r>
              <a:rPr lang="zh-CN" altLang="en-US" sz="2400" dirty="0" smtClean="0">
                <a:latin typeface="Times New Roman" pitchFamily="18" charset="0"/>
                <a:ea typeface="宋体" pitchFamily="2" charset="-122"/>
              </a:rPr>
              <a:t>路由原理（</a:t>
            </a:r>
            <a:r>
              <a:rPr lang="en-US" altLang="zh-CN" sz="2400" dirty="0" smtClean="0">
                <a:ea typeface="宋体" pitchFamily="2" charset="-122"/>
              </a:rPr>
              <a:t>RIP</a:t>
            </a:r>
            <a:r>
              <a:rPr lang="en-US" altLang="zh-CN" sz="2400" dirty="0" smtClean="0">
                <a:latin typeface="Times New Roman" pitchFamily="18" charset="0"/>
                <a:ea typeface="宋体" pitchFamily="2" charset="-122"/>
              </a:rPr>
              <a:t>、</a:t>
            </a:r>
            <a:r>
              <a:rPr lang="en-US" altLang="zh-CN" sz="2400" dirty="0" smtClean="0">
                <a:ea typeface="宋体" pitchFamily="2" charset="-122"/>
              </a:rPr>
              <a:t>OSPF</a:t>
            </a:r>
            <a:r>
              <a:rPr lang="en-US" altLang="zh-CN" sz="2400" dirty="0" smtClean="0">
                <a:latin typeface="Times New Roman" pitchFamily="18" charset="0"/>
                <a:ea typeface="宋体" pitchFamily="2" charset="-122"/>
              </a:rPr>
              <a:t>、</a:t>
            </a:r>
            <a:r>
              <a:rPr lang="en-US" altLang="zh-CN" sz="2400" dirty="0" smtClean="0">
                <a:ea typeface="宋体" pitchFamily="2" charset="-122"/>
              </a:rPr>
              <a:t>BGP</a:t>
            </a:r>
            <a:r>
              <a:rPr lang="en-US" altLang="zh-CN" sz="2400" dirty="0" smtClean="0">
                <a:latin typeface="Times New Roman" pitchFamily="18" charset="0"/>
                <a:ea typeface="宋体" pitchFamily="2" charset="-122"/>
              </a:rPr>
              <a:t>）</a:t>
            </a:r>
            <a:endParaRPr lang="zh-CN" altLang="en-US" sz="2400" dirty="0" smtClean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 smtClean="0">
                <a:latin typeface="Times New Roman" pitchFamily="18" charset="0"/>
                <a:ea typeface="宋体" pitchFamily="2" charset="-122"/>
              </a:rPr>
              <a:t>传输层（</a:t>
            </a:r>
            <a:r>
              <a:rPr lang="en-US" altLang="zh-CN" sz="2400" dirty="0" smtClean="0">
                <a:ea typeface="宋体" pitchFamily="2" charset="-122"/>
              </a:rPr>
              <a:t>TCP </a:t>
            </a:r>
            <a:r>
              <a:rPr lang="en-US" altLang="zh-CN" sz="2400" dirty="0" smtClean="0">
                <a:latin typeface="Times New Roman" pitchFamily="18" charset="0"/>
                <a:ea typeface="宋体" pitchFamily="2" charset="-122"/>
              </a:rPr>
              <a:t>、</a:t>
            </a:r>
            <a:r>
              <a:rPr lang="en-US" altLang="zh-CN" sz="2400" dirty="0" smtClean="0">
                <a:ea typeface="宋体" pitchFamily="2" charset="-122"/>
              </a:rPr>
              <a:t>UDP</a:t>
            </a:r>
            <a:r>
              <a:rPr lang="en-US" altLang="zh-CN" sz="2400" dirty="0" smtClean="0">
                <a:latin typeface="Times New Roman" pitchFamily="18" charset="0"/>
                <a:ea typeface="宋体" pitchFamily="2" charset="-122"/>
              </a:rPr>
              <a:t>）</a:t>
            </a:r>
            <a:r>
              <a:rPr lang="en-US" altLang="zh-CN" sz="2400" dirty="0" smtClean="0">
                <a:ea typeface="宋体" pitchFamily="2" charset="-122"/>
              </a:rPr>
              <a:t>                                       </a:t>
            </a:r>
          </a:p>
          <a:p>
            <a:pPr>
              <a:lnSpc>
                <a:spcPct val="90000"/>
              </a:lnSpc>
            </a:pPr>
            <a:r>
              <a:rPr lang="zh-CN" altLang="en-US" sz="2400" dirty="0" smtClean="0">
                <a:latin typeface="Times New Roman" pitchFamily="18" charset="0"/>
                <a:ea typeface="宋体" pitchFamily="2" charset="-122"/>
              </a:rPr>
              <a:t>应用层（</a:t>
            </a:r>
            <a:r>
              <a:rPr lang="en-US" altLang="zh-CN" sz="2400" dirty="0" err="1" smtClean="0">
                <a:ea typeface="宋体" pitchFamily="2" charset="-122"/>
              </a:rPr>
              <a:t>SMTP</a:t>
            </a:r>
            <a:r>
              <a:rPr lang="en-US" altLang="zh-CN" sz="2400" dirty="0" err="1" smtClean="0">
                <a:latin typeface="Times New Roman" pitchFamily="18" charset="0"/>
                <a:ea typeface="宋体" pitchFamily="2" charset="-122"/>
              </a:rPr>
              <a:t>、</a:t>
            </a:r>
            <a:r>
              <a:rPr lang="en-US" altLang="zh-CN" sz="2400" dirty="0" err="1" smtClean="0">
                <a:ea typeface="宋体" pitchFamily="2" charset="-122"/>
              </a:rPr>
              <a:t>ftp</a:t>
            </a:r>
            <a:r>
              <a:rPr lang="en-US" altLang="zh-CN" sz="2400" dirty="0" err="1" smtClean="0">
                <a:latin typeface="Times New Roman" pitchFamily="18" charset="0"/>
                <a:ea typeface="宋体" pitchFamily="2" charset="-122"/>
              </a:rPr>
              <a:t>、</a:t>
            </a:r>
            <a:r>
              <a:rPr lang="en-US" altLang="zh-CN" sz="2400" dirty="0" err="1" smtClean="0">
                <a:ea typeface="宋体" pitchFamily="2" charset="-122"/>
              </a:rPr>
              <a:t>Web</a:t>
            </a:r>
            <a:r>
              <a:rPr lang="en-US" altLang="zh-CN" sz="2400" dirty="0" err="1" smtClean="0">
                <a:latin typeface="Times New Roman" pitchFamily="18" charset="0"/>
                <a:ea typeface="宋体" pitchFamily="2" charset="-122"/>
              </a:rPr>
              <a:t>、</a:t>
            </a:r>
            <a:r>
              <a:rPr lang="en-US" altLang="zh-CN" sz="2400" dirty="0" err="1" smtClean="0">
                <a:ea typeface="宋体" pitchFamily="2" charset="-122"/>
              </a:rPr>
              <a:t>DNS</a:t>
            </a:r>
            <a:r>
              <a:rPr lang="zh-CN" altLang="en-US" sz="2400" dirty="0" smtClean="0">
                <a:latin typeface="Times New Roman" pitchFamily="18" charset="0"/>
                <a:ea typeface="宋体" pitchFamily="2" charset="-122"/>
              </a:rPr>
              <a:t>等）</a:t>
            </a:r>
            <a:r>
              <a:rPr lang="zh-CN" altLang="en-US" sz="2400" dirty="0" smtClean="0">
                <a:ea typeface="宋体" pitchFamily="2" charset="-122"/>
              </a:rPr>
              <a:t>                           </a:t>
            </a:r>
          </a:p>
          <a:p>
            <a:pPr>
              <a:lnSpc>
                <a:spcPct val="90000"/>
              </a:lnSpc>
            </a:pPr>
            <a:r>
              <a:rPr lang="zh-CN" altLang="en-US" sz="2400" dirty="0" smtClean="0">
                <a:latin typeface="Times New Roman" pitchFamily="18" charset="0"/>
                <a:ea typeface="宋体" pitchFamily="2" charset="-122"/>
              </a:rPr>
              <a:t>网络安全及网络管理</a:t>
            </a:r>
            <a:r>
              <a:rPr lang="zh-CN" altLang="en-US" sz="2400" dirty="0" smtClean="0">
                <a:ea typeface="宋体" pitchFamily="2" charset="-122"/>
              </a:rPr>
              <a:t>    （非重点）                                   </a:t>
            </a:r>
          </a:p>
          <a:p>
            <a:pPr>
              <a:lnSpc>
                <a:spcPct val="90000"/>
              </a:lnSpc>
            </a:pPr>
            <a:r>
              <a:rPr lang="zh-CN" altLang="en-US" sz="2400" dirty="0" smtClean="0">
                <a:ea typeface="宋体" pitchFamily="2" charset="-122"/>
              </a:rPr>
              <a:t>网络新技术(</a:t>
            </a:r>
            <a:r>
              <a:rPr lang="en-US" altLang="zh-CN" sz="2400" dirty="0" smtClean="0">
                <a:ea typeface="宋体" pitchFamily="2" charset="-122"/>
              </a:rPr>
              <a:t>Mobile</a:t>
            </a:r>
            <a:r>
              <a:rPr lang="zh-CN" altLang="en-US" sz="2400" dirty="0" smtClean="0">
                <a:ea typeface="宋体" pitchFamily="2" charset="-122"/>
              </a:rPr>
              <a:t>、</a:t>
            </a:r>
            <a:r>
              <a:rPr lang="en-US" altLang="zh-CN" sz="2400" dirty="0" smtClean="0">
                <a:ea typeface="宋体" pitchFamily="2" charset="-122"/>
              </a:rPr>
              <a:t>Multicasting</a:t>
            </a:r>
            <a:r>
              <a:rPr lang="zh-CN" altLang="en-US" sz="2400" dirty="0" smtClean="0">
                <a:ea typeface="宋体" pitchFamily="2" charset="-122"/>
              </a:rPr>
              <a:t>、</a:t>
            </a:r>
            <a:r>
              <a:rPr lang="en-US" altLang="zh-CN" sz="2400" dirty="0">
                <a:ea typeface="宋体" pitchFamily="2" charset="-122"/>
              </a:rPr>
              <a:t>Overlay</a:t>
            </a:r>
            <a:r>
              <a:rPr lang="zh-CN" altLang="en-US" sz="2400" dirty="0" smtClean="0">
                <a:latin typeface="Times New Roman" pitchFamily="18" charset="0"/>
                <a:ea typeface="宋体" pitchFamily="2" charset="-122"/>
              </a:rPr>
              <a:t>等</a:t>
            </a:r>
            <a:r>
              <a:rPr lang="en-US" altLang="zh-CN" sz="2400" dirty="0" smtClean="0">
                <a:ea typeface="宋体" pitchFamily="2" charset="-122"/>
              </a:rPr>
              <a:t>)</a:t>
            </a:r>
            <a:r>
              <a:rPr lang="zh-CN" altLang="en-US" sz="2400" dirty="0" smtClean="0">
                <a:ea typeface="宋体" pitchFamily="2" charset="-122"/>
              </a:rPr>
              <a:t>（非重点）</a:t>
            </a:r>
          </a:p>
          <a:p>
            <a:pPr>
              <a:lnSpc>
                <a:spcPct val="90000"/>
              </a:lnSpc>
            </a:pPr>
            <a:endParaRPr lang="zh-CN" altLang="en-US" sz="2400" dirty="0" smtClean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16739" name="灯片编号占位符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940A515-FDE6-4D1A-884C-D4269B40E48B}" type="slidenum">
              <a:rPr lang="zh-CN" altLang="en-US" sz="1400" smtClean="0"/>
              <a:pPr/>
              <a:t>50</a:t>
            </a:fld>
            <a:endParaRPr lang="en-US" altLang="zh-CN" sz="1400" smtClean="0"/>
          </a:p>
        </p:txBody>
      </p:sp>
      <p:sp>
        <p:nvSpPr>
          <p:cNvPr id="1167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Protocol “Layers”</a:t>
            </a:r>
          </a:p>
        </p:txBody>
      </p:sp>
      <p:sp>
        <p:nvSpPr>
          <p:cNvPr id="11674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371600"/>
            <a:ext cx="3581400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zh-CN" sz="2400" u="sng" smtClean="0">
                <a:solidFill>
                  <a:srgbClr val="FF0000"/>
                </a:solidFill>
                <a:ea typeface="宋体" pitchFamily="2" charset="-122"/>
              </a:rPr>
              <a:t>Networks are complex! </a:t>
            </a:r>
          </a:p>
          <a:p>
            <a:r>
              <a:rPr lang="en-US" altLang="zh-CN" sz="2400" smtClean="0">
                <a:ea typeface="宋体" pitchFamily="2" charset="-122"/>
              </a:rPr>
              <a:t>many “pieces”:</a:t>
            </a:r>
          </a:p>
          <a:p>
            <a:pPr lvl="1"/>
            <a:r>
              <a:rPr lang="en-US" altLang="zh-CN" smtClean="0">
                <a:ea typeface="宋体" pitchFamily="2" charset="-122"/>
              </a:rPr>
              <a:t>hosts</a:t>
            </a:r>
          </a:p>
          <a:p>
            <a:pPr lvl="1"/>
            <a:r>
              <a:rPr lang="en-US" altLang="zh-CN" smtClean="0">
                <a:ea typeface="宋体" pitchFamily="2" charset="-122"/>
              </a:rPr>
              <a:t>routers</a:t>
            </a:r>
          </a:p>
          <a:p>
            <a:pPr lvl="1"/>
            <a:r>
              <a:rPr lang="en-US" altLang="zh-CN" smtClean="0">
                <a:ea typeface="宋体" pitchFamily="2" charset="-122"/>
              </a:rPr>
              <a:t>links of various media</a:t>
            </a:r>
          </a:p>
          <a:p>
            <a:pPr lvl="1"/>
            <a:r>
              <a:rPr lang="en-US" altLang="zh-CN" smtClean="0">
                <a:ea typeface="宋体" pitchFamily="2" charset="-122"/>
              </a:rPr>
              <a:t>applications</a:t>
            </a:r>
          </a:p>
          <a:p>
            <a:pPr lvl="1"/>
            <a:r>
              <a:rPr lang="en-US" altLang="zh-CN" smtClean="0">
                <a:ea typeface="宋体" pitchFamily="2" charset="-122"/>
              </a:rPr>
              <a:t>protocols</a:t>
            </a:r>
          </a:p>
          <a:p>
            <a:pPr lvl="1"/>
            <a:r>
              <a:rPr lang="en-US" altLang="zh-CN" smtClean="0">
                <a:ea typeface="宋体" pitchFamily="2" charset="-122"/>
              </a:rPr>
              <a:t>hardware, software</a:t>
            </a:r>
            <a:endParaRPr lang="en-US" altLang="zh-CN" sz="2000" smtClean="0">
              <a:ea typeface="宋体" pitchFamily="2" charset="-122"/>
            </a:endParaRPr>
          </a:p>
        </p:txBody>
      </p:sp>
      <p:sp>
        <p:nvSpPr>
          <p:cNvPr id="116742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552950" y="2266950"/>
            <a:ext cx="3943350" cy="2619375"/>
          </a:xfrm>
        </p:spPr>
        <p:txBody>
          <a:bodyPr/>
          <a:lstStyle/>
          <a:p>
            <a:pPr algn="ctr">
              <a:buFont typeface="ZapfDingbats" pitchFamily="82" charset="2"/>
              <a:buNone/>
            </a:pPr>
            <a:r>
              <a:rPr lang="en-US" altLang="zh-CN" sz="2400" u="sng" smtClean="0">
                <a:solidFill>
                  <a:srgbClr val="FF0000"/>
                </a:solidFill>
                <a:ea typeface="宋体" pitchFamily="2" charset="-122"/>
              </a:rPr>
              <a:t>Question:</a:t>
            </a:r>
            <a:r>
              <a:rPr lang="en-US" altLang="zh-CN" sz="2000" u="sng" smtClean="0">
                <a:solidFill>
                  <a:srgbClr val="FF0000"/>
                </a:solidFill>
                <a:ea typeface="宋体" pitchFamily="2" charset="-122"/>
              </a:rPr>
              <a:t> </a:t>
            </a:r>
          </a:p>
          <a:p>
            <a:pPr algn="ctr">
              <a:buFont typeface="ZapfDingbats" pitchFamily="82" charset="2"/>
              <a:buNone/>
            </a:pPr>
            <a:r>
              <a:rPr lang="en-US" altLang="zh-CN" sz="2000" smtClean="0">
                <a:ea typeface="宋体" pitchFamily="2" charset="-122"/>
              </a:rPr>
              <a:t>Is there any hope of </a:t>
            </a:r>
            <a:r>
              <a:rPr lang="en-US" altLang="zh-CN" sz="2000" i="1" smtClean="0">
                <a:ea typeface="宋体" pitchFamily="2" charset="-122"/>
              </a:rPr>
              <a:t>organizing</a:t>
            </a:r>
            <a:r>
              <a:rPr lang="en-US" altLang="zh-CN" sz="2000" smtClean="0">
                <a:ea typeface="宋体" pitchFamily="2" charset="-122"/>
              </a:rPr>
              <a:t> structure of network?</a:t>
            </a:r>
          </a:p>
          <a:p>
            <a:pPr algn="ctr">
              <a:buFont typeface="ZapfDingbats" pitchFamily="82" charset="2"/>
              <a:buNone/>
            </a:pPr>
            <a:endParaRPr lang="en-US" altLang="zh-CN" sz="2000" smtClean="0">
              <a:ea typeface="宋体" pitchFamily="2" charset="-122"/>
            </a:endParaRPr>
          </a:p>
          <a:p>
            <a:pPr algn="ctr">
              <a:buFont typeface="ZapfDingbats" pitchFamily="82" charset="2"/>
              <a:buNone/>
            </a:pPr>
            <a:r>
              <a:rPr lang="en-US" altLang="zh-CN" sz="2000" smtClean="0">
                <a:ea typeface="宋体" pitchFamily="2" charset="-122"/>
              </a:rPr>
              <a:t>Or at least our discussion of networks?</a:t>
            </a:r>
          </a:p>
        </p:txBody>
      </p:sp>
    </p:spTree>
    <p:extLst>
      <p:ext uri="{BB962C8B-B14F-4D97-AF65-F5344CB8AC3E}">
        <p14:creationId xmlns:p14="http://schemas.microsoft.com/office/powerpoint/2010/main" val="30712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1776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4427B7F-4604-4E90-B2A2-7CE246371B19}" type="slidenum">
              <a:rPr lang="zh-CN" altLang="en-US" sz="1400" smtClean="0"/>
              <a:pPr/>
              <a:t>51</a:t>
            </a:fld>
            <a:endParaRPr lang="en-US" altLang="zh-CN" sz="1400" smtClean="0"/>
          </a:p>
        </p:txBody>
      </p:sp>
      <p:sp>
        <p:nvSpPr>
          <p:cNvPr id="1177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smtClean="0">
                <a:ea typeface="宋体" pitchFamily="2" charset="-122"/>
              </a:rPr>
              <a:t>Organization of air travel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1177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5489575"/>
            <a:ext cx="7772400" cy="542925"/>
          </a:xfrm>
        </p:spPr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a series of steps</a:t>
            </a:r>
          </a:p>
        </p:txBody>
      </p:sp>
      <p:grpSp>
        <p:nvGrpSpPr>
          <p:cNvPr id="117766" name="Group 4"/>
          <p:cNvGrpSpPr>
            <a:grpSpLocks/>
          </p:cNvGrpSpPr>
          <p:nvPr/>
        </p:nvGrpSpPr>
        <p:grpSpPr bwMode="auto">
          <a:xfrm>
            <a:off x="1111250" y="1587500"/>
            <a:ext cx="6508750" cy="3294063"/>
            <a:chOff x="700" y="1000"/>
            <a:chExt cx="4100" cy="2075"/>
          </a:xfrm>
        </p:grpSpPr>
        <p:sp>
          <p:nvSpPr>
            <p:cNvPr id="117768" name="Text Box 5"/>
            <p:cNvSpPr txBox="1">
              <a:spLocks noChangeArrowheads="1"/>
            </p:cNvSpPr>
            <p:nvPr/>
          </p:nvSpPr>
          <p:spPr bwMode="auto">
            <a:xfrm>
              <a:off x="846" y="1007"/>
              <a:ext cx="1401" cy="1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CN" sz="2000">
                  <a:latin typeface="Comic Sans MS" pitchFamily="66" charset="0"/>
                  <a:ea typeface="宋体" pitchFamily="2" charset="-122"/>
                </a:rPr>
                <a:t>ticket (purchase)</a:t>
              </a:r>
            </a:p>
            <a:p>
              <a:endParaRPr lang="en-US" altLang="zh-CN" sz="2000">
                <a:latin typeface="Comic Sans MS" pitchFamily="66" charset="0"/>
                <a:ea typeface="宋体" pitchFamily="2" charset="-122"/>
              </a:endParaRPr>
            </a:p>
            <a:p>
              <a:r>
                <a:rPr lang="en-US" altLang="zh-CN" sz="2000">
                  <a:latin typeface="Comic Sans MS" pitchFamily="66" charset="0"/>
                  <a:ea typeface="宋体" pitchFamily="2" charset="-122"/>
                </a:rPr>
                <a:t>baggage (check)</a:t>
              </a:r>
            </a:p>
            <a:p>
              <a:endParaRPr lang="en-US" altLang="zh-CN" sz="2000">
                <a:latin typeface="Comic Sans MS" pitchFamily="66" charset="0"/>
                <a:ea typeface="宋体" pitchFamily="2" charset="-122"/>
              </a:endParaRPr>
            </a:p>
            <a:p>
              <a:r>
                <a:rPr lang="en-US" altLang="zh-CN" sz="2000">
                  <a:latin typeface="Comic Sans MS" pitchFamily="66" charset="0"/>
                  <a:ea typeface="宋体" pitchFamily="2" charset="-122"/>
                </a:rPr>
                <a:t>gates (load)</a:t>
              </a:r>
            </a:p>
            <a:p>
              <a:endParaRPr lang="en-US" altLang="zh-CN" sz="2000">
                <a:latin typeface="Comic Sans MS" pitchFamily="66" charset="0"/>
                <a:ea typeface="宋体" pitchFamily="2" charset="-122"/>
              </a:endParaRPr>
            </a:p>
            <a:p>
              <a:r>
                <a:rPr lang="en-US" altLang="zh-CN" sz="2000">
                  <a:latin typeface="Comic Sans MS" pitchFamily="66" charset="0"/>
                  <a:ea typeface="宋体" pitchFamily="2" charset="-122"/>
                </a:rPr>
                <a:t>runway takeoff</a:t>
              </a:r>
            </a:p>
            <a:p>
              <a:endParaRPr lang="en-US" altLang="zh-CN" sz="2000">
                <a:latin typeface="Comic Sans MS" pitchFamily="66" charset="0"/>
                <a:ea typeface="宋体" pitchFamily="2" charset="-122"/>
              </a:endParaRPr>
            </a:p>
            <a:p>
              <a:r>
                <a:rPr lang="en-US" altLang="zh-CN" sz="2000">
                  <a:latin typeface="Comic Sans MS" pitchFamily="66" charset="0"/>
                  <a:ea typeface="宋体" pitchFamily="2" charset="-122"/>
                </a:rPr>
                <a:t>airplane routing</a:t>
              </a:r>
            </a:p>
          </p:txBody>
        </p:sp>
        <p:sp>
          <p:nvSpPr>
            <p:cNvPr id="117769" name="Text Box 6"/>
            <p:cNvSpPr txBox="1">
              <a:spLocks noChangeArrowheads="1"/>
            </p:cNvSpPr>
            <p:nvPr/>
          </p:nvSpPr>
          <p:spPr bwMode="auto">
            <a:xfrm>
              <a:off x="3242" y="1001"/>
              <a:ext cx="1364" cy="1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CN" sz="2000">
                  <a:latin typeface="Comic Sans MS" pitchFamily="66" charset="0"/>
                  <a:ea typeface="宋体" pitchFamily="2" charset="-122"/>
                </a:rPr>
                <a:t>ticket (complain)</a:t>
              </a:r>
            </a:p>
            <a:p>
              <a:endParaRPr lang="en-US" altLang="zh-CN" sz="2000">
                <a:latin typeface="Comic Sans MS" pitchFamily="66" charset="0"/>
                <a:ea typeface="宋体" pitchFamily="2" charset="-122"/>
              </a:endParaRPr>
            </a:p>
            <a:p>
              <a:r>
                <a:rPr lang="en-US" altLang="zh-CN" sz="2000">
                  <a:latin typeface="Comic Sans MS" pitchFamily="66" charset="0"/>
                  <a:ea typeface="宋体" pitchFamily="2" charset="-122"/>
                </a:rPr>
                <a:t>baggage (claim)</a:t>
              </a:r>
            </a:p>
            <a:p>
              <a:endParaRPr lang="en-US" altLang="zh-CN" sz="2000">
                <a:latin typeface="Comic Sans MS" pitchFamily="66" charset="0"/>
                <a:ea typeface="宋体" pitchFamily="2" charset="-122"/>
              </a:endParaRPr>
            </a:p>
            <a:p>
              <a:r>
                <a:rPr lang="en-US" altLang="zh-CN" sz="2000">
                  <a:latin typeface="Comic Sans MS" pitchFamily="66" charset="0"/>
                  <a:ea typeface="宋体" pitchFamily="2" charset="-122"/>
                </a:rPr>
                <a:t>gates (unload)</a:t>
              </a:r>
            </a:p>
            <a:p>
              <a:endParaRPr lang="en-US" altLang="zh-CN" sz="2000">
                <a:latin typeface="Comic Sans MS" pitchFamily="66" charset="0"/>
                <a:ea typeface="宋体" pitchFamily="2" charset="-122"/>
              </a:endParaRPr>
            </a:p>
            <a:p>
              <a:r>
                <a:rPr lang="en-US" altLang="zh-CN" sz="2000">
                  <a:latin typeface="Comic Sans MS" pitchFamily="66" charset="0"/>
                  <a:ea typeface="宋体" pitchFamily="2" charset="-122"/>
                </a:rPr>
                <a:t>runway landing</a:t>
              </a:r>
            </a:p>
            <a:p>
              <a:endParaRPr lang="en-US" altLang="zh-CN" sz="2000">
                <a:latin typeface="Comic Sans MS" pitchFamily="66" charset="0"/>
                <a:ea typeface="宋体" pitchFamily="2" charset="-122"/>
              </a:endParaRPr>
            </a:p>
            <a:p>
              <a:r>
                <a:rPr lang="en-US" altLang="zh-CN" sz="2000">
                  <a:latin typeface="Comic Sans MS" pitchFamily="66" charset="0"/>
                  <a:ea typeface="宋体" pitchFamily="2" charset="-122"/>
                </a:rPr>
                <a:t>airplane routing</a:t>
              </a:r>
            </a:p>
          </p:txBody>
        </p:sp>
        <p:sp>
          <p:nvSpPr>
            <p:cNvPr id="117770" name="Text Box 7"/>
            <p:cNvSpPr txBox="1">
              <a:spLocks noChangeArrowheads="1"/>
            </p:cNvSpPr>
            <p:nvPr/>
          </p:nvSpPr>
          <p:spPr bwMode="auto">
            <a:xfrm>
              <a:off x="2074" y="2825"/>
              <a:ext cx="128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CN" sz="2000">
                  <a:latin typeface="Comic Sans MS" pitchFamily="66" charset="0"/>
                  <a:ea typeface="宋体" pitchFamily="2" charset="-122"/>
                </a:rPr>
                <a:t>airplane routing</a:t>
              </a:r>
            </a:p>
          </p:txBody>
        </p:sp>
        <p:sp>
          <p:nvSpPr>
            <p:cNvPr id="117771" name="Freeform 8"/>
            <p:cNvSpPr>
              <a:spLocks/>
            </p:cNvSpPr>
            <p:nvPr/>
          </p:nvSpPr>
          <p:spPr bwMode="auto">
            <a:xfrm>
              <a:off x="700" y="1000"/>
              <a:ext cx="4100" cy="2072"/>
            </a:xfrm>
            <a:custGeom>
              <a:avLst/>
              <a:gdLst>
                <a:gd name="T0" fmla="*/ 0 w 4100"/>
                <a:gd name="T1" fmla="*/ 0 h 2072"/>
                <a:gd name="T2" fmla="*/ 4 w 4100"/>
                <a:gd name="T3" fmla="*/ 1736 h 2072"/>
                <a:gd name="T4" fmla="*/ 804 w 4100"/>
                <a:gd name="T5" fmla="*/ 2064 h 2072"/>
                <a:gd name="T6" fmla="*/ 3468 w 4100"/>
                <a:gd name="T7" fmla="*/ 2072 h 2072"/>
                <a:gd name="T8" fmla="*/ 4100 w 4100"/>
                <a:gd name="T9" fmla="*/ 1736 h 2072"/>
                <a:gd name="T10" fmla="*/ 4100 w 4100"/>
                <a:gd name="T11" fmla="*/ 96 h 20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100"/>
                <a:gd name="T19" fmla="*/ 0 h 2072"/>
                <a:gd name="T20" fmla="*/ 4100 w 4100"/>
                <a:gd name="T21" fmla="*/ 2072 h 207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100" h="2072">
                  <a:moveTo>
                    <a:pt x="0" y="0"/>
                  </a:moveTo>
                  <a:lnTo>
                    <a:pt x="4" y="1736"/>
                  </a:lnTo>
                  <a:lnTo>
                    <a:pt x="804" y="2064"/>
                  </a:lnTo>
                  <a:lnTo>
                    <a:pt x="3468" y="2072"/>
                  </a:lnTo>
                  <a:lnTo>
                    <a:pt x="4100" y="1736"/>
                  </a:lnTo>
                  <a:lnTo>
                    <a:pt x="4100" y="96"/>
                  </a:lnTo>
                </a:path>
              </a:pathLst>
            </a:cu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pic>
        <p:nvPicPr>
          <p:cNvPr id="117767" name="Picture 9" descr="yylgaifm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62350" y="3978275"/>
            <a:ext cx="15287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6423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18787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EA1BAD2-3721-4431-9AD1-64E834838643}" type="slidenum">
              <a:rPr lang="zh-CN" altLang="en-US" sz="1400" smtClean="0"/>
              <a:pPr/>
              <a:t>52</a:t>
            </a:fld>
            <a:endParaRPr lang="en-US" altLang="zh-CN" sz="1400" smtClean="0"/>
          </a:p>
        </p:txBody>
      </p:sp>
      <p:sp>
        <p:nvSpPr>
          <p:cNvPr id="11878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216900" cy="1143000"/>
          </a:xfrm>
        </p:spPr>
        <p:txBody>
          <a:bodyPr/>
          <a:lstStyle/>
          <a:p>
            <a:r>
              <a:rPr lang="en-US" altLang="zh-CN" sz="3200" smtClean="0">
                <a:ea typeface="宋体" pitchFamily="2" charset="-122"/>
              </a:rPr>
              <a:t>Organization of air travel</a:t>
            </a:r>
            <a:r>
              <a:rPr lang="en-US" altLang="zh-CN" sz="2400" smtClean="0">
                <a:ea typeface="宋体" pitchFamily="2" charset="-122"/>
              </a:rPr>
              <a:t>: a different view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1187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4350" y="5006975"/>
            <a:ext cx="7772400" cy="542925"/>
          </a:xfrm>
        </p:spPr>
        <p:txBody>
          <a:bodyPr/>
          <a:lstStyle/>
          <a:p>
            <a:pPr>
              <a:lnSpc>
                <a:spcPct val="90000"/>
              </a:lnSpc>
              <a:buFont typeface="ZapfDingbats" pitchFamily="82" charset="2"/>
              <a:buNone/>
            </a:pPr>
            <a:r>
              <a:rPr lang="en-US" altLang="zh-CN" sz="2000" smtClean="0">
                <a:solidFill>
                  <a:srgbClr val="FF0000"/>
                </a:solidFill>
                <a:ea typeface="宋体" pitchFamily="2" charset="-122"/>
              </a:rPr>
              <a:t>Layers: </a:t>
            </a:r>
            <a:r>
              <a:rPr lang="en-US" altLang="zh-CN" sz="2000" smtClean="0">
                <a:ea typeface="宋体" pitchFamily="2" charset="-122"/>
              </a:rPr>
              <a:t>each layer implements a service</a:t>
            </a:r>
            <a:endParaRPr lang="en-US" altLang="zh-CN" sz="2400" smtClean="0">
              <a:ea typeface="宋体" pitchFamily="2" charset="-122"/>
            </a:endParaRPr>
          </a:p>
          <a:p>
            <a:pPr lvl="1">
              <a:lnSpc>
                <a:spcPct val="90000"/>
              </a:lnSpc>
            </a:pPr>
            <a:r>
              <a:rPr lang="en-US" altLang="zh-CN" sz="2000" smtClean="0">
                <a:ea typeface="宋体" pitchFamily="2" charset="-122"/>
              </a:rPr>
              <a:t>via its own internal-layer actions</a:t>
            </a:r>
          </a:p>
          <a:p>
            <a:pPr lvl="1">
              <a:lnSpc>
                <a:spcPct val="90000"/>
              </a:lnSpc>
            </a:pPr>
            <a:r>
              <a:rPr lang="en-US" altLang="zh-CN" sz="2000" smtClean="0">
                <a:ea typeface="宋体" pitchFamily="2" charset="-122"/>
              </a:rPr>
              <a:t>relying on services provided by layer below</a:t>
            </a:r>
          </a:p>
        </p:txBody>
      </p:sp>
      <p:grpSp>
        <p:nvGrpSpPr>
          <p:cNvPr id="118790" name="Group 4"/>
          <p:cNvGrpSpPr>
            <a:grpSpLocks/>
          </p:cNvGrpSpPr>
          <p:nvPr/>
        </p:nvGrpSpPr>
        <p:grpSpPr bwMode="auto">
          <a:xfrm>
            <a:off x="1231900" y="1524000"/>
            <a:ext cx="6083300" cy="3357563"/>
            <a:chOff x="776" y="960"/>
            <a:chExt cx="3832" cy="2115"/>
          </a:xfrm>
        </p:grpSpPr>
        <p:sp>
          <p:nvSpPr>
            <p:cNvPr id="118792" name="Text Box 5"/>
            <p:cNvSpPr txBox="1">
              <a:spLocks noChangeArrowheads="1"/>
            </p:cNvSpPr>
            <p:nvPr/>
          </p:nvSpPr>
          <p:spPr bwMode="auto">
            <a:xfrm>
              <a:off x="846" y="1007"/>
              <a:ext cx="1401" cy="1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CN" sz="2000">
                  <a:latin typeface="Comic Sans MS" pitchFamily="66" charset="0"/>
                  <a:ea typeface="宋体" pitchFamily="2" charset="-122"/>
                </a:rPr>
                <a:t>ticket (purchase)</a:t>
              </a:r>
            </a:p>
            <a:p>
              <a:endParaRPr lang="en-US" altLang="zh-CN" sz="2000">
                <a:latin typeface="Comic Sans MS" pitchFamily="66" charset="0"/>
                <a:ea typeface="宋体" pitchFamily="2" charset="-122"/>
              </a:endParaRPr>
            </a:p>
            <a:p>
              <a:r>
                <a:rPr lang="en-US" altLang="zh-CN" sz="2000">
                  <a:latin typeface="Comic Sans MS" pitchFamily="66" charset="0"/>
                  <a:ea typeface="宋体" pitchFamily="2" charset="-122"/>
                </a:rPr>
                <a:t>baggage (check)</a:t>
              </a:r>
            </a:p>
            <a:p>
              <a:endParaRPr lang="en-US" altLang="zh-CN" sz="2000">
                <a:latin typeface="Comic Sans MS" pitchFamily="66" charset="0"/>
                <a:ea typeface="宋体" pitchFamily="2" charset="-122"/>
              </a:endParaRPr>
            </a:p>
            <a:p>
              <a:r>
                <a:rPr lang="en-US" altLang="zh-CN" sz="2000">
                  <a:latin typeface="Comic Sans MS" pitchFamily="66" charset="0"/>
                  <a:ea typeface="宋体" pitchFamily="2" charset="-122"/>
                </a:rPr>
                <a:t>gates (load)</a:t>
              </a:r>
            </a:p>
            <a:p>
              <a:endParaRPr lang="en-US" altLang="zh-CN" sz="2000">
                <a:latin typeface="Comic Sans MS" pitchFamily="66" charset="0"/>
                <a:ea typeface="宋体" pitchFamily="2" charset="-122"/>
              </a:endParaRPr>
            </a:p>
            <a:p>
              <a:r>
                <a:rPr lang="en-US" altLang="zh-CN" sz="2000">
                  <a:latin typeface="Comic Sans MS" pitchFamily="66" charset="0"/>
                  <a:ea typeface="宋体" pitchFamily="2" charset="-122"/>
                </a:rPr>
                <a:t>runway takeoff</a:t>
              </a:r>
            </a:p>
            <a:p>
              <a:endParaRPr lang="en-US" altLang="zh-CN" sz="2000">
                <a:latin typeface="Comic Sans MS" pitchFamily="66" charset="0"/>
                <a:ea typeface="宋体" pitchFamily="2" charset="-122"/>
              </a:endParaRPr>
            </a:p>
            <a:p>
              <a:r>
                <a:rPr lang="en-US" altLang="zh-CN" sz="2000">
                  <a:latin typeface="Comic Sans MS" pitchFamily="66" charset="0"/>
                  <a:ea typeface="宋体" pitchFamily="2" charset="-122"/>
                </a:rPr>
                <a:t>airplane routing</a:t>
              </a:r>
            </a:p>
          </p:txBody>
        </p:sp>
        <p:sp>
          <p:nvSpPr>
            <p:cNvPr id="118793" name="Text Box 6"/>
            <p:cNvSpPr txBox="1">
              <a:spLocks noChangeArrowheads="1"/>
            </p:cNvSpPr>
            <p:nvPr/>
          </p:nvSpPr>
          <p:spPr bwMode="auto">
            <a:xfrm>
              <a:off x="3242" y="1001"/>
              <a:ext cx="1364" cy="1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CN" sz="2000">
                  <a:latin typeface="Comic Sans MS" pitchFamily="66" charset="0"/>
                  <a:ea typeface="宋体" pitchFamily="2" charset="-122"/>
                </a:rPr>
                <a:t>ticket (complain)</a:t>
              </a:r>
            </a:p>
            <a:p>
              <a:endParaRPr lang="en-US" altLang="zh-CN" sz="2000">
                <a:latin typeface="Comic Sans MS" pitchFamily="66" charset="0"/>
                <a:ea typeface="宋体" pitchFamily="2" charset="-122"/>
              </a:endParaRPr>
            </a:p>
            <a:p>
              <a:r>
                <a:rPr lang="en-US" altLang="zh-CN" sz="2000">
                  <a:latin typeface="Comic Sans MS" pitchFamily="66" charset="0"/>
                  <a:ea typeface="宋体" pitchFamily="2" charset="-122"/>
                </a:rPr>
                <a:t>baggage (claim)</a:t>
              </a:r>
            </a:p>
            <a:p>
              <a:endParaRPr lang="en-US" altLang="zh-CN" sz="2000">
                <a:latin typeface="Comic Sans MS" pitchFamily="66" charset="0"/>
                <a:ea typeface="宋体" pitchFamily="2" charset="-122"/>
              </a:endParaRPr>
            </a:p>
            <a:p>
              <a:r>
                <a:rPr lang="en-US" altLang="zh-CN" sz="2000">
                  <a:latin typeface="Comic Sans MS" pitchFamily="66" charset="0"/>
                  <a:ea typeface="宋体" pitchFamily="2" charset="-122"/>
                </a:rPr>
                <a:t>gates (unload)</a:t>
              </a:r>
            </a:p>
            <a:p>
              <a:endParaRPr lang="en-US" altLang="zh-CN" sz="2000">
                <a:latin typeface="Comic Sans MS" pitchFamily="66" charset="0"/>
                <a:ea typeface="宋体" pitchFamily="2" charset="-122"/>
              </a:endParaRPr>
            </a:p>
            <a:p>
              <a:r>
                <a:rPr lang="en-US" altLang="zh-CN" sz="2000">
                  <a:latin typeface="Comic Sans MS" pitchFamily="66" charset="0"/>
                  <a:ea typeface="宋体" pitchFamily="2" charset="-122"/>
                </a:rPr>
                <a:t>runway landing</a:t>
              </a:r>
            </a:p>
            <a:p>
              <a:endParaRPr lang="en-US" altLang="zh-CN" sz="2000">
                <a:latin typeface="Comic Sans MS" pitchFamily="66" charset="0"/>
                <a:ea typeface="宋体" pitchFamily="2" charset="-122"/>
              </a:endParaRPr>
            </a:p>
            <a:p>
              <a:r>
                <a:rPr lang="en-US" altLang="zh-CN" sz="2000">
                  <a:latin typeface="Comic Sans MS" pitchFamily="66" charset="0"/>
                  <a:ea typeface="宋体" pitchFamily="2" charset="-122"/>
                </a:rPr>
                <a:t>airplane routing</a:t>
              </a:r>
            </a:p>
          </p:txBody>
        </p:sp>
        <p:sp>
          <p:nvSpPr>
            <p:cNvPr id="118794" name="Text Box 7"/>
            <p:cNvSpPr txBox="1">
              <a:spLocks noChangeArrowheads="1"/>
            </p:cNvSpPr>
            <p:nvPr/>
          </p:nvSpPr>
          <p:spPr bwMode="auto">
            <a:xfrm>
              <a:off x="2074" y="2825"/>
              <a:ext cx="128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CN" sz="2000">
                  <a:latin typeface="Comic Sans MS" pitchFamily="66" charset="0"/>
                  <a:ea typeface="宋体" pitchFamily="2" charset="-122"/>
                </a:rPr>
                <a:t>airplane routing</a:t>
              </a:r>
            </a:p>
          </p:txBody>
        </p:sp>
        <p:sp>
          <p:nvSpPr>
            <p:cNvPr id="118795" name="Rectangle 8"/>
            <p:cNvSpPr>
              <a:spLocks noChangeArrowheads="1"/>
            </p:cNvSpPr>
            <p:nvPr/>
          </p:nvSpPr>
          <p:spPr bwMode="auto">
            <a:xfrm>
              <a:off x="800" y="960"/>
              <a:ext cx="3808" cy="336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18796" name="Rectangle 9"/>
            <p:cNvSpPr>
              <a:spLocks noChangeArrowheads="1"/>
            </p:cNvSpPr>
            <p:nvPr/>
          </p:nvSpPr>
          <p:spPr bwMode="auto">
            <a:xfrm>
              <a:off x="800" y="1336"/>
              <a:ext cx="3808" cy="336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18797" name="Rectangle 10"/>
            <p:cNvSpPr>
              <a:spLocks noChangeArrowheads="1"/>
            </p:cNvSpPr>
            <p:nvPr/>
          </p:nvSpPr>
          <p:spPr bwMode="auto">
            <a:xfrm>
              <a:off x="792" y="1744"/>
              <a:ext cx="3808" cy="336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18798" name="Rectangle 11"/>
            <p:cNvSpPr>
              <a:spLocks noChangeArrowheads="1"/>
            </p:cNvSpPr>
            <p:nvPr/>
          </p:nvSpPr>
          <p:spPr bwMode="auto">
            <a:xfrm>
              <a:off x="792" y="2128"/>
              <a:ext cx="3808" cy="336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18799" name="Rectangle 12"/>
            <p:cNvSpPr>
              <a:spLocks noChangeArrowheads="1"/>
            </p:cNvSpPr>
            <p:nvPr/>
          </p:nvSpPr>
          <p:spPr bwMode="auto">
            <a:xfrm>
              <a:off x="776" y="2520"/>
              <a:ext cx="3808" cy="544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pic>
        <p:nvPicPr>
          <p:cNvPr id="118791" name="Picture 13" descr="yylgaifm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09950" y="3965575"/>
            <a:ext cx="15287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160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19811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A5ADC6B-74C6-44AA-9966-2B2E27584004}" type="slidenum">
              <a:rPr lang="zh-CN" altLang="en-US" sz="1400" smtClean="0"/>
              <a:pPr/>
              <a:t>53</a:t>
            </a:fld>
            <a:endParaRPr lang="en-US" altLang="zh-CN" sz="1400" smtClean="0"/>
          </a:p>
        </p:txBody>
      </p:sp>
      <p:sp>
        <p:nvSpPr>
          <p:cNvPr id="1198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smtClean="0">
                <a:ea typeface="宋体" pitchFamily="2" charset="-122"/>
              </a:rPr>
              <a:t>Layered air travel: services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119813" name="Text Box 3"/>
          <p:cNvSpPr txBox="1">
            <a:spLocks noChangeArrowheads="1"/>
          </p:cNvSpPr>
          <p:nvPr/>
        </p:nvSpPr>
        <p:spPr bwMode="auto">
          <a:xfrm>
            <a:off x="1343025" y="1598613"/>
            <a:ext cx="5830888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000">
                <a:latin typeface="Comic Sans MS" pitchFamily="66" charset="0"/>
                <a:ea typeface="宋体" pitchFamily="2" charset="-122"/>
              </a:rPr>
              <a:t>Counter-to-counter delivery of person+bags</a:t>
            </a:r>
          </a:p>
          <a:p>
            <a:endParaRPr lang="en-US" altLang="zh-CN" sz="2000">
              <a:latin typeface="Comic Sans MS" pitchFamily="66" charset="0"/>
              <a:ea typeface="宋体" pitchFamily="2" charset="-122"/>
            </a:endParaRPr>
          </a:p>
          <a:p>
            <a:r>
              <a:rPr lang="en-US" altLang="zh-CN" sz="2000">
                <a:latin typeface="Comic Sans MS" pitchFamily="66" charset="0"/>
                <a:ea typeface="宋体" pitchFamily="2" charset="-122"/>
              </a:rPr>
              <a:t>baggage-claim-to-baggage-claim delivery</a:t>
            </a:r>
          </a:p>
          <a:p>
            <a:endParaRPr lang="en-US" altLang="zh-CN" sz="2000">
              <a:latin typeface="Comic Sans MS" pitchFamily="66" charset="0"/>
              <a:ea typeface="宋体" pitchFamily="2" charset="-122"/>
            </a:endParaRPr>
          </a:p>
          <a:p>
            <a:r>
              <a:rPr lang="en-US" altLang="zh-CN" sz="2000">
                <a:latin typeface="Comic Sans MS" pitchFamily="66" charset="0"/>
                <a:ea typeface="宋体" pitchFamily="2" charset="-122"/>
              </a:rPr>
              <a:t>people transfer: loading gate to arrival gate</a:t>
            </a:r>
          </a:p>
          <a:p>
            <a:endParaRPr lang="en-US" altLang="zh-CN" sz="2000">
              <a:latin typeface="Comic Sans MS" pitchFamily="66" charset="0"/>
              <a:ea typeface="宋体" pitchFamily="2" charset="-122"/>
            </a:endParaRPr>
          </a:p>
          <a:p>
            <a:r>
              <a:rPr lang="en-US" altLang="zh-CN" sz="2000">
                <a:latin typeface="Comic Sans MS" pitchFamily="66" charset="0"/>
                <a:ea typeface="宋体" pitchFamily="2" charset="-122"/>
              </a:rPr>
              <a:t>runway-to-runway delivery of plane</a:t>
            </a:r>
          </a:p>
        </p:txBody>
      </p:sp>
      <p:sp>
        <p:nvSpPr>
          <p:cNvPr id="119814" name="Text Box 4"/>
          <p:cNvSpPr txBox="1">
            <a:spLocks noChangeArrowheads="1"/>
          </p:cNvSpPr>
          <p:nvPr/>
        </p:nvSpPr>
        <p:spPr bwMode="auto">
          <a:xfrm>
            <a:off x="1565275" y="4256088"/>
            <a:ext cx="53927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000">
                <a:latin typeface="Comic Sans MS" pitchFamily="66" charset="0"/>
                <a:ea typeface="宋体" pitchFamily="2" charset="-122"/>
              </a:rPr>
              <a:t>airplane routing from source to destination</a:t>
            </a:r>
          </a:p>
        </p:txBody>
      </p:sp>
      <p:sp>
        <p:nvSpPr>
          <p:cNvPr id="119815" name="Rectangle 5"/>
          <p:cNvSpPr>
            <a:spLocks noChangeArrowheads="1"/>
          </p:cNvSpPr>
          <p:nvPr/>
        </p:nvSpPr>
        <p:spPr bwMode="auto">
          <a:xfrm>
            <a:off x="1270000" y="1524000"/>
            <a:ext cx="6045200" cy="533400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19816" name="Rectangle 6"/>
          <p:cNvSpPr>
            <a:spLocks noChangeArrowheads="1"/>
          </p:cNvSpPr>
          <p:nvPr/>
        </p:nvSpPr>
        <p:spPr bwMode="auto">
          <a:xfrm>
            <a:off x="1270000" y="2120900"/>
            <a:ext cx="6045200" cy="533400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19817" name="Rectangle 7"/>
          <p:cNvSpPr>
            <a:spLocks noChangeArrowheads="1"/>
          </p:cNvSpPr>
          <p:nvPr/>
        </p:nvSpPr>
        <p:spPr bwMode="auto">
          <a:xfrm>
            <a:off x="1257300" y="2768600"/>
            <a:ext cx="6045200" cy="533400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19818" name="Rectangle 8"/>
          <p:cNvSpPr>
            <a:spLocks noChangeArrowheads="1"/>
          </p:cNvSpPr>
          <p:nvPr/>
        </p:nvSpPr>
        <p:spPr bwMode="auto">
          <a:xfrm>
            <a:off x="1257300" y="3378200"/>
            <a:ext cx="6045200" cy="533400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19819" name="Rectangle 9"/>
          <p:cNvSpPr>
            <a:spLocks noChangeArrowheads="1"/>
          </p:cNvSpPr>
          <p:nvPr/>
        </p:nvSpPr>
        <p:spPr bwMode="auto">
          <a:xfrm>
            <a:off x="1231900" y="4000500"/>
            <a:ext cx="6045200" cy="863600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pic>
        <p:nvPicPr>
          <p:cNvPr id="119820" name="Picture 10" descr="yylgaifm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84550" y="5019675"/>
            <a:ext cx="15287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238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20835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C4E68B6-2BF3-40B5-A37A-E18E69BF1D44}" type="slidenum">
              <a:rPr lang="zh-CN" altLang="en-US" sz="1400" smtClean="0"/>
              <a:pPr/>
              <a:t>54</a:t>
            </a:fld>
            <a:endParaRPr lang="en-US" altLang="zh-CN" sz="1400" smtClean="0"/>
          </a:p>
        </p:txBody>
      </p:sp>
      <p:sp>
        <p:nvSpPr>
          <p:cNvPr id="120836" name="Rectangle 2"/>
          <p:cNvSpPr>
            <a:spLocks noGrp="1" noChangeArrowheads="1"/>
          </p:cNvSpPr>
          <p:nvPr>
            <p:ph type="title"/>
          </p:nvPr>
        </p:nvSpPr>
        <p:spPr>
          <a:xfrm>
            <a:off x="279400" y="228600"/>
            <a:ext cx="8585200" cy="1143000"/>
          </a:xfrm>
        </p:spPr>
        <p:txBody>
          <a:bodyPr/>
          <a:lstStyle/>
          <a:p>
            <a:r>
              <a:rPr lang="en-US" altLang="zh-CN" sz="2800" smtClean="0">
                <a:solidFill>
                  <a:srgbClr val="FF0000"/>
                </a:solidFill>
                <a:ea typeface="宋体" pitchFamily="2" charset="-122"/>
              </a:rPr>
              <a:t>Distributed</a:t>
            </a:r>
            <a:r>
              <a:rPr lang="en-US" altLang="zh-CN" sz="2800" smtClean="0">
                <a:ea typeface="宋体" pitchFamily="2" charset="-122"/>
              </a:rPr>
              <a:t> implementation of layer functionality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120837" name="Text Box 3"/>
          <p:cNvSpPr txBox="1">
            <a:spLocks noChangeArrowheads="1"/>
          </p:cNvSpPr>
          <p:nvPr/>
        </p:nvSpPr>
        <p:spPr bwMode="auto">
          <a:xfrm>
            <a:off x="1343025" y="1598613"/>
            <a:ext cx="2224088" cy="283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000">
                <a:latin typeface="Comic Sans MS" pitchFamily="66" charset="0"/>
                <a:ea typeface="宋体" pitchFamily="2" charset="-122"/>
              </a:rPr>
              <a:t>ticket (purchase)</a:t>
            </a:r>
          </a:p>
          <a:p>
            <a:endParaRPr lang="en-US" altLang="zh-CN" sz="2000">
              <a:latin typeface="Comic Sans MS" pitchFamily="66" charset="0"/>
              <a:ea typeface="宋体" pitchFamily="2" charset="-122"/>
            </a:endParaRPr>
          </a:p>
          <a:p>
            <a:r>
              <a:rPr lang="en-US" altLang="zh-CN" sz="2000">
                <a:latin typeface="Comic Sans MS" pitchFamily="66" charset="0"/>
                <a:ea typeface="宋体" pitchFamily="2" charset="-122"/>
              </a:rPr>
              <a:t>baggage (check)</a:t>
            </a:r>
          </a:p>
          <a:p>
            <a:endParaRPr lang="en-US" altLang="zh-CN" sz="2000">
              <a:latin typeface="Comic Sans MS" pitchFamily="66" charset="0"/>
              <a:ea typeface="宋体" pitchFamily="2" charset="-122"/>
            </a:endParaRPr>
          </a:p>
          <a:p>
            <a:r>
              <a:rPr lang="en-US" altLang="zh-CN" sz="2000">
                <a:latin typeface="Comic Sans MS" pitchFamily="66" charset="0"/>
                <a:ea typeface="宋体" pitchFamily="2" charset="-122"/>
              </a:rPr>
              <a:t>gates (load)</a:t>
            </a:r>
          </a:p>
          <a:p>
            <a:endParaRPr lang="en-US" altLang="zh-CN" sz="2000">
              <a:latin typeface="Comic Sans MS" pitchFamily="66" charset="0"/>
              <a:ea typeface="宋体" pitchFamily="2" charset="-122"/>
            </a:endParaRPr>
          </a:p>
          <a:p>
            <a:r>
              <a:rPr lang="en-US" altLang="zh-CN" sz="2000">
                <a:latin typeface="Comic Sans MS" pitchFamily="66" charset="0"/>
                <a:ea typeface="宋体" pitchFamily="2" charset="-122"/>
              </a:rPr>
              <a:t>runway takeoff</a:t>
            </a:r>
          </a:p>
          <a:p>
            <a:endParaRPr lang="en-US" altLang="zh-CN" sz="2000">
              <a:latin typeface="Comic Sans MS" pitchFamily="66" charset="0"/>
              <a:ea typeface="宋体" pitchFamily="2" charset="-122"/>
            </a:endParaRPr>
          </a:p>
          <a:p>
            <a:r>
              <a:rPr lang="en-US" altLang="zh-CN" sz="2000">
                <a:latin typeface="Comic Sans MS" pitchFamily="66" charset="0"/>
                <a:ea typeface="宋体" pitchFamily="2" charset="-122"/>
              </a:rPr>
              <a:t>airplane routing</a:t>
            </a:r>
          </a:p>
        </p:txBody>
      </p:sp>
      <p:sp>
        <p:nvSpPr>
          <p:cNvPr id="120838" name="Text Box 4"/>
          <p:cNvSpPr txBox="1">
            <a:spLocks noChangeArrowheads="1"/>
          </p:cNvSpPr>
          <p:nvPr/>
        </p:nvSpPr>
        <p:spPr bwMode="auto">
          <a:xfrm>
            <a:off x="5146675" y="1589088"/>
            <a:ext cx="2165350" cy="283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000">
                <a:latin typeface="Comic Sans MS" pitchFamily="66" charset="0"/>
                <a:ea typeface="宋体" pitchFamily="2" charset="-122"/>
              </a:rPr>
              <a:t>ticket (complain)</a:t>
            </a:r>
          </a:p>
          <a:p>
            <a:endParaRPr lang="en-US" altLang="zh-CN" sz="2000">
              <a:latin typeface="Comic Sans MS" pitchFamily="66" charset="0"/>
              <a:ea typeface="宋体" pitchFamily="2" charset="-122"/>
            </a:endParaRPr>
          </a:p>
          <a:p>
            <a:r>
              <a:rPr lang="en-US" altLang="zh-CN" sz="2000">
                <a:latin typeface="Comic Sans MS" pitchFamily="66" charset="0"/>
                <a:ea typeface="宋体" pitchFamily="2" charset="-122"/>
              </a:rPr>
              <a:t>baggage (claim)</a:t>
            </a:r>
          </a:p>
          <a:p>
            <a:endParaRPr lang="en-US" altLang="zh-CN" sz="2000">
              <a:latin typeface="Comic Sans MS" pitchFamily="66" charset="0"/>
              <a:ea typeface="宋体" pitchFamily="2" charset="-122"/>
            </a:endParaRPr>
          </a:p>
          <a:p>
            <a:r>
              <a:rPr lang="en-US" altLang="zh-CN" sz="2000">
                <a:latin typeface="Comic Sans MS" pitchFamily="66" charset="0"/>
                <a:ea typeface="宋体" pitchFamily="2" charset="-122"/>
              </a:rPr>
              <a:t>gates (unload)</a:t>
            </a:r>
          </a:p>
          <a:p>
            <a:endParaRPr lang="en-US" altLang="zh-CN" sz="2000">
              <a:latin typeface="Comic Sans MS" pitchFamily="66" charset="0"/>
              <a:ea typeface="宋体" pitchFamily="2" charset="-122"/>
            </a:endParaRPr>
          </a:p>
          <a:p>
            <a:r>
              <a:rPr lang="en-US" altLang="zh-CN" sz="2000">
                <a:latin typeface="Comic Sans MS" pitchFamily="66" charset="0"/>
                <a:ea typeface="宋体" pitchFamily="2" charset="-122"/>
              </a:rPr>
              <a:t>runway landing</a:t>
            </a:r>
          </a:p>
          <a:p>
            <a:endParaRPr lang="en-US" altLang="zh-CN" sz="2000">
              <a:latin typeface="Comic Sans MS" pitchFamily="66" charset="0"/>
              <a:ea typeface="宋体" pitchFamily="2" charset="-122"/>
            </a:endParaRPr>
          </a:p>
          <a:p>
            <a:r>
              <a:rPr lang="en-US" altLang="zh-CN" sz="2000">
                <a:latin typeface="Comic Sans MS" pitchFamily="66" charset="0"/>
                <a:ea typeface="宋体" pitchFamily="2" charset="-122"/>
              </a:rPr>
              <a:t>airplane routing</a:t>
            </a:r>
          </a:p>
        </p:txBody>
      </p:sp>
      <p:grpSp>
        <p:nvGrpSpPr>
          <p:cNvPr id="120839" name="Group 5"/>
          <p:cNvGrpSpPr>
            <a:grpSpLocks/>
          </p:cNvGrpSpPr>
          <p:nvPr/>
        </p:nvGrpSpPr>
        <p:grpSpPr bwMode="auto">
          <a:xfrm>
            <a:off x="1257300" y="1524000"/>
            <a:ext cx="2286000" cy="2387600"/>
            <a:chOff x="792" y="960"/>
            <a:chExt cx="3816" cy="1504"/>
          </a:xfrm>
        </p:grpSpPr>
        <p:sp>
          <p:nvSpPr>
            <p:cNvPr id="120860" name="Rectangle 6"/>
            <p:cNvSpPr>
              <a:spLocks noChangeArrowheads="1"/>
            </p:cNvSpPr>
            <p:nvPr/>
          </p:nvSpPr>
          <p:spPr bwMode="auto">
            <a:xfrm>
              <a:off x="800" y="960"/>
              <a:ext cx="3808" cy="336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20861" name="Rectangle 7"/>
            <p:cNvSpPr>
              <a:spLocks noChangeArrowheads="1"/>
            </p:cNvSpPr>
            <p:nvPr/>
          </p:nvSpPr>
          <p:spPr bwMode="auto">
            <a:xfrm>
              <a:off x="800" y="1336"/>
              <a:ext cx="3808" cy="336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20862" name="Rectangle 8"/>
            <p:cNvSpPr>
              <a:spLocks noChangeArrowheads="1"/>
            </p:cNvSpPr>
            <p:nvPr/>
          </p:nvSpPr>
          <p:spPr bwMode="auto">
            <a:xfrm>
              <a:off x="792" y="1744"/>
              <a:ext cx="3808" cy="336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20863" name="Rectangle 9"/>
            <p:cNvSpPr>
              <a:spLocks noChangeArrowheads="1"/>
            </p:cNvSpPr>
            <p:nvPr/>
          </p:nvSpPr>
          <p:spPr bwMode="auto">
            <a:xfrm>
              <a:off x="792" y="2128"/>
              <a:ext cx="3808" cy="336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sp>
        <p:nvSpPr>
          <p:cNvPr id="120840" name="Rectangle 10"/>
          <p:cNvSpPr>
            <a:spLocks noChangeArrowheads="1"/>
          </p:cNvSpPr>
          <p:nvPr/>
        </p:nvSpPr>
        <p:spPr bwMode="auto">
          <a:xfrm>
            <a:off x="1231900" y="4000500"/>
            <a:ext cx="2311400" cy="546100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grpSp>
        <p:nvGrpSpPr>
          <p:cNvPr id="120841" name="Group 11"/>
          <p:cNvGrpSpPr>
            <a:grpSpLocks/>
          </p:cNvGrpSpPr>
          <p:nvPr/>
        </p:nvGrpSpPr>
        <p:grpSpPr bwMode="auto">
          <a:xfrm>
            <a:off x="5003800" y="1524000"/>
            <a:ext cx="2286000" cy="2387600"/>
            <a:chOff x="792" y="960"/>
            <a:chExt cx="3816" cy="1504"/>
          </a:xfrm>
        </p:grpSpPr>
        <p:sp>
          <p:nvSpPr>
            <p:cNvPr id="120856" name="Rectangle 12"/>
            <p:cNvSpPr>
              <a:spLocks noChangeArrowheads="1"/>
            </p:cNvSpPr>
            <p:nvPr/>
          </p:nvSpPr>
          <p:spPr bwMode="auto">
            <a:xfrm>
              <a:off x="800" y="960"/>
              <a:ext cx="3808" cy="336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20857" name="Rectangle 13"/>
            <p:cNvSpPr>
              <a:spLocks noChangeArrowheads="1"/>
            </p:cNvSpPr>
            <p:nvPr/>
          </p:nvSpPr>
          <p:spPr bwMode="auto">
            <a:xfrm>
              <a:off x="800" y="1336"/>
              <a:ext cx="3808" cy="336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20858" name="Rectangle 14"/>
            <p:cNvSpPr>
              <a:spLocks noChangeArrowheads="1"/>
            </p:cNvSpPr>
            <p:nvPr/>
          </p:nvSpPr>
          <p:spPr bwMode="auto">
            <a:xfrm>
              <a:off x="792" y="1744"/>
              <a:ext cx="3808" cy="336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20859" name="Rectangle 15"/>
            <p:cNvSpPr>
              <a:spLocks noChangeArrowheads="1"/>
            </p:cNvSpPr>
            <p:nvPr/>
          </p:nvSpPr>
          <p:spPr bwMode="auto">
            <a:xfrm>
              <a:off x="792" y="2128"/>
              <a:ext cx="3808" cy="336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sp>
        <p:nvSpPr>
          <p:cNvPr id="120842" name="Rectangle 16"/>
          <p:cNvSpPr>
            <a:spLocks noChangeArrowheads="1"/>
          </p:cNvSpPr>
          <p:nvPr/>
        </p:nvSpPr>
        <p:spPr bwMode="auto">
          <a:xfrm>
            <a:off x="4978400" y="4000500"/>
            <a:ext cx="2311400" cy="546100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grpSp>
        <p:nvGrpSpPr>
          <p:cNvPr id="120843" name="Group 17"/>
          <p:cNvGrpSpPr>
            <a:grpSpLocks/>
          </p:cNvGrpSpPr>
          <p:nvPr/>
        </p:nvGrpSpPr>
        <p:grpSpPr bwMode="auto">
          <a:xfrm>
            <a:off x="3314700" y="5753100"/>
            <a:ext cx="1993900" cy="546100"/>
            <a:chOff x="1368" y="2952"/>
            <a:chExt cx="1256" cy="344"/>
          </a:xfrm>
        </p:grpSpPr>
        <p:sp>
          <p:nvSpPr>
            <p:cNvPr id="120854" name="Text Box 18"/>
            <p:cNvSpPr txBox="1">
              <a:spLocks noChangeArrowheads="1"/>
            </p:cNvSpPr>
            <p:nvPr/>
          </p:nvSpPr>
          <p:spPr bwMode="auto">
            <a:xfrm>
              <a:off x="1434" y="3008"/>
              <a:ext cx="116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CN" sz="1800">
                  <a:latin typeface="Comic Sans MS" pitchFamily="66" charset="0"/>
                  <a:ea typeface="宋体" pitchFamily="2" charset="-122"/>
                </a:rPr>
                <a:t>airplane routing</a:t>
              </a:r>
              <a:endParaRPr lang="en-US" altLang="zh-CN" sz="2000">
                <a:latin typeface="Comic Sans MS" pitchFamily="66" charset="0"/>
                <a:ea typeface="宋体" pitchFamily="2" charset="-122"/>
              </a:endParaRPr>
            </a:p>
          </p:txBody>
        </p:sp>
        <p:sp>
          <p:nvSpPr>
            <p:cNvPr id="120855" name="Rectangle 19"/>
            <p:cNvSpPr>
              <a:spLocks noChangeArrowheads="1"/>
            </p:cNvSpPr>
            <p:nvPr/>
          </p:nvSpPr>
          <p:spPr bwMode="auto">
            <a:xfrm>
              <a:off x="1368" y="2952"/>
              <a:ext cx="1256" cy="344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sp>
        <p:nvSpPr>
          <p:cNvPr id="120844" name="Text Box 20"/>
          <p:cNvSpPr txBox="1">
            <a:spLocks noChangeArrowheads="1"/>
          </p:cNvSpPr>
          <p:nvPr/>
        </p:nvSpPr>
        <p:spPr bwMode="auto">
          <a:xfrm rot="-5400000">
            <a:off x="-675481" y="2815431"/>
            <a:ext cx="31019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800">
                <a:solidFill>
                  <a:srgbClr val="FF0000"/>
                </a:solidFill>
                <a:latin typeface="Comic Sans MS" pitchFamily="66" charset="0"/>
                <a:ea typeface="宋体" pitchFamily="2" charset="-122"/>
              </a:rPr>
              <a:t>Departing airport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120845" name="Text Box 21"/>
          <p:cNvSpPr txBox="1">
            <a:spLocks noChangeArrowheads="1"/>
          </p:cNvSpPr>
          <p:nvPr/>
        </p:nvSpPr>
        <p:spPr bwMode="auto">
          <a:xfrm rot="-5400000">
            <a:off x="6277769" y="2767806"/>
            <a:ext cx="28352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800">
                <a:solidFill>
                  <a:srgbClr val="FF0000"/>
                </a:solidFill>
                <a:latin typeface="Comic Sans MS" pitchFamily="66" charset="0"/>
                <a:ea typeface="宋体" pitchFamily="2" charset="-122"/>
              </a:rPr>
              <a:t>arriving airport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120846" name="Text Box 22"/>
          <p:cNvSpPr txBox="1">
            <a:spLocks noChangeArrowheads="1"/>
          </p:cNvSpPr>
          <p:nvPr/>
        </p:nvSpPr>
        <p:spPr bwMode="auto">
          <a:xfrm>
            <a:off x="2049463" y="4646613"/>
            <a:ext cx="5235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>
                <a:solidFill>
                  <a:srgbClr val="FF0000"/>
                </a:solidFill>
                <a:latin typeface="Comic Sans MS" pitchFamily="66" charset="0"/>
                <a:ea typeface="宋体" pitchFamily="2" charset="-122"/>
              </a:rPr>
              <a:t>intermediate air traffic sites</a:t>
            </a:r>
            <a:endParaRPr lang="en-US" altLang="zh-CN">
              <a:ea typeface="宋体" pitchFamily="2" charset="-122"/>
            </a:endParaRPr>
          </a:p>
        </p:txBody>
      </p:sp>
      <p:grpSp>
        <p:nvGrpSpPr>
          <p:cNvPr id="120847" name="Group 23"/>
          <p:cNvGrpSpPr>
            <a:grpSpLocks/>
          </p:cNvGrpSpPr>
          <p:nvPr/>
        </p:nvGrpSpPr>
        <p:grpSpPr bwMode="auto">
          <a:xfrm>
            <a:off x="2133600" y="5130800"/>
            <a:ext cx="1993900" cy="546100"/>
            <a:chOff x="1368" y="2952"/>
            <a:chExt cx="1256" cy="344"/>
          </a:xfrm>
        </p:grpSpPr>
        <p:sp>
          <p:nvSpPr>
            <p:cNvPr id="120852" name="Text Box 24"/>
            <p:cNvSpPr txBox="1">
              <a:spLocks noChangeArrowheads="1"/>
            </p:cNvSpPr>
            <p:nvPr/>
          </p:nvSpPr>
          <p:spPr bwMode="auto">
            <a:xfrm>
              <a:off x="1434" y="3008"/>
              <a:ext cx="116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CN" sz="1800">
                  <a:latin typeface="Comic Sans MS" pitchFamily="66" charset="0"/>
                  <a:ea typeface="宋体" pitchFamily="2" charset="-122"/>
                </a:rPr>
                <a:t>airplane routing</a:t>
              </a:r>
              <a:endParaRPr lang="en-US" altLang="zh-CN" sz="2000">
                <a:latin typeface="Comic Sans MS" pitchFamily="66" charset="0"/>
                <a:ea typeface="宋体" pitchFamily="2" charset="-122"/>
              </a:endParaRPr>
            </a:p>
          </p:txBody>
        </p:sp>
        <p:sp>
          <p:nvSpPr>
            <p:cNvPr id="120853" name="Rectangle 25"/>
            <p:cNvSpPr>
              <a:spLocks noChangeArrowheads="1"/>
            </p:cNvSpPr>
            <p:nvPr/>
          </p:nvSpPr>
          <p:spPr bwMode="auto">
            <a:xfrm>
              <a:off x="1368" y="2952"/>
              <a:ext cx="1256" cy="344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120848" name="Group 26"/>
          <p:cNvGrpSpPr>
            <a:grpSpLocks/>
          </p:cNvGrpSpPr>
          <p:nvPr/>
        </p:nvGrpSpPr>
        <p:grpSpPr bwMode="auto">
          <a:xfrm>
            <a:off x="4432300" y="5143500"/>
            <a:ext cx="1993900" cy="546100"/>
            <a:chOff x="1368" y="2952"/>
            <a:chExt cx="1256" cy="344"/>
          </a:xfrm>
        </p:grpSpPr>
        <p:sp>
          <p:nvSpPr>
            <p:cNvPr id="120850" name="Text Box 27"/>
            <p:cNvSpPr txBox="1">
              <a:spLocks noChangeArrowheads="1"/>
            </p:cNvSpPr>
            <p:nvPr/>
          </p:nvSpPr>
          <p:spPr bwMode="auto">
            <a:xfrm>
              <a:off x="1434" y="3008"/>
              <a:ext cx="116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CN" sz="1800">
                  <a:latin typeface="Comic Sans MS" pitchFamily="66" charset="0"/>
                  <a:ea typeface="宋体" pitchFamily="2" charset="-122"/>
                </a:rPr>
                <a:t>airplane routing</a:t>
              </a:r>
              <a:endParaRPr lang="en-US" altLang="zh-CN" sz="2000">
                <a:latin typeface="Comic Sans MS" pitchFamily="66" charset="0"/>
                <a:ea typeface="宋体" pitchFamily="2" charset="-122"/>
              </a:endParaRPr>
            </a:p>
          </p:txBody>
        </p:sp>
        <p:sp>
          <p:nvSpPr>
            <p:cNvPr id="120851" name="Rectangle 28"/>
            <p:cNvSpPr>
              <a:spLocks noChangeArrowheads="1"/>
            </p:cNvSpPr>
            <p:nvPr/>
          </p:nvSpPr>
          <p:spPr bwMode="auto">
            <a:xfrm>
              <a:off x="1368" y="2952"/>
              <a:ext cx="1256" cy="344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pic>
        <p:nvPicPr>
          <p:cNvPr id="120849" name="Picture 29" descr="yylgaifm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73450" y="4054475"/>
            <a:ext cx="15287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499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2662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860E0DC7-8BDE-456B-A287-3BF3A9ECB901}" type="slidenum">
              <a:rPr lang="zh-CN" altLang="en-US" sz="1400" smtClean="0"/>
              <a:pPr/>
              <a:t>55</a:t>
            </a:fld>
            <a:endParaRPr lang="en-US" altLang="zh-CN" sz="1400" smtClean="0"/>
          </a:p>
        </p:txBody>
      </p:sp>
      <p:sp>
        <p:nvSpPr>
          <p:cNvPr id="266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mtClean="0">
                <a:ea typeface="宋体" pitchFamily="2" charset="-122"/>
              </a:rPr>
              <a:t>会话分层模型</a:t>
            </a:r>
          </a:p>
        </p:txBody>
      </p:sp>
      <p:graphicFrame>
        <p:nvGraphicFramePr>
          <p:cNvPr id="26626" name="Object 3"/>
          <p:cNvGraphicFramePr>
            <a:graphicFrameLocks noGrp="1" noChangeAspect="1"/>
          </p:cNvGraphicFramePr>
          <p:nvPr>
            <p:ph type="body" idx="1"/>
          </p:nvPr>
        </p:nvGraphicFramePr>
        <p:xfrm>
          <a:off x="923925" y="1600200"/>
          <a:ext cx="6989763" cy="464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1" name="BMP 图像" r:id="rId4" imgW="6904762" imgH="4590476" progId="Paint.Picture">
                  <p:embed/>
                </p:oleObj>
              </mc:Choice>
              <mc:Fallback>
                <p:oleObj name="BMP 图像" r:id="rId4" imgW="6904762" imgH="4590476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3925" y="1600200"/>
                        <a:ext cx="6989763" cy="464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787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2288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8165B916-73EA-49DB-B629-7F559073E1B4}" type="slidenum">
              <a:rPr lang="zh-CN" altLang="en-US" sz="1400" smtClean="0"/>
              <a:pPr/>
              <a:t>56</a:t>
            </a:fld>
            <a:endParaRPr lang="en-US" altLang="zh-CN" sz="1400" smtClean="0"/>
          </a:p>
        </p:txBody>
      </p:sp>
      <p:sp>
        <p:nvSpPr>
          <p:cNvPr id="1228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>
                <a:ea typeface="宋体" pitchFamily="2" charset="-122"/>
              </a:rPr>
              <a:t>分层模型带来的好处</a:t>
            </a:r>
          </a:p>
        </p:txBody>
      </p:sp>
      <p:sp>
        <p:nvSpPr>
          <p:cNvPr id="1228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8800" y="1498600"/>
            <a:ext cx="7962900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1、</a:t>
            </a:r>
            <a:r>
              <a:rPr lang="zh-CN" altLang="en-US" dirty="0" smtClean="0">
                <a:latin typeface="楷体_GB2312" pitchFamily="49" charset="-122"/>
                <a:ea typeface="楷体_GB2312" pitchFamily="49" charset="-122"/>
              </a:rPr>
              <a:t>容易解决通信的异质性（</a:t>
            </a:r>
            <a:r>
              <a:rPr lang="en-US" altLang="zh-CN" dirty="0" smtClean="0">
                <a:latin typeface="楷体_GB2312" pitchFamily="49" charset="-122"/>
                <a:ea typeface="楷体_GB2312" pitchFamily="49" charset="-122"/>
              </a:rPr>
              <a:t>heterogeneity）</a:t>
            </a:r>
            <a:r>
              <a:rPr lang="zh-CN" altLang="en-US" dirty="0" smtClean="0">
                <a:latin typeface="楷体_GB2312" pitchFamily="49" charset="-122"/>
                <a:ea typeface="楷体_GB2312" pitchFamily="49" charset="-122"/>
              </a:rPr>
              <a:t>问题</a:t>
            </a:r>
          </a:p>
          <a:p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语言层解决不同种语言的相互翻译：（汉-英）</a:t>
            </a:r>
          </a:p>
          <a:p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媒介层解决信息传递：语音（电话）/文字（传真）</a:t>
            </a:r>
          </a:p>
          <a:p>
            <a:pPr>
              <a:buFont typeface="ZapfDingbats" pitchFamily="82" charset="2"/>
              <a:buNone/>
            </a:pPr>
            <a:r>
              <a:rPr lang="zh-CN" altLang="en-US" dirty="0" smtClean="0">
                <a:latin typeface="楷体_GB2312" pitchFamily="49" charset="-122"/>
                <a:ea typeface="楷体_GB2312" pitchFamily="49" charset="-122"/>
              </a:rPr>
              <a:t>2、使复杂问题简化，高层屏蔽低层细节问题</a:t>
            </a:r>
          </a:p>
          <a:p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概念层只关心会话内容，不关心语种和会话方式</a:t>
            </a:r>
          </a:p>
          <a:p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语言层只关心语种，不关心会话内容和方式</a:t>
            </a:r>
          </a:p>
          <a:p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媒介层只关心信息的传递，不关心信息的内容</a:t>
            </a:r>
          </a:p>
          <a:p>
            <a:pPr>
              <a:buFont typeface="ZapfDingbats" pitchFamily="82" charset="2"/>
              <a:buNone/>
            </a:pPr>
            <a:r>
              <a:rPr lang="zh-CN" altLang="en-US" dirty="0" smtClean="0">
                <a:latin typeface="楷体_GB2312" pitchFamily="49" charset="-122"/>
                <a:ea typeface="楷体_GB2312" pitchFamily="49" charset="-122"/>
              </a:rPr>
              <a:t>3、使设计容易实现</a:t>
            </a:r>
          </a:p>
          <a:p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每个层次向上一层提供服务</a:t>
            </a:r>
          </a:p>
          <a:p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每个层次向下一层请求服务</a:t>
            </a:r>
          </a:p>
        </p:txBody>
      </p:sp>
    </p:spTree>
    <p:extLst>
      <p:ext uri="{BB962C8B-B14F-4D97-AF65-F5344CB8AC3E}">
        <p14:creationId xmlns:p14="http://schemas.microsoft.com/office/powerpoint/2010/main" val="113257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21859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884017D6-9335-445B-9E74-E814B73C7A9C}" type="slidenum">
              <a:rPr lang="zh-CN" altLang="en-US" sz="1400" smtClean="0"/>
              <a:pPr/>
              <a:t>57</a:t>
            </a:fld>
            <a:endParaRPr lang="en-US" altLang="zh-CN" sz="1400" smtClean="0"/>
          </a:p>
        </p:txBody>
      </p:sp>
      <p:sp>
        <p:nvSpPr>
          <p:cNvPr id="1218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mtClean="0">
                <a:ea typeface="宋体" pitchFamily="2" charset="-122"/>
              </a:rPr>
              <a:t>会话分层模型对应的协议族</a:t>
            </a:r>
          </a:p>
        </p:txBody>
      </p:sp>
      <p:sp>
        <p:nvSpPr>
          <p:cNvPr id="1218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1700" y="1600200"/>
            <a:ext cx="7772400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zh-CN" altLang="en-US" sz="3600" smtClean="0">
                <a:latin typeface="Times New Roman" pitchFamily="18" charset="0"/>
                <a:ea typeface="宋体" pitchFamily="2" charset="-122"/>
              </a:rPr>
              <a:t>•</a:t>
            </a:r>
            <a:r>
              <a:rPr lang="zh-CN" altLang="en-US" sz="3600" smtClean="0">
                <a:latin typeface="宋体" pitchFamily="2" charset="-122"/>
                <a:ea typeface="宋体" pitchFamily="2" charset="-122"/>
              </a:rPr>
              <a:t>协议族</a:t>
            </a:r>
          </a:p>
          <a:p>
            <a:r>
              <a:rPr lang="zh-CN" altLang="en-US" smtClean="0">
                <a:latin typeface="宋体" pitchFamily="2" charset="-122"/>
                <a:ea typeface="宋体" pitchFamily="2" charset="-122"/>
              </a:rPr>
              <a:t>每一层次定义确定的规则</a:t>
            </a:r>
          </a:p>
          <a:p>
            <a:r>
              <a:rPr lang="zh-CN" altLang="en-US" smtClean="0">
                <a:latin typeface="宋体" pitchFamily="2" charset="-122"/>
                <a:ea typeface="宋体" pitchFamily="2" charset="-122"/>
              </a:rPr>
              <a:t>这些分层的规则构成协议族</a:t>
            </a:r>
          </a:p>
          <a:p>
            <a:r>
              <a:rPr lang="zh-CN" altLang="en-US" smtClean="0">
                <a:latin typeface="宋体" pitchFamily="2" charset="-122"/>
                <a:ea typeface="宋体" pitchFamily="2" charset="-122"/>
              </a:rPr>
              <a:t>用协议族实现通信过程</a:t>
            </a:r>
          </a:p>
          <a:p>
            <a:pPr>
              <a:buFont typeface="ZapfDingbats" pitchFamily="82" charset="2"/>
              <a:buNone/>
            </a:pPr>
            <a:r>
              <a:rPr lang="zh-CN" altLang="en-US" sz="3600" smtClean="0">
                <a:latin typeface="Times New Roman" pitchFamily="18" charset="0"/>
                <a:ea typeface="宋体" pitchFamily="2" charset="-122"/>
              </a:rPr>
              <a:t>•“</a:t>
            </a:r>
            <a:r>
              <a:rPr lang="zh-CN" altLang="en-US" sz="3600" smtClean="0">
                <a:latin typeface="宋体" pitchFamily="2" charset="-122"/>
                <a:ea typeface="宋体" pitchFamily="2" charset="-122"/>
              </a:rPr>
              <a:t>两人会话</a:t>
            </a:r>
            <a:r>
              <a:rPr lang="zh-CN" altLang="en-US" sz="3600" smtClean="0">
                <a:latin typeface="Times New Roman" pitchFamily="18" charset="0"/>
                <a:ea typeface="宋体" pitchFamily="2" charset="-122"/>
              </a:rPr>
              <a:t>”</a:t>
            </a:r>
            <a:r>
              <a:rPr lang="zh-CN" altLang="en-US" sz="3600" smtClean="0">
                <a:latin typeface="宋体" pitchFamily="2" charset="-122"/>
                <a:ea typeface="宋体" pitchFamily="2" charset="-122"/>
              </a:rPr>
              <a:t>的协议族</a:t>
            </a:r>
          </a:p>
          <a:p>
            <a:r>
              <a:rPr lang="zh-CN" altLang="en-US" smtClean="0">
                <a:latin typeface="宋体" pitchFamily="2" charset="-122"/>
                <a:ea typeface="宋体" pitchFamily="2" charset="-122"/>
              </a:rPr>
              <a:t>媒介层：双方不能同时讲话</a:t>
            </a:r>
          </a:p>
          <a:p>
            <a:r>
              <a:rPr lang="zh-CN" altLang="en-US" smtClean="0">
                <a:latin typeface="宋体" pitchFamily="2" charset="-122"/>
                <a:ea typeface="宋体" pitchFamily="2" charset="-122"/>
              </a:rPr>
              <a:t>语言层：双方使用同种语言</a:t>
            </a:r>
          </a:p>
          <a:p>
            <a:r>
              <a:rPr lang="zh-CN" altLang="en-US" smtClean="0">
                <a:latin typeface="宋体" pitchFamily="2" charset="-122"/>
                <a:ea typeface="宋体" pitchFamily="2" charset="-122"/>
              </a:rPr>
              <a:t>概念层：双方对话题具有共同知识背景</a:t>
            </a:r>
          </a:p>
        </p:txBody>
      </p:sp>
    </p:spTree>
    <p:extLst>
      <p:ext uri="{BB962C8B-B14F-4D97-AF65-F5344CB8AC3E}">
        <p14:creationId xmlns:p14="http://schemas.microsoft.com/office/powerpoint/2010/main" val="79037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59395" name="灯片编号占位符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50ED066-39C0-48F0-B664-F80D1CFD63DF}" type="slidenum">
              <a:rPr lang="zh-CN" altLang="en-US" sz="1400" smtClean="0"/>
              <a:pPr/>
              <a:t>58</a:t>
            </a:fld>
            <a:endParaRPr lang="en-US" altLang="zh-CN" sz="1400" smtClean="0"/>
          </a:p>
        </p:txBody>
      </p:sp>
      <p:sp>
        <p:nvSpPr>
          <p:cNvPr id="5939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7772400" cy="1143000"/>
          </a:xfrm>
        </p:spPr>
        <p:txBody>
          <a:bodyPr/>
          <a:lstStyle/>
          <a:p>
            <a:pPr algn="ctr"/>
            <a:r>
              <a:rPr lang="en-US" altLang="zh-CN" dirty="0" smtClean="0">
                <a:ea typeface="宋体" pitchFamily="2" charset="-122"/>
              </a:rPr>
              <a:t>What’s a protocol?</a:t>
            </a:r>
          </a:p>
        </p:txBody>
      </p:sp>
      <p:sp>
        <p:nvSpPr>
          <p:cNvPr id="5939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371600"/>
            <a:ext cx="3581400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zh-CN" sz="2400" u="sng" smtClean="0">
                <a:solidFill>
                  <a:srgbClr val="FF0000"/>
                </a:solidFill>
                <a:ea typeface="宋体" pitchFamily="2" charset="-122"/>
              </a:rPr>
              <a:t>human protocols:</a:t>
            </a:r>
            <a:endParaRPr lang="en-US" altLang="zh-CN" sz="2400" smtClean="0">
              <a:ea typeface="宋体" pitchFamily="2" charset="-122"/>
            </a:endParaRPr>
          </a:p>
          <a:p>
            <a:r>
              <a:rPr lang="en-US" altLang="zh-CN" sz="2400" smtClean="0">
                <a:ea typeface="宋体" pitchFamily="2" charset="-122"/>
              </a:rPr>
              <a:t>“what’s the time?”</a:t>
            </a:r>
          </a:p>
          <a:p>
            <a:r>
              <a:rPr lang="en-US" altLang="zh-CN" sz="2400" smtClean="0">
                <a:ea typeface="宋体" pitchFamily="2" charset="-122"/>
              </a:rPr>
              <a:t>“I have a question”</a:t>
            </a:r>
          </a:p>
          <a:p>
            <a:r>
              <a:rPr lang="en-US" altLang="zh-CN" sz="2400" smtClean="0">
                <a:ea typeface="宋体" pitchFamily="2" charset="-122"/>
              </a:rPr>
              <a:t>introductions</a:t>
            </a:r>
            <a:endParaRPr lang="en-US" altLang="zh-CN" smtClean="0">
              <a:ea typeface="宋体" pitchFamily="2" charset="-122"/>
            </a:endParaRPr>
          </a:p>
          <a:p>
            <a:pPr lvl="1"/>
            <a:endParaRPr lang="en-US" altLang="zh-CN" sz="2000" smtClean="0">
              <a:ea typeface="宋体" pitchFamily="2" charset="-122"/>
            </a:endParaRPr>
          </a:p>
          <a:p>
            <a:pPr>
              <a:buFont typeface="ZapfDingbats" pitchFamily="82" charset="2"/>
              <a:buNone/>
            </a:pPr>
            <a:r>
              <a:rPr lang="en-US" altLang="zh-CN" sz="2400" smtClean="0">
                <a:ea typeface="宋体" pitchFamily="2" charset="-122"/>
              </a:rPr>
              <a:t>… specific msgs sent</a:t>
            </a:r>
          </a:p>
          <a:p>
            <a:pPr>
              <a:buFont typeface="ZapfDingbats" pitchFamily="82" charset="2"/>
              <a:buNone/>
            </a:pPr>
            <a:r>
              <a:rPr lang="en-US" altLang="zh-CN" sz="2400" smtClean="0">
                <a:ea typeface="宋体" pitchFamily="2" charset="-122"/>
              </a:rPr>
              <a:t>… specific actions taken when msgs received, or other events</a:t>
            </a:r>
          </a:p>
        </p:txBody>
      </p:sp>
      <p:sp>
        <p:nvSpPr>
          <p:cNvPr id="59398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371600"/>
            <a:ext cx="3810000" cy="25908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zh-CN" sz="2400" u="sng" smtClean="0">
                <a:solidFill>
                  <a:srgbClr val="FF0000"/>
                </a:solidFill>
                <a:ea typeface="宋体" pitchFamily="2" charset="-122"/>
              </a:rPr>
              <a:t>network protocols:</a:t>
            </a:r>
            <a:endParaRPr lang="en-US" altLang="zh-CN" sz="2400" smtClean="0">
              <a:ea typeface="宋体" pitchFamily="2" charset="-122"/>
            </a:endParaRPr>
          </a:p>
          <a:p>
            <a:r>
              <a:rPr lang="en-US" altLang="zh-CN" sz="2400" smtClean="0">
                <a:ea typeface="宋体" pitchFamily="2" charset="-122"/>
              </a:rPr>
              <a:t>machines rather than humans</a:t>
            </a:r>
          </a:p>
          <a:p>
            <a:r>
              <a:rPr lang="en-US" altLang="zh-CN" sz="2400" smtClean="0">
                <a:ea typeface="宋体" pitchFamily="2" charset="-122"/>
              </a:rPr>
              <a:t>all communication activity in Internet governed by protocols</a:t>
            </a:r>
          </a:p>
        </p:txBody>
      </p:sp>
      <p:sp>
        <p:nvSpPr>
          <p:cNvPr id="59399" name="Rectangle 5"/>
          <p:cNvSpPr>
            <a:spLocks noChangeArrowheads="1"/>
          </p:cNvSpPr>
          <p:nvPr/>
        </p:nvSpPr>
        <p:spPr bwMode="auto">
          <a:xfrm>
            <a:off x="4343400" y="3962400"/>
            <a:ext cx="42672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zh-CN" i="1">
                <a:latin typeface="Comic Sans MS" pitchFamily="66" charset="0"/>
                <a:ea typeface="宋体" pitchFamily="2" charset="-122"/>
              </a:rPr>
              <a:t>protocols define format, order of msgs sent and received among network entities, and actions taken on msg transmission, receipt</a:t>
            </a:r>
            <a:r>
              <a:rPr lang="en-US" altLang="zh-CN" i="1">
                <a:solidFill>
                  <a:srgbClr val="FF0000"/>
                </a:solidFill>
                <a:latin typeface="Comic Sans MS" pitchFamily="66" charset="0"/>
                <a:ea typeface="宋体" pitchFamily="2" charset="-122"/>
              </a:rPr>
              <a:t> </a:t>
            </a:r>
          </a:p>
        </p:txBody>
      </p:sp>
      <p:sp>
        <p:nvSpPr>
          <p:cNvPr id="59400" name="Rectangle 6"/>
          <p:cNvSpPr>
            <a:spLocks noChangeArrowheads="1"/>
          </p:cNvSpPr>
          <p:nvPr/>
        </p:nvSpPr>
        <p:spPr bwMode="auto">
          <a:xfrm>
            <a:off x="4495800" y="3962400"/>
            <a:ext cx="4343400" cy="2362200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611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6148" name="灯片编号占位符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F7FE292-F7F4-4E4A-8D70-66B245792238}" type="slidenum">
              <a:rPr lang="zh-CN" altLang="en-US" sz="1400" smtClean="0"/>
              <a:pPr/>
              <a:t>59</a:t>
            </a:fld>
            <a:endParaRPr lang="en-US" altLang="zh-CN" sz="1400" smtClean="0"/>
          </a:p>
        </p:txBody>
      </p:sp>
      <p:sp>
        <p:nvSpPr>
          <p:cNvPr id="6149" name="Rectangle 2"/>
          <p:cNvSpPr>
            <a:spLocks noGrp="1" noChangeArrowheads="1"/>
          </p:cNvSpPr>
          <p:nvPr>
            <p:ph type="title"/>
          </p:nvPr>
        </p:nvSpPr>
        <p:spPr>
          <a:xfrm>
            <a:off x="514350" y="0"/>
            <a:ext cx="7772400" cy="1143000"/>
          </a:xfrm>
        </p:spPr>
        <p:txBody>
          <a:bodyPr/>
          <a:lstStyle/>
          <a:p>
            <a:pPr algn="ctr"/>
            <a:r>
              <a:rPr lang="en-US" altLang="zh-CN" dirty="0" smtClean="0">
                <a:ea typeface="宋体" pitchFamily="2" charset="-122"/>
              </a:rPr>
              <a:t>What’s a protocol?</a:t>
            </a:r>
          </a:p>
        </p:txBody>
      </p:sp>
      <p:sp>
        <p:nvSpPr>
          <p:cNvPr id="615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276350"/>
            <a:ext cx="8153400" cy="6858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zh-CN" sz="2400" dirty="0" smtClean="0">
                <a:ea typeface="宋体" pitchFamily="2" charset="-122"/>
              </a:rPr>
              <a:t>a human protocol and a computer network protocol:</a:t>
            </a:r>
          </a:p>
          <a:p>
            <a:pPr>
              <a:buFont typeface="ZapfDingbats" pitchFamily="82" charset="2"/>
              <a:buNone/>
            </a:pPr>
            <a:endParaRPr lang="zh-CN" altLang="en-US" sz="2400" dirty="0" smtClean="0">
              <a:ea typeface="宋体" pitchFamily="2" charset="-122"/>
            </a:endParaRPr>
          </a:p>
        </p:txBody>
      </p:sp>
      <p:sp>
        <p:nvSpPr>
          <p:cNvPr id="6151" name="Rectangle 8"/>
          <p:cNvSpPr>
            <a:spLocks noChangeArrowheads="1"/>
          </p:cNvSpPr>
          <p:nvPr/>
        </p:nvSpPr>
        <p:spPr bwMode="auto">
          <a:xfrm>
            <a:off x="685800" y="5943600"/>
            <a:ext cx="4419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zh-CN" u="sng">
                <a:solidFill>
                  <a:srgbClr val="FF0000"/>
                </a:solidFill>
                <a:latin typeface="Comic Sans MS" pitchFamily="66" charset="0"/>
                <a:ea typeface="宋体" pitchFamily="2" charset="-122"/>
              </a:rPr>
              <a:t>Q:</a:t>
            </a:r>
            <a:r>
              <a:rPr lang="en-US" altLang="zh-CN">
                <a:latin typeface="Comic Sans MS" pitchFamily="66" charset="0"/>
                <a:ea typeface="宋体" pitchFamily="2" charset="-122"/>
              </a:rPr>
              <a:t> Other human protocol? </a:t>
            </a:r>
          </a:p>
        </p:txBody>
      </p:sp>
      <p:sp>
        <p:nvSpPr>
          <p:cNvPr id="6152" name="Line 10"/>
          <p:cNvSpPr>
            <a:spLocks noChangeShapeType="1"/>
          </p:cNvSpPr>
          <p:nvPr/>
        </p:nvSpPr>
        <p:spPr bwMode="auto">
          <a:xfrm>
            <a:off x="1257300" y="2771775"/>
            <a:ext cx="1762125" cy="2762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153" name="Group 16"/>
          <p:cNvGrpSpPr>
            <a:grpSpLocks/>
          </p:cNvGrpSpPr>
          <p:nvPr/>
        </p:nvGrpSpPr>
        <p:grpSpPr bwMode="auto">
          <a:xfrm>
            <a:off x="7173913" y="2917825"/>
            <a:ext cx="355600" cy="933450"/>
            <a:chOff x="4180" y="783"/>
            <a:chExt cx="150" cy="307"/>
          </a:xfrm>
        </p:grpSpPr>
        <p:sp>
          <p:nvSpPr>
            <p:cNvPr id="6185" name="AutoShape 17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186" name="Rectangle 18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187" name="Rectangle 19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188" name="AutoShape 20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189" name="Line 21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90" name="Line 22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91" name="Rectangle 23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192" name="Rectangle 24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graphicFrame>
        <p:nvGraphicFramePr>
          <p:cNvPr id="6146" name="Object 26"/>
          <p:cNvGraphicFramePr>
            <a:graphicFrameLocks noChangeAspect="1"/>
          </p:cNvGraphicFramePr>
          <p:nvPr/>
        </p:nvGraphicFramePr>
        <p:xfrm>
          <a:off x="4543425" y="2632075"/>
          <a:ext cx="62230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9" name="Clip" r:id="rId4" imgW="1305000" imgH="1085760" progId="MS_ClipArt_Gallery.2">
                  <p:embed/>
                </p:oleObj>
              </mc:Choice>
              <mc:Fallback>
                <p:oleObj name="Clip" r:id="rId4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3425" y="2632075"/>
                        <a:ext cx="622300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54" name="Picture 62" descr="Ali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3" y="2376488"/>
            <a:ext cx="561975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5" name="Picture 63" descr="Bob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963" y="2771775"/>
            <a:ext cx="676275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6" name="Text Box 64"/>
          <p:cNvSpPr txBox="1">
            <a:spLocks noChangeArrowheads="1"/>
          </p:cNvSpPr>
          <p:nvPr/>
        </p:nvSpPr>
        <p:spPr bwMode="auto">
          <a:xfrm>
            <a:off x="1698625" y="2484438"/>
            <a:ext cx="503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>
                <a:solidFill>
                  <a:srgbClr val="FF0000"/>
                </a:solidFill>
                <a:latin typeface="Comic Sans MS" pitchFamily="66" charset="0"/>
                <a:ea typeface="宋体" pitchFamily="2" charset="-122"/>
              </a:rPr>
              <a:t>Hi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6157" name="Line 66"/>
          <p:cNvSpPr>
            <a:spLocks noChangeShapeType="1"/>
          </p:cNvSpPr>
          <p:nvPr/>
        </p:nvSpPr>
        <p:spPr bwMode="auto">
          <a:xfrm flipV="1">
            <a:off x="971550" y="3352800"/>
            <a:ext cx="2085975" cy="3619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58" name="Text Box 67"/>
          <p:cNvSpPr txBox="1">
            <a:spLocks noChangeArrowheads="1"/>
          </p:cNvSpPr>
          <p:nvPr/>
        </p:nvSpPr>
        <p:spPr bwMode="auto">
          <a:xfrm>
            <a:off x="1689100" y="3141663"/>
            <a:ext cx="503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>
                <a:solidFill>
                  <a:srgbClr val="FF0000"/>
                </a:solidFill>
                <a:latin typeface="Comic Sans MS" pitchFamily="66" charset="0"/>
                <a:ea typeface="宋体" pitchFamily="2" charset="-122"/>
              </a:rPr>
              <a:t>Hi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6159" name="Line 70"/>
          <p:cNvSpPr>
            <a:spLocks noChangeShapeType="1"/>
          </p:cNvSpPr>
          <p:nvPr/>
        </p:nvSpPr>
        <p:spPr bwMode="auto">
          <a:xfrm>
            <a:off x="933450" y="3762375"/>
            <a:ext cx="2162175" cy="4381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160" name="Group 72"/>
          <p:cNvGrpSpPr>
            <a:grpSpLocks/>
          </p:cNvGrpSpPr>
          <p:nvPr/>
        </p:nvGrpSpPr>
        <p:grpSpPr bwMode="auto">
          <a:xfrm>
            <a:off x="1322388" y="3694113"/>
            <a:ext cx="1090612" cy="701675"/>
            <a:chOff x="737" y="2747"/>
            <a:chExt cx="687" cy="442"/>
          </a:xfrm>
        </p:grpSpPr>
        <p:sp>
          <p:nvSpPr>
            <p:cNvPr id="6183" name="Rectangle 71"/>
            <p:cNvSpPr>
              <a:spLocks noChangeArrowheads="1"/>
            </p:cNvSpPr>
            <p:nvPr/>
          </p:nvSpPr>
          <p:spPr bwMode="auto">
            <a:xfrm>
              <a:off x="786" y="2790"/>
              <a:ext cx="588" cy="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184" name="Text Box 69"/>
            <p:cNvSpPr txBox="1">
              <a:spLocks noChangeArrowheads="1"/>
            </p:cNvSpPr>
            <p:nvPr/>
          </p:nvSpPr>
          <p:spPr bwMode="auto">
            <a:xfrm>
              <a:off x="737" y="2747"/>
              <a:ext cx="687" cy="4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zh-CN" sz="2000">
                  <a:solidFill>
                    <a:srgbClr val="FF0000"/>
                  </a:solidFill>
                  <a:latin typeface="Comic Sans MS" pitchFamily="66" charset="0"/>
                  <a:ea typeface="宋体" pitchFamily="2" charset="-122"/>
                </a:rPr>
                <a:t>Got the</a:t>
              </a:r>
            </a:p>
            <a:p>
              <a:pPr algn="ctr"/>
              <a:r>
                <a:rPr lang="en-US" altLang="zh-CN" sz="2000">
                  <a:solidFill>
                    <a:srgbClr val="FF0000"/>
                  </a:solidFill>
                  <a:latin typeface="Comic Sans MS" pitchFamily="66" charset="0"/>
                  <a:ea typeface="宋体" pitchFamily="2" charset="-122"/>
                </a:rPr>
                <a:t>time?</a:t>
              </a:r>
              <a:endParaRPr lang="en-US" altLang="zh-CN" sz="2000">
                <a:ea typeface="宋体" pitchFamily="2" charset="-122"/>
              </a:endParaRPr>
            </a:p>
          </p:txBody>
        </p:sp>
      </p:grpSp>
      <p:sp>
        <p:nvSpPr>
          <p:cNvPr id="6161" name="Line 73"/>
          <p:cNvSpPr>
            <a:spLocks noChangeShapeType="1"/>
          </p:cNvSpPr>
          <p:nvPr/>
        </p:nvSpPr>
        <p:spPr bwMode="auto">
          <a:xfrm flipV="1">
            <a:off x="1095375" y="4333875"/>
            <a:ext cx="1952625" cy="3333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162" name="Group 76"/>
          <p:cNvGrpSpPr>
            <a:grpSpLocks/>
          </p:cNvGrpSpPr>
          <p:nvPr/>
        </p:nvGrpSpPr>
        <p:grpSpPr bwMode="auto">
          <a:xfrm>
            <a:off x="1431925" y="4360863"/>
            <a:ext cx="831850" cy="457200"/>
            <a:chOff x="1046" y="2771"/>
            <a:chExt cx="524" cy="288"/>
          </a:xfrm>
        </p:grpSpPr>
        <p:sp>
          <p:nvSpPr>
            <p:cNvPr id="6181" name="Rectangle 75"/>
            <p:cNvSpPr>
              <a:spLocks noChangeArrowheads="1"/>
            </p:cNvSpPr>
            <p:nvPr/>
          </p:nvSpPr>
          <p:spPr bwMode="auto">
            <a:xfrm>
              <a:off x="1104" y="2820"/>
              <a:ext cx="444" cy="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182" name="Text Box 74"/>
            <p:cNvSpPr txBox="1">
              <a:spLocks noChangeArrowheads="1"/>
            </p:cNvSpPr>
            <p:nvPr/>
          </p:nvSpPr>
          <p:spPr bwMode="auto">
            <a:xfrm>
              <a:off x="1046" y="2771"/>
              <a:ext cx="5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zh-CN" altLang="en-US">
                  <a:solidFill>
                    <a:srgbClr val="FF0000"/>
                  </a:solidFill>
                  <a:latin typeface="Comic Sans MS" pitchFamily="66" charset="0"/>
                  <a:ea typeface="宋体" pitchFamily="2" charset="-122"/>
                </a:rPr>
                <a:t>2:00</a:t>
              </a:r>
              <a:endParaRPr lang="zh-CN" altLang="en-US">
                <a:ea typeface="宋体" pitchFamily="2" charset="-122"/>
              </a:endParaRPr>
            </a:p>
          </p:txBody>
        </p:sp>
      </p:grpSp>
      <p:sp>
        <p:nvSpPr>
          <p:cNvPr id="6163" name="Text Box 78"/>
          <p:cNvSpPr txBox="1">
            <a:spLocks noChangeArrowheads="1"/>
          </p:cNvSpPr>
          <p:nvPr/>
        </p:nvSpPr>
        <p:spPr bwMode="auto">
          <a:xfrm>
            <a:off x="5175250" y="2655888"/>
            <a:ext cx="19748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000">
                <a:solidFill>
                  <a:srgbClr val="FF0000"/>
                </a:solidFill>
                <a:latin typeface="Comic Sans MS" pitchFamily="66" charset="0"/>
                <a:ea typeface="宋体" pitchFamily="2" charset="-122"/>
              </a:rPr>
              <a:t>TCP connection</a:t>
            </a:r>
          </a:p>
          <a:p>
            <a:r>
              <a:rPr lang="en-US" altLang="zh-CN" sz="2000">
                <a:solidFill>
                  <a:srgbClr val="FF0000"/>
                </a:solidFill>
                <a:latin typeface="Comic Sans MS" pitchFamily="66" charset="0"/>
                <a:ea typeface="宋体" pitchFamily="2" charset="-122"/>
              </a:rPr>
              <a:t> req.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6164" name="Line 85"/>
          <p:cNvSpPr>
            <a:spLocks noChangeShapeType="1"/>
          </p:cNvSpPr>
          <p:nvPr/>
        </p:nvSpPr>
        <p:spPr bwMode="auto">
          <a:xfrm flipV="1">
            <a:off x="4943475" y="4648200"/>
            <a:ext cx="2343150" cy="4286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65" name="Line 89"/>
          <p:cNvSpPr>
            <a:spLocks noChangeShapeType="1"/>
          </p:cNvSpPr>
          <p:nvPr/>
        </p:nvSpPr>
        <p:spPr bwMode="auto">
          <a:xfrm>
            <a:off x="5219700" y="2981325"/>
            <a:ext cx="1762125" cy="2762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66" name="Line 90"/>
          <p:cNvSpPr>
            <a:spLocks noChangeShapeType="1"/>
          </p:cNvSpPr>
          <p:nvPr/>
        </p:nvSpPr>
        <p:spPr bwMode="auto">
          <a:xfrm flipV="1">
            <a:off x="4895850" y="3476625"/>
            <a:ext cx="2085975" cy="3619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167" name="Group 93"/>
          <p:cNvGrpSpPr>
            <a:grpSpLocks/>
          </p:cNvGrpSpPr>
          <p:nvPr/>
        </p:nvGrpSpPr>
        <p:grpSpPr bwMode="auto">
          <a:xfrm>
            <a:off x="5156200" y="3408363"/>
            <a:ext cx="1974850" cy="701675"/>
            <a:chOff x="3248" y="2147"/>
            <a:chExt cx="1244" cy="442"/>
          </a:xfrm>
        </p:grpSpPr>
        <p:sp>
          <p:nvSpPr>
            <p:cNvPr id="6179" name="Rectangle 92"/>
            <p:cNvSpPr>
              <a:spLocks noChangeArrowheads="1"/>
            </p:cNvSpPr>
            <p:nvPr/>
          </p:nvSpPr>
          <p:spPr bwMode="auto">
            <a:xfrm>
              <a:off x="3306" y="2190"/>
              <a:ext cx="906" cy="1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180" name="Text Box 91"/>
            <p:cNvSpPr txBox="1">
              <a:spLocks noChangeArrowheads="1"/>
            </p:cNvSpPr>
            <p:nvPr/>
          </p:nvSpPr>
          <p:spPr bwMode="auto">
            <a:xfrm>
              <a:off x="3248" y="2147"/>
              <a:ext cx="1244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  <a:latin typeface="Comic Sans MS" pitchFamily="66" charset="0"/>
                  <a:ea typeface="宋体" pitchFamily="2" charset="-122"/>
                </a:rPr>
                <a:t>TCP connection</a:t>
              </a:r>
            </a:p>
            <a:p>
              <a:r>
                <a:rPr lang="en-US" altLang="zh-CN" sz="2000">
                  <a:solidFill>
                    <a:srgbClr val="FF0000"/>
                  </a:solidFill>
                  <a:latin typeface="Comic Sans MS" pitchFamily="66" charset="0"/>
                  <a:ea typeface="宋体" pitchFamily="2" charset="-122"/>
                </a:rPr>
                <a:t>reply.</a:t>
              </a:r>
              <a:endParaRPr lang="en-US" altLang="zh-CN">
                <a:ea typeface="宋体" pitchFamily="2" charset="-122"/>
              </a:endParaRPr>
            </a:p>
          </p:txBody>
        </p:sp>
      </p:grpSp>
      <p:sp>
        <p:nvSpPr>
          <p:cNvPr id="6168" name="Line 94"/>
          <p:cNvSpPr>
            <a:spLocks noChangeShapeType="1"/>
          </p:cNvSpPr>
          <p:nvPr/>
        </p:nvSpPr>
        <p:spPr bwMode="auto">
          <a:xfrm>
            <a:off x="4943475" y="4086225"/>
            <a:ext cx="2400300" cy="4191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169" name="Group 97"/>
          <p:cNvGrpSpPr>
            <a:grpSpLocks/>
          </p:cNvGrpSpPr>
          <p:nvPr/>
        </p:nvGrpSpPr>
        <p:grpSpPr bwMode="auto">
          <a:xfrm>
            <a:off x="5156200" y="4151313"/>
            <a:ext cx="3794125" cy="304800"/>
            <a:chOff x="3212" y="2597"/>
            <a:chExt cx="2390" cy="192"/>
          </a:xfrm>
        </p:grpSpPr>
        <p:sp>
          <p:nvSpPr>
            <p:cNvPr id="6177" name="Rectangle 96"/>
            <p:cNvSpPr>
              <a:spLocks noChangeArrowheads="1"/>
            </p:cNvSpPr>
            <p:nvPr/>
          </p:nvSpPr>
          <p:spPr bwMode="auto">
            <a:xfrm>
              <a:off x="3252" y="2628"/>
              <a:ext cx="2100" cy="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178" name="Text Box 95"/>
            <p:cNvSpPr txBox="1">
              <a:spLocks noChangeArrowheads="1"/>
            </p:cNvSpPr>
            <p:nvPr/>
          </p:nvSpPr>
          <p:spPr bwMode="auto">
            <a:xfrm>
              <a:off x="3212" y="2597"/>
              <a:ext cx="239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CN" sz="1400">
                  <a:solidFill>
                    <a:srgbClr val="FF0000"/>
                  </a:solidFill>
                  <a:latin typeface="Comic Sans MS" pitchFamily="66" charset="0"/>
                  <a:ea typeface="宋体" pitchFamily="2" charset="-122"/>
                </a:rPr>
                <a:t>Get http://www.buaa..edu.cn/index.htm</a:t>
              </a:r>
              <a:endParaRPr lang="en-US" altLang="zh-CN">
                <a:ea typeface="宋体" pitchFamily="2" charset="-122"/>
              </a:endParaRPr>
            </a:p>
          </p:txBody>
        </p:sp>
      </p:grpSp>
      <p:grpSp>
        <p:nvGrpSpPr>
          <p:cNvPr id="6170" name="Group 98"/>
          <p:cNvGrpSpPr>
            <a:grpSpLocks/>
          </p:cNvGrpSpPr>
          <p:nvPr/>
        </p:nvGrpSpPr>
        <p:grpSpPr bwMode="auto">
          <a:xfrm>
            <a:off x="5784850" y="4656138"/>
            <a:ext cx="908050" cy="457200"/>
            <a:chOff x="1046" y="2771"/>
            <a:chExt cx="572" cy="288"/>
          </a:xfrm>
        </p:grpSpPr>
        <p:sp>
          <p:nvSpPr>
            <p:cNvPr id="6175" name="Rectangle 99"/>
            <p:cNvSpPr>
              <a:spLocks noChangeArrowheads="1"/>
            </p:cNvSpPr>
            <p:nvPr/>
          </p:nvSpPr>
          <p:spPr bwMode="auto">
            <a:xfrm>
              <a:off x="1104" y="2820"/>
              <a:ext cx="444" cy="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176" name="Text Box 100"/>
            <p:cNvSpPr txBox="1">
              <a:spLocks noChangeArrowheads="1"/>
            </p:cNvSpPr>
            <p:nvPr/>
          </p:nvSpPr>
          <p:spPr bwMode="auto">
            <a:xfrm>
              <a:off x="1046" y="2771"/>
              <a:ext cx="57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zh-CN" altLang="en-US">
                  <a:solidFill>
                    <a:srgbClr val="FF0000"/>
                  </a:solidFill>
                  <a:latin typeface="Comic Sans MS" pitchFamily="66" charset="0"/>
                  <a:ea typeface="宋体" pitchFamily="2" charset="-122"/>
                </a:rPr>
                <a:t>&lt;</a:t>
              </a:r>
              <a:r>
                <a:rPr lang="en-US" altLang="zh-CN">
                  <a:solidFill>
                    <a:srgbClr val="FF0000"/>
                  </a:solidFill>
                  <a:latin typeface="Comic Sans MS" pitchFamily="66" charset="0"/>
                  <a:ea typeface="宋体" pitchFamily="2" charset="-122"/>
                </a:rPr>
                <a:t>file&gt;</a:t>
              </a:r>
              <a:endParaRPr lang="en-US" altLang="zh-CN">
                <a:ea typeface="宋体" pitchFamily="2" charset="-122"/>
              </a:endParaRPr>
            </a:p>
          </p:txBody>
        </p:sp>
      </p:grpSp>
      <p:sp>
        <p:nvSpPr>
          <p:cNvPr id="6171" name="Line 101"/>
          <p:cNvSpPr>
            <a:spLocks noChangeShapeType="1"/>
          </p:cNvSpPr>
          <p:nvPr/>
        </p:nvSpPr>
        <p:spPr bwMode="auto">
          <a:xfrm>
            <a:off x="4057650" y="1962150"/>
            <a:ext cx="0" cy="385762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172" name="Group 105"/>
          <p:cNvGrpSpPr>
            <a:grpSpLocks/>
          </p:cNvGrpSpPr>
          <p:nvPr/>
        </p:nvGrpSpPr>
        <p:grpSpPr bwMode="auto">
          <a:xfrm>
            <a:off x="3679825" y="5094288"/>
            <a:ext cx="815975" cy="457200"/>
            <a:chOff x="2198" y="3221"/>
            <a:chExt cx="514" cy="288"/>
          </a:xfrm>
        </p:grpSpPr>
        <p:sp>
          <p:nvSpPr>
            <p:cNvPr id="6173" name="Rectangle 104"/>
            <p:cNvSpPr>
              <a:spLocks noChangeArrowheads="1"/>
            </p:cNvSpPr>
            <p:nvPr/>
          </p:nvSpPr>
          <p:spPr bwMode="auto">
            <a:xfrm>
              <a:off x="2244" y="3282"/>
              <a:ext cx="408" cy="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174" name="Text Box 102"/>
            <p:cNvSpPr txBox="1">
              <a:spLocks noChangeArrowheads="1"/>
            </p:cNvSpPr>
            <p:nvPr/>
          </p:nvSpPr>
          <p:spPr bwMode="auto">
            <a:xfrm>
              <a:off x="2198" y="3221"/>
              <a:ext cx="51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CN">
                  <a:solidFill>
                    <a:schemeClr val="accent2"/>
                  </a:solidFill>
                  <a:latin typeface="Comic Sans MS" pitchFamily="66" charset="0"/>
                  <a:ea typeface="宋体" pitchFamily="2" charset="-122"/>
                </a:rPr>
                <a:t>time</a:t>
              </a:r>
              <a:endParaRPr lang="en-US" altLang="zh-CN"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094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55299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775907B-4B16-4BD7-9A5A-25E62E55B650}" type="slidenum">
              <a:rPr lang="zh-CN" altLang="en-US" sz="1400" smtClean="0"/>
              <a:pPr/>
              <a:t>6</a:t>
            </a:fld>
            <a:endParaRPr lang="en-US" altLang="zh-CN" sz="1400" smtClean="0"/>
          </a:p>
        </p:txBody>
      </p:sp>
      <p:sp>
        <p:nvSpPr>
          <p:cNvPr id="55300" name="Rectangle 2"/>
          <p:cNvSpPr>
            <a:spLocks noGrp="1" noChangeArrowheads="1"/>
          </p:cNvSpPr>
          <p:nvPr>
            <p:ph type="title"/>
          </p:nvPr>
        </p:nvSpPr>
        <p:spPr>
          <a:xfrm>
            <a:off x="1201738" y="830263"/>
            <a:ext cx="6945312" cy="971550"/>
          </a:xfrm>
        </p:spPr>
        <p:txBody>
          <a:bodyPr/>
          <a:lstStyle/>
          <a:p>
            <a:pPr algn="ctr"/>
            <a:r>
              <a:rPr lang="zh-CN" altLang="en-US" dirty="0">
                <a:ea typeface="宋体" pitchFamily="2" charset="-122"/>
              </a:rPr>
              <a:t>计算机网络在信息时代的作用</a:t>
            </a:r>
            <a:br>
              <a:rPr lang="zh-CN" altLang="en-US" dirty="0">
                <a:ea typeface="宋体" pitchFamily="2" charset="-122"/>
              </a:rPr>
            </a:br>
            <a:r>
              <a:rPr lang="zh-CN" altLang="en-US" dirty="0" smtClean="0">
                <a:ea typeface="宋体" pitchFamily="2" charset="-122"/>
              </a:rPr>
              <a:t/>
            </a:r>
            <a:br>
              <a:rPr lang="zh-CN" altLang="en-US" dirty="0" smtClean="0">
                <a:ea typeface="宋体" pitchFamily="2" charset="-122"/>
              </a:rPr>
            </a:br>
            <a:endParaRPr lang="zh-CN" altLang="en-US" dirty="0" smtClean="0">
              <a:ea typeface="宋体" pitchFamily="2" charset="-122"/>
            </a:endParaRPr>
          </a:p>
        </p:txBody>
      </p:sp>
      <p:sp>
        <p:nvSpPr>
          <p:cNvPr id="251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6288" y="1462088"/>
            <a:ext cx="8050212" cy="450691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3200" dirty="0" smtClean="0">
                <a:ea typeface="宋体" pitchFamily="2" charset="-122"/>
              </a:rPr>
              <a:t>21 </a:t>
            </a:r>
            <a:r>
              <a:rPr lang="zh-CN" altLang="en-US" sz="3200" dirty="0" smtClean="0">
                <a:ea typeface="宋体" pitchFamily="2" charset="-122"/>
              </a:rPr>
              <a:t>世纪的一些重要特征就是数字化</a:t>
            </a:r>
            <a:r>
              <a:rPr lang="zh-CN" altLang="en-US" sz="3200" dirty="0">
                <a:ea typeface="宋体" pitchFamily="2" charset="-122"/>
              </a:rPr>
              <a:t>、</a:t>
            </a:r>
            <a:r>
              <a:rPr lang="zh-CN" altLang="en-US" sz="3200" dirty="0" smtClean="0">
                <a:ea typeface="宋体" pitchFamily="2" charset="-122"/>
              </a:rPr>
              <a:t>信息化</a:t>
            </a:r>
            <a:r>
              <a:rPr lang="zh-CN" altLang="en-US" sz="3200" dirty="0">
                <a:ea typeface="宋体" pitchFamily="2" charset="-122"/>
              </a:rPr>
              <a:t>和</a:t>
            </a:r>
            <a:r>
              <a:rPr lang="zh-CN" altLang="en-US" sz="3200" dirty="0" smtClean="0">
                <a:ea typeface="宋体" pitchFamily="2" charset="-122"/>
              </a:rPr>
              <a:t>网络化，它是一个以互联网为核心的信息时代。当前</a:t>
            </a:r>
            <a:r>
              <a:rPr lang="en-US" altLang="zh-CN" sz="3200" dirty="0" smtClean="0">
                <a:ea typeface="宋体" pitchFamily="2" charset="-122"/>
              </a:rPr>
              <a:t>:</a:t>
            </a:r>
            <a:r>
              <a:rPr lang="zh-CN" altLang="en-US" sz="3200" dirty="0" smtClean="0">
                <a:solidFill>
                  <a:srgbClr val="FF0000"/>
                </a:solidFill>
                <a:ea typeface="宋体" pitchFamily="2" charset="-122"/>
              </a:rPr>
              <a:t>智能化</a:t>
            </a:r>
            <a:r>
              <a:rPr lang="zh-CN" altLang="en-US" sz="3200" dirty="0">
                <a:solidFill>
                  <a:srgbClr val="FF0000"/>
                </a:solidFill>
                <a:ea typeface="宋体" pitchFamily="2" charset="-122"/>
              </a:rPr>
              <a:t>、</a:t>
            </a:r>
            <a:r>
              <a:rPr lang="zh-CN" altLang="en-US" sz="3200" dirty="0" smtClean="0">
                <a:solidFill>
                  <a:srgbClr val="FF0000"/>
                </a:solidFill>
                <a:ea typeface="宋体" pitchFamily="2" charset="-122"/>
              </a:rPr>
              <a:t>知识化</a:t>
            </a:r>
            <a:endParaRPr lang="zh-CN" altLang="en-US" sz="3200" dirty="0">
              <a:solidFill>
                <a:srgbClr val="FF0000"/>
              </a:solidFill>
              <a:ea typeface="宋体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3200" dirty="0" smtClean="0">
                <a:ea typeface="宋体" pitchFamily="2" charset="-122"/>
              </a:rPr>
              <a:t>网络现已成为信息社会的命脉和发展知识经济的重要基础。</a:t>
            </a:r>
          </a:p>
          <a:p>
            <a:pPr>
              <a:lnSpc>
                <a:spcPct val="90000"/>
              </a:lnSpc>
            </a:pPr>
            <a:r>
              <a:rPr lang="zh-CN" altLang="en-US" sz="3200" dirty="0" smtClean="0">
                <a:ea typeface="宋体" pitchFamily="2" charset="-122"/>
              </a:rPr>
              <a:t>网络常见的“三网”，即电信网络（</a:t>
            </a:r>
            <a:r>
              <a:rPr lang="en-US" altLang="zh-CN" sz="3200" dirty="0" smtClean="0">
                <a:ea typeface="宋体" pitchFamily="2" charset="-122"/>
              </a:rPr>
              <a:t>3G/4G/5G</a:t>
            </a:r>
            <a:r>
              <a:rPr lang="zh-CN" altLang="en-US" sz="3200" dirty="0" smtClean="0">
                <a:ea typeface="宋体" pitchFamily="2" charset="-122"/>
              </a:rPr>
              <a:t>）、有线电视网络（</a:t>
            </a:r>
            <a:r>
              <a:rPr lang="en-US" altLang="zh-CN" sz="3200" dirty="0" smtClean="0">
                <a:ea typeface="宋体" pitchFamily="2" charset="-122"/>
              </a:rPr>
              <a:t>Cable Modem</a:t>
            </a:r>
            <a:r>
              <a:rPr lang="zh-CN" altLang="en-US" sz="3200" dirty="0" smtClean="0">
                <a:ea typeface="宋体" pitchFamily="2" charset="-122"/>
              </a:rPr>
              <a:t>）和计算机网络（校园网等）。</a:t>
            </a:r>
          </a:p>
          <a:p>
            <a:pPr>
              <a:lnSpc>
                <a:spcPct val="90000"/>
              </a:lnSpc>
            </a:pPr>
            <a:r>
              <a:rPr lang="zh-CN" altLang="en-US" sz="3200" dirty="0" smtClean="0">
                <a:ea typeface="宋体" pitchFamily="2" charset="-122"/>
              </a:rPr>
              <a:t>发展最快的并起到核心作用的是计算机网络（</a:t>
            </a:r>
            <a:r>
              <a:rPr lang="en-US" altLang="zh-CN" sz="3200" dirty="0" smtClean="0">
                <a:ea typeface="宋体" pitchFamily="2" charset="-122"/>
              </a:rPr>
              <a:t>Internet</a:t>
            </a:r>
            <a:r>
              <a:rPr lang="zh-CN" altLang="en-US" sz="3200" dirty="0" smtClean="0">
                <a:ea typeface="宋体" pitchFamily="2" charset="-122"/>
              </a:rPr>
              <a:t>）。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907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60419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EA7B266-5D63-4DF1-931B-0F21CFC77075}" type="slidenum">
              <a:rPr lang="zh-CN" altLang="en-US" sz="1400" smtClean="0"/>
              <a:pPr/>
              <a:t>60</a:t>
            </a:fld>
            <a:endParaRPr lang="en-US" altLang="zh-CN" sz="1400" smtClean="0"/>
          </a:p>
        </p:txBody>
      </p:sp>
      <p:sp>
        <p:nvSpPr>
          <p:cNvPr id="604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>
                <a:ea typeface="宋体" pitchFamily="2" charset="-122"/>
              </a:rPr>
              <a:t>协议 </a:t>
            </a:r>
            <a:r>
              <a:rPr lang="en-US" altLang="zh-CN" dirty="0" smtClean="0">
                <a:ea typeface="宋体" pitchFamily="2" charset="-122"/>
              </a:rPr>
              <a:t>protocol</a:t>
            </a:r>
          </a:p>
        </p:txBody>
      </p:sp>
      <p:sp>
        <p:nvSpPr>
          <p:cNvPr id="167939" name="Text Box 3"/>
          <p:cNvSpPr txBox="1">
            <a:spLocks noChangeArrowheads="1"/>
          </p:cNvSpPr>
          <p:nvPr/>
        </p:nvSpPr>
        <p:spPr bwMode="auto">
          <a:xfrm>
            <a:off x="495300" y="1257300"/>
            <a:ext cx="8420100" cy="5306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r>
              <a:rPr kumimoji="1" lang="zh-CN" altLang="en-US" b="1" dirty="0">
                <a:ea typeface="宋体" pitchFamily="2" charset="-122"/>
              </a:rPr>
              <a:t>      </a:t>
            </a:r>
            <a:r>
              <a:rPr kumimoji="1" lang="zh-CN" altLang="en-US" sz="2800" b="1" dirty="0">
                <a:ea typeface="宋体" pitchFamily="2" charset="-122"/>
              </a:rPr>
              <a:t>协议</a:t>
            </a:r>
            <a:r>
              <a:rPr kumimoji="1" lang="zh-CN" altLang="en-US" sz="2800" dirty="0">
                <a:ea typeface="宋体" pitchFamily="2" charset="-122"/>
              </a:rPr>
              <a:t>：计算机网络同等层次中，通信双方进行信息交换时必须遵守的规则。</a:t>
            </a:r>
          </a:p>
          <a:p>
            <a:pPr lvl="1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endParaRPr kumimoji="1" lang="zh-CN" altLang="en-US" sz="2800" dirty="0">
              <a:ea typeface="宋体" pitchFamily="2" charset="-122"/>
            </a:endParaRPr>
          </a:p>
          <a:p>
            <a:pPr lvl="1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kumimoji="1" lang="zh-CN" altLang="en-US" sz="2800" b="1" dirty="0">
                <a:ea typeface="宋体" pitchFamily="2" charset="-122"/>
              </a:rPr>
              <a:t>协议的组成：</a:t>
            </a:r>
          </a:p>
          <a:p>
            <a:pPr lvl="1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kumimoji="1" lang="en-US" altLang="zh-CN" sz="2800" dirty="0">
                <a:ea typeface="宋体" pitchFamily="2" charset="-122"/>
              </a:rPr>
              <a:t>1.  </a:t>
            </a:r>
            <a:r>
              <a:rPr kumimoji="1" lang="zh-CN" altLang="en-US" sz="2800" b="1" dirty="0">
                <a:ea typeface="宋体" pitchFamily="2" charset="-122"/>
              </a:rPr>
              <a:t>语法</a:t>
            </a:r>
            <a:r>
              <a:rPr kumimoji="1" lang="zh-CN" altLang="en-US" sz="2800" dirty="0">
                <a:ea typeface="宋体" pitchFamily="2" charset="-122"/>
              </a:rPr>
              <a:t>（</a:t>
            </a:r>
            <a:r>
              <a:rPr kumimoji="1" lang="en-US" altLang="zh-CN" sz="2800" dirty="0">
                <a:ea typeface="宋体" pitchFamily="2" charset="-122"/>
              </a:rPr>
              <a:t>syntax)</a:t>
            </a:r>
            <a:r>
              <a:rPr kumimoji="1" lang="zh-CN" altLang="en-US" sz="2800" dirty="0">
                <a:ea typeface="宋体" pitchFamily="2" charset="-122"/>
              </a:rPr>
              <a:t>：表示数据与控制信息的结构或格式</a:t>
            </a:r>
          </a:p>
          <a:p>
            <a:pPr marL="971550" lvl="1" indent="-5143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AutoNum type="arabicPeriod" startAt="2"/>
            </a:pPr>
            <a:r>
              <a:rPr kumimoji="1" lang="zh-CN" altLang="en-US" sz="2800" b="1" dirty="0" smtClean="0">
                <a:ea typeface="宋体" pitchFamily="2" charset="-122"/>
              </a:rPr>
              <a:t>语义</a:t>
            </a:r>
            <a:r>
              <a:rPr kumimoji="1" lang="zh-CN" altLang="en-US" sz="2800" dirty="0">
                <a:ea typeface="宋体" pitchFamily="2" charset="-122"/>
              </a:rPr>
              <a:t>（</a:t>
            </a:r>
            <a:r>
              <a:rPr kumimoji="1" lang="en-US" altLang="zh-CN" sz="2800" dirty="0">
                <a:ea typeface="宋体" pitchFamily="2" charset="-122"/>
              </a:rPr>
              <a:t>semantics)</a:t>
            </a:r>
            <a:r>
              <a:rPr kumimoji="1" lang="zh-CN" altLang="en-US" sz="2800" dirty="0" smtClean="0">
                <a:ea typeface="宋体" pitchFamily="2" charset="-122"/>
              </a:rPr>
              <a:t>：</a:t>
            </a:r>
            <a:r>
              <a:rPr lang="zh-CN" altLang="en-US" sz="2800" dirty="0"/>
              <a:t>指出需要发出何种控制信息、完成何种动作以及做出何种</a:t>
            </a:r>
            <a:r>
              <a:rPr lang="zh-CN" altLang="en-US" sz="2800" dirty="0" smtClean="0"/>
              <a:t>响应</a:t>
            </a:r>
            <a:endParaRPr lang="en-US" altLang="zh-CN" sz="2800" dirty="0" smtClean="0"/>
          </a:p>
          <a:p>
            <a:pPr marL="971550" lvl="1" indent="-5143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AutoNum type="arabicPeriod" startAt="2"/>
            </a:pPr>
            <a:r>
              <a:rPr kumimoji="1" lang="zh-CN" altLang="en-US" sz="2800" b="1" dirty="0" smtClean="0">
                <a:ea typeface="宋体" pitchFamily="2" charset="-122"/>
              </a:rPr>
              <a:t>定时（</a:t>
            </a:r>
            <a:r>
              <a:rPr kumimoji="1" lang="en-US" altLang="zh-CN" sz="2800" b="1" dirty="0">
                <a:ea typeface="宋体" pitchFamily="2" charset="-122"/>
              </a:rPr>
              <a:t>timing</a:t>
            </a:r>
            <a:r>
              <a:rPr kumimoji="1" lang="en-US" altLang="zh-CN" sz="2800" dirty="0">
                <a:ea typeface="宋体" pitchFamily="2" charset="-122"/>
              </a:rPr>
              <a:t>)</a:t>
            </a:r>
            <a:r>
              <a:rPr kumimoji="1" lang="zh-CN" altLang="en-US" sz="2800" dirty="0">
                <a:ea typeface="宋体" pitchFamily="2" charset="-122"/>
              </a:rPr>
              <a:t>：有关事件顺序的</a:t>
            </a:r>
            <a:r>
              <a:rPr kumimoji="1" lang="zh-CN" altLang="en-US" sz="2800" dirty="0" smtClean="0">
                <a:ea typeface="宋体" pitchFamily="2" charset="-122"/>
              </a:rPr>
              <a:t>说明</a:t>
            </a:r>
            <a:endParaRPr kumimoji="1" lang="en-US" altLang="zh-CN" sz="2800" dirty="0" smtClean="0">
              <a:ea typeface="宋体" pitchFamily="2" charset="-122"/>
            </a:endParaRPr>
          </a:p>
          <a:p>
            <a:pPr marL="457200" lvl="1" indent="0">
              <a:spcBef>
                <a:spcPct val="20000"/>
              </a:spcBef>
              <a:buClr>
                <a:schemeClr val="tx2"/>
              </a:buClr>
              <a:buSzPct val="75000"/>
            </a:pPr>
            <a:r>
              <a:rPr kumimoji="1" lang="en-US" altLang="zh-CN" sz="2800" dirty="0">
                <a:ea typeface="宋体" pitchFamily="2" charset="-122"/>
              </a:rPr>
              <a:t> </a:t>
            </a:r>
            <a:r>
              <a:rPr kumimoji="1" lang="en-US" altLang="zh-CN" sz="2800" dirty="0" smtClean="0">
                <a:ea typeface="宋体" pitchFamily="2" charset="-122"/>
              </a:rPr>
              <a:t>     </a:t>
            </a:r>
            <a:r>
              <a:rPr kumimoji="1" lang="zh-CN" altLang="en-US" sz="2800" dirty="0" smtClean="0">
                <a:ea typeface="宋体" pitchFamily="2" charset="-122"/>
              </a:rPr>
              <a:t>或者叫</a:t>
            </a:r>
            <a:r>
              <a:rPr kumimoji="1" lang="zh-CN" altLang="en-US" sz="2800" b="1" dirty="0" smtClean="0">
                <a:ea typeface="宋体" pitchFamily="2" charset="-122"/>
              </a:rPr>
              <a:t>同步</a:t>
            </a:r>
            <a:endParaRPr kumimoji="1" lang="zh-CN" altLang="en-US" sz="2800" b="1" dirty="0"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endParaRPr kumimoji="1" lang="zh-CN" altLang="en-US" sz="2800" dirty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499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7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7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7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7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7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7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7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7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7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7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7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7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939" grpId="0" build="p" bldLvl="2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24931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0DA1360-7E77-40A6-8EF0-10EEE702822B}" type="slidenum">
              <a:rPr lang="zh-CN" altLang="en-US" sz="1400" smtClean="0"/>
              <a:pPr/>
              <a:t>61</a:t>
            </a:fld>
            <a:endParaRPr lang="en-US" altLang="zh-CN" sz="1400" smtClean="0"/>
          </a:p>
        </p:txBody>
      </p:sp>
      <p:sp>
        <p:nvSpPr>
          <p:cNvPr id="12493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7000"/>
            <a:ext cx="7772400" cy="1143000"/>
          </a:xfrm>
        </p:spPr>
        <p:txBody>
          <a:bodyPr/>
          <a:lstStyle/>
          <a:p>
            <a:pPr algn="ctr"/>
            <a:r>
              <a:rPr lang="zh-CN" altLang="en-US" sz="3600" dirty="0" smtClean="0">
                <a:ea typeface="宋体" pitchFamily="2" charset="-122"/>
              </a:rPr>
              <a:t>分层优点</a:t>
            </a:r>
          </a:p>
        </p:txBody>
      </p:sp>
      <p:sp>
        <p:nvSpPr>
          <p:cNvPr id="176131" name="Text Box 3"/>
          <p:cNvSpPr txBox="1">
            <a:spLocks noChangeArrowheads="1"/>
          </p:cNvSpPr>
          <p:nvPr/>
        </p:nvSpPr>
        <p:spPr bwMode="auto">
          <a:xfrm>
            <a:off x="-190500" y="1130300"/>
            <a:ext cx="8420100" cy="601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2" algn="just" eaLnBrk="1" hangingPunct="1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</a:pPr>
            <a:r>
              <a:rPr kumimoji="1" lang="zh-CN" altLang="en-US" sz="3200" dirty="0">
                <a:ea typeface="宋体" pitchFamily="2" charset="-122"/>
              </a:rPr>
              <a:t>各层独立。每一层不需要知道下层是如何实现的，只需要知道层间的接口和所提供的服务。</a:t>
            </a:r>
          </a:p>
          <a:p>
            <a:pPr lvl="2" algn="just" eaLnBrk="1" hangingPunct="1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</a:pPr>
            <a:r>
              <a:rPr kumimoji="1" lang="zh-CN" altLang="en-US" sz="3200" dirty="0">
                <a:ea typeface="宋体" pitchFamily="2" charset="-122"/>
              </a:rPr>
              <a:t>灵活性好。当任意层发生变化时，只要接口不变，上下层均不受影响。</a:t>
            </a:r>
          </a:p>
          <a:p>
            <a:pPr lvl="2" algn="just" eaLnBrk="1" hangingPunct="1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</a:pPr>
            <a:r>
              <a:rPr kumimoji="1" lang="zh-CN" altLang="en-US" sz="3200" dirty="0">
                <a:ea typeface="宋体" pitchFamily="2" charset="-122"/>
              </a:rPr>
              <a:t>结构上分开，各层可采用最适合的技术。</a:t>
            </a:r>
          </a:p>
          <a:p>
            <a:pPr lvl="2" algn="just" eaLnBrk="1" hangingPunct="1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</a:pPr>
            <a:r>
              <a:rPr kumimoji="1" lang="zh-CN" altLang="en-US" sz="3200" dirty="0">
                <a:ea typeface="宋体" pitchFamily="2" charset="-122"/>
              </a:rPr>
              <a:t>易于实现和维护。</a:t>
            </a:r>
          </a:p>
          <a:p>
            <a:pPr lvl="2" algn="just" eaLnBrk="1" hangingPunct="1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</a:pPr>
            <a:r>
              <a:rPr kumimoji="1" lang="zh-CN" altLang="en-US" sz="3200" dirty="0">
                <a:ea typeface="宋体" pitchFamily="2" charset="-122"/>
              </a:rPr>
              <a:t>促进标准化。由于每一层及其提供的服务都有明确的定义。</a:t>
            </a:r>
          </a:p>
          <a:p>
            <a:pPr algn="just" eaLnBrk="1" hangingPunct="1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</a:pPr>
            <a:endParaRPr kumimoji="1" lang="zh-CN" altLang="en-US" sz="3600" dirty="0">
              <a:solidFill>
                <a:schemeClr val="bg2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771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6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6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6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6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6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6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6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6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6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6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131" grpId="0" build="p" bldLvl="3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25955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556DE01-C875-4746-A41C-1DE01F20B942}" type="slidenum">
              <a:rPr lang="zh-CN" altLang="en-US" sz="1400" smtClean="0"/>
              <a:pPr/>
              <a:t>62</a:t>
            </a:fld>
            <a:endParaRPr lang="en-US" altLang="zh-CN" sz="1400" smtClean="0"/>
          </a:p>
        </p:txBody>
      </p:sp>
      <p:sp>
        <p:nvSpPr>
          <p:cNvPr id="12595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772400" cy="914400"/>
          </a:xfrm>
        </p:spPr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An Example: No Layering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4419600"/>
            <a:ext cx="7924800" cy="1371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mtClean="0">
                <a:ea typeface="宋体" pitchFamily="2" charset="-122"/>
              </a:rPr>
              <a:t>No layering: each new application has to be </a:t>
            </a:r>
            <a:r>
              <a:rPr lang="en-US" altLang="zh-CN" smtClean="0">
                <a:solidFill>
                  <a:srgbClr val="FF0000"/>
                </a:solidFill>
                <a:ea typeface="宋体" pitchFamily="2" charset="-122"/>
              </a:rPr>
              <a:t>re-</a:t>
            </a:r>
            <a:r>
              <a:rPr lang="en-US" altLang="zh-CN" smtClean="0">
                <a:ea typeface="宋体" pitchFamily="2" charset="-122"/>
              </a:rPr>
              <a:t>implemented for every network technology!</a:t>
            </a:r>
          </a:p>
        </p:txBody>
      </p:sp>
      <p:sp>
        <p:nvSpPr>
          <p:cNvPr id="125958" name="Rectangle 4"/>
          <p:cNvSpPr>
            <a:spLocks noChangeArrowheads="1"/>
          </p:cNvSpPr>
          <p:nvPr/>
        </p:nvSpPr>
        <p:spPr bwMode="auto">
          <a:xfrm>
            <a:off x="2819400" y="2057400"/>
            <a:ext cx="914400" cy="457200"/>
          </a:xfrm>
          <a:prstGeom prst="rect">
            <a:avLst/>
          </a:prstGeom>
          <a:solidFill>
            <a:srgbClr val="99CC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25959" name="Rectangle 5"/>
          <p:cNvSpPr>
            <a:spLocks noChangeArrowheads="1"/>
          </p:cNvSpPr>
          <p:nvPr/>
        </p:nvSpPr>
        <p:spPr bwMode="auto">
          <a:xfrm>
            <a:off x="4495800" y="2057400"/>
            <a:ext cx="685800" cy="457200"/>
          </a:xfrm>
          <a:prstGeom prst="rect">
            <a:avLst/>
          </a:prstGeom>
          <a:solidFill>
            <a:srgbClr val="99CC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25960" name="Text Box 6"/>
          <p:cNvSpPr txBox="1">
            <a:spLocks noChangeArrowheads="1"/>
          </p:cNvSpPr>
          <p:nvPr/>
        </p:nvSpPr>
        <p:spPr bwMode="auto">
          <a:xfrm>
            <a:off x="2808288" y="2133600"/>
            <a:ext cx="10017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000" b="1">
                <a:latin typeface="Arial" pitchFamily="34" charset="0"/>
                <a:ea typeface="宋体" pitchFamily="2" charset="-122"/>
              </a:rPr>
              <a:t>Telnet </a:t>
            </a:r>
          </a:p>
        </p:txBody>
      </p:sp>
      <p:sp>
        <p:nvSpPr>
          <p:cNvPr id="125961" name="Text Box 7"/>
          <p:cNvSpPr txBox="1">
            <a:spLocks noChangeArrowheads="1"/>
          </p:cNvSpPr>
          <p:nvPr/>
        </p:nvSpPr>
        <p:spPr bwMode="auto">
          <a:xfrm>
            <a:off x="4516438" y="2057400"/>
            <a:ext cx="665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000" b="1">
                <a:latin typeface="Arial" pitchFamily="34" charset="0"/>
                <a:ea typeface="宋体" pitchFamily="2" charset="-122"/>
              </a:rPr>
              <a:t>FTP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5943600" y="3048000"/>
            <a:ext cx="1066800" cy="762000"/>
            <a:chOff x="3456" y="2400"/>
            <a:chExt cx="672" cy="480"/>
          </a:xfrm>
        </p:grpSpPr>
        <p:sp>
          <p:nvSpPr>
            <p:cNvPr id="125984" name="Rectangle 9"/>
            <p:cNvSpPr>
              <a:spLocks noChangeArrowheads="1"/>
            </p:cNvSpPr>
            <p:nvPr/>
          </p:nvSpPr>
          <p:spPr bwMode="auto">
            <a:xfrm>
              <a:off x="3456" y="2400"/>
              <a:ext cx="672" cy="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25985" name="Text Box 10"/>
            <p:cNvSpPr txBox="1">
              <a:spLocks noChangeArrowheads="1"/>
            </p:cNvSpPr>
            <p:nvPr/>
          </p:nvSpPr>
          <p:spPr bwMode="auto">
            <a:xfrm>
              <a:off x="3494" y="2407"/>
              <a:ext cx="623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zh-CN" sz="2000" b="1">
                  <a:latin typeface="Arial" pitchFamily="34" charset="0"/>
                  <a:ea typeface="宋体" pitchFamily="2" charset="-122"/>
                </a:rPr>
                <a:t>packet</a:t>
              </a:r>
            </a:p>
            <a:p>
              <a:pPr algn="ctr"/>
              <a:r>
                <a:rPr lang="en-US" altLang="zh-CN" sz="2000" b="1">
                  <a:latin typeface="Arial" pitchFamily="34" charset="0"/>
                  <a:ea typeface="宋体" pitchFamily="2" charset="-122"/>
                </a:rPr>
                <a:t>radio</a:t>
              </a:r>
            </a:p>
          </p:txBody>
        </p:sp>
      </p:grpSp>
      <p:sp>
        <p:nvSpPr>
          <p:cNvPr id="125963" name="Rectangle 11"/>
          <p:cNvSpPr>
            <a:spLocks noChangeArrowheads="1"/>
          </p:cNvSpPr>
          <p:nvPr/>
        </p:nvSpPr>
        <p:spPr bwMode="auto">
          <a:xfrm>
            <a:off x="3276600" y="3048000"/>
            <a:ext cx="1143000" cy="7620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25964" name="Text Box 12"/>
          <p:cNvSpPr txBox="1">
            <a:spLocks noChangeArrowheads="1"/>
          </p:cNvSpPr>
          <p:nvPr/>
        </p:nvSpPr>
        <p:spPr bwMode="auto">
          <a:xfrm>
            <a:off x="3336925" y="3059113"/>
            <a:ext cx="10826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 sz="2000" b="1">
                <a:latin typeface="Arial" pitchFamily="34" charset="0"/>
                <a:ea typeface="宋体" pitchFamily="2" charset="-122"/>
              </a:rPr>
              <a:t>coaxial </a:t>
            </a:r>
          </a:p>
          <a:p>
            <a:pPr algn="ctr"/>
            <a:r>
              <a:rPr lang="en-US" altLang="zh-CN" sz="2000" b="1">
                <a:latin typeface="Arial" pitchFamily="34" charset="0"/>
                <a:ea typeface="宋体" pitchFamily="2" charset="-122"/>
              </a:rPr>
              <a:t>cable</a:t>
            </a:r>
          </a:p>
        </p:txBody>
      </p:sp>
      <p:sp>
        <p:nvSpPr>
          <p:cNvPr id="125965" name="Rectangle 13"/>
          <p:cNvSpPr>
            <a:spLocks noChangeArrowheads="1"/>
          </p:cNvSpPr>
          <p:nvPr/>
        </p:nvSpPr>
        <p:spPr bwMode="auto">
          <a:xfrm>
            <a:off x="4724400" y="3048000"/>
            <a:ext cx="990600" cy="7620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25966" name="Text Box 14"/>
          <p:cNvSpPr txBox="1">
            <a:spLocks noChangeArrowheads="1"/>
          </p:cNvSpPr>
          <p:nvPr/>
        </p:nvSpPr>
        <p:spPr bwMode="auto">
          <a:xfrm>
            <a:off x="4784725" y="3059113"/>
            <a:ext cx="8540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 sz="2000" b="1">
                <a:latin typeface="Arial" pitchFamily="34" charset="0"/>
                <a:ea typeface="宋体" pitchFamily="2" charset="-122"/>
              </a:rPr>
              <a:t>fiber</a:t>
            </a:r>
          </a:p>
          <a:p>
            <a:pPr algn="ctr"/>
            <a:r>
              <a:rPr lang="en-US" altLang="zh-CN" sz="2000" b="1">
                <a:latin typeface="Arial" pitchFamily="34" charset="0"/>
                <a:ea typeface="宋体" pitchFamily="2" charset="-122"/>
              </a:rPr>
              <a:t>optic</a:t>
            </a:r>
          </a:p>
        </p:txBody>
      </p:sp>
      <p:sp>
        <p:nvSpPr>
          <p:cNvPr id="125967" name="Line 15"/>
          <p:cNvSpPr>
            <a:spLocks noChangeShapeType="1"/>
          </p:cNvSpPr>
          <p:nvPr/>
        </p:nvSpPr>
        <p:spPr bwMode="auto">
          <a:xfrm>
            <a:off x="2438400" y="2819400"/>
            <a:ext cx="44958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968" name="Text Box 16"/>
          <p:cNvSpPr txBox="1">
            <a:spLocks noChangeArrowheads="1"/>
          </p:cNvSpPr>
          <p:nvPr/>
        </p:nvSpPr>
        <p:spPr bwMode="auto">
          <a:xfrm>
            <a:off x="871538" y="2144713"/>
            <a:ext cx="15668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000" b="1">
                <a:latin typeface="Arial" pitchFamily="34" charset="0"/>
                <a:ea typeface="宋体" pitchFamily="2" charset="-122"/>
              </a:rPr>
              <a:t>Application</a:t>
            </a:r>
          </a:p>
        </p:txBody>
      </p:sp>
      <p:sp>
        <p:nvSpPr>
          <p:cNvPr id="125969" name="Text Box 17"/>
          <p:cNvSpPr txBox="1">
            <a:spLocks noChangeArrowheads="1"/>
          </p:cNvSpPr>
          <p:nvPr/>
        </p:nvSpPr>
        <p:spPr bwMode="auto">
          <a:xfrm>
            <a:off x="898525" y="3124200"/>
            <a:ext cx="18351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000" b="1">
                <a:latin typeface="Arial" pitchFamily="34" charset="0"/>
                <a:ea typeface="宋体" pitchFamily="2" charset="-122"/>
              </a:rPr>
              <a:t>Transmission</a:t>
            </a:r>
          </a:p>
          <a:p>
            <a:r>
              <a:rPr lang="en-US" altLang="zh-CN" sz="2000" b="1">
                <a:latin typeface="Arial" pitchFamily="34" charset="0"/>
                <a:ea typeface="宋体" pitchFamily="2" charset="-122"/>
              </a:rPr>
              <a:t>Media</a:t>
            </a:r>
          </a:p>
        </p:txBody>
      </p:sp>
      <p:cxnSp>
        <p:nvCxnSpPr>
          <p:cNvPr id="125970" name="AutoShape 18"/>
          <p:cNvCxnSpPr>
            <a:cxnSpLocks noChangeShapeType="1"/>
            <a:stCxn id="125960" idx="2"/>
            <a:endCxn id="125964" idx="0"/>
          </p:cNvCxnSpPr>
          <p:nvPr/>
        </p:nvCxnSpPr>
        <p:spPr bwMode="auto">
          <a:xfrm>
            <a:off x="3309938" y="2530475"/>
            <a:ext cx="568325" cy="52863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5971" name="AutoShape 19"/>
          <p:cNvCxnSpPr>
            <a:cxnSpLocks noChangeShapeType="1"/>
            <a:stCxn id="125960" idx="2"/>
            <a:endCxn id="125965" idx="0"/>
          </p:cNvCxnSpPr>
          <p:nvPr/>
        </p:nvCxnSpPr>
        <p:spPr bwMode="auto">
          <a:xfrm>
            <a:off x="3309938" y="2530475"/>
            <a:ext cx="1909762" cy="5080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5972" name="AutoShape 20"/>
          <p:cNvCxnSpPr>
            <a:cxnSpLocks noChangeShapeType="1"/>
            <a:stCxn id="125959" idx="2"/>
            <a:endCxn id="125963" idx="0"/>
          </p:cNvCxnSpPr>
          <p:nvPr/>
        </p:nvCxnSpPr>
        <p:spPr bwMode="auto">
          <a:xfrm flipH="1">
            <a:off x="3848100" y="2524125"/>
            <a:ext cx="990600" cy="5143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5973" name="AutoShape 21"/>
          <p:cNvCxnSpPr>
            <a:cxnSpLocks noChangeShapeType="1"/>
            <a:stCxn id="125959" idx="2"/>
            <a:endCxn id="125965" idx="0"/>
          </p:cNvCxnSpPr>
          <p:nvPr/>
        </p:nvCxnSpPr>
        <p:spPr bwMode="auto">
          <a:xfrm>
            <a:off x="4838700" y="2524125"/>
            <a:ext cx="381000" cy="5143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" name="Group 22"/>
          <p:cNvGrpSpPr>
            <a:grpSpLocks/>
          </p:cNvGrpSpPr>
          <p:nvPr/>
        </p:nvGrpSpPr>
        <p:grpSpPr bwMode="auto">
          <a:xfrm>
            <a:off x="5943600" y="2057400"/>
            <a:ext cx="849313" cy="457200"/>
            <a:chOff x="3456" y="1776"/>
            <a:chExt cx="535" cy="288"/>
          </a:xfrm>
        </p:grpSpPr>
        <p:sp>
          <p:nvSpPr>
            <p:cNvPr id="125982" name="Rectangle 23"/>
            <p:cNvSpPr>
              <a:spLocks noChangeArrowheads="1"/>
            </p:cNvSpPr>
            <p:nvPr/>
          </p:nvSpPr>
          <p:spPr bwMode="auto">
            <a:xfrm>
              <a:off x="3463" y="1776"/>
              <a:ext cx="528" cy="288"/>
            </a:xfrm>
            <a:prstGeom prst="rect">
              <a:avLst/>
            </a:prstGeom>
            <a:solidFill>
              <a:srgbClr val="99CC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25983" name="Text Box 24"/>
            <p:cNvSpPr txBox="1">
              <a:spLocks noChangeArrowheads="1"/>
            </p:cNvSpPr>
            <p:nvPr/>
          </p:nvSpPr>
          <p:spPr bwMode="auto">
            <a:xfrm>
              <a:off x="3456" y="1814"/>
              <a:ext cx="53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CN" sz="2000" b="1">
                  <a:latin typeface="Arial" pitchFamily="34" charset="0"/>
                  <a:ea typeface="宋体" pitchFamily="2" charset="-122"/>
                </a:rPr>
                <a:t>HTTP</a:t>
              </a:r>
            </a:p>
          </p:txBody>
        </p:sp>
      </p:grpSp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3848100" y="2514600"/>
            <a:ext cx="2525713" cy="523875"/>
            <a:chOff x="2424" y="1584"/>
            <a:chExt cx="1591" cy="330"/>
          </a:xfrm>
        </p:grpSpPr>
        <p:cxnSp>
          <p:nvCxnSpPr>
            <p:cNvPr id="125980" name="AutoShape 26"/>
            <p:cNvCxnSpPr>
              <a:cxnSpLocks noChangeShapeType="1"/>
            </p:cNvCxnSpPr>
            <p:nvPr/>
          </p:nvCxnSpPr>
          <p:spPr bwMode="auto">
            <a:xfrm flipH="1">
              <a:off x="2424" y="1584"/>
              <a:ext cx="1548" cy="33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5981" name="AutoShape 27"/>
            <p:cNvCxnSpPr>
              <a:cxnSpLocks noChangeShapeType="1"/>
            </p:cNvCxnSpPr>
            <p:nvPr/>
          </p:nvCxnSpPr>
          <p:spPr bwMode="auto">
            <a:xfrm flipH="1">
              <a:off x="3288" y="1590"/>
              <a:ext cx="727" cy="324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" name="Group 28"/>
          <p:cNvGrpSpPr>
            <a:grpSpLocks/>
          </p:cNvGrpSpPr>
          <p:nvPr/>
        </p:nvGrpSpPr>
        <p:grpSpPr bwMode="auto">
          <a:xfrm>
            <a:off x="3462338" y="2514600"/>
            <a:ext cx="3090862" cy="544513"/>
            <a:chOff x="2181" y="1584"/>
            <a:chExt cx="1947" cy="343"/>
          </a:xfrm>
        </p:grpSpPr>
        <p:cxnSp>
          <p:nvCxnSpPr>
            <p:cNvPr id="125977" name="AutoShape 29"/>
            <p:cNvCxnSpPr>
              <a:cxnSpLocks noChangeShapeType="1"/>
              <a:stCxn id="125959" idx="2"/>
              <a:endCxn id="125984" idx="0"/>
            </p:cNvCxnSpPr>
            <p:nvPr/>
          </p:nvCxnSpPr>
          <p:spPr bwMode="auto">
            <a:xfrm>
              <a:off x="3048" y="1590"/>
              <a:ext cx="1032" cy="324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5978" name="AutoShape 30"/>
            <p:cNvCxnSpPr>
              <a:cxnSpLocks noChangeShapeType="1"/>
              <a:endCxn id="125985" idx="0"/>
            </p:cNvCxnSpPr>
            <p:nvPr/>
          </p:nvCxnSpPr>
          <p:spPr bwMode="auto">
            <a:xfrm>
              <a:off x="2181" y="1584"/>
              <a:ext cx="1917" cy="343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5979" name="Line 31"/>
            <p:cNvSpPr>
              <a:spLocks noChangeShapeType="1"/>
            </p:cNvSpPr>
            <p:nvPr/>
          </p:nvSpPr>
          <p:spPr bwMode="auto">
            <a:xfrm>
              <a:off x="4128" y="1584"/>
              <a:ext cx="0" cy="336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429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7" grpId="0" build="p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26979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8DD979C-3C73-41C2-B4CE-1BC7639805BF}" type="slidenum">
              <a:rPr lang="zh-CN" altLang="en-US" sz="1400" smtClean="0"/>
              <a:pPr/>
              <a:t>63</a:t>
            </a:fld>
            <a:endParaRPr lang="en-US" altLang="zh-CN" sz="1400" smtClean="0"/>
          </a:p>
        </p:txBody>
      </p:sp>
      <p:sp>
        <p:nvSpPr>
          <p:cNvPr id="12698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7772400" cy="1143000"/>
          </a:xfrm>
        </p:spPr>
        <p:txBody>
          <a:bodyPr/>
          <a:lstStyle/>
          <a:p>
            <a:r>
              <a:rPr lang="en-US" altLang="zh-CN" sz="3600" smtClean="0">
                <a:ea typeface="宋体" pitchFamily="2" charset="-122"/>
              </a:rPr>
              <a:t>An Example: Benefit of Layering</a:t>
            </a:r>
          </a:p>
        </p:txBody>
      </p:sp>
      <p:sp>
        <p:nvSpPr>
          <p:cNvPr id="12698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228600" y="1447800"/>
            <a:ext cx="8610600" cy="1447800"/>
          </a:xfrm>
        </p:spPr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Solution: introduce an intermediate layer that provides a </a:t>
            </a:r>
            <a:r>
              <a:rPr lang="en-US" altLang="zh-CN" smtClean="0">
                <a:solidFill>
                  <a:srgbClr val="FF0000"/>
                </a:solidFill>
                <a:ea typeface="宋体" pitchFamily="2" charset="-122"/>
              </a:rPr>
              <a:t>common</a:t>
            </a:r>
            <a:r>
              <a:rPr lang="en-US" altLang="zh-CN" smtClean="0">
                <a:ea typeface="宋体" pitchFamily="2" charset="-122"/>
              </a:rPr>
              <a:t> abstraction for various network technologies</a:t>
            </a:r>
          </a:p>
        </p:txBody>
      </p:sp>
      <p:sp>
        <p:nvSpPr>
          <p:cNvPr id="78852" name="Rectangle 1028"/>
          <p:cNvSpPr>
            <a:spLocks noChangeArrowheads="1"/>
          </p:cNvSpPr>
          <p:nvPr/>
        </p:nvSpPr>
        <p:spPr bwMode="auto">
          <a:xfrm>
            <a:off x="5715000" y="3048000"/>
            <a:ext cx="838200" cy="457200"/>
          </a:xfrm>
          <a:prstGeom prst="rect">
            <a:avLst/>
          </a:prstGeom>
          <a:solidFill>
            <a:srgbClr val="99CC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 sz="2000" b="1">
                <a:ea typeface="宋体" pitchFamily="2" charset="-122"/>
              </a:rPr>
              <a:t>HTTP</a:t>
            </a:r>
          </a:p>
        </p:txBody>
      </p:sp>
      <p:sp>
        <p:nvSpPr>
          <p:cNvPr id="126983" name="Rectangle 1029"/>
          <p:cNvSpPr>
            <a:spLocks noChangeArrowheads="1"/>
          </p:cNvSpPr>
          <p:nvPr/>
        </p:nvSpPr>
        <p:spPr bwMode="auto">
          <a:xfrm>
            <a:off x="2743200" y="3092450"/>
            <a:ext cx="914400" cy="457200"/>
          </a:xfrm>
          <a:prstGeom prst="rect">
            <a:avLst/>
          </a:prstGeom>
          <a:solidFill>
            <a:srgbClr val="99CC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26984" name="Rectangle 1030"/>
          <p:cNvSpPr>
            <a:spLocks noChangeArrowheads="1"/>
          </p:cNvSpPr>
          <p:nvPr/>
        </p:nvSpPr>
        <p:spPr bwMode="auto">
          <a:xfrm>
            <a:off x="4191000" y="3048000"/>
            <a:ext cx="685800" cy="457200"/>
          </a:xfrm>
          <a:prstGeom prst="rect">
            <a:avLst/>
          </a:prstGeom>
          <a:solidFill>
            <a:srgbClr val="99CC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26985" name="Text Box 1031"/>
          <p:cNvSpPr txBox="1">
            <a:spLocks noChangeArrowheads="1"/>
          </p:cNvSpPr>
          <p:nvPr/>
        </p:nvSpPr>
        <p:spPr bwMode="auto">
          <a:xfrm>
            <a:off x="2732088" y="3124200"/>
            <a:ext cx="10017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000" b="1">
                <a:latin typeface="Arial" pitchFamily="34" charset="0"/>
                <a:ea typeface="宋体" pitchFamily="2" charset="-122"/>
              </a:rPr>
              <a:t>Telnet </a:t>
            </a:r>
          </a:p>
        </p:txBody>
      </p:sp>
      <p:sp>
        <p:nvSpPr>
          <p:cNvPr id="126986" name="Text Box 1032"/>
          <p:cNvSpPr txBox="1">
            <a:spLocks noChangeArrowheads="1"/>
          </p:cNvSpPr>
          <p:nvPr/>
        </p:nvSpPr>
        <p:spPr bwMode="auto">
          <a:xfrm>
            <a:off x="4191000" y="3124200"/>
            <a:ext cx="6651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000" b="1">
                <a:latin typeface="Arial" pitchFamily="34" charset="0"/>
                <a:ea typeface="宋体" pitchFamily="2" charset="-122"/>
              </a:rPr>
              <a:t>FTP</a:t>
            </a:r>
          </a:p>
        </p:txBody>
      </p:sp>
      <p:grpSp>
        <p:nvGrpSpPr>
          <p:cNvPr id="2" name="Group 1033"/>
          <p:cNvGrpSpPr>
            <a:grpSpLocks/>
          </p:cNvGrpSpPr>
          <p:nvPr/>
        </p:nvGrpSpPr>
        <p:grpSpPr bwMode="auto">
          <a:xfrm>
            <a:off x="5867400" y="5715000"/>
            <a:ext cx="1066800" cy="762000"/>
            <a:chOff x="3456" y="2400"/>
            <a:chExt cx="672" cy="480"/>
          </a:xfrm>
        </p:grpSpPr>
        <p:sp>
          <p:nvSpPr>
            <p:cNvPr id="127004" name="Rectangle 1034"/>
            <p:cNvSpPr>
              <a:spLocks noChangeArrowheads="1"/>
            </p:cNvSpPr>
            <p:nvPr/>
          </p:nvSpPr>
          <p:spPr bwMode="auto">
            <a:xfrm>
              <a:off x="3456" y="2400"/>
              <a:ext cx="672" cy="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27005" name="Text Box 1035"/>
            <p:cNvSpPr txBox="1">
              <a:spLocks noChangeArrowheads="1"/>
            </p:cNvSpPr>
            <p:nvPr/>
          </p:nvSpPr>
          <p:spPr bwMode="auto">
            <a:xfrm>
              <a:off x="3494" y="2407"/>
              <a:ext cx="623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zh-CN" sz="2000" b="1">
                  <a:latin typeface="Arial" pitchFamily="34" charset="0"/>
                  <a:ea typeface="宋体" pitchFamily="2" charset="-122"/>
                </a:rPr>
                <a:t>packet</a:t>
              </a:r>
            </a:p>
            <a:p>
              <a:pPr algn="ctr"/>
              <a:r>
                <a:rPr lang="en-US" altLang="zh-CN" sz="2000" b="1">
                  <a:latin typeface="Arial" pitchFamily="34" charset="0"/>
                  <a:ea typeface="宋体" pitchFamily="2" charset="-122"/>
                </a:rPr>
                <a:t>radio</a:t>
              </a:r>
            </a:p>
          </p:txBody>
        </p:sp>
      </p:grpSp>
      <p:sp>
        <p:nvSpPr>
          <p:cNvPr id="126988" name="Rectangle 1036"/>
          <p:cNvSpPr>
            <a:spLocks noChangeArrowheads="1"/>
          </p:cNvSpPr>
          <p:nvPr/>
        </p:nvSpPr>
        <p:spPr bwMode="auto">
          <a:xfrm>
            <a:off x="3200400" y="5715000"/>
            <a:ext cx="1143000" cy="7620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26989" name="Text Box 1037"/>
          <p:cNvSpPr txBox="1">
            <a:spLocks noChangeArrowheads="1"/>
          </p:cNvSpPr>
          <p:nvPr/>
        </p:nvSpPr>
        <p:spPr bwMode="auto">
          <a:xfrm>
            <a:off x="3200400" y="5715000"/>
            <a:ext cx="11144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 sz="2000" b="1" dirty="0">
                <a:latin typeface="Arial" pitchFamily="34" charset="0"/>
                <a:ea typeface="宋体" pitchFamily="2" charset="-122"/>
              </a:rPr>
              <a:t>coaxial </a:t>
            </a:r>
          </a:p>
          <a:p>
            <a:pPr algn="ctr"/>
            <a:r>
              <a:rPr lang="en-US" altLang="zh-CN" sz="2000" b="1" dirty="0">
                <a:latin typeface="Arial" pitchFamily="34" charset="0"/>
                <a:ea typeface="宋体" pitchFamily="2" charset="-122"/>
              </a:rPr>
              <a:t>cable</a:t>
            </a:r>
          </a:p>
        </p:txBody>
      </p:sp>
      <p:sp>
        <p:nvSpPr>
          <p:cNvPr id="126990" name="Rectangle 1038"/>
          <p:cNvSpPr>
            <a:spLocks noChangeArrowheads="1"/>
          </p:cNvSpPr>
          <p:nvPr/>
        </p:nvSpPr>
        <p:spPr bwMode="auto">
          <a:xfrm>
            <a:off x="4648200" y="5715000"/>
            <a:ext cx="990600" cy="7620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26991" name="Text Box 1039"/>
          <p:cNvSpPr txBox="1">
            <a:spLocks noChangeArrowheads="1"/>
          </p:cNvSpPr>
          <p:nvPr/>
        </p:nvSpPr>
        <p:spPr bwMode="auto">
          <a:xfrm>
            <a:off x="4648200" y="5715000"/>
            <a:ext cx="990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 sz="2000" b="1">
                <a:latin typeface="Arial" pitchFamily="34" charset="0"/>
                <a:ea typeface="宋体" pitchFamily="2" charset="-122"/>
              </a:rPr>
              <a:t>fiber</a:t>
            </a:r>
          </a:p>
          <a:p>
            <a:pPr algn="ctr"/>
            <a:r>
              <a:rPr lang="en-US" altLang="zh-CN" sz="2000" b="1">
                <a:latin typeface="Arial" pitchFamily="34" charset="0"/>
                <a:ea typeface="宋体" pitchFamily="2" charset="-122"/>
              </a:rPr>
              <a:t>optic</a:t>
            </a:r>
          </a:p>
        </p:txBody>
      </p:sp>
      <p:sp>
        <p:nvSpPr>
          <p:cNvPr id="126992" name="Line 1040"/>
          <p:cNvSpPr>
            <a:spLocks noChangeShapeType="1"/>
          </p:cNvSpPr>
          <p:nvPr/>
        </p:nvSpPr>
        <p:spPr bwMode="auto">
          <a:xfrm>
            <a:off x="2362200" y="3870325"/>
            <a:ext cx="44958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993" name="Text Box 1041"/>
          <p:cNvSpPr txBox="1">
            <a:spLocks noChangeArrowheads="1"/>
          </p:cNvSpPr>
          <p:nvPr/>
        </p:nvSpPr>
        <p:spPr bwMode="auto">
          <a:xfrm>
            <a:off x="795338" y="3179763"/>
            <a:ext cx="15668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000" b="1">
                <a:latin typeface="Arial" pitchFamily="34" charset="0"/>
                <a:ea typeface="宋体" pitchFamily="2" charset="-122"/>
              </a:rPr>
              <a:t>Application</a:t>
            </a:r>
          </a:p>
        </p:txBody>
      </p:sp>
      <p:sp>
        <p:nvSpPr>
          <p:cNvPr id="126994" name="Text Box 1042"/>
          <p:cNvSpPr txBox="1">
            <a:spLocks noChangeArrowheads="1"/>
          </p:cNvSpPr>
          <p:nvPr/>
        </p:nvSpPr>
        <p:spPr bwMode="auto">
          <a:xfrm>
            <a:off x="822325" y="4937125"/>
            <a:ext cx="18351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000" b="1">
                <a:latin typeface="Arial" pitchFamily="34" charset="0"/>
                <a:ea typeface="宋体" pitchFamily="2" charset="-122"/>
              </a:rPr>
              <a:t>Transmission</a:t>
            </a:r>
          </a:p>
          <a:p>
            <a:r>
              <a:rPr lang="en-US" altLang="zh-CN" sz="2000" b="1">
                <a:latin typeface="Arial" pitchFamily="34" charset="0"/>
                <a:ea typeface="宋体" pitchFamily="2" charset="-122"/>
              </a:rPr>
              <a:t>Media</a:t>
            </a:r>
          </a:p>
        </p:txBody>
      </p:sp>
      <p:sp>
        <p:nvSpPr>
          <p:cNvPr id="126995" name="Rectangle 1043"/>
          <p:cNvSpPr>
            <a:spLocks noChangeArrowheads="1"/>
          </p:cNvSpPr>
          <p:nvPr/>
        </p:nvSpPr>
        <p:spPr bwMode="auto">
          <a:xfrm>
            <a:off x="3886200" y="4114800"/>
            <a:ext cx="1447800" cy="228600"/>
          </a:xfrm>
          <a:prstGeom prst="rect">
            <a:avLst/>
          </a:prstGeom>
          <a:solidFill>
            <a:srgbClr val="EAEAEA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26996" name="Line 1044"/>
          <p:cNvSpPr>
            <a:spLocks noChangeShapeType="1"/>
          </p:cNvSpPr>
          <p:nvPr/>
        </p:nvSpPr>
        <p:spPr bwMode="auto">
          <a:xfrm>
            <a:off x="2362200" y="4556125"/>
            <a:ext cx="44958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997" name="Text Box 1045"/>
          <p:cNvSpPr txBox="1">
            <a:spLocks noChangeArrowheads="1"/>
          </p:cNvSpPr>
          <p:nvPr/>
        </p:nvSpPr>
        <p:spPr bwMode="auto">
          <a:xfrm>
            <a:off x="838200" y="3886200"/>
            <a:ext cx="14398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000" b="1">
                <a:latin typeface="Arial" pitchFamily="34" charset="0"/>
                <a:ea typeface="宋体" pitchFamily="2" charset="-122"/>
              </a:rPr>
              <a:t>Transport</a:t>
            </a:r>
          </a:p>
          <a:p>
            <a:r>
              <a:rPr lang="en-US" altLang="zh-CN" sz="2000" b="1">
                <a:latin typeface="Arial" pitchFamily="34" charset="0"/>
                <a:ea typeface="宋体" pitchFamily="2" charset="-122"/>
              </a:rPr>
              <a:t>&amp; Network</a:t>
            </a:r>
          </a:p>
        </p:txBody>
      </p:sp>
      <p:cxnSp>
        <p:nvCxnSpPr>
          <p:cNvPr id="126998" name="AutoShape 1046"/>
          <p:cNvCxnSpPr>
            <a:cxnSpLocks noChangeShapeType="1"/>
            <a:stCxn id="126983" idx="2"/>
            <a:endCxn id="126995" idx="0"/>
          </p:cNvCxnSpPr>
          <p:nvPr/>
        </p:nvCxnSpPr>
        <p:spPr bwMode="auto">
          <a:xfrm>
            <a:off x="3200400" y="3559175"/>
            <a:ext cx="1409700" cy="5429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6999" name="AutoShape 1047"/>
          <p:cNvCxnSpPr>
            <a:cxnSpLocks noChangeShapeType="1"/>
            <a:stCxn id="126984" idx="2"/>
            <a:endCxn id="126995" idx="0"/>
          </p:cNvCxnSpPr>
          <p:nvPr/>
        </p:nvCxnSpPr>
        <p:spPr bwMode="auto">
          <a:xfrm>
            <a:off x="4533900" y="3514725"/>
            <a:ext cx="76200" cy="5873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2" name="AutoShape 1048"/>
          <p:cNvCxnSpPr>
            <a:cxnSpLocks noChangeShapeType="1"/>
            <a:stCxn id="78852" idx="2"/>
            <a:endCxn id="126995" idx="0"/>
          </p:cNvCxnSpPr>
          <p:nvPr/>
        </p:nvCxnSpPr>
        <p:spPr bwMode="auto">
          <a:xfrm flipH="1">
            <a:off x="4610100" y="3514725"/>
            <a:ext cx="1524000" cy="587375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7001" name="AutoShape 1049"/>
          <p:cNvCxnSpPr>
            <a:cxnSpLocks noChangeShapeType="1"/>
            <a:stCxn id="126995" idx="2"/>
            <a:endCxn id="126988" idx="0"/>
          </p:cNvCxnSpPr>
          <p:nvPr/>
        </p:nvCxnSpPr>
        <p:spPr bwMode="auto">
          <a:xfrm flipH="1">
            <a:off x="3771900" y="4356100"/>
            <a:ext cx="838200" cy="13493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7002" name="AutoShape 1050"/>
          <p:cNvCxnSpPr>
            <a:cxnSpLocks noChangeShapeType="1"/>
            <a:stCxn id="126995" idx="2"/>
            <a:endCxn id="126990" idx="0"/>
          </p:cNvCxnSpPr>
          <p:nvPr/>
        </p:nvCxnSpPr>
        <p:spPr bwMode="auto">
          <a:xfrm>
            <a:off x="4610100" y="4356100"/>
            <a:ext cx="533400" cy="13493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5" name="AutoShape 1051"/>
          <p:cNvCxnSpPr>
            <a:cxnSpLocks noChangeShapeType="1"/>
            <a:stCxn id="126995" idx="2"/>
            <a:endCxn id="127004" idx="0"/>
          </p:cNvCxnSpPr>
          <p:nvPr/>
        </p:nvCxnSpPr>
        <p:spPr bwMode="auto">
          <a:xfrm>
            <a:off x="4610100" y="4356100"/>
            <a:ext cx="1790700" cy="1349375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82694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2" grpId="0" animBg="1" autoUpdateAnimBg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2800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F4B8D26-0FD1-470D-9993-4D567CAEC8B4}" type="slidenum">
              <a:rPr lang="zh-CN" altLang="en-US" sz="1400" smtClean="0"/>
              <a:pPr/>
              <a:t>64</a:t>
            </a:fld>
            <a:endParaRPr lang="en-US" altLang="zh-CN" sz="1400" smtClean="0"/>
          </a:p>
        </p:txBody>
      </p:sp>
      <p:sp>
        <p:nvSpPr>
          <p:cNvPr id="128004" name="Rectangle 2"/>
          <p:cNvSpPr>
            <a:spLocks noGrp="1" noChangeArrowheads="1"/>
          </p:cNvSpPr>
          <p:nvPr>
            <p:ph type="title"/>
          </p:nvPr>
        </p:nvSpPr>
        <p:spPr>
          <a:xfrm>
            <a:off x="482600" y="0"/>
            <a:ext cx="7772400" cy="1143000"/>
          </a:xfrm>
        </p:spPr>
        <p:txBody>
          <a:bodyPr/>
          <a:lstStyle/>
          <a:p>
            <a:pPr algn="ctr"/>
            <a:r>
              <a:rPr lang="zh-CN" altLang="en-US" smtClean="0">
                <a:ea typeface="宋体" pitchFamily="2" charset="-122"/>
              </a:rPr>
              <a:t>计算机网络体系结构</a:t>
            </a:r>
          </a:p>
        </p:txBody>
      </p:sp>
      <p:sp>
        <p:nvSpPr>
          <p:cNvPr id="1280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49300" y="1219200"/>
            <a:ext cx="7848600" cy="5080000"/>
          </a:xfrm>
        </p:spPr>
        <p:txBody>
          <a:bodyPr/>
          <a:lstStyle/>
          <a:p>
            <a:pPr marL="533400" indent="-533400">
              <a:buFont typeface="ZapfDingbats" pitchFamily="82" charset="2"/>
              <a:buNone/>
            </a:pPr>
            <a:r>
              <a:rPr lang="zh-CN" altLang="en-US" dirty="0" smtClean="0">
                <a:latin typeface="宋体,Bold" charset="-122"/>
                <a:ea typeface="宋体,Bold" charset="-122"/>
              </a:rPr>
              <a:t>1、定义</a:t>
            </a:r>
          </a:p>
          <a:p>
            <a:pPr marL="533400" indent="-533400"/>
            <a:r>
              <a:rPr lang="zh-CN" altLang="en-US" sz="2400" dirty="0" smtClean="0">
                <a:latin typeface="宋体,Bold" charset="-122"/>
                <a:ea typeface="宋体,Bold" charset="-122"/>
              </a:rPr>
              <a:t>层次结构和协议的集合构成网络的体系结构。</a:t>
            </a:r>
          </a:p>
          <a:p>
            <a:pPr marL="533400" indent="-533400">
              <a:buFont typeface="ZapfDingbats" pitchFamily="82" charset="2"/>
              <a:buNone/>
            </a:pPr>
            <a:r>
              <a:rPr lang="zh-CN" altLang="en-US" dirty="0" smtClean="0">
                <a:latin typeface="宋体,Bold" charset="-122"/>
                <a:ea typeface="宋体,Bold" charset="-122"/>
              </a:rPr>
              <a:t>2、作用</a:t>
            </a:r>
          </a:p>
          <a:p>
            <a:pPr marL="533400" indent="-533400"/>
            <a:r>
              <a:rPr lang="zh-CN" altLang="en-US" sz="2400" dirty="0" smtClean="0">
                <a:latin typeface="宋体,Bold" charset="-122"/>
                <a:ea typeface="宋体,Bold" charset="-122"/>
              </a:rPr>
              <a:t>复杂网络的抽象概念描述，形成网络的框架结构，实现网络的结构化设计；</a:t>
            </a:r>
          </a:p>
          <a:p>
            <a:pPr marL="533400" indent="-533400"/>
            <a:r>
              <a:rPr lang="zh-CN" altLang="en-US" sz="2400" dirty="0" smtClean="0">
                <a:latin typeface="宋体,Bold" charset="-122"/>
                <a:ea typeface="宋体,Bold" charset="-122"/>
              </a:rPr>
              <a:t>对每一层进行功能界定，成为该层次的实现者进行软件编程和硬件设计的依据。</a:t>
            </a:r>
          </a:p>
          <a:p>
            <a:pPr marL="533400" indent="-533400">
              <a:buFont typeface="ZapfDingbats" pitchFamily="82" charset="2"/>
              <a:buNone/>
            </a:pPr>
            <a:r>
              <a:rPr kumimoji="1" lang="en-US" altLang="zh-CN" sz="2400" dirty="0" smtClean="0">
                <a:ea typeface="宋体" pitchFamily="2" charset="-122"/>
              </a:rPr>
              <a:t>3 </a:t>
            </a:r>
            <a:r>
              <a:rPr lang="zh-CN" altLang="en-US" dirty="0" smtClean="0">
                <a:latin typeface="宋体,Bold" charset="-122"/>
                <a:ea typeface="宋体,Bold" charset="-122"/>
              </a:rPr>
              <a:t>、研究方法</a:t>
            </a:r>
          </a:p>
          <a:p>
            <a:pPr marL="533400" indent="-533400"/>
            <a:r>
              <a:rPr lang="zh-CN" altLang="en-US" sz="2400" dirty="0" smtClean="0">
                <a:latin typeface="宋体,Bold" charset="-122"/>
                <a:ea typeface="宋体,Bold" charset="-122"/>
              </a:rPr>
              <a:t>按功能抽象分层</a:t>
            </a:r>
          </a:p>
          <a:p>
            <a:pPr marL="533400" indent="-533400"/>
            <a:r>
              <a:rPr lang="zh-CN" altLang="en-US" sz="2400" dirty="0" smtClean="0">
                <a:latin typeface="宋体,Bold" charset="-122"/>
                <a:ea typeface="宋体,Bold" charset="-122"/>
              </a:rPr>
              <a:t>定义层间的结构和提供的服务</a:t>
            </a:r>
          </a:p>
          <a:p>
            <a:pPr marL="533400" indent="-533400"/>
            <a:r>
              <a:rPr lang="zh-CN" altLang="en-US" sz="2400" dirty="0" smtClean="0">
                <a:latin typeface="宋体,Bold" charset="-122"/>
                <a:ea typeface="宋体,Bold" charset="-122"/>
              </a:rPr>
              <a:t>定义同层间通信的规则</a:t>
            </a:r>
            <a:r>
              <a:rPr lang="en-US" altLang="zh-CN" sz="2400" dirty="0" smtClean="0">
                <a:latin typeface="Times New Roman" pitchFamily="18" charset="0"/>
                <a:ea typeface="宋体,Bold" charset="-122"/>
              </a:rPr>
              <a:t>—</a:t>
            </a:r>
            <a:r>
              <a:rPr lang="zh-CN" altLang="en-US" sz="2400" dirty="0" smtClean="0">
                <a:latin typeface="宋体,Bold" charset="-122"/>
                <a:ea typeface="宋体,Bold" charset="-122"/>
              </a:rPr>
              <a:t>协议</a:t>
            </a:r>
          </a:p>
          <a:p>
            <a:pPr marL="533400" indent="-533400"/>
            <a:endParaRPr lang="zh-CN" altLang="en-US" sz="2400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194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29027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01E8013-FAD3-4210-A1FD-CD1144449E0F}" type="slidenum">
              <a:rPr lang="zh-CN" altLang="en-US" sz="1400" smtClean="0"/>
              <a:pPr/>
              <a:t>65</a:t>
            </a:fld>
            <a:endParaRPr lang="en-US" altLang="zh-CN" sz="1400" smtClean="0"/>
          </a:p>
        </p:txBody>
      </p:sp>
      <p:sp>
        <p:nvSpPr>
          <p:cNvPr id="129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smtClean="0">
                <a:ea typeface="宋体" pitchFamily="2" charset="-122"/>
              </a:rPr>
              <a:t>分层原则</a:t>
            </a:r>
          </a:p>
        </p:txBody>
      </p:sp>
      <p:sp>
        <p:nvSpPr>
          <p:cNvPr id="177155" name="Text Box 3"/>
          <p:cNvSpPr txBox="1">
            <a:spLocks noChangeArrowheads="1"/>
          </p:cNvSpPr>
          <p:nvPr/>
        </p:nvSpPr>
        <p:spPr bwMode="auto">
          <a:xfrm>
            <a:off x="190500" y="1473200"/>
            <a:ext cx="8216900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2" algn="just" eaLnBrk="1" hangingPunct="1">
              <a:spcBef>
                <a:spcPct val="20000"/>
              </a:spcBef>
              <a:buClr>
                <a:schemeClr val="tx1"/>
              </a:buClr>
              <a:buFontTx/>
              <a:buAutoNum type="arabicPeriod"/>
            </a:pPr>
            <a:r>
              <a:rPr kumimoji="1" lang="zh-CN" altLang="en-US" sz="3200">
                <a:ea typeface="宋体" pitchFamily="2" charset="-122"/>
              </a:rPr>
              <a:t>根据功能需要分层</a:t>
            </a:r>
          </a:p>
          <a:p>
            <a:pPr lvl="2" algn="just" eaLnBrk="1" hangingPunct="1">
              <a:spcBef>
                <a:spcPct val="20000"/>
              </a:spcBef>
              <a:buClr>
                <a:schemeClr val="tx1"/>
              </a:buClr>
              <a:buFontTx/>
              <a:buAutoNum type="arabicPeriod"/>
            </a:pPr>
            <a:r>
              <a:rPr kumimoji="1" lang="zh-CN" altLang="en-US" sz="3200">
                <a:ea typeface="宋体" pitchFamily="2" charset="-122"/>
              </a:rPr>
              <a:t>每层的功能明确</a:t>
            </a:r>
          </a:p>
          <a:p>
            <a:pPr lvl="2" algn="just" eaLnBrk="1" hangingPunct="1">
              <a:spcBef>
                <a:spcPct val="20000"/>
              </a:spcBef>
              <a:buClr>
                <a:schemeClr val="tx1"/>
              </a:buClr>
              <a:buFontTx/>
              <a:buAutoNum type="arabicPeriod"/>
            </a:pPr>
            <a:r>
              <a:rPr kumimoji="1" lang="zh-CN" altLang="en-US" sz="3200">
                <a:ea typeface="宋体" pitchFamily="2" charset="-122"/>
              </a:rPr>
              <a:t>每层的功能选择有利于指定国际标准</a:t>
            </a:r>
          </a:p>
          <a:p>
            <a:pPr lvl="2" algn="just" eaLnBrk="1" hangingPunct="1">
              <a:spcBef>
                <a:spcPct val="20000"/>
              </a:spcBef>
              <a:buClr>
                <a:schemeClr val="tx1"/>
              </a:buClr>
              <a:buFontTx/>
              <a:buAutoNum type="arabicPeriod"/>
            </a:pPr>
            <a:r>
              <a:rPr kumimoji="1" lang="zh-CN" altLang="en-US" sz="3200">
                <a:ea typeface="宋体" pitchFamily="2" charset="-122"/>
              </a:rPr>
              <a:t>每层的接口信息量尽可能少</a:t>
            </a:r>
          </a:p>
          <a:p>
            <a:pPr lvl="2" algn="just" eaLnBrk="1" hangingPunct="1">
              <a:spcBef>
                <a:spcPct val="20000"/>
              </a:spcBef>
              <a:buClr>
                <a:schemeClr val="tx1"/>
              </a:buClr>
              <a:buFontTx/>
              <a:buAutoNum type="arabicPeriod"/>
            </a:pPr>
            <a:r>
              <a:rPr kumimoji="1" lang="zh-CN" altLang="en-US" sz="3200">
                <a:ea typeface="宋体" pitchFamily="2" charset="-122"/>
              </a:rPr>
              <a:t>层数足够多：避免不同的功能混于同一层</a:t>
            </a:r>
          </a:p>
          <a:p>
            <a:pPr lvl="2" algn="just" eaLnBrk="1" hangingPunct="1">
              <a:spcBef>
                <a:spcPct val="20000"/>
              </a:spcBef>
              <a:buClr>
                <a:schemeClr val="tx1"/>
              </a:buClr>
            </a:pPr>
            <a:r>
              <a:rPr kumimoji="1" lang="en-US" altLang="zh-CN" sz="3200">
                <a:ea typeface="宋体" pitchFamily="2" charset="-122"/>
              </a:rPr>
              <a:t>6. </a:t>
            </a:r>
            <a:r>
              <a:rPr kumimoji="1" lang="zh-CN" altLang="en-US" sz="3200">
                <a:ea typeface="宋体" pitchFamily="2" charset="-122"/>
              </a:rPr>
              <a:t>层数不能太多：避免体系结构过于庞大</a:t>
            </a:r>
          </a:p>
          <a:p>
            <a:pPr algn="just" eaLnBrk="1" hangingPunct="1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None/>
            </a:pPr>
            <a:endParaRPr kumimoji="1" lang="zh-CN" altLang="en-US" sz="2800">
              <a:solidFill>
                <a:schemeClr val="bg2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069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7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7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7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7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7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7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7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7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7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7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7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7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155" grpId="0" build="p" bldLvl="3" autoUpdateAnimBg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30051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2A84034-13B3-444C-9B7C-3B463A1060F5}" type="slidenum">
              <a:rPr lang="zh-CN" altLang="en-US" sz="1400" smtClean="0"/>
              <a:pPr/>
              <a:t>66</a:t>
            </a:fld>
            <a:endParaRPr lang="en-US" altLang="zh-CN" sz="1400" smtClean="0"/>
          </a:p>
        </p:txBody>
      </p:sp>
      <p:sp>
        <p:nvSpPr>
          <p:cNvPr id="130052" name="Rectangle 2"/>
          <p:cNvSpPr>
            <a:spLocks noChangeArrowheads="1"/>
          </p:cNvSpPr>
          <p:nvPr/>
        </p:nvSpPr>
        <p:spPr bwMode="auto">
          <a:xfrm>
            <a:off x="1066800" y="2971800"/>
            <a:ext cx="1703388" cy="381000"/>
          </a:xfrm>
          <a:prstGeom prst="rect">
            <a:avLst/>
          </a:prstGeom>
          <a:solidFill>
            <a:srgbClr val="FFFFCC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30053" name="Rectangle 4"/>
          <p:cNvSpPr>
            <a:spLocks noChangeArrowheads="1"/>
          </p:cNvSpPr>
          <p:nvPr/>
        </p:nvSpPr>
        <p:spPr bwMode="auto">
          <a:xfrm>
            <a:off x="533400" y="1447800"/>
            <a:ext cx="77724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1" tIns="45708" rIns="91411" bIns="45708"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800">
                <a:latin typeface="Comic Sans MS" pitchFamily="66" charset="0"/>
                <a:ea typeface="宋体" pitchFamily="2" charset="-122"/>
              </a:rPr>
              <a:t>Seven layers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zh-CN">
                <a:latin typeface="Comic Sans MS" pitchFamily="66" charset="0"/>
                <a:ea typeface="宋体" pitchFamily="2" charset="-122"/>
              </a:rPr>
              <a:t>lower three layers are hop-by-hop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zh-CN">
                <a:latin typeface="Comic Sans MS" pitchFamily="66" charset="0"/>
                <a:ea typeface="宋体" pitchFamily="2" charset="-122"/>
              </a:rPr>
              <a:t>next four layers are end-to-end</a:t>
            </a:r>
          </a:p>
        </p:txBody>
      </p:sp>
      <p:sp>
        <p:nvSpPr>
          <p:cNvPr id="130054" name="Text Box 5"/>
          <p:cNvSpPr txBox="1">
            <a:spLocks noChangeArrowheads="1"/>
          </p:cNvSpPr>
          <p:nvPr/>
        </p:nvSpPr>
        <p:spPr bwMode="auto">
          <a:xfrm>
            <a:off x="1143000" y="2971800"/>
            <a:ext cx="1566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000" b="1">
                <a:latin typeface="Arial" pitchFamily="34" charset="0"/>
                <a:ea typeface="宋体" pitchFamily="2" charset="-122"/>
              </a:rPr>
              <a:t>Application</a:t>
            </a:r>
          </a:p>
        </p:txBody>
      </p:sp>
      <p:sp>
        <p:nvSpPr>
          <p:cNvPr id="130055" name="Rectangle 6"/>
          <p:cNvSpPr>
            <a:spLocks noChangeArrowheads="1"/>
          </p:cNvSpPr>
          <p:nvPr/>
        </p:nvSpPr>
        <p:spPr bwMode="auto">
          <a:xfrm>
            <a:off x="1066800" y="3352800"/>
            <a:ext cx="1703388" cy="381000"/>
          </a:xfrm>
          <a:prstGeom prst="rect">
            <a:avLst/>
          </a:prstGeom>
          <a:solidFill>
            <a:srgbClr val="FFFFCC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30056" name="Text Box 7"/>
          <p:cNvSpPr txBox="1">
            <a:spLocks noChangeArrowheads="1"/>
          </p:cNvSpPr>
          <p:nvPr/>
        </p:nvSpPr>
        <p:spPr bwMode="auto">
          <a:xfrm>
            <a:off x="1096963" y="3336925"/>
            <a:ext cx="1722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000" b="1">
                <a:latin typeface="Arial" pitchFamily="34" charset="0"/>
                <a:ea typeface="宋体" pitchFamily="2" charset="-122"/>
              </a:rPr>
              <a:t>Presentation</a:t>
            </a:r>
          </a:p>
        </p:txBody>
      </p:sp>
      <p:sp>
        <p:nvSpPr>
          <p:cNvPr id="130057" name="Rectangle 8"/>
          <p:cNvSpPr>
            <a:spLocks noChangeArrowheads="1"/>
          </p:cNvSpPr>
          <p:nvPr/>
        </p:nvSpPr>
        <p:spPr bwMode="auto">
          <a:xfrm>
            <a:off x="1066800" y="3733800"/>
            <a:ext cx="1703388" cy="381000"/>
          </a:xfrm>
          <a:prstGeom prst="rect">
            <a:avLst/>
          </a:prstGeom>
          <a:solidFill>
            <a:srgbClr val="FFFFCC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30058" name="Text Box 9"/>
          <p:cNvSpPr txBox="1">
            <a:spLocks noChangeArrowheads="1"/>
          </p:cNvSpPr>
          <p:nvPr/>
        </p:nvSpPr>
        <p:spPr bwMode="auto">
          <a:xfrm>
            <a:off x="1325563" y="3717925"/>
            <a:ext cx="1158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000" b="1">
                <a:latin typeface="Arial" pitchFamily="34" charset="0"/>
                <a:ea typeface="宋体" pitchFamily="2" charset="-122"/>
              </a:rPr>
              <a:t>Session</a:t>
            </a:r>
          </a:p>
        </p:txBody>
      </p:sp>
      <p:sp>
        <p:nvSpPr>
          <p:cNvPr id="130059" name="Rectangle 10"/>
          <p:cNvSpPr>
            <a:spLocks noChangeArrowheads="1"/>
          </p:cNvSpPr>
          <p:nvPr/>
        </p:nvSpPr>
        <p:spPr bwMode="auto">
          <a:xfrm>
            <a:off x="1066800" y="4114800"/>
            <a:ext cx="1703388" cy="381000"/>
          </a:xfrm>
          <a:prstGeom prst="rect">
            <a:avLst/>
          </a:prstGeom>
          <a:solidFill>
            <a:srgbClr val="FFFFCC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30060" name="Text Box 11"/>
          <p:cNvSpPr txBox="1">
            <a:spLocks noChangeArrowheads="1"/>
          </p:cNvSpPr>
          <p:nvPr/>
        </p:nvSpPr>
        <p:spPr bwMode="auto">
          <a:xfrm>
            <a:off x="1247775" y="4098925"/>
            <a:ext cx="1370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000" b="1">
                <a:latin typeface="Arial" pitchFamily="34" charset="0"/>
                <a:ea typeface="宋体" pitchFamily="2" charset="-122"/>
              </a:rPr>
              <a:t>Transport</a:t>
            </a:r>
          </a:p>
        </p:txBody>
      </p:sp>
      <p:sp>
        <p:nvSpPr>
          <p:cNvPr id="130061" name="Rectangle 12"/>
          <p:cNvSpPr>
            <a:spLocks noChangeArrowheads="1"/>
          </p:cNvSpPr>
          <p:nvPr/>
        </p:nvSpPr>
        <p:spPr bwMode="auto">
          <a:xfrm>
            <a:off x="1066800" y="4495800"/>
            <a:ext cx="1703388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30062" name="Text Box 13"/>
          <p:cNvSpPr txBox="1">
            <a:spLocks noChangeArrowheads="1"/>
          </p:cNvSpPr>
          <p:nvPr/>
        </p:nvSpPr>
        <p:spPr bwMode="auto">
          <a:xfrm>
            <a:off x="1247775" y="4479925"/>
            <a:ext cx="1185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000" b="1">
                <a:latin typeface="Arial" pitchFamily="34" charset="0"/>
                <a:ea typeface="宋体" pitchFamily="2" charset="-122"/>
              </a:rPr>
              <a:t>Network</a:t>
            </a:r>
          </a:p>
        </p:txBody>
      </p:sp>
      <p:sp>
        <p:nvSpPr>
          <p:cNvPr id="130063" name="Rectangle 14"/>
          <p:cNvSpPr>
            <a:spLocks noChangeArrowheads="1"/>
          </p:cNvSpPr>
          <p:nvPr/>
        </p:nvSpPr>
        <p:spPr bwMode="auto">
          <a:xfrm>
            <a:off x="1066800" y="4876800"/>
            <a:ext cx="1703388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30064" name="Text Box 15"/>
          <p:cNvSpPr txBox="1">
            <a:spLocks noChangeArrowheads="1"/>
          </p:cNvSpPr>
          <p:nvPr/>
        </p:nvSpPr>
        <p:spPr bwMode="auto">
          <a:xfrm>
            <a:off x="1247775" y="4860925"/>
            <a:ext cx="1171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000" b="1">
                <a:latin typeface="Arial" pitchFamily="34" charset="0"/>
                <a:ea typeface="宋体" pitchFamily="2" charset="-122"/>
              </a:rPr>
              <a:t>Datalink</a:t>
            </a:r>
          </a:p>
        </p:txBody>
      </p:sp>
      <p:sp>
        <p:nvSpPr>
          <p:cNvPr id="130065" name="Rectangle 16"/>
          <p:cNvSpPr>
            <a:spLocks noChangeArrowheads="1"/>
          </p:cNvSpPr>
          <p:nvPr/>
        </p:nvSpPr>
        <p:spPr bwMode="auto">
          <a:xfrm>
            <a:off x="1066800" y="5257800"/>
            <a:ext cx="1703388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30066" name="Text Box 17"/>
          <p:cNvSpPr txBox="1">
            <a:spLocks noChangeArrowheads="1"/>
          </p:cNvSpPr>
          <p:nvPr/>
        </p:nvSpPr>
        <p:spPr bwMode="auto">
          <a:xfrm>
            <a:off x="1220788" y="5241925"/>
            <a:ext cx="1214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000" b="1">
                <a:latin typeface="Arial" pitchFamily="34" charset="0"/>
                <a:ea typeface="宋体" pitchFamily="2" charset="-122"/>
              </a:rPr>
              <a:t>Physical</a:t>
            </a:r>
          </a:p>
        </p:txBody>
      </p:sp>
      <p:sp>
        <p:nvSpPr>
          <p:cNvPr id="130067" name="Rectangle 18"/>
          <p:cNvSpPr>
            <a:spLocks noChangeArrowheads="1"/>
          </p:cNvSpPr>
          <p:nvPr/>
        </p:nvSpPr>
        <p:spPr bwMode="auto">
          <a:xfrm>
            <a:off x="6477000" y="2971800"/>
            <a:ext cx="1703388" cy="381000"/>
          </a:xfrm>
          <a:prstGeom prst="rect">
            <a:avLst/>
          </a:prstGeom>
          <a:solidFill>
            <a:srgbClr val="FFFFCC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30068" name="Text Box 19"/>
          <p:cNvSpPr txBox="1">
            <a:spLocks noChangeArrowheads="1"/>
          </p:cNvSpPr>
          <p:nvPr/>
        </p:nvSpPr>
        <p:spPr bwMode="auto">
          <a:xfrm>
            <a:off x="6510338" y="2971800"/>
            <a:ext cx="15668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000" b="1">
                <a:latin typeface="Arial" pitchFamily="34" charset="0"/>
                <a:ea typeface="宋体" pitchFamily="2" charset="-122"/>
              </a:rPr>
              <a:t>Application</a:t>
            </a:r>
          </a:p>
        </p:txBody>
      </p:sp>
      <p:sp>
        <p:nvSpPr>
          <p:cNvPr id="130069" name="Rectangle 20"/>
          <p:cNvSpPr>
            <a:spLocks noChangeArrowheads="1"/>
          </p:cNvSpPr>
          <p:nvPr/>
        </p:nvSpPr>
        <p:spPr bwMode="auto">
          <a:xfrm>
            <a:off x="6477000" y="3352800"/>
            <a:ext cx="1703388" cy="381000"/>
          </a:xfrm>
          <a:prstGeom prst="rect">
            <a:avLst/>
          </a:prstGeom>
          <a:solidFill>
            <a:srgbClr val="FFFFCC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30070" name="Text Box 21"/>
          <p:cNvSpPr txBox="1">
            <a:spLocks noChangeArrowheads="1"/>
          </p:cNvSpPr>
          <p:nvPr/>
        </p:nvSpPr>
        <p:spPr bwMode="auto">
          <a:xfrm>
            <a:off x="6507163" y="3336925"/>
            <a:ext cx="1722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000" b="1">
                <a:latin typeface="Arial" pitchFamily="34" charset="0"/>
                <a:ea typeface="宋体" pitchFamily="2" charset="-122"/>
              </a:rPr>
              <a:t>Presentation</a:t>
            </a:r>
          </a:p>
        </p:txBody>
      </p:sp>
      <p:sp>
        <p:nvSpPr>
          <p:cNvPr id="130071" name="Rectangle 22"/>
          <p:cNvSpPr>
            <a:spLocks noChangeArrowheads="1"/>
          </p:cNvSpPr>
          <p:nvPr/>
        </p:nvSpPr>
        <p:spPr bwMode="auto">
          <a:xfrm>
            <a:off x="6477000" y="3733800"/>
            <a:ext cx="1703388" cy="381000"/>
          </a:xfrm>
          <a:prstGeom prst="rect">
            <a:avLst/>
          </a:prstGeom>
          <a:solidFill>
            <a:srgbClr val="FFFFCC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30072" name="Text Box 23"/>
          <p:cNvSpPr txBox="1">
            <a:spLocks noChangeArrowheads="1"/>
          </p:cNvSpPr>
          <p:nvPr/>
        </p:nvSpPr>
        <p:spPr bwMode="auto">
          <a:xfrm>
            <a:off x="6735763" y="3717925"/>
            <a:ext cx="1158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000" b="1">
                <a:latin typeface="Arial" pitchFamily="34" charset="0"/>
                <a:ea typeface="宋体" pitchFamily="2" charset="-122"/>
              </a:rPr>
              <a:t>Session</a:t>
            </a:r>
          </a:p>
        </p:txBody>
      </p:sp>
      <p:sp>
        <p:nvSpPr>
          <p:cNvPr id="130073" name="Rectangle 24"/>
          <p:cNvSpPr>
            <a:spLocks noChangeArrowheads="1"/>
          </p:cNvSpPr>
          <p:nvPr/>
        </p:nvSpPr>
        <p:spPr bwMode="auto">
          <a:xfrm>
            <a:off x="6477000" y="4114800"/>
            <a:ext cx="1703388" cy="381000"/>
          </a:xfrm>
          <a:prstGeom prst="rect">
            <a:avLst/>
          </a:prstGeom>
          <a:solidFill>
            <a:srgbClr val="FFFFCC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30074" name="Text Box 25"/>
          <p:cNvSpPr txBox="1">
            <a:spLocks noChangeArrowheads="1"/>
          </p:cNvSpPr>
          <p:nvPr/>
        </p:nvSpPr>
        <p:spPr bwMode="auto">
          <a:xfrm>
            <a:off x="6657975" y="4098925"/>
            <a:ext cx="1370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000" b="1">
                <a:latin typeface="Arial" pitchFamily="34" charset="0"/>
                <a:ea typeface="宋体" pitchFamily="2" charset="-122"/>
              </a:rPr>
              <a:t>Transport</a:t>
            </a:r>
          </a:p>
        </p:txBody>
      </p:sp>
      <p:sp>
        <p:nvSpPr>
          <p:cNvPr id="130075" name="Rectangle 26"/>
          <p:cNvSpPr>
            <a:spLocks noChangeArrowheads="1"/>
          </p:cNvSpPr>
          <p:nvPr/>
        </p:nvSpPr>
        <p:spPr bwMode="auto">
          <a:xfrm>
            <a:off x="6477000" y="4495800"/>
            <a:ext cx="1703388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30076" name="Text Box 27"/>
          <p:cNvSpPr txBox="1">
            <a:spLocks noChangeArrowheads="1"/>
          </p:cNvSpPr>
          <p:nvPr/>
        </p:nvSpPr>
        <p:spPr bwMode="auto">
          <a:xfrm>
            <a:off x="6657975" y="4479925"/>
            <a:ext cx="1185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000" b="1">
                <a:latin typeface="Arial" pitchFamily="34" charset="0"/>
                <a:ea typeface="宋体" pitchFamily="2" charset="-122"/>
              </a:rPr>
              <a:t>Network</a:t>
            </a:r>
          </a:p>
        </p:txBody>
      </p:sp>
      <p:sp>
        <p:nvSpPr>
          <p:cNvPr id="130077" name="Rectangle 28"/>
          <p:cNvSpPr>
            <a:spLocks noChangeArrowheads="1"/>
          </p:cNvSpPr>
          <p:nvPr/>
        </p:nvSpPr>
        <p:spPr bwMode="auto">
          <a:xfrm>
            <a:off x="6477000" y="4876800"/>
            <a:ext cx="1703388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30078" name="Text Box 29"/>
          <p:cNvSpPr txBox="1">
            <a:spLocks noChangeArrowheads="1"/>
          </p:cNvSpPr>
          <p:nvPr/>
        </p:nvSpPr>
        <p:spPr bwMode="auto">
          <a:xfrm>
            <a:off x="6657975" y="4860925"/>
            <a:ext cx="1171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000" b="1">
                <a:latin typeface="Arial" pitchFamily="34" charset="0"/>
                <a:ea typeface="宋体" pitchFamily="2" charset="-122"/>
              </a:rPr>
              <a:t>Datalink</a:t>
            </a:r>
          </a:p>
        </p:txBody>
      </p:sp>
      <p:sp>
        <p:nvSpPr>
          <p:cNvPr id="130079" name="Rectangle 30"/>
          <p:cNvSpPr>
            <a:spLocks noChangeArrowheads="1"/>
          </p:cNvSpPr>
          <p:nvPr/>
        </p:nvSpPr>
        <p:spPr bwMode="auto">
          <a:xfrm>
            <a:off x="6477000" y="5257800"/>
            <a:ext cx="1703388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30080" name="Text Box 31"/>
          <p:cNvSpPr txBox="1">
            <a:spLocks noChangeArrowheads="1"/>
          </p:cNvSpPr>
          <p:nvPr/>
        </p:nvSpPr>
        <p:spPr bwMode="auto">
          <a:xfrm>
            <a:off x="6630988" y="5241925"/>
            <a:ext cx="1214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000" b="1">
                <a:latin typeface="Arial" pitchFamily="34" charset="0"/>
                <a:ea typeface="宋体" pitchFamily="2" charset="-122"/>
              </a:rPr>
              <a:t>Physical</a:t>
            </a:r>
          </a:p>
        </p:txBody>
      </p:sp>
      <p:sp>
        <p:nvSpPr>
          <p:cNvPr id="130081" name="Rectangle 32"/>
          <p:cNvSpPr>
            <a:spLocks noChangeArrowheads="1"/>
          </p:cNvSpPr>
          <p:nvPr/>
        </p:nvSpPr>
        <p:spPr bwMode="auto">
          <a:xfrm>
            <a:off x="3706813" y="4495800"/>
            <a:ext cx="1703387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30082" name="Text Box 33"/>
          <p:cNvSpPr txBox="1">
            <a:spLocks noChangeArrowheads="1"/>
          </p:cNvSpPr>
          <p:nvPr/>
        </p:nvSpPr>
        <p:spPr bwMode="auto">
          <a:xfrm>
            <a:off x="3887788" y="4479925"/>
            <a:ext cx="11858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000" b="1">
                <a:latin typeface="Arial" pitchFamily="34" charset="0"/>
                <a:ea typeface="宋体" pitchFamily="2" charset="-122"/>
              </a:rPr>
              <a:t>Network</a:t>
            </a:r>
          </a:p>
        </p:txBody>
      </p:sp>
      <p:sp>
        <p:nvSpPr>
          <p:cNvPr id="130083" name="Rectangle 34"/>
          <p:cNvSpPr>
            <a:spLocks noChangeArrowheads="1"/>
          </p:cNvSpPr>
          <p:nvPr/>
        </p:nvSpPr>
        <p:spPr bwMode="auto">
          <a:xfrm>
            <a:off x="3706813" y="4876800"/>
            <a:ext cx="1703387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30084" name="Text Box 35"/>
          <p:cNvSpPr txBox="1">
            <a:spLocks noChangeArrowheads="1"/>
          </p:cNvSpPr>
          <p:nvPr/>
        </p:nvSpPr>
        <p:spPr bwMode="auto">
          <a:xfrm>
            <a:off x="3887788" y="4860925"/>
            <a:ext cx="1171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000" b="1">
                <a:latin typeface="Arial" pitchFamily="34" charset="0"/>
                <a:ea typeface="宋体" pitchFamily="2" charset="-122"/>
              </a:rPr>
              <a:t>Datalink</a:t>
            </a:r>
          </a:p>
        </p:txBody>
      </p:sp>
      <p:sp>
        <p:nvSpPr>
          <p:cNvPr id="130085" name="Rectangle 36"/>
          <p:cNvSpPr>
            <a:spLocks noChangeArrowheads="1"/>
          </p:cNvSpPr>
          <p:nvPr/>
        </p:nvSpPr>
        <p:spPr bwMode="auto">
          <a:xfrm>
            <a:off x="3706813" y="5257800"/>
            <a:ext cx="1703387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30086" name="Text Box 37"/>
          <p:cNvSpPr txBox="1">
            <a:spLocks noChangeArrowheads="1"/>
          </p:cNvSpPr>
          <p:nvPr/>
        </p:nvSpPr>
        <p:spPr bwMode="auto">
          <a:xfrm>
            <a:off x="3860800" y="5241925"/>
            <a:ext cx="1214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000" b="1">
                <a:latin typeface="Arial" pitchFamily="34" charset="0"/>
                <a:ea typeface="宋体" pitchFamily="2" charset="-122"/>
              </a:rPr>
              <a:t>Physical</a:t>
            </a:r>
          </a:p>
        </p:txBody>
      </p:sp>
      <p:sp>
        <p:nvSpPr>
          <p:cNvPr id="130087" name="Rectangle 38"/>
          <p:cNvSpPr>
            <a:spLocks noChangeArrowheads="1"/>
          </p:cNvSpPr>
          <p:nvPr/>
        </p:nvSpPr>
        <p:spPr bwMode="auto">
          <a:xfrm>
            <a:off x="838200" y="5638800"/>
            <a:ext cx="7543800" cy="381000"/>
          </a:xfrm>
          <a:prstGeom prst="rect">
            <a:avLst/>
          </a:prstGeom>
          <a:solidFill>
            <a:srgbClr val="EAEAEA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30088" name="Text Box 39"/>
          <p:cNvSpPr txBox="1">
            <a:spLocks noChangeArrowheads="1"/>
          </p:cNvSpPr>
          <p:nvPr/>
        </p:nvSpPr>
        <p:spPr bwMode="auto">
          <a:xfrm>
            <a:off x="3505200" y="5622925"/>
            <a:ext cx="22574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000" b="1">
                <a:latin typeface="Arial" pitchFamily="34" charset="0"/>
                <a:ea typeface="宋体" pitchFamily="2" charset="-122"/>
              </a:rPr>
              <a:t>Physical medium</a:t>
            </a:r>
          </a:p>
        </p:txBody>
      </p:sp>
      <p:cxnSp>
        <p:nvCxnSpPr>
          <p:cNvPr id="130089" name="AutoShape 40"/>
          <p:cNvCxnSpPr>
            <a:cxnSpLocks noChangeShapeType="1"/>
            <a:stCxn id="130065" idx="3"/>
            <a:endCxn id="130085" idx="1"/>
          </p:cNvCxnSpPr>
          <p:nvPr/>
        </p:nvCxnSpPr>
        <p:spPr bwMode="auto">
          <a:xfrm>
            <a:off x="2782888" y="5448300"/>
            <a:ext cx="9112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0090" name="AutoShape 41"/>
          <p:cNvCxnSpPr>
            <a:cxnSpLocks noChangeShapeType="1"/>
            <a:stCxn id="130063" idx="3"/>
            <a:endCxn id="130083" idx="1"/>
          </p:cNvCxnSpPr>
          <p:nvPr/>
        </p:nvCxnSpPr>
        <p:spPr bwMode="auto">
          <a:xfrm>
            <a:off x="2782888" y="5067300"/>
            <a:ext cx="9112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0091" name="AutoShape 42"/>
          <p:cNvCxnSpPr>
            <a:cxnSpLocks noChangeShapeType="1"/>
            <a:stCxn id="130061" idx="3"/>
            <a:endCxn id="130081" idx="1"/>
          </p:cNvCxnSpPr>
          <p:nvPr/>
        </p:nvCxnSpPr>
        <p:spPr bwMode="auto">
          <a:xfrm>
            <a:off x="2782888" y="4686300"/>
            <a:ext cx="9112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0092" name="AutoShape 43"/>
          <p:cNvCxnSpPr>
            <a:cxnSpLocks noChangeShapeType="1"/>
            <a:stCxn id="130085" idx="3"/>
            <a:endCxn id="130079" idx="1"/>
          </p:cNvCxnSpPr>
          <p:nvPr/>
        </p:nvCxnSpPr>
        <p:spPr bwMode="auto">
          <a:xfrm>
            <a:off x="5422900" y="5448300"/>
            <a:ext cx="1041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0093" name="AutoShape 44"/>
          <p:cNvCxnSpPr>
            <a:cxnSpLocks noChangeShapeType="1"/>
            <a:stCxn id="130083" idx="3"/>
            <a:endCxn id="130077" idx="1"/>
          </p:cNvCxnSpPr>
          <p:nvPr/>
        </p:nvCxnSpPr>
        <p:spPr bwMode="auto">
          <a:xfrm>
            <a:off x="5422900" y="5067300"/>
            <a:ext cx="1041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0094" name="AutoShape 45"/>
          <p:cNvCxnSpPr>
            <a:cxnSpLocks noChangeShapeType="1"/>
            <a:stCxn id="130081" idx="3"/>
            <a:endCxn id="130075" idx="1"/>
          </p:cNvCxnSpPr>
          <p:nvPr/>
        </p:nvCxnSpPr>
        <p:spPr bwMode="auto">
          <a:xfrm>
            <a:off x="5422900" y="4686300"/>
            <a:ext cx="1041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0095" name="AutoShape 46"/>
          <p:cNvCxnSpPr>
            <a:cxnSpLocks noChangeShapeType="1"/>
            <a:stCxn id="130059" idx="3"/>
            <a:endCxn id="130073" idx="1"/>
          </p:cNvCxnSpPr>
          <p:nvPr/>
        </p:nvCxnSpPr>
        <p:spPr bwMode="auto">
          <a:xfrm>
            <a:off x="2782888" y="4305300"/>
            <a:ext cx="368141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0096" name="AutoShape 47"/>
          <p:cNvCxnSpPr>
            <a:cxnSpLocks noChangeShapeType="1"/>
            <a:stCxn id="130057" idx="3"/>
            <a:endCxn id="130071" idx="1"/>
          </p:cNvCxnSpPr>
          <p:nvPr/>
        </p:nvCxnSpPr>
        <p:spPr bwMode="auto">
          <a:xfrm>
            <a:off x="2782888" y="3924300"/>
            <a:ext cx="368141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0097" name="AutoShape 48"/>
          <p:cNvCxnSpPr>
            <a:cxnSpLocks noChangeShapeType="1"/>
            <a:stCxn id="130052" idx="3"/>
            <a:endCxn id="130068" idx="1"/>
          </p:cNvCxnSpPr>
          <p:nvPr/>
        </p:nvCxnSpPr>
        <p:spPr bwMode="auto">
          <a:xfrm>
            <a:off x="2782888" y="3162300"/>
            <a:ext cx="3727450" cy="7938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0098" name="AutoShape 49"/>
          <p:cNvCxnSpPr>
            <a:cxnSpLocks noChangeShapeType="1"/>
          </p:cNvCxnSpPr>
          <p:nvPr/>
        </p:nvCxnSpPr>
        <p:spPr bwMode="auto">
          <a:xfrm>
            <a:off x="2781300" y="3554413"/>
            <a:ext cx="368776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0099" name="Rectangle 50"/>
          <p:cNvSpPr>
            <a:spLocks noGrp="1" noChangeArrowheads="1"/>
          </p:cNvSpPr>
          <p:nvPr>
            <p:ph type="title"/>
          </p:nvPr>
        </p:nvSpPr>
        <p:spPr>
          <a:xfrm>
            <a:off x="1104900" y="215900"/>
            <a:ext cx="7772400" cy="1143000"/>
          </a:xfrm>
        </p:spPr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ISO OSI Reference Model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130100" name="Text Box 52"/>
          <p:cNvSpPr txBox="1">
            <a:spLocks noChangeArrowheads="1"/>
          </p:cNvSpPr>
          <p:nvPr/>
        </p:nvSpPr>
        <p:spPr bwMode="auto">
          <a:xfrm>
            <a:off x="0" y="4129088"/>
            <a:ext cx="1028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000">
                <a:ea typeface="宋体" pitchFamily="2" charset="-122"/>
              </a:rPr>
              <a:t>segment</a:t>
            </a:r>
          </a:p>
        </p:txBody>
      </p:sp>
      <p:sp>
        <p:nvSpPr>
          <p:cNvPr id="130101" name="Text Box 53"/>
          <p:cNvSpPr txBox="1">
            <a:spLocks noChangeArrowheads="1"/>
          </p:cNvSpPr>
          <p:nvPr/>
        </p:nvSpPr>
        <p:spPr bwMode="auto">
          <a:xfrm>
            <a:off x="0" y="4522788"/>
            <a:ext cx="8461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000">
                <a:ea typeface="宋体" pitchFamily="2" charset="-122"/>
              </a:rPr>
              <a:t>packet</a:t>
            </a:r>
          </a:p>
        </p:txBody>
      </p:sp>
      <p:sp>
        <p:nvSpPr>
          <p:cNvPr id="130102" name="Text Box 54"/>
          <p:cNvSpPr txBox="1">
            <a:spLocks noChangeArrowheads="1"/>
          </p:cNvSpPr>
          <p:nvPr/>
        </p:nvSpPr>
        <p:spPr bwMode="auto">
          <a:xfrm>
            <a:off x="0" y="4878388"/>
            <a:ext cx="831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000">
                <a:ea typeface="宋体" pitchFamily="2" charset="-122"/>
              </a:rPr>
              <a:t>Frame</a:t>
            </a:r>
          </a:p>
        </p:txBody>
      </p:sp>
      <p:sp>
        <p:nvSpPr>
          <p:cNvPr id="130103" name="Text Box 55"/>
          <p:cNvSpPr txBox="1">
            <a:spLocks noChangeArrowheads="1"/>
          </p:cNvSpPr>
          <p:nvPr/>
        </p:nvSpPr>
        <p:spPr bwMode="auto">
          <a:xfrm>
            <a:off x="212725" y="5259388"/>
            <a:ext cx="450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000">
                <a:ea typeface="宋体" pitchFamily="2" charset="-122"/>
              </a:rPr>
              <a:t>bit</a:t>
            </a:r>
          </a:p>
        </p:txBody>
      </p:sp>
      <p:sp>
        <p:nvSpPr>
          <p:cNvPr id="130104" name="Rectangle 56"/>
          <p:cNvSpPr>
            <a:spLocks noChangeArrowheads="1"/>
          </p:cNvSpPr>
          <p:nvPr/>
        </p:nvSpPr>
        <p:spPr bwMode="auto">
          <a:xfrm>
            <a:off x="0" y="3725863"/>
            <a:ext cx="10429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000">
                <a:ea typeface="宋体" pitchFamily="2" charset="-122"/>
              </a:rPr>
              <a:t>message</a:t>
            </a:r>
            <a:endParaRPr lang="zh-CN" altLang="en-US" sz="2000">
              <a:ea typeface="宋体" pitchFamily="2" charset="-122"/>
            </a:endParaRPr>
          </a:p>
        </p:txBody>
      </p:sp>
      <p:sp>
        <p:nvSpPr>
          <p:cNvPr id="130105" name="Rectangle 57"/>
          <p:cNvSpPr>
            <a:spLocks noChangeArrowheads="1"/>
          </p:cNvSpPr>
          <p:nvPr/>
        </p:nvSpPr>
        <p:spPr bwMode="auto">
          <a:xfrm>
            <a:off x="0" y="3382963"/>
            <a:ext cx="10429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000">
                <a:ea typeface="宋体" pitchFamily="2" charset="-122"/>
              </a:rPr>
              <a:t>message</a:t>
            </a:r>
            <a:endParaRPr lang="zh-CN" altLang="en-US" sz="2000">
              <a:ea typeface="宋体" pitchFamily="2" charset="-122"/>
            </a:endParaRPr>
          </a:p>
        </p:txBody>
      </p:sp>
      <p:sp>
        <p:nvSpPr>
          <p:cNvPr id="130106" name="Rectangle 58"/>
          <p:cNvSpPr>
            <a:spLocks noChangeArrowheads="1"/>
          </p:cNvSpPr>
          <p:nvPr/>
        </p:nvSpPr>
        <p:spPr bwMode="auto">
          <a:xfrm>
            <a:off x="0" y="3001963"/>
            <a:ext cx="10429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000">
                <a:ea typeface="宋体" pitchFamily="2" charset="-122"/>
              </a:rPr>
              <a:t>message</a:t>
            </a:r>
            <a:endParaRPr lang="zh-CN" altLang="en-US" sz="200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276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31075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364D567-5B25-4CF9-A344-90B255D8BBDE}" type="slidenum">
              <a:rPr lang="zh-CN" altLang="en-US" sz="1400" smtClean="0"/>
              <a:pPr/>
              <a:t>67</a:t>
            </a:fld>
            <a:endParaRPr lang="en-US" altLang="zh-CN" sz="1400" smtClean="0"/>
          </a:p>
        </p:txBody>
      </p:sp>
      <p:sp>
        <p:nvSpPr>
          <p:cNvPr id="1310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mtClean="0">
                <a:ea typeface="宋体" pitchFamily="2" charset="-122"/>
              </a:rPr>
              <a:t>主机</a:t>
            </a:r>
            <a:r>
              <a:rPr lang="zh-CN" altLang="en-US" sz="2000" smtClean="0">
                <a:ea typeface="宋体" pitchFamily="2" charset="-122"/>
              </a:rPr>
              <a:t> </a:t>
            </a:r>
            <a:r>
              <a:rPr lang="en-US" altLang="zh-CN" smtClean="0">
                <a:ea typeface="宋体" pitchFamily="2" charset="-122"/>
              </a:rPr>
              <a:t>1</a:t>
            </a:r>
            <a:r>
              <a:rPr lang="en-US" altLang="zh-CN" sz="2000" smtClean="0">
                <a:ea typeface="宋体" pitchFamily="2" charset="-122"/>
              </a:rPr>
              <a:t> </a:t>
            </a:r>
            <a:r>
              <a:rPr lang="zh-CN" altLang="en-US" smtClean="0">
                <a:ea typeface="宋体" pitchFamily="2" charset="-122"/>
              </a:rPr>
              <a:t>向主机</a:t>
            </a:r>
            <a:r>
              <a:rPr lang="zh-CN" altLang="en-US" sz="2000" smtClean="0">
                <a:ea typeface="宋体" pitchFamily="2" charset="-122"/>
              </a:rPr>
              <a:t> </a:t>
            </a:r>
            <a:r>
              <a:rPr lang="en-US" altLang="zh-CN" smtClean="0">
                <a:ea typeface="宋体" pitchFamily="2" charset="-122"/>
              </a:rPr>
              <a:t>2</a:t>
            </a:r>
            <a:r>
              <a:rPr lang="en-US" altLang="zh-CN" sz="2000" smtClean="0">
                <a:ea typeface="宋体" pitchFamily="2" charset="-122"/>
              </a:rPr>
              <a:t> </a:t>
            </a:r>
            <a:r>
              <a:rPr lang="zh-CN" altLang="en-US" smtClean="0">
                <a:ea typeface="宋体" pitchFamily="2" charset="-122"/>
              </a:rPr>
              <a:t>发送数据 </a:t>
            </a:r>
          </a:p>
        </p:txBody>
      </p:sp>
      <p:sp>
        <p:nvSpPr>
          <p:cNvPr id="131077" name="AutoShape 3"/>
          <p:cNvSpPr>
            <a:spLocks noChangeArrowheads="1"/>
          </p:cNvSpPr>
          <p:nvPr/>
        </p:nvSpPr>
        <p:spPr bwMode="auto">
          <a:xfrm rot="-5400000">
            <a:off x="4374356" y="1532732"/>
            <a:ext cx="417513" cy="8991600"/>
          </a:xfrm>
          <a:prstGeom prst="can">
            <a:avLst>
              <a:gd name="adj" fmla="val 48656"/>
            </a:avLst>
          </a:prstGeom>
          <a:gradFill rotWithShape="0">
            <a:gsLst>
              <a:gs pos="0">
                <a:srgbClr val="ACACAC"/>
              </a:gs>
              <a:gs pos="50000">
                <a:srgbClr val="EAEAEA"/>
              </a:gs>
              <a:gs pos="100000">
                <a:srgbClr val="ACACAC"/>
              </a:gs>
            </a:gsLst>
            <a:lin ang="5400000" scaled="1"/>
          </a:gradFill>
          <a:ln w="19050">
            <a:solidFill>
              <a:schemeClr val="tx1"/>
            </a:solidFill>
            <a:round/>
            <a:headEnd type="none" w="sm" len="lg"/>
            <a:tailEnd type="none" w="sm" len="lg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31078" name="AutoShape 4"/>
          <p:cNvSpPr>
            <a:spLocks noChangeArrowheads="1"/>
          </p:cNvSpPr>
          <p:nvPr/>
        </p:nvSpPr>
        <p:spPr bwMode="auto">
          <a:xfrm>
            <a:off x="533400" y="2847975"/>
            <a:ext cx="838200" cy="2997200"/>
          </a:xfrm>
          <a:prstGeom prst="cube">
            <a:avLst>
              <a:gd name="adj" fmla="val 10764"/>
            </a:avLst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 type="none" w="sm" len="lg"/>
            <a:tailEnd type="none" w="sm" len="lg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31079" name="Text Box 5"/>
          <p:cNvSpPr txBox="1">
            <a:spLocks noChangeArrowheads="1"/>
          </p:cNvSpPr>
          <p:nvPr/>
        </p:nvSpPr>
        <p:spPr bwMode="auto">
          <a:xfrm>
            <a:off x="781050" y="3027363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kumimoji="1" lang="en-US" altLang="zh-CN" sz="2000">
                <a:solidFill>
                  <a:srgbClr val="333399"/>
                </a:solidFill>
                <a:latin typeface="Arial" pitchFamily="34" charset="0"/>
                <a:ea typeface="宋体" pitchFamily="2" charset="-122"/>
              </a:rPr>
              <a:t>5</a:t>
            </a:r>
          </a:p>
        </p:txBody>
      </p:sp>
      <p:sp>
        <p:nvSpPr>
          <p:cNvPr id="131080" name="Text Box 6"/>
          <p:cNvSpPr txBox="1">
            <a:spLocks noChangeArrowheads="1"/>
          </p:cNvSpPr>
          <p:nvPr/>
        </p:nvSpPr>
        <p:spPr bwMode="auto">
          <a:xfrm>
            <a:off x="781050" y="3654425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kumimoji="1" lang="en-US" altLang="zh-CN" sz="2000">
                <a:solidFill>
                  <a:srgbClr val="333399"/>
                </a:solidFill>
                <a:latin typeface="Arial" pitchFamily="34" charset="0"/>
                <a:ea typeface="宋体" pitchFamily="2" charset="-122"/>
              </a:rPr>
              <a:t>4</a:t>
            </a:r>
          </a:p>
        </p:txBody>
      </p:sp>
      <p:sp>
        <p:nvSpPr>
          <p:cNvPr id="131081" name="Text Box 7"/>
          <p:cNvSpPr txBox="1">
            <a:spLocks noChangeArrowheads="1"/>
          </p:cNvSpPr>
          <p:nvPr/>
        </p:nvSpPr>
        <p:spPr bwMode="auto">
          <a:xfrm>
            <a:off x="781050" y="4211638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kumimoji="1" lang="en-US" altLang="zh-CN" sz="2000">
                <a:solidFill>
                  <a:srgbClr val="333399"/>
                </a:solidFill>
                <a:latin typeface="Arial" pitchFamily="34" charset="0"/>
                <a:ea typeface="宋体" pitchFamily="2" charset="-122"/>
              </a:rPr>
              <a:t>3</a:t>
            </a:r>
          </a:p>
        </p:txBody>
      </p:sp>
      <p:sp>
        <p:nvSpPr>
          <p:cNvPr id="131082" name="Text Box 8"/>
          <p:cNvSpPr txBox="1">
            <a:spLocks noChangeArrowheads="1"/>
          </p:cNvSpPr>
          <p:nvPr/>
        </p:nvSpPr>
        <p:spPr bwMode="auto">
          <a:xfrm>
            <a:off x="781050" y="4770438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kumimoji="1" lang="en-US" altLang="zh-CN" sz="2000">
                <a:solidFill>
                  <a:srgbClr val="333399"/>
                </a:solidFill>
                <a:latin typeface="Arial" pitchFamily="34" charset="0"/>
                <a:ea typeface="宋体" pitchFamily="2" charset="-122"/>
              </a:rPr>
              <a:t>2</a:t>
            </a:r>
          </a:p>
        </p:txBody>
      </p:sp>
      <p:sp>
        <p:nvSpPr>
          <p:cNvPr id="131083" name="Text Box 9"/>
          <p:cNvSpPr txBox="1">
            <a:spLocks noChangeArrowheads="1"/>
          </p:cNvSpPr>
          <p:nvPr/>
        </p:nvSpPr>
        <p:spPr bwMode="auto">
          <a:xfrm>
            <a:off x="781050" y="5337175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kumimoji="1" lang="en-US" altLang="zh-CN" sz="2000">
                <a:solidFill>
                  <a:srgbClr val="333399"/>
                </a:solidFill>
                <a:latin typeface="Arial" pitchFamily="34" charset="0"/>
                <a:ea typeface="宋体" pitchFamily="2" charset="-122"/>
              </a:rPr>
              <a:t>1</a:t>
            </a:r>
          </a:p>
        </p:txBody>
      </p:sp>
      <p:sp>
        <p:nvSpPr>
          <p:cNvPr id="131084" name="Freeform 10"/>
          <p:cNvSpPr>
            <a:spLocks/>
          </p:cNvSpPr>
          <p:nvPr/>
        </p:nvSpPr>
        <p:spPr bwMode="auto">
          <a:xfrm>
            <a:off x="533400" y="3449638"/>
            <a:ext cx="847725" cy="61912"/>
          </a:xfrm>
          <a:custGeom>
            <a:avLst/>
            <a:gdLst>
              <a:gd name="T0" fmla="*/ 0 w 534"/>
              <a:gd name="T1" fmla="*/ 91264174 h 42"/>
              <a:gd name="T2" fmla="*/ 1179432983 w 534"/>
              <a:gd name="T3" fmla="*/ 91264174 h 42"/>
              <a:gd name="T4" fmla="*/ 1345763219 w 534"/>
              <a:gd name="T5" fmla="*/ 0 h 42"/>
              <a:gd name="T6" fmla="*/ 0 60000 65536"/>
              <a:gd name="T7" fmla="*/ 0 60000 65536"/>
              <a:gd name="T8" fmla="*/ 0 60000 65536"/>
              <a:gd name="T9" fmla="*/ 0 w 534"/>
              <a:gd name="T10" fmla="*/ 0 h 42"/>
              <a:gd name="T11" fmla="*/ 534 w 534"/>
              <a:gd name="T12" fmla="*/ 42 h 4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34" h="42">
                <a:moveTo>
                  <a:pt x="0" y="42"/>
                </a:moveTo>
                <a:lnTo>
                  <a:pt x="468" y="42"/>
                </a:lnTo>
                <a:cubicBezTo>
                  <a:pt x="490" y="28"/>
                  <a:pt x="534" y="0"/>
                  <a:pt x="534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1085" name="Freeform 11"/>
          <p:cNvSpPr>
            <a:spLocks/>
          </p:cNvSpPr>
          <p:nvPr/>
        </p:nvSpPr>
        <p:spPr bwMode="auto">
          <a:xfrm>
            <a:off x="542925" y="4024313"/>
            <a:ext cx="847725" cy="61912"/>
          </a:xfrm>
          <a:custGeom>
            <a:avLst/>
            <a:gdLst>
              <a:gd name="T0" fmla="*/ 0 w 534"/>
              <a:gd name="T1" fmla="*/ 78225807 h 42"/>
              <a:gd name="T2" fmla="*/ 1179432983 w 534"/>
              <a:gd name="T3" fmla="*/ 91264174 h 42"/>
              <a:gd name="T4" fmla="*/ 1345763219 w 534"/>
              <a:gd name="T5" fmla="*/ 0 h 42"/>
              <a:gd name="T6" fmla="*/ 0 60000 65536"/>
              <a:gd name="T7" fmla="*/ 0 60000 65536"/>
              <a:gd name="T8" fmla="*/ 0 60000 65536"/>
              <a:gd name="T9" fmla="*/ 0 w 534"/>
              <a:gd name="T10" fmla="*/ 0 h 42"/>
              <a:gd name="T11" fmla="*/ 534 w 534"/>
              <a:gd name="T12" fmla="*/ 42 h 4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34" h="42">
                <a:moveTo>
                  <a:pt x="0" y="36"/>
                </a:moveTo>
                <a:lnTo>
                  <a:pt x="468" y="42"/>
                </a:lnTo>
                <a:cubicBezTo>
                  <a:pt x="490" y="28"/>
                  <a:pt x="534" y="0"/>
                  <a:pt x="534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1086" name="Freeform 12"/>
          <p:cNvSpPr>
            <a:spLocks/>
          </p:cNvSpPr>
          <p:nvPr/>
        </p:nvSpPr>
        <p:spPr bwMode="auto">
          <a:xfrm>
            <a:off x="520700" y="4600575"/>
            <a:ext cx="869950" cy="60325"/>
          </a:xfrm>
          <a:custGeom>
            <a:avLst/>
            <a:gdLst>
              <a:gd name="T0" fmla="*/ 0 w 548"/>
              <a:gd name="T1" fmla="*/ 86645363 h 42"/>
              <a:gd name="T2" fmla="*/ 1214715168 w 548"/>
              <a:gd name="T3" fmla="*/ 86645363 h 42"/>
              <a:gd name="T4" fmla="*/ 1381045407 w 548"/>
              <a:gd name="T5" fmla="*/ 0 h 42"/>
              <a:gd name="T6" fmla="*/ 0 60000 65536"/>
              <a:gd name="T7" fmla="*/ 0 60000 65536"/>
              <a:gd name="T8" fmla="*/ 0 60000 65536"/>
              <a:gd name="T9" fmla="*/ 0 w 548"/>
              <a:gd name="T10" fmla="*/ 0 h 42"/>
              <a:gd name="T11" fmla="*/ 548 w 548"/>
              <a:gd name="T12" fmla="*/ 42 h 4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48" h="42">
                <a:moveTo>
                  <a:pt x="0" y="42"/>
                </a:moveTo>
                <a:lnTo>
                  <a:pt x="482" y="42"/>
                </a:lnTo>
                <a:cubicBezTo>
                  <a:pt x="504" y="28"/>
                  <a:pt x="548" y="0"/>
                  <a:pt x="548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1087" name="Freeform 13"/>
          <p:cNvSpPr>
            <a:spLocks/>
          </p:cNvSpPr>
          <p:nvPr/>
        </p:nvSpPr>
        <p:spPr bwMode="auto">
          <a:xfrm>
            <a:off x="520700" y="5192713"/>
            <a:ext cx="860425" cy="60325"/>
          </a:xfrm>
          <a:custGeom>
            <a:avLst/>
            <a:gdLst>
              <a:gd name="T0" fmla="*/ 0 w 542"/>
              <a:gd name="T1" fmla="*/ 86645363 h 42"/>
              <a:gd name="T2" fmla="*/ 1199594232 w 542"/>
              <a:gd name="T3" fmla="*/ 86645363 h 42"/>
              <a:gd name="T4" fmla="*/ 1365924469 w 542"/>
              <a:gd name="T5" fmla="*/ 0 h 42"/>
              <a:gd name="T6" fmla="*/ 0 60000 65536"/>
              <a:gd name="T7" fmla="*/ 0 60000 65536"/>
              <a:gd name="T8" fmla="*/ 0 60000 65536"/>
              <a:gd name="T9" fmla="*/ 0 w 542"/>
              <a:gd name="T10" fmla="*/ 0 h 42"/>
              <a:gd name="T11" fmla="*/ 542 w 542"/>
              <a:gd name="T12" fmla="*/ 42 h 4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42" h="42">
                <a:moveTo>
                  <a:pt x="0" y="42"/>
                </a:moveTo>
                <a:lnTo>
                  <a:pt x="476" y="42"/>
                </a:lnTo>
                <a:cubicBezTo>
                  <a:pt x="498" y="28"/>
                  <a:pt x="542" y="0"/>
                  <a:pt x="542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1088" name="AutoShape 14"/>
          <p:cNvSpPr>
            <a:spLocks noChangeArrowheads="1"/>
          </p:cNvSpPr>
          <p:nvPr/>
        </p:nvSpPr>
        <p:spPr bwMode="auto">
          <a:xfrm>
            <a:off x="7886700" y="2814638"/>
            <a:ext cx="838200" cy="3030537"/>
          </a:xfrm>
          <a:prstGeom prst="cube">
            <a:avLst>
              <a:gd name="adj" fmla="val 10764"/>
            </a:avLst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 type="none" w="sm" len="lg"/>
            <a:tailEnd type="none" w="sm" len="lg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31089" name="Text Box 15"/>
          <p:cNvSpPr txBox="1">
            <a:spLocks noChangeArrowheads="1"/>
          </p:cNvSpPr>
          <p:nvPr/>
        </p:nvSpPr>
        <p:spPr bwMode="auto">
          <a:xfrm>
            <a:off x="7924800" y="2992438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kumimoji="1" lang="en-US" altLang="zh-CN" sz="2000">
                <a:solidFill>
                  <a:srgbClr val="333399"/>
                </a:solidFill>
                <a:latin typeface="Arial" pitchFamily="34" charset="0"/>
                <a:ea typeface="宋体" pitchFamily="2" charset="-122"/>
              </a:rPr>
              <a:t>5</a:t>
            </a:r>
          </a:p>
        </p:txBody>
      </p:sp>
      <p:sp>
        <p:nvSpPr>
          <p:cNvPr id="131090" name="Text Box 16"/>
          <p:cNvSpPr txBox="1">
            <a:spLocks noChangeArrowheads="1"/>
          </p:cNvSpPr>
          <p:nvPr/>
        </p:nvSpPr>
        <p:spPr bwMode="auto">
          <a:xfrm>
            <a:off x="7924800" y="3619500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kumimoji="1" lang="en-US" altLang="zh-CN" sz="2000">
                <a:solidFill>
                  <a:srgbClr val="333399"/>
                </a:solidFill>
                <a:latin typeface="Arial" pitchFamily="34" charset="0"/>
                <a:ea typeface="宋体" pitchFamily="2" charset="-122"/>
              </a:rPr>
              <a:t>4</a:t>
            </a:r>
          </a:p>
        </p:txBody>
      </p:sp>
      <p:sp>
        <p:nvSpPr>
          <p:cNvPr id="131091" name="Text Box 17"/>
          <p:cNvSpPr txBox="1">
            <a:spLocks noChangeArrowheads="1"/>
          </p:cNvSpPr>
          <p:nvPr/>
        </p:nvSpPr>
        <p:spPr bwMode="auto">
          <a:xfrm>
            <a:off x="7924800" y="4176713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kumimoji="1" lang="en-US" altLang="zh-CN" sz="2000">
                <a:solidFill>
                  <a:srgbClr val="333399"/>
                </a:solidFill>
                <a:latin typeface="Arial" pitchFamily="34" charset="0"/>
                <a:ea typeface="宋体" pitchFamily="2" charset="-122"/>
              </a:rPr>
              <a:t>3</a:t>
            </a:r>
          </a:p>
        </p:txBody>
      </p:sp>
      <p:sp>
        <p:nvSpPr>
          <p:cNvPr id="131092" name="Text Box 18"/>
          <p:cNvSpPr txBox="1">
            <a:spLocks noChangeArrowheads="1"/>
          </p:cNvSpPr>
          <p:nvPr/>
        </p:nvSpPr>
        <p:spPr bwMode="auto">
          <a:xfrm>
            <a:off x="7924800" y="4737100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kumimoji="1" lang="en-US" altLang="zh-CN" sz="2000">
                <a:solidFill>
                  <a:srgbClr val="333399"/>
                </a:solidFill>
                <a:latin typeface="Arial" pitchFamily="34" charset="0"/>
                <a:ea typeface="宋体" pitchFamily="2" charset="-122"/>
              </a:rPr>
              <a:t>2</a:t>
            </a:r>
          </a:p>
        </p:txBody>
      </p:sp>
      <p:sp>
        <p:nvSpPr>
          <p:cNvPr id="131093" name="Text Box 19"/>
          <p:cNvSpPr txBox="1">
            <a:spLocks noChangeArrowheads="1"/>
          </p:cNvSpPr>
          <p:nvPr/>
        </p:nvSpPr>
        <p:spPr bwMode="auto">
          <a:xfrm>
            <a:off x="7924800" y="5302250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kumimoji="1" lang="en-US" altLang="zh-CN" sz="2000">
                <a:solidFill>
                  <a:srgbClr val="333399"/>
                </a:solidFill>
                <a:latin typeface="Arial" pitchFamily="34" charset="0"/>
                <a:ea typeface="宋体" pitchFamily="2" charset="-122"/>
              </a:rPr>
              <a:t>1</a:t>
            </a:r>
          </a:p>
        </p:txBody>
      </p:sp>
      <p:sp>
        <p:nvSpPr>
          <p:cNvPr id="131094" name="Freeform 20"/>
          <p:cNvSpPr>
            <a:spLocks/>
          </p:cNvSpPr>
          <p:nvPr/>
        </p:nvSpPr>
        <p:spPr bwMode="auto">
          <a:xfrm>
            <a:off x="7886700" y="3414713"/>
            <a:ext cx="847725" cy="61912"/>
          </a:xfrm>
          <a:custGeom>
            <a:avLst/>
            <a:gdLst>
              <a:gd name="T0" fmla="*/ 0 w 534"/>
              <a:gd name="T1" fmla="*/ 91264174 h 42"/>
              <a:gd name="T2" fmla="*/ 1179432983 w 534"/>
              <a:gd name="T3" fmla="*/ 91264174 h 42"/>
              <a:gd name="T4" fmla="*/ 1345763219 w 534"/>
              <a:gd name="T5" fmla="*/ 0 h 42"/>
              <a:gd name="T6" fmla="*/ 0 60000 65536"/>
              <a:gd name="T7" fmla="*/ 0 60000 65536"/>
              <a:gd name="T8" fmla="*/ 0 60000 65536"/>
              <a:gd name="T9" fmla="*/ 0 w 534"/>
              <a:gd name="T10" fmla="*/ 0 h 42"/>
              <a:gd name="T11" fmla="*/ 534 w 534"/>
              <a:gd name="T12" fmla="*/ 42 h 4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34" h="42">
                <a:moveTo>
                  <a:pt x="0" y="42"/>
                </a:moveTo>
                <a:lnTo>
                  <a:pt x="468" y="42"/>
                </a:lnTo>
                <a:cubicBezTo>
                  <a:pt x="490" y="28"/>
                  <a:pt x="534" y="0"/>
                  <a:pt x="534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1095" name="Freeform 21"/>
          <p:cNvSpPr>
            <a:spLocks/>
          </p:cNvSpPr>
          <p:nvPr/>
        </p:nvSpPr>
        <p:spPr bwMode="auto">
          <a:xfrm>
            <a:off x="7896225" y="3989388"/>
            <a:ext cx="847725" cy="61912"/>
          </a:xfrm>
          <a:custGeom>
            <a:avLst/>
            <a:gdLst>
              <a:gd name="T0" fmla="*/ 0 w 534"/>
              <a:gd name="T1" fmla="*/ 78225807 h 42"/>
              <a:gd name="T2" fmla="*/ 1179432983 w 534"/>
              <a:gd name="T3" fmla="*/ 91264174 h 42"/>
              <a:gd name="T4" fmla="*/ 1345763219 w 534"/>
              <a:gd name="T5" fmla="*/ 0 h 42"/>
              <a:gd name="T6" fmla="*/ 0 60000 65536"/>
              <a:gd name="T7" fmla="*/ 0 60000 65536"/>
              <a:gd name="T8" fmla="*/ 0 60000 65536"/>
              <a:gd name="T9" fmla="*/ 0 w 534"/>
              <a:gd name="T10" fmla="*/ 0 h 42"/>
              <a:gd name="T11" fmla="*/ 534 w 534"/>
              <a:gd name="T12" fmla="*/ 42 h 4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34" h="42">
                <a:moveTo>
                  <a:pt x="0" y="36"/>
                </a:moveTo>
                <a:lnTo>
                  <a:pt x="468" y="42"/>
                </a:lnTo>
                <a:cubicBezTo>
                  <a:pt x="490" y="28"/>
                  <a:pt x="534" y="0"/>
                  <a:pt x="534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1096" name="Freeform 22"/>
          <p:cNvSpPr>
            <a:spLocks/>
          </p:cNvSpPr>
          <p:nvPr/>
        </p:nvSpPr>
        <p:spPr bwMode="auto">
          <a:xfrm>
            <a:off x="7874000" y="4565650"/>
            <a:ext cx="869950" cy="60325"/>
          </a:xfrm>
          <a:custGeom>
            <a:avLst/>
            <a:gdLst>
              <a:gd name="T0" fmla="*/ 0 w 548"/>
              <a:gd name="T1" fmla="*/ 86645363 h 42"/>
              <a:gd name="T2" fmla="*/ 1214715168 w 548"/>
              <a:gd name="T3" fmla="*/ 86645363 h 42"/>
              <a:gd name="T4" fmla="*/ 1381045407 w 548"/>
              <a:gd name="T5" fmla="*/ 0 h 42"/>
              <a:gd name="T6" fmla="*/ 0 60000 65536"/>
              <a:gd name="T7" fmla="*/ 0 60000 65536"/>
              <a:gd name="T8" fmla="*/ 0 60000 65536"/>
              <a:gd name="T9" fmla="*/ 0 w 548"/>
              <a:gd name="T10" fmla="*/ 0 h 42"/>
              <a:gd name="T11" fmla="*/ 548 w 548"/>
              <a:gd name="T12" fmla="*/ 42 h 4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48" h="42">
                <a:moveTo>
                  <a:pt x="0" y="42"/>
                </a:moveTo>
                <a:lnTo>
                  <a:pt x="482" y="42"/>
                </a:lnTo>
                <a:cubicBezTo>
                  <a:pt x="504" y="28"/>
                  <a:pt x="548" y="0"/>
                  <a:pt x="548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1097" name="Freeform 23"/>
          <p:cNvSpPr>
            <a:spLocks/>
          </p:cNvSpPr>
          <p:nvPr/>
        </p:nvSpPr>
        <p:spPr bwMode="auto">
          <a:xfrm>
            <a:off x="7874000" y="5157788"/>
            <a:ext cx="860425" cy="60325"/>
          </a:xfrm>
          <a:custGeom>
            <a:avLst/>
            <a:gdLst>
              <a:gd name="T0" fmla="*/ 0 w 542"/>
              <a:gd name="T1" fmla="*/ 86645363 h 42"/>
              <a:gd name="T2" fmla="*/ 1199594232 w 542"/>
              <a:gd name="T3" fmla="*/ 86645363 h 42"/>
              <a:gd name="T4" fmla="*/ 1365924469 w 542"/>
              <a:gd name="T5" fmla="*/ 0 h 42"/>
              <a:gd name="T6" fmla="*/ 0 60000 65536"/>
              <a:gd name="T7" fmla="*/ 0 60000 65536"/>
              <a:gd name="T8" fmla="*/ 0 60000 65536"/>
              <a:gd name="T9" fmla="*/ 0 w 542"/>
              <a:gd name="T10" fmla="*/ 0 h 42"/>
              <a:gd name="T11" fmla="*/ 542 w 542"/>
              <a:gd name="T12" fmla="*/ 42 h 4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42" h="42">
                <a:moveTo>
                  <a:pt x="0" y="42"/>
                </a:moveTo>
                <a:lnTo>
                  <a:pt x="476" y="42"/>
                </a:lnTo>
                <a:cubicBezTo>
                  <a:pt x="498" y="28"/>
                  <a:pt x="542" y="0"/>
                  <a:pt x="542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1098" name="Text Box 24"/>
          <p:cNvSpPr txBox="1">
            <a:spLocks noChangeArrowheads="1"/>
          </p:cNvSpPr>
          <p:nvPr/>
        </p:nvSpPr>
        <p:spPr bwMode="auto">
          <a:xfrm>
            <a:off x="395288" y="1973263"/>
            <a:ext cx="8683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kumimoji="1" lang="zh-CN" altLang="en-US" sz="200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主机</a:t>
            </a:r>
            <a:r>
              <a:rPr kumimoji="1" lang="zh-CN" altLang="en-US" sz="100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 </a:t>
            </a:r>
            <a:r>
              <a:rPr kumimoji="1" lang="en-US" altLang="zh-CN" sz="200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1</a:t>
            </a:r>
          </a:p>
        </p:txBody>
      </p:sp>
      <p:sp>
        <p:nvSpPr>
          <p:cNvPr id="131099" name="AutoShape 25"/>
          <p:cNvSpPr>
            <a:spLocks noChangeArrowheads="1"/>
          </p:cNvSpPr>
          <p:nvPr/>
        </p:nvSpPr>
        <p:spPr bwMode="auto">
          <a:xfrm>
            <a:off x="8034338" y="2317750"/>
            <a:ext cx="685800" cy="557213"/>
          </a:xfrm>
          <a:prstGeom prst="cube">
            <a:avLst>
              <a:gd name="adj" fmla="val 17593"/>
            </a:avLst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 type="none" w="sm" len="lg"/>
            <a:tailEnd type="none" w="sm" len="lg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31100" name="Text Box 26"/>
          <p:cNvSpPr txBox="1">
            <a:spLocks noChangeArrowheads="1"/>
          </p:cNvSpPr>
          <p:nvPr/>
        </p:nvSpPr>
        <p:spPr bwMode="auto">
          <a:xfrm>
            <a:off x="8027988" y="2422525"/>
            <a:ext cx="6159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kumimoji="1" lang="en-US" altLang="zh-CN" sz="2000">
                <a:solidFill>
                  <a:srgbClr val="333399"/>
                </a:solidFill>
                <a:latin typeface="Arial" pitchFamily="34" charset="0"/>
                <a:ea typeface="宋体" pitchFamily="2" charset="-122"/>
              </a:rPr>
              <a:t>AP</a:t>
            </a:r>
            <a:r>
              <a:rPr kumimoji="1" lang="en-US" altLang="zh-CN" sz="2000" b="1" baseline="-25000">
                <a:solidFill>
                  <a:srgbClr val="333399"/>
                </a:solidFill>
                <a:latin typeface="Arial" pitchFamily="34" charset="0"/>
                <a:ea typeface="宋体" pitchFamily="2" charset="-122"/>
              </a:rPr>
              <a:t>2</a:t>
            </a:r>
            <a:endParaRPr kumimoji="1" lang="en-US" altLang="zh-CN" sz="2000" b="1">
              <a:solidFill>
                <a:srgbClr val="333399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31101" name="AutoShape 27"/>
          <p:cNvSpPr>
            <a:spLocks noChangeArrowheads="1"/>
          </p:cNvSpPr>
          <p:nvPr/>
        </p:nvSpPr>
        <p:spPr bwMode="auto">
          <a:xfrm>
            <a:off x="538163" y="2360613"/>
            <a:ext cx="685800" cy="557212"/>
          </a:xfrm>
          <a:prstGeom prst="cube">
            <a:avLst>
              <a:gd name="adj" fmla="val 17593"/>
            </a:avLst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 type="none" w="sm" len="lg"/>
            <a:tailEnd type="none" w="sm" len="lg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31102" name="Text Box 28"/>
          <p:cNvSpPr txBox="1">
            <a:spLocks noChangeArrowheads="1"/>
          </p:cNvSpPr>
          <p:nvPr/>
        </p:nvSpPr>
        <p:spPr bwMode="auto">
          <a:xfrm>
            <a:off x="558800" y="2481263"/>
            <a:ext cx="6159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kumimoji="1" lang="en-US" altLang="zh-CN" sz="2000">
                <a:solidFill>
                  <a:srgbClr val="333399"/>
                </a:solidFill>
                <a:latin typeface="Arial" pitchFamily="34" charset="0"/>
                <a:ea typeface="宋体" pitchFamily="2" charset="-122"/>
              </a:rPr>
              <a:t>AP</a:t>
            </a:r>
            <a:r>
              <a:rPr kumimoji="1" lang="en-US" altLang="zh-CN" sz="2000" b="1" baseline="-25000">
                <a:solidFill>
                  <a:srgbClr val="333399"/>
                </a:solidFill>
                <a:latin typeface="Arial" pitchFamily="34" charset="0"/>
                <a:ea typeface="宋体" pitchFamily="2" charset="-122"/>
              </a:rPr>
              <a:t>1</a:t>
            </a:r>
            <a:endParaRPr kumimoji="1" lang="en-US" altLang="zh-CN" sz="2000" b="1">
              <a:solidFill>
                <a:srgbClr val="333399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31103" name="Text Box 29"/>
          <p:cNvSpPr txBox="1">
            <a:spLocks noChangeArrowheads="1"/>
          </p:cNvSpPr>
          <p:nvPr/>
        </p:nvSpPr>
        <p:spPr bwMode="auto">
          <a:xfrm>
            <a:off x="7770813" y="1973263"/>
            <a:ext cx="8683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kumimoji="1" lang="zh-CN" altLang="en-US" sz="200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主机</a:t>
            </a:r>
            <a:r>
              <a:rPr kumimoji="1" lang="zh-CN" altLang="en-US" sz="100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 </a:t>
            </a:r>
            <a:r>
              <a:rPr kumimoji="1" lang="en-US" altLang="zh-CN" sz="200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2</a:t>
            </a:r>
          </a:p>
        </p:txBody>
      </p:sp>
      <p:sp>
        <p:nvSpPr>
          <p:cNvPr id="268318" name="Rectangle 30"/>
          <p:cNvSpPr>
            <a:spLocks noChangeArrowheads="1"/>
          </p:cNvSpPr>
          <p:nvPr/>
        </p:nvSpPr>
        <p:spPr bwMode="auto">
          <a:xfrm>
            <a:off x="4067175" y="2493963"/>
            <a:ext cx="2592388" cy="358775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zh-CN" altLang="en-US" sz="2000">
                <a:solidFill>
                  <a:srgbClr val="333399"/>
                </a:solidFill>
                <a:latin typeface="Tahoma" pitchFamily="34" charset="0"/>
                <a:ea typeface="黑体" pitchFamily="49" charset="-122"/>
              </a:rPr>
              <a:t>应 用 程 序 数 据</a:t>
            </a:r>
          </a:p>
        </p:txBody>
      </p:sp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2627313" y="2420938"/>
            <a:ext cx="1454150" cy="1008062"/>
            <a:chOff x="1655" y="1525"/>
            <a:chExt cx="916" cy="635"/>
          </a:xfrm>
        </p:grpSpPr>
        <p:sp>
          <p:nvSpPr>
            <p:cNvPr id="131152" name="Text Box 32"/>
            <p:cNvSpPr txBox="1">
              <a:spLocks noChangeArrowheads="1"/>
            </p:cNvSpPr>
            <p:nvPr/>
          </p:nvSpPr>
          <p:spPr bwMode="auto">
            <a:xfrm>
              <a:off x="1655" y="1525"/>
              <a:ext cx="9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lg"/>
                  <a:tailEnd type="none" w="sm" len="lg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kumimoji="1" lang="zh-CN" altLang="en-US" sz="2000">
                  <a:solidFill>
                    <a:srgbClr val="333399"/>
                  </a:solidFill>
                  <a:latin typeface="Arial Rounded MT Bold" pitchFamily="34" charset="0"/>
                  <a:ea typeface="黑体" pitchFamily="49" charset="-122"/>
                </a:rPr>
                <a:t>应用层首部</a:t>
              </a:r>
              <a:endParaRPr kumimoji="1" lang="zh-CN" altLang="en-US" sz="2000">
                <a:solidFill>
                  <a:srgbClr val="333399"/>
                </a:solidFill>
                <a:ea typeface="黑体" pitchFamily="49" charset="-122"/>
              </a:endParaRPr>
            </a:p>
          </p:txBody>
        </p:sp>
        <p:sp>
          <p:nvSpPr>
            <p:cNvPr id="131153" name="Line 33"/>
            <p:cNvSpPr>
              <a:spLocks noChangeShapeType="1"/>
            </p:cNvSpPr>
            <p:nvPr/>
          </p:nvSpPr>
          <p:spPr bwMode="auto">
            <a:xfrm>
              <a:off x="2109" y="1752"/>
              <a:ext cx="272" cy="223"/>
            </a:xfrm>
            <a:prstGeom prst="line">
              <a:avLst/>
            </a:prstGeom>
            <a:noFill/>
            <a:ln w="12700">
              <a:solidFill>
                <a:srgbClr val="333399"/>
              </a:solidFill>
              <a:round/>
              <a:headEnd type="none" w="sm" len="lg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1154" name="Rectangle 34"/>
            <p:cNvSpPr>
              <a:spLocks noChangeArrowheads="1"/>
            </p:cNvSpPr>
            <p:nvPr/>
          </p:nvSpPr>
          <p:spPr bwMode="auto">
            <a:xfrm>
              <a:off x="2245" y="1934"/>
              <a:ext cx="318" cy="226"/>
            </a:xfrm>
            <a:prstGeom prst="rect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altLang="zh-CN" sz="1800">
                  <a:solidFill>
                    <a:srgbClr val="333399"/>
                  </a:solidFill>
                  <a:latin typeface="Arial" pitchFamily="34" charset="0"/>
                  <a:ea typeface="宋体" pitchFamily="2" charset="-122"/>
                </a:rPr>
                <a:t>H</a:t>
              </a:r>
              <a:r>
                <a:rPr lang="en-US" altLang="zh-CN" sz="1800" b="1" baseline="-25000">
                  <a:solidFill>
                    <a:srgbClr val="333399"/>
                  </a:solidFill>
                  <a:latin typeface="Arial" pitchFamily="34" charset="0"/>
                  <a:ea typeface="宋体" pitchFamily="2" charset="-122"/>
                </a:rPr>
                <a:t>5</a:t>
              </a:r>
            </a:p>
          </p:txBody>
        </p:sp>
      </p:grpSp>
      <p:sp>
        <p:nvSpPr>
          <p:cNvPr id="268323" name="Rectangle 35"/>
          <p:cNvSpPr>
            <a:spLocks noChangeArrowheads="1"/>
          </p:cNvSpPr>
          <p:nvPr/>
        </p:nvSpPr>
        <p:spPr bwMode="auto">
          <a:xfrm>
            <a:off x="1979613" y="5373688"/>
            <a:ext cx="5184775" cy="358775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CN" sz="200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10100110100101  </a:t>
            </a:r>
            <a:r>
              <a:rPr lang="zh-CN" altLang="en-US" sz="200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比  特  流  </a:t>
            </a:r>
            <a:r>
              <a:rPr lang="en-US" altLang="zh-CN" sz="200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110101110101</a:t>
            </a:r>
          </a:p>
        </p:txBody>
      </p:sp>
      <p:sp>
        <p:nvSpPr>
          <p:cNvPr id="131107" name="Text Box 36"/>
          <p:cNvSpPr txBox="1">
            <a:spLocks noChangeArrowheads="1"/>
          </p:cNvSpPr>
          <p:nvPr/>
        </p:nvSpPr>
        <p:spPr bwMode="auto">
          <a:xfrm>
            <a:off x="1763713" y="1849438"/>
            <a:ext cx="5670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kumimoji="1" lang="zh-CN" altLang="en-US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注意观察加入或剥去首部（尾部）的层次</a:t>
            </a:r>
          </a:p>
        </p:txBody>
      </p:sp>
      <p:sp>
        <p:nvSpPr>
          <p:cNvPr id="268325" name="Rectangle 37"/>
          <p:cNvSpPr>
            <a:spLocks noChangeArrowheads="1"/>
          </p:cNvSpPr>
          <p:nvPr/>
        </p:nvSpPr>
        <p:spPr bwMode="auto">
          <a:xfrm>
            <a:off x="4067175" y="3070225"/>
            <a:ext cx="2592388" cy="358775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zh-CN" altLang="en-US" sz="2000">
                <a:solidFill>
                  <a:srgbClr val="333399"/>
                </a:solidFill>
                <a:latin typeface="Tahoma" pitchFamily="34" charset="0"/>
                <a:ea typeface="黑体" pitchFamily="49" charset="-122"/>
              </a:rPr>
              <a:t>应 用 程 序 数 据</a:t>
            </a:r>
          </a:p>
        </p:txBody>
      </p: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3563938" y="3646488"/>
            <a:ext cx="3095625" cy="358775"/>
            <a:chOff x="2245" y="2297"/>
            <a:chExt cx="1950" cy="226"/>
          </a:xfrm>
        </p:grpSpPr>
        <p:sp>
          <p:nvSpPr>
            <p:cNvPr id="131150" name="Rectangle 39"/>
            <p:cNvSpPr>
              <a:spLocks noChangeArrowheads="1"/>
            </p:cNvSpPr>
            <p:nvPr/>
          </p:nvSpPr>
          <p:spPr bwMode="auto">
            <a:xfrm>
              <a:off x="2245" y="2297"/>
              <a:ext cx="318" cy="226"/>
            </a:xfrm>
            <a:prstGeom prst="rect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altLang="zh-CN" sz="1800">
                  <a:solidFill>
                    <a:srgbClr val="333399"/>
                  </a:solidFill>
                  <a:latin typeface="Arial" pitchFamily="34" charset="0"/>
                  <a:ea typeface="宋体" pitchFamily="2" charset="-122"/>
                </a:rPr>
                <a:t>H</a:t>
              </a:r>
              <a:r>
                <a:rPr lang="en-US" altLang="zh-CN" sz="1800" b="1" baseline="-25000">
                  <a:solidFill>
                    <a:srgbClr val="333399"/>
                  </a:solidFill>
                  <a:latin typeface="Arial" pitchFamily="34" charset="0"/>
                  <a:ea typeface="宋体" pitchFamily="2" charset="-122"/>
                </a:rPr>
                <a:t>5</a:t>
              </a:r>
            </a:p>
          </p:txBody>
        </p:sp>
        <p:sp>
          <p:nvSpPr>
            <p:cNvPr id="131151" name="Rectangle 40"/>
            <p:cNvSpPr>
              <a:spLocks noChangeArrowheads="1"/>
            </p:cNvSpPr>
            <p:nvPr/>
          </p:nvSpPr>
          <p:spPr bwMode="auto">
            <a:xfrm>
              <a:off x="2562" y="2297"/>
              <a:ext cx="1633" cy="226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zh-CN" altLang="en-US" sz="2000">
                  <a:solidFill>
                    <a:srgbClr val="333399"/>
                  </a:solidFill>
                  <a:latin typeface="Tahoma" pitchFamily="34" charset="0"/>
                  <a:ea typeface="黑体" pitchFamily="49" charset="-122"/>
                </a:rPr>
                <a:t>应 用 程 序 数 据</a:t>
              </a:r>
            </a:p>
          </p:txBody>
        </p:sp>
      </p:grpSp>
      <p:grpSp>
        <p:nvGrpSpPr>
          <p:cNvPr id="4" name="Group 41"/>
          <p:cNvGrpSpPr>
            <a:grpSpLocks/>
          </p:cNvGrpSpPr>
          <p:nvPr/>
        </p:nvGrpSpPr>
        <p:grpSpPr bwMode="auto">
          <a:xfrm>
            <a:off x="3059113" y="4222750"/>
            <a:ext cx="3600450" cy="358775"/>
            <a:chOff x="1927" y="2660"/>
            <a:chExt cx="2268" cy="226"/>
          </a:xfrm>
        </p:grpSpPr>
        <p:sp>
          <p:nvSpPr>
            <p:cNvPr id="131147" name="Rectangle 42"/>
            <p:cNvSpPr>
              <a:spLocks noChangeArrowheads="1"/>
            </p:cNvSpPr>
            <p:nvPr/>
          </p:nvSpPr>
          <p:spPr bwMode="auto">
            <a:xfrm>
              <a:off x="1927" y="2660"/>
              <a:ext cx="318" cy="226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altLang="zh-CN" sz="1800">
                  <a:solidFill>
                    <a:srgbClr val="333399"/>
                  </a:solidFill>
                  <a:latin typeface="Arial" pitchFamily="34" charset="0"/>
                  <a:ea typeface="宋体" pitchFamily="2" charset="-122"/>
                </a:rPr>
                <a:t>H</a:t>
              </a:r>
              <a:r>
                <a:rPr lang="en-US" altLang="zh-CN" sz="1800" b="1" baseline="-25000">
                  <a:solidFill>
                    <a:srgbClr val="333399"/>
                  </a:solidFill>
                  <a:latin typeface="Arial" pitchFamily="34" charset="0"/>
                  <a:ea typeface="宋体" pitchFamily="2" charset="-122"/>
                </a:rPr>
                <a:t>4</a:t>
              </a:r>
            </a:p>
          </p:txBody>
        </p:sp>
        <p:sp>
          <p:nvSpPr>
            <p:cNvPr id="131148" name="Rectangle 43"/>
            <p:cNvSpPr>
              <a:spLocks noChangeArrowheads="1"/>
            </p:cNvSpPr>
            <p:nvPr/>
          </p:nvSpPr>
          <p:spPr bwMode="auto">
            <a:xfrm>
              <a:off x="2245" y="2660"/>
              <a:ext cx="318" cy="226"/>
            </a:xfrm>
            <a:prstGeom prst="rect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altLang="zh-CN" sz="1800">
                  <a:solidFill>
                    <a:srgbClr val="333399"/>
                  </a:solidFill>
                  <a:latin typeface="Arial" pitchFamily="34" charset="0"/>
                  <a:ea typeface="宋体" pitchFamily="2" charset="-122"/>
                </a:rPr>
                <a:t>H</a:t>
              </a:r>
              <a:r>
                <a:rPr lang="en-US" altLang="zh-CN" sz="1800" b="1" baseline="-25000">
                  <a:solidFill>
                    <a:srgbClr val="333399"/>
                  </a:solidFill>
                  <a:latin typeface="Arial" pitchFamily="34" charset="0"/>
                  <a:ea typeface="宋体" pitchFamily="2" charset="-122"/>
                </a:rPr>
                <a:t>5</a:t>
              </a:r>
            </a:p>
          </p:txBody>
        </p:sp>
        <p:sp>
          <p:nvSpPr>
            <p:cNvPr id="131149" name="Rectangle 44"/>
            <p:cNvSpPr>
              <a:spLocks noChangeArrowheads="1"/>
            </p:cNvSpPr>
            <p:nvPr/>
          </p:nvSpPr>
          <p:spPr bwMode="auto">
            <a:xfrm>
              <a:off x="2562" y="2660"/>
              <a:ext cx="1633" cy="226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zh-CN" altLang="en-US" sz="2000">
                  <a:solidFill>
                    <a:srgbClr val="333399"/>
                  </a:solidFill>
                  <a:latin typeface="Tahoma" pitchFamily="34" charset="0"/>
                  <a:ea typeface="黑体" pitchFamily="49" charset="-122"/>
                </a:rPr>
                <a:t>应 用 程 序 数 据</a:t>
              </a:r>
            </a:p>
          </p:txBody>
        </p:sp>
      </p:grpSp>
      <p:grpSp>
        <p:nvGrpSpPr>
          <p:cNvPr id="5" name="Group 45"/>
          <p:cNvGrpSpPr>
            <a:grpSpLocks/>
          </p:cNvGrpSpPr>
          <p:nvPr/>
        </p:nvGrpSpPr>
        <p:grpSpPr bwMode="auto">
          <a:xfrm>
            <a:off x="2555875" y="4799013"/>
            <a:ext cx="4103688" cy="358775"/>
            <a:chOff x="1610" y="3023"/>
            <a:chExt cx="2585" cy="226"/>
          </a:xfrm>
        </p:grpSpPr>
        <p:sp>
          <p:nvSpPr>
            <p:cNvPr id="131143" name="Rectangle 46"/>
            <p:cNvSpPr>
              <a:spLocks noChangeArrowheads="1"/>
            </p:cNvSpPr>
            <p:nvPr/>
          </p:nvSpPr>
          <p:spPr bwMode="auto">
            <a:xfrm>
              <a:off x="1610" y="3023"/>
              <a:ext cx="318" cy="22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altLang="zh-CN" sz="1800">
                  <a:solidFill>
                    <a:srgbClr val="333399"/>
                  </a:solidFill>
                  <a:latin typeface="Arial" pitchFamily="34" charset="0"/>
                  <a:ea typeface="宋体" pitchFamily="2" charset="-122"/>
                </a:rPr>
                <a:t>H</a:t>
              </a:r>
              <a:r>
                <a:rPr lang="en-US" altLang="zh-CN" sz="1800" b="1" baseline="-25000">
                  <a:solidFill>
                    <a:srgbClr val="333399"/>
                  </a:solidFill>
                  <a:latin typeface="Arial" pitchFamily="34" charset="0"/>
                  <a:ea typeface="宋体" pitchFamily="2" charset="-122"/>
                </a:rPr>
                <a:t>3</a:t>
              </a:r>
            </a:p>
          </p:txBody>
        </p:sp>
        <p:sp>
          <p:nvSpPr>
            <p:cNvPr id="131144" name="Rectangle 47"/>
            <p:cNvSpPr>
              <a:spLocks noChangeArrowheads="1"/>
            </p:cNvSpPr>
            <p:nvPr/>
          </p:nvSpPr>
          <p:spPr bwMode="auto">
            <a:xfrm>
              <a:off x="1928" y="3023"/>
              <a:ext cx="318" cy="226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altLang="zh-CN" sz="1800">
                  <a:solidFill>
                    <a:srgbClr val="333399"/>
                  </a:solidFill>
                  <a:latin typeface="Arial" pitchFamily="34" charset="0"/>
                  <a:ea typeface="宋体" pitchFamily="2" charset="-122"/>
                </a:rPr>
                <a:t>H</a:t>
              </a:r>
              <a:r>
                <a:rPr lang="en-US" altLang="zh-CN" sz="1800" b="1" baseline="-25000">
                  <a:solidFill>
                    <a:srgbClr val="333399"/>
                  </a:solidFill>
                  <a:latin typeface="Arial" pitchFamily="34" charset="0"/>
                  <a:ea typeface="宋体" pitchFamily="2" charset="-122"/>
                </a:rPr>
                <a:t>4</a:t>
              </a:r>
            </a:p>
          </p:txBody>
        </p:sp>
        <p:sp>
          <p:nvSpPr>
            <p:cNvPr id="131145" name="Rectangle 48"/>
            <p:cNvSpPr>
              <a:spLocks noChangeArrowheads="1"/>
            </p:cNvSpPr>
            <p:nvPr/>
          </p:nvSpPr>
          <p:spPr bwMode="auto">
            <a:xfrm>
              <a:off x="2246" y="3023"/>
              <a:ext cx="318" cy="226"/>
            </a:xfrm>
            <a:prstGeom prst="rect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altLang="zh-CN" sz="1800">
                  <a:solidFill>
                    <a:srgbClr val="333399"/>
                  </a:solidFill>
                  <a:latin typeface="Arial" pitchFamily="34" charset="0"/>
                  <a:ea typeface="宋体" pitchFamily="2" charset="-122"/>
                </a:rPr>
                <a:t>H</a:t>
              </a:r>
              <a:r>
                <a:rPr lang="en-US" altLang="zh-CN" sz="1800" b="1" baseline="-25000">
                  <a:solidFill>
                    <a:srgbClr val="333399"/>
                  </a:solidFill>
                  <a:latin typeface="Arial" pitchFamily="34" charset="0"/>
                  <a:ea typeface="宋体" pitchFamily="2" charset="-122"/>
                </a:rPr>
                <a:t>5</a:t>
              </a:r>
            </a:p>
          </p:txBody>
        </p:sp>
        <p:sp>
          <p:nvSpPr>
            <p:cNvPr id="131146" name="Rectangle 49"/>
            <p:cNvSpPr>
              <a:spLocks noChangeArrowheads="1"/>
            </p:cNvSpPr>
            <p:nvPr/>
          </p:nvSpPr>
          <p:spPr bwMode="auto">
            <a:xfrm>
              <a:off x="2562" y="3023"/>
              <a:ext cx="1633" cy="226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zh-CN" altLang="en-US" sz="2000">
                  <a:solidFill>
                    <a:srgbClr val="333399"/>
                  </a:solidFill>
                  <a:latin typeface="Tahoma" pitchFamily="34" charset="0"/>
                  <a:ea typeface="黑体" pitchFamily="49" charset="-122"/>
                </a:rPr>
                <a:t>应 用 程 序 数 据</a:t>
              </a:r>
            </a:p>
          </p:txBody>
        </p:sp>
      </p:grpSp>
      <p:grpSp>
        <p:nvGrpSpPr>
          <p:cNvPr id="6" name="Group 50"/>
          <p:cNvGrpSpPr>
            <a:grpSpLocks/>
          </p:cNvGrpSpPr>
          <p:nvPr/>
        </p:nvGrpSpPr>
        <p:grpSpPr bwMode="auto">
          <a:xfrm>
            <a:off x="654050" y="2781300"/>
            <a:ext cx="4781550" cy="415925"/>
            <a:chOff x="412" y="1752"/>
            <a:chExt cx="3012" cy="262"/>
          </a:xfrm>
        </p:grpSpPr>
        <p:sp>
          <p:nvSpPr>
            <p:cNvPr id="131141" name="AutoShape 51"/>
            <p:cNvSpPr>
              <a:spLocks noChangeArrowheads="1"/>
            </p:cNvSpPr>
            <p:nvPr/>
          </p:nvSpPr>
          <p:spPr bwMode="auto">
            <a:xfrm flipV="1">
              <a:off x="412" y="1786"/>
              <a:ext cx="124" cy="228"/>
            </a:xfrm>
            <a:prstGeom prst="upArrow">
              <a:avLst>
                <a:gd name="adj1" fmla="val 50000"/>
                <a:gd name="adj2" fmla="val 45968"/>
              </a:avLst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31142" name="AutoShape 52"/>
            <p:cNvSpPr>
              <a:spLocks noChangeArrowheads="1"/>
            </p:cNvSpPr>
            <p:nvPr/>
          </p:nvSpPr>
          <p:spPr bwMode="auto">
            <a:xfrm flipV="1">
              <a:off x="3300" y="1752"/>
              <a:ext cx="124" cy="228"/>
            </a:xfrm>
            <a:prstGeom prst="upArrow">
              <a:avLst>
                <a:gd name="adj1" fmla="val 50000"/>
                <a:gd name="adj2" fmla="val 45968"/>
              </a:avLst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7" name="Group 53"/>
          <p:cNvGrpSpPr>
            <a:grpSpLocks/>
          </p:cNvGrpSpPr>
          <p:nvPr/>
        </p:nvGrpSpPr>
        <p:grpSpPr bwMode="auto">
          <a:xfrm>
            <a:off x="650875" y="3357563"/>
            <a:ext cx="4497388" cy="396875"/>
            <a:chOff x="410" y="2115"/>
            <a:chExt cx="2833" cy="250"/>
          </a:xfrm>
        </p:grpSpPr>
        <p:sp>
          <p:nvSpPr>
            <p:cNvPr id="131139" name="AutoShape 54"/>
            <p:cNvSpPr>
              <a:spLocks noChangeArrowheads="1"/>
            </p:cNvSpPr>
            <p:nvPr/>
          </p:nvSpPr>
          <p:spPr bwMode="auto">
            <a:xfrm rot="10800000">
              <a:off x="410" y="2116"/>
              <a:ext cx="125" cy="249"/>
            </a:xfrm>
            <a:prstGeom prst="upArrow">
              <a:avLst>
                <a:gd name="adj1" fmla="val 50000"/>
                <a:gd name="adj2" fmla="val 49800"/>
              </a:avLst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31140" name="AutoShape 55"/>
            <p:cNvSpPr>
              <a:spLocks noChangeArrowheads="1"/>
            </p:cNvSpPr>
            <p:nvPr/>
          </p:nvSpPr>
          <p:spPr bwMode="auto">
            <a:xfrm rot="10800000">
              <a:off x="3118" y="2115"/>
              <a:ext cx="125" cy="249"/>
            </a:xfrm>
            <a:prstGeom prst="upArrow">
              <a:avLst>
                <a:gd name="adj1" fmla="val 50000"/>
                <a:gd name="adj2" fmla="val 49800"/>
              </a:avLst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8" name="Group 56"/>
          <p:cNvGrpSpPr>
            <a:grpSpLocks/>
          </p:cNvGrpSpPr>
          <p:nvPr/>
        </p:nvGrpSpPr>
        <p:grpSpPr bwMode="auto">
          <a:xfrm>
            <a:off x="650875" y="3917950"/>
            <a:ext cx="4137025" cy="409575"/>
            <a:chOff x="410" y="2468"/>
            <a:chExt cx="2606" cy="258"/>
          </a:xfrm>
        </p:grpSpPr>
        <p:sp>
          <p:nvSpPr>
            <p:cNvPr id="131137" name="AutoShape 57"/>
            <p:cNvSpPr>
              <a:spLocks noChangeArrowheads="1"/>
            </p:cNvSpPr>
            <p:nvPr/>
          </p:nvSpPr>
          <p:spPr bwMode="auto">
            <a:xfrm rot="10800000">
              <a:off x="410" y="2468"/>
              <a:ext cx="125" cy="248"/>
            </a:xfrm>
            <a:prstGeom prst="upArrow">
              <a:avLst>
                <a:gd name="adj1" fmla="val 50000"/>
                <a:gd name="adj2" fmla="val 49600"/>
              </a:avLst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31138" name="AutoShape 58"/>
            <p:cNvSpPr>
              <a:spLocks noChangeArrowheads="1"/>
            </p:cNvSpPr>
            <p:nvPr/>
          </p:nvSpPr>
          <p:spPr bwMode="auto">
            <a:xfrm rot="10800000">
              <a:off x="2891" y="2478"/>
              <a:ext cx="125" cy="248"/>
            </a:xfrm>
            <a:prstGeom prst="upArrow">
              <a:avLst>
                <a:gd name="adj1" fmla="val 50000"/>
                <a:gd name="adj2" fmla="val 49600"/>
              </a:avLst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9" name="Group 59"/>
          <p:cNvGrpSpPr>
            <a:grpSpLocks/>
          </p:cNvGrpSpPr>
          <p:nvPr/>
        </p:nvGrpSpPr>
        <p:grpSpPr bwMode="auto">
          <a:xfrm>
            <a:off x="649288" y="4508500"/>
            <a:ext cx="3832225" cy="444500"/>
            <a:chOff x="409" y="2840"/>
            <a:chExt cx="2414" cy="280"/>
          </a:xfrm>
        </p:grpSpPr>
        <p:sp>
          <p:nvSpPr>
            <p:cNvPr id="131135" name="AutoShape 60"/>
            <p:cNvSpPr>
              <a:spLocks noChangeArrowheads="1"/>
            </p:cNvSpPr>
            <p:nvPr/>
          </p:nvSpPr>
          <p:spPr bwMode="auto">
            <a:xfrm rot="10800000">
              <a:off x="409" y="2870"/>
              <a:ext cx="124" cy="250"/>
            </a:xfrm>
            <a:prstGeom prst="upArrow">
              <a:avLst>
                <a:gd name="adj1" fmla="val 50000"/>
                <a:gd name="adj2" fmla="val 50403"/>
              </a:avLst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31136" name="AutoShape 61"/>
            <p:cNvSpPr>
              <a:spLocks noChangeArrowheads="1"/>
            </p:cNvSpPr>
            <p:nvPr/>
          </p:nvSpPr>
          <p:spPr bwMode="auto">
            <a:xfrm rot="10800000">
              <a:off x="2699" y="2840"/>
              <a:ext cx="124" cy="250"/>
            </a:xfrm>
            <a:prstGeom prst="upArrow">
              <a:avLst>
                <a:gd name="adj1" fmla="val 50000"/>
                <a:gd name="adj2" fmla="val 50403"/>
              </a:avLst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10" name="Group 62"/>
          <p:cNvGrpSpPr>
            <a:grpSpLocks/>
          </p:cNvGrpSpPr>
          <p:nvPr/>
        </p:nvGrpSpPr>
        <p:grpSpPr bwMode="auto">
          <a:xfrm>
            <a:off x="649288" y="5084763"/>
            <a:ext cx="3635375" cy="460375"/>
            <a:chOff x="409" y="3203"/>
            <a:chExt cx="2290" cy="290"/>
          </a:xfrm>
        </p:grpSpPr>
        <p:sp>
          <p:nvSpPr>
            <p:cNvPr id="131133" name="AutoShape 63"/>
            <p:cNvSpPr>
              <a:spLocks noChangeArrowheads="1"/>
            </p:cNvSpPr>
            <p:nvPr/>
          </p:nvSpPr>
          <p:spPr bwMode="auto">
            <a:xfrm rot="10800000">
              <a:off x="409" y="3243"/>
              <a:ext cx="124" cy="250"/>
            </a:xfrm>
            <a:prstGeom prst="upArrow">
              <a:avLst>
                <a:gd name="adj1" fmla="val 50000"/>
                <a:gd name="adj2" fmla="val 50403"/>
              </a:avLst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31134" name="AutoShape 64"/>
            <p:cNvSpPr>
              <a:spLocks noChangeArrowheads="1"/>
            </p:cNvSpPr>
            <p:nvPr/>
          </p:nvSpPr>
          <p:spPr bwMode="auto">
            <a:xfrm rot="10800000">
              <a:off x="2575" y="3203"/>
              <a:ext cx="124" cy="250"/>
            </a:xfrm>
            <a:prstGeom prst="upArrow">
              <a:avLst>
                <a:gd name="adj1" fmla="val 50000"/>
                <a:gd name="adj2" fmla="val 50403"/>
              </a:avLst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11" name="Group 65"/>
          <p:cNvGrpSpPr>
            <a:grpSpLocks/>
          </p:cNvGrpSpPr>
          <p:nvPr/>
        </p:nvGrpSpPr>
        <p:grpSpPr bwMode="auto">
          <a:xfrm>
            <a:off x="2051050" y="2930525"/>
            <a:ext cx="1512888" cy="1074738"/>
            <a:chOff x="1292" y="1846"/>
            <a:chExt cx="953" cy="677"/>
          </a:xfrm>
        </p:grpSpPr>
        <p:sp>
          <p:nvSpPr>
            <p:cNvPr id="131130" name="Rectangle 66"/>
            <p:cNvSpPr>
              <a:spLocks noChangeArrowheads="1"/>
            </p:cNvSpPr>
            <p:nvPr/>
          </p:nvSpPr>
          <p:spPr bwMode="auto">
            <a:xfrm>
              <a:off x="1927" y="2297"/>
              <a:ext cx="318" cy="226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altLang="zh-CN" sz="1800">
                  <a:solidFill>
                    <a:srgbClr val="333399"/>
                  </a:solidFill>
                  <a:latin typeface="Arial" pitchFamily="34" charset="0"/>
                  <a:ea typeface="宋体" pitchFamily="2" charset="-122"/>
                </a:rPr>
                <a:t>H</a:t>
              </a:r>
              <a:r>
                <a:rPr lang="en-US" altLang="zh-CN" sz="1800" b="1" baseline="-25000">
                  <a:solidFill>
                    <a:srgbClr val="333399"/>
                  </a:solidFill>
                  <a:latin typeface="Arial" pitchFamily="34" charset="0"/>
                  <a:ea typeface="宋体" pitchFamily="2" charset="-122"/>
                </a:rPr>
                <a:t>4</a:t>
              </a:r>
            </a:p>
          </p:txBody>
        </p:sp>
        <p:sp>
          <p:nvSpPr>
            <p:cNvPr id="131131" name="Text Box 67"/>
            <p:cNvSpPr txBox="1">
              <a:spLocks noChangeArrowheads="1"/>
            </p:cNvSpPr>
            <p:nvPr/>
          </p:nvSpPr>
          <p:spPr bwMode="auto">
            <a:xfrm>
              <a:off x="1292" y="1846"/>
              <a:ext cx="9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lg"/>
                  <a:tailEnd type="none" w="sm" len="lg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kumimoji="1" lang="zh-CN" altLang="en-US" sz="2000">
                  <a:solidFill>
                    <a:srgbClr val="333399"/>
                  </a:solidFill>
                  <a:latin typeface="Arial Rounded MT Bold" pitchFamily="34" charset="0"/>
                  <a:ea typeface="黑体" pitchFamily="49" charset="-122"/>
                </a:rPr>
                <a:t>运输层首部</a:t>
              </a:r>
              <a:endParaRPr kumimoji="1" lang="zh-CN" altLang="en-US" sz="2000">
                <a:solidFill>
                  <a:srgbClr val="333399"/>
                </a:solidFill>
                <a:ea typeface="黑体" pitchFamily="49" charset="-122"/>
              </a:endParaRPr>
            </a:p>
          </p:txBody>
        </p:sp>
        <p:sp>
          <p:nvSpPr>
            <p:cNvPr id="131132" name="Line 68"/>
            <p:cNvSpPr>
              <a:spLocks noChangeShapeType="1"/>
            </p:cNvSpPr>
            <p:nvPr/>
          </p:nvSpPr>
          <p:spPr bwMode="auto">
            <a:xfrm>
              <a:off x="1791" y="2069"/>
              <a:ext cx="227" cy="227"/>
            </a:xfrm>
            <a:prstGeom prst="line">
              <a:avLst/>
            </a:prstGeom>
            <a:noFill/>
            <a:ln w="12700">
              <a:solidFill>
                <a:srgbClr val="333399"/>
              </a:solidFill>
              <a:round/>
              <a:headEnd type="none" w="sm" len="lg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2" name="Group 69"/>
          <p:cNvGrpSpPr>
            <a:grpSpLocks/>
          </p:cNvGrpSpPr>
          <p:nvPr/>
        </p:nvGrpSpPr>
        <p:grpSpPr bwMode="auto">
          <a:xfrm>
            <a:off x="1533525" y="3429000"/>
            <a:ext cx="1525588" cy="1152525"/>
            <a:chOff x="966" y="2160"/>
            <a:chExt cx="961" cy="726"/>
          </a:xfrm>
        </p:grpSpPr>
        <p:sp>
          <p:nvSpPr>
            <p:cNvPr id="131127" name="Rectangle 70"/>
            <p:cNvSpPr>
              <a:spLocks noChangeArrowheads="1"/>
            </p:cNvSpPr>
            <p:nvPr/>
          </p:nvSpPr>
          <p:spPr bwMode="auto">
            <a:xfrm>
              <a:off x="1609" y="2660"/>
              <a:ext cx="318" cy="22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altLang="zh-CN" sz="1800">
                  <a:solidFill>
                    <a:srgbClr val="333399"/>
                  </a:solidFill>
                  <a:latin typeface="Arial" pitchFamily="34" charset="0"/>
                  <a:ea typeface="宋体" pitchFamily="2" charset="-122"/>
                </a:rPr>
                <a:t>H</a:t>
              </a:r>
              <a:r>
                <a:rPr lang="en-US" altLang="zh-CN" sz="1800" b="1" baseline="-25000">
                  <a:solidFill>
                    <a:srgbClr val="333399"/>
                  </a:solidFill>
                  <a:latin typeface="Arial" pitchFamily="34" charset="0"/>
                  <a:ea typeface="宋体" pitchFamily="2" charset="-122"/>
                </a:rPr>
                <a:t>3</a:t>
              </a:r>
            </a:p>
          </p:txBody>
        </p:sp>
        <p:sp>
          <p:nvSpPr>
            <p:cNvPr id="131128" name="Text Box 71"/>
            <p:cNvSpPr txBox="1">
              <a:spLocks noChangeArrowheads="1"/>
            </p:cNvSpPr>
            <p:nvPr/>
          </p:nvSpPr>
          <p:spPr bwMode="auto">
            <a:xfrm>
              <a:off x="966" y="2160"/>
              <a:ext cx="9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lg"/>
                  <a:tailEnd type="none" w="sm" len="lg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kumimoji="1" lang="zh-CN" altLang="en-US" sz="2000">
                  <a:solidFill>
                    <a:srgbClr val="333399"/>
                  </a:solidFill>
                  <a:latin typeface="Arial Rounded MT Bold" pitchFamily="34" charset="0"/>
                  <a:ea typeface="黑体" pitchFamily="49" charset="-122"/>
                </a:rPr>
                <a:t>网络层首部</a:t>
              </a:r>
              <a:endParaRPr kumimoji="1" lang="zh-CN" altLang="en-US" sz="2000">
                <a:solidFill>
                  <a:srgbClr val="333399"/>
                </a:solidFill>
                <a:ea typeface="黑体" pitchFamily="49" charset="-122"/>
              </a:endParaRPr>
            </a:p>
          </p:txBody>
        </p:sp>
        <p:sp>
          <p:nvSpPr>
            <p:cNvPr id="131129" name="Line 72"/>
            <p:cNvSpPr>
              <a:spLocks noChangeShapeType="1"/>
            </p:cNvSpPr>
            <p:nvPr/>
          </p:nvSpPr>
          <p:spPr bwMode="auto">
            <a:xfrm>
              <a:off x="1474" y="2387"/>
              <a:ext cx="227" cy="272"/>
            </a:xfrm>
            <a:prstGeom prst="line">
              <a:avLst/>
            </a:prstGeom>
            <a:noFill/>
            <a:ln w="12700">
              <a:solidFill>
                <a:srgbClr val="333399"/>
              </a:solidFill>
              <a:round/>
              <a:headEnd type="none" w="sm" len="lg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3" name="Group 73"/>
          <p:cNvGrpSpPr>
            <a:grpSpLocks/>
          </p:cNvGrpSpPr>
          <p:nvPr/>
        </p:nvGrpSpPr>
        <p:grpSpPr bwMode="auto">
          <a:xfrm>
            <a:off x="1393825" y="3860800"/>
            <a:ext cx="1162050" cy="1295400"/>
            <a:chOff x="878" y="2432"/>
            <a:chExt cx="732" cy="816"/>
          </a:xfrm>
        </p:grpSpPr>
        <p:sp>
          <p:nvSpPr>
            <p:cNvPr id="131124" name="Rectangle 74"/>
            <p:cNvSpPr>
              <a:spLocks noChangeArrowheads="1"/>
            </p:cNvSpPr>
            <p:nvPr/>
          </p:nvSpPr>
          <p:spPr bwMode="auto">
            <a:xfrm>
              <a:off x="1247" y="3022"/>
              <a:ext cx="363" cy="226"/>
            </a:xfrm>
            <a:prstGeom prst="rect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altLang="zh-CN" sz="1800">
                  <a:solidFill>
                    <a:srgbClr val="333399"/>
                  </a:solidFill>
                  <a:latin typeface="Arial" pitchFamily="34" charset="0"/>
                  <a:ea typeface="宋体" pitchFamily="2" charset="-122"/>
                </a:rPr>
                <a:t>H</a:t>
              </a:r>
              <a:r>
                <a:rPr lang="en-US" altLang="zh-CN" sz="1800" b="1" baseline="-25000">
                  <a:solidFill>
                    <a:srgbClr val="333399"/>
                  </a:solidFill>
                  <a:latin typeface="Arial" pitchFamily="34" charset="0"/>
                  <a:ea typeface="宋体" pitchFamily="2" charset="-122"/>
                </a:rPr>
                <a:t>2</a:t>
              </a:r>
            </a:p>
          </p:txBody>
        </p:sp>
        <p:sp>
          <p:nvSpPr>
            <p:cNvPr id="131125" name="Text Box 75"/>
            <p:cNvSpPr txBox="1">
              <a:spLocks noChangeArrowheads="1"/>
            </p:cNvSpPr>
            <p:nvPr/>
          </p:nvSpPr>
          <p:spPr bwMode="auto">
            <a:xfrm>
              <a:off x="878" y="2432"/>
              <a:ext cx="59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lg"/>
                  <a:tailEnd type="none" w="sm" len="lg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kumimoji="1" lang="zh-CN" altLang="en-US" sz="2000">
                  <a:solidFill>
                    <a:srgbClr val="333399"/>
                  </a:solidFill>
                  <a:latin typeface="Arial Rounded MT Bold" pitchFamily="34" charset="0"/>
                  <a:ea typeface="黑体" pitchFamily="49" charset="-122"/>
                </a:rPr>
                <a:t>链路层</a:t>
              </a:r>
            </a:p>
            <a:p>
              <a:pPr algn="ctr">
                <a:lnSpc>
                  <a:spcPct val="90000"/>
                </a:lnSpc>
              </a:pPr>
              <a:r>
                <a:rPr kumimoji="1" lang="zh-CN" altLang="en-US" sz="2000">
                  <a:solidFill>
                    <a:srgbClr val="333399"/>
                  </a:solidFill>
                  <a:latin typeface="Arial Rounded MT Bold" pitchFamily="34" charset="0"/>
                  <a:ea typeface="黑体" pitchFamily="49" charset="-122"/>
                </a:rPr>
                <a:t>首部</a:t>
              </a:r>
              <a:endParaRPr kumimoji="1" lang="zh-CN" altLang="en-US" sz="2000">
                <a:solidFill>
                  <a:srgbClr val="333399"/>
                </a:solidFill>
                <a:ea typeface="黑体" pitchFamily="49" charset="-122"/>
              </a:endParaRPr>
            </a:p>
          </p:txBody>
        </p:sp>
        <p:sp>
          <p:nvSpPr>
            <p:cNvPr id="131126" name="Line 76"/>
            <p:cNvSpPr>
              <a:spLocks noChangeShapeType="1"/>
            </p:cNvSpPr>
            <p:nvPr/>
          </p:nvSpPr>
          <p:spPr bwMode="auto">
            <a:xfrm>
              <a:off x="1284" y="2799"/>
              <a:ext cx="145" cy="223"/>
            </a:xfrm>
            <a:prstGeom prst="line">
              <a:avLst/>
            </a:prstGeom>
            <a:noFill/>
            <a:ln w="12700">
              <a:solidFill>
                <a:srgbClr val="333399"/>
              </a:solidFill>
              <a:round/>
              <a:headEnd type="none" w="sm" len="lg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4" name="Group 77"/>
          <p:cNvGrpSpPr>
            <a:grpSpLocks/>
          </p:cNvGrpSpPr>
          <p:nvPr/>
        </p:nvGrpSpPr>
        <p:grpSpPr bwMode="auto">
          <a:xfrm>
            <a:off x="6659563" y="3867150"/>
            <a:ext cx="1008062" cy="1290638"/>
            <a:chOff x="4195" y="2436"/>
            <a:chExt cx="635" cy="813"/>
          </a:xfrm>
        </p:grpSpPr>
        <p:sp>
          <p:nvSpPr>
            <p:cNvPr id="131121" name="Rectangle 78"/>
            <p:cNvSpPr>
              <a:spLocks noChangeArrowheads="1"/>
            </p:cNvSpPr>
            <p:nvPr/>
          </p:nvSpPr>
          <p:spPr bwMode="auto">
            <a:xfrm>
              <a:off x="4195" y="3023"/>
              <a:ext cx="318" cy="226"/>
            </a:xfrm>
            <a:prstGeom prst="rect">
              <a:avLst/>
            </a:prstGeom>
            <a:solidFill>
              <a:srgbClr val="CC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altLang="zh-CN" sz="1800">
                  <a:solidFill>
                    <a:srgbClr val="333399"/>
                  </a:solidFill>
                  <a:latin typeface="Arial" pitchFamily="34" charset="0"/>
                  <a:ea typeface="宋体" pitchFamily="2" charset="-122"/>
                </a:rPr>
                <a:t>T</a:t>
              </a:r>
              <a:r>
                <a:rPr lang="en-US" altLang="zh-CN" sz="1800" b="1" baseline="-25000">
                  <a:solidFill>
                    <a:srgbClr val="333399"/>
                  </a:solidFill>
                  <a:latin typeface="Arial" pitchFamily="34" charset="0"/>
                  <a:ea typeface="宋体" pitchFamily="2" charset="-122"/>
                </a:rPr>
                <a:t>2</a:t>
              </a:r>
            </a:p>
          </p:txBody>
        </p:sp>
        <p:sp>
          <p:nvSpPr>
            <p:cNvPr id="131122" name="Line 79"/>
            <p:cNvSpPr>
              <a:spLocks noChangeShapeType="1"/>
            </p:cNvSpPr>
            <p:nvPr/>
          </p:nvSpPr>
          <p:spPr bwMode="auto">
            <a:xfrm flipH="1">
              <a:off x="4377" y="2840"/>
              <a:ext cx="136" cy="182"/>
            </a:xfrm>
            <a:prstGeom prst="line">
              <a:avLst/>
            </a:prstGeom>
            <a:noFill/>
            <a:ln w="12700">
              <a:solidFill>
                <a:srgbClr val="333399"/>
              </a:solidFill>
              <a:round/>
              <a:headEnd type="none" w="sm" len="lg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1123" name="Text Box 80"/>
            <p:cNvSpPr txBox="1">
              <a:spLocks noChangeArrowheads="1"/>
            </p:cNvSpPr>
            <p:nvPr/>
          </p:nvSpPr>
          <p:spPr bwMode="auto">
            <a:xfrm>
              <a:off x="4234" y="2436"/>
              <a:ext cx="59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lg"/>
                  <a:tailEnd type="none" w="sm" len="lg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kumimoji="1" lang="zh-CN" altLang="en-US" sz="2000">
                  <a:solidFill>
                    <a:srgbClr val="333399"/>
                  </a:solidFill>
                  <a:latin typeface="Arial Rounded MT Bold" pitchFamily="34" charset="0"/>
                  <a:ea typeface="黑体" pitchFamily="49" charset="-122"/>
                </a:rPr>
                <a:t>链路层</a:t>
              </a:r>
            </a:p>
            <a:p>
              <a:pPr algn="ctr">
                <a:lnSpc>
                  <a:spcPct val="90000"/>
                </a:lnSpc>
              </a:pPr>
              <a:r>
                <a:rPr kumimoji="1" lang="zh-CN" altLang="en-US" sz="2000">
                  <a:solidFill>
                    <a:srgbClr val="333399"/>
                  </a:solidFill>
                  <a:latin typeface="Arial Rounded MT Bold" pitchFamily="34" charset="0"/>
                  <a:ea typeface="黑体" pitchFamily="49" charset="-122"/>
                </a:rPr>
                <a:t>尾部</a:t>
              </a:r>
              <a:endParaRPr kumimoji="1" lang="zh-CN" altLang="en-US" sz="2000">
                <a:solidFill>
                  <a:srgbClr val="333399"/>
                </a:solidFill>
                <a:ea typeface="黑体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315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9" presetID="9" presetClass="emph" presetSubtype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30" presetID="1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34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45" presetID="1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3000"/>
                            </p:stCondLst>
                            <p:childTnLst>
                              <p:par>
                                <p:cTn id="49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1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3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40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14500"/>
                            </p:stCondLst>
                            <p:childTnLst>
                              <p:par>
                                <p:cTn id="6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15500"/>
                            </p:stCondLst>
                            <p:childTnLst>
                              <p:par>
                                <p:cTn id="6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165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17500"/>
                            </p:stCondLst>
                            <p:childTnLst>
                              <p:par>
                                <p:cTn id="72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3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4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175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318" grpId="0" animBg="1" autoUpdateAnimBg="0"/>
      <p:bldP spid="268323" grpId="0" animBg="1"/>
      <p:bldP spid="26832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27652" name="灯片编号占位符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0AD72B6-F0E4-4616-AF62-4C01955F2CB1}" type="slidenum">
              <a:rPr lang="zh-CN" altLang="en-US" sz="1400" smtClean="0"/>
              <a:pPr/>
              <a:t>68</a:t>
            </a:fld>
            <a:endParaRPr lang="en-US" altLang="zh-CN" sz="1400" smtClean="0"/>
          </a:p>
        </p:txBody>
      </p:sp>
      <p:sp>
        <p:nvSpPr>
          <p:cNvPr id="276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>
                <a:ea typeface="宋体" pitchFamily="2" charset="-122"/>
              </a:rPr>
              <a:t>网络体系结构的主要概念</a:t>
            </a:r>
          </a:p>
        </p:txBody>
      </p:sp>
      <p:sp>
        <p:nvSpPr>
          <p:cNvPr id="2765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03200" y="1600200"/>
            <a:ext cx="3276600" cy="52578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zh-CN" smtClean="0">
                <a:solidFill>
                  <a:srgbClr val="0000FF"/>
                </a:solidFill>
                <a:latin typeface="宋体,Bold" charset="-122"/>
                <a:ea typeface="宋体,Bold" charset="-122"/>
              </a:rPr>
              <a:t>1</a:t>
            </a:r>
            <a:r>
              <a:rPr lang="zh-CN" altLang="en-US" smtClean="0">
                <a:solidFill>
                  <a:srgbClr val="0000FF"/>
                </a:solidFill>
                <a:latin typeface="宋体,Bold" charset="-122"/>
                <a:ea typeface="宋体,Bold" charset="-122"/>
              </a:rPr>
              <a:t>、</a:t>
            </a:r>
            <a:r>
              <a:rPr lang="zh-CN" altLang="en-US" sz="2400" smtClean="0">
                <a:solidFill>
                  <a:srgbClr val="0000FF"/>
                </a:solidFill>
                <a:latin typeface="宋体,Bold" charset="-122"/>
                <a:ea typeface="宋体,Bold" charset="-122"/>
              </a:rPr>
              <a:t>每个层次定义三个基本概念</a:t>
            </a:r>
          </a:p>
          <a:p>
            <a:r>
              <a:rPr lang="zh-CN" altLang="en-US" sz="1800" smtClean="0">
                <a:solidFill>
                  <a:srgbClr val="000000"/>
                </a:solidFill>
                <a:latin typeface="宋体,Bold" charset="-122"/>
                <a:ea typeface="宋体,Bold" charset="-122"/>
              </a:rPr>
              <a:t>接口、服务和协议（协议是控制两个对等实体进行通信的规则的集合，协议能否100%正确和可靠？）</a:t>
            </a:r>
          </a:p>
          <a:p>
            <a:pPr>
              <a:buFont typeface="ZapfDingbats" pitchFamily="82" charset="2"/>
              <a:buNone/>
            </a:pPr>
            <a:r>
              <a:rPr lang="en-US" altLang="zh-CN" smtClean="0">
                <a:solidFill>
                  <a:srgbClr val="0000FF"/>
                </a:solidFill>
                <a:latin typeface="宋体,Bold" charset="-122"/>
                <a:ea typeface="宋体,Bold" charset="-122"/>
              </a:rPr>
              <a:t>2</a:t>
            </a:r>
            <a:r>
              <a:rPr lang="zh-CN" altLang="en-US" smtClean="0">
                <a:solidFill>
                  <a:srgbClr val="0000FF"/>
                </a:solidFill>
                <a:latin typeface="宋体,Bold" charset="-122"/>
                <a:ea typeface="宋体,Bold" charset="-122"/>
              </a:rPr>
              <a:t>、</a:t>
            </a:r>
            <a:r>
              <a:rPr lang="zh-CN" altLang="en-US" sz="2400" smtClean="0">
                <a:solidFill>
                  <a:srgbClr val="0000FF"/>
                </a:solidFill>
                <a:latin typeface="宋体,Bold" charset="-122"/>
                <a:ea typeface="宋体,Bold" charset="-122"/>
              </a:rPr>
              <a:t>三个概念之间的相互关系</a:t>
            </a:r>
          </a:p>
          <a:p>
            <a:r>
              <a:rPr lang="zh-CN" altLang="en-US" sz="1800" smtClean="0">
                <a:solidFill>
                  <a:srgbClr val="000000"/>
                </a:solidFill>
                <a:latin typeface="宋体,Bold" charset="-122"/>
                <a:ea typeface="宋体,Bold" charset="-122"/>
              </a:rPr>
              <a:t>接口与服务的关系</a:t>
            </a:r>
          </a:p>
          <a:p>
            <a:r>
              <a:rPr lang="zh-CN" altLang="en-US" sz="1800" smtClean="0">
                <a:solidFill>
                  <a:srgbClr val="000000"/>
                </a:solidFill>
                <a:latin typeface="宋体,Bold" charset="-122"/>
                <a:ea typeface="宋体,Bold" charset="-122"/>
              </a:rPr>
              <a:t>协议与服务的关系（理解：协议是水平的、服务是垂直的）</a:t>
            </a:r>
          </a:p>
          <a:p>
            <a:endParaRPr lang="zh-CN" altLang="en-US" sz="1800" smtClean="0">
              <a:solidFill>
                <a:srgbClr val="000000"/>
              </a:solidFill>
              <a:latin typeface="宋体,Bold" charset="-122"/>
              <a:ea typeface="宋体,Bold" charset="-122"/>
            </a:endParaRPr>
          </a:p>
        </p:txBody>
      </p:sp>
      <p:graphicFrame>
        <p:nvGraphicFramePr>
          <p:cNvPr id="460800" name="Object 0"/>
          <p:cNvGraphicFramePr>
            <a:graphicFrameLocks noGrp="1" noChangeAspect="1"/>
          </p:cNvGraphicFramePr>
          <p:nvPr>
            <p:ph sz="half" idx="2"/>
          </p:nvPr>
        </p:nvGraphicFramePr>
        <p:xfrm>
          <a:off x="2997200" y="2220913"/>
          <a:ext cx="6146800" cy="372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6" name="Visio" r:id="rId4" imgW="7225200" imgH="3714840" progId="Visio.Drawing.6">
                  <p:embed/>
                </p:oleObj>
              </mc:Choice>
              <mc:Fallback>
                <p:oleObj name="Visio" r:id="rId4" imgW="7225200" imgH="37148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7200" y="2220913"/>
                        <a:ext cx="6146800" cy="372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803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0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0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32099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85836F9-D225-4619-8CDF-0AAF7DB142C1}" type="slidenum">
              <a:rPr lang="zh-CN" altLang="en-US" sz="1400" smtClean="0"/>
              <a:pPr/>
              <a:t>69</a:t>
            </a:fld>
            <a:endParaRPr lang="en-US" altLang="zh-CN" sz="1400" smtClean="0"/>
          </a:p>
        </p:txBody>
      </p:sp>
      <p:sp>
        <p:nvSpPr>
          <p:cNvPr id="132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mtClean="0">
                <a:ea typeface="宋体" pitchFamily="2" charset="-122"/>
              </a:rPr>
              <a:t>每个层次定义的三个概念</a:t>
            </a:r>
          </a:p>
        </p:txBody>
      </p:sp>
      <p:sp>
        <p:nvSpPr>
          <p:cNvPr id="1321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6600" y="1612900"/>
            <a:ext cx="7772400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zh-CN" altLang="en-US" smtClean="0">
                <a:solidFill>
                  <a:srgbClr val="000000"/>
                </a:solidFill>
                <a:latin typeface="宋体,Bold" charset="-122"/>
                <a:ea typeface="宋体,Bold" charset="-122"/>
              </a:rPr>
              <a:t>1、接口</a:t>
            </a:r>
          </a:p>
          <a:p>
            <a:r>
              <a:rPr lang="zh-CN" altLang="en-US" sz="2400" smtClean="0">
                <a:solidFill>
                  <a:srgbClr val="000000"/>
                </a:solidFill>
                <a:latin typeface="宋体,Bold" charset="-122"/>
                <a:ea typeface="宋体,Bold" charset="-122"/>
              </a:rPr>
              <a:t>每层接口告诉上层进程对其的访问方式</a:t>
            </a:r>
          </a:p>
          <a:p>
            <a:r>
              <a:rPr lang="zh-CN" altLang="en-US" sz="2400" smtClean="0">
                <a:solidFill>
                  <a:srgbClr val="000000"/>
                </a:solidFill>
                <a:latin typeface="宋体,Bold" charset="-122"/>
                <a:ea typeface="宋体,Bold" charset="-122"/>
              </a:rPr>
              <a:t>定义需要的参数和预期的结果</a:t>
            </a:r>
          </a:p>
          <a:p>
            <a:pPr>
              <a:buFont typeface="ZapfDingbats" pitchFamily="82" charset="2"/>
              <a:buNone/>
            </a:pPr>
            <a:r>
              <a:rPr lang="zh-CN" altLang="en-US" smtClean="0">
                <a:solidFill>
                  <a:srgbClr val="0000FF"/>
                </a:solidFill>
                <a:latin typeface="宋体,Bold" charset="-122"/>
                <a:ea typeface="宋体,Bold" charset="-122"/>
              </a:rPr>
              <a:t>2、服务</a:t>
            </a:r>
          </a:p>
          <a:p>
            <a:r>
              <a:rPr lang="zh-CN" altLang="en-US" sz="2400" smtClean="0">
                <a:solidFill>
                  <a:srgbClr val="000000"/>
                </a:solidFill>
                <a:latin typeface="宋体,Bold" charset="-122"/>
                <a:ea typeface="宋体,Bold" charset="-122"/>
              </a:rPr>
              <a:t>每层为上层提供服务，定义该层做什么</a:t>
            </a:r>
          </a:p>
          <a:p>
            <a:r>
              <a:rPr lang="zh-CN" altLang="en-US" sz="2400" smtClean="0">
                <a:solidFill>
                  <a:srgbClr val="000000"/>
                </a:solidFill>
                <a:latin typeface="宋体,Bold" charset="-122"/>
                <a:ea typeface="宋体,Bold" charset="-122"/>
              </a:rPr>
              <a:t>服务通常由一组原语操作来描述</a:t>
            </a:r>
          </a:p>
          <a:p>
            <a:pPr>
              <a:buFont typeface="ZapfDingbats" pitchFamily="82" charset="2"/>
              <a:buNone/>
            </a:pPr>
            <a:r>
              <a:rPr lang="zh-CN" altLang="en-US" smtClean="0">
                <a:solidFill>
                  <a:srgbClr val="000000"/>
                </a:solidFill>
                <a:latin typeface="宋体,Bold" charset="-122"/>
                <a:ea typeface="宋体,Bold" charset="-122"/>
              </a:rPr>
              <a:t>3、协议</a:t>
            </a:r>
          </a:p>
          <a:p>
            <a:r>
              <a:rPr lang="zh-CN" altLang="en-US" sz="2400" smtClean="0">
                <a:solidFill>
                  <a:srgbClr val="000000"/>
                </a:solidFill>
                <a:latin typeface="宋体,Bold" charset="-122"/>
                <a:ea typeface="宋体,Bold" charset="-122"/>
              </a:rPr>
              <a:t>定义服务是如何实现的</a:t>
            </a:r>
          </a:p>
          <a:p>
            <a:r>
              <a:rPr lang="zh-CN" altLang="en-US" sz="2400" smtClean="0">
                <a:solidFill>
                  <a:srgbClr val="000000"/>
                </a:solidFill>
                <a:latin typeface="宋体,Bold" charset="-122"/>
                <a:ea typeface="宋体,Bold" charset="-122"/>
              </a:rPr>
              <a:t>每层中使用的对等协议只涉及该层的内部事物</a:t>
            </a:r>
          </a:p>
          <a:p>
            <a:r>
              <a:rPr lang="zh-CN" altLang="en-US" sz="2400" smtClean="0">
                <a:solidFill>
                  <a:srgbClr val="000000"/>
                </a:solidFill>
                <a:latin typeface="宋体,Bold" charset="-122"/>
                <a:ea typeface="宋体,Bold" charset="-122"/>
              </a:rPr>
              <a:t>协议的修改和替换不影响更高层次</a:t>
            </a:r>
            <a:endParaRPr lang="zh-CN" altLang="en-US" sz="2400" smtClean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  <a:p>
            <a:endParaRPr lang="zh-CN" altLang="en-US" sz="240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820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02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96B41E0-0464-4807-BD07-A4C35EA6E6E7}" type="slidenum">
              <a:rPr lang="zh-CN" altLang="en-US" sz="1400" smtClean="0"/>
              <a:pPr/>
              <a:t>7</a:t>
            </a:fld>
            <a:endParaRPr lang="en-US" altLang="zh-CN" sz="1400" smtClean="0"/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00" y="-88900"/>
            <a:ext cx="7366000" cy="1485900"/>
          </a:xfrm>
        </p:spPr>
        <p:txBody>
          <a:bodyPr/>
          <a:lstStyle/>
          <a:p>
            <a:pPr algn="ctr"/>
            <a:r>
              <a:rPr lang="zh-CN" altLang="en-US" dirty="0" smtClean="0">
                <a:ea typeface="宋体" pitchFamily="2" charset="-122"/>
              </a:rPr>
              <a:t>网络之间关系及三网融合（</a:t>
            </a:r>
            <a:r>
              <a:rPr lang="en-US" altLang="zh-CN" dirty="0" smtClean="0">
                <a:ea typeface="宋体" pitchFamily="2" charset="-122"/>
              </a:rPr>
              <a:t>IP</a:t>
            </a:r>
            <a:r>
              <a:rPr lang="zh-CN" altLang="en-US" dirty="0" smtClean="0">
                <a:ea typeface="宋体" pitchFamily="2" charset="-122"/>
              </a:rPr>
              <a:t>）</a:t>
            </a:r>
          </a:p>
        </p:txBody>
      </p:sp>
      <p:graphicFrame>
        <p:nvGraphicFramePr>
          <p:cNvPr id="1026" name="Object 3"/>
          <p:cNvGraphicFramePr>
            <a:graphicFrameLocks noGrp="1" noChangeAspect="1"/>
          </p:cNvGraphicFramePr>
          <p:nvPr>
            <p:ph type="body" idx="1"/>
            <p:extLst>
              <p:ext uri="{D42A27DB-BD31-4B8C-83A1-F6EECF244321}">
                <p14:modId xmlns:p14="http://schemas.microsoft.com/office/powerpoint/2010/main" val="2158125557"/>
              </p:ext>
            </p:extLst>
          </p:nvPr>
        </p:nvGraphicFramePr>
        <p:xfrm>
          <a:off x="749300" y="1574800"/>
          <a:ext cx="7962900" cy="440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" name="BMP 图像" r:id="rId4" imgW="8059275" imgH="4371429" progId="Paint.Picture">
                  <p:embed/>
                </p:oleObj>
              </mc:Choice>
              <mc:Fallback>
                <p:oleObj name="BMP 图像" r:id="rId4" imgW="8059275" imgH="4371429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300" y="1574800"/>
                        <a:ext cx="7962900" cy="440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3312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49511AA-0D49-41B0-8912-4A654284DB3B}" type="slidenum">
              <a:rPr lang="zh-CN" altLang="en-US" sz="1400" smtClean="0"/>
              <a:pPr/>
              <a:t>70</a:t>
            </a:fld>
            <a:endParaRPr lang="en-US" altLang="zh-CN" sz="1400" smtClean="0"/>
          </a:p>
        </p:txBody>
      </p:sp>
      <p:sp>
        <p:nvSpPr>
          <p:cNvPr id="133124" name="Rectangle 2"/>
          <p:cNvSpPr>
            <a:spLocks noGrp="1" noChangeArrowheads="1"/>
          </p:cNvSpPr>
          <p:nvPr>
            <p:ph type="title"/>
          </p:nvPr>
        </p:nvSpPr>
        <p:spPr>
          <a:xfrm>
            <a:off x="758825" y="0"/>
            <a:ext cx="7345363" cy="1462087"/>
          </a:xfrm>
        </p:spPr>
        <p:txBody>
          <a:bodyPr/>
          <a:lstStyle/>
          <a:p>
            <a:pPr algn="ctr"/>
            <a:r>
              <a:rPr lang="zh-CN" altLang="en-US" dirty="0" smtClean="0">
                <a:ea typeface="宋体" pitchFamily="2" charset="-122"/>
              </a:rPr>
              <a:t>协议复杂性 </a:t>
            </a:r>
          </a:p>
        </p:txBody>
      </p:sp>
      <p:sp>
        <p:nvSpPr>
          <p:cNvPr id="323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4388" y="1614488"/>
            <a:ext cx="7561262" cy="4546600"/>
          </a:xfrm>
        </p:spPr>
        <p:txBody>
          <a:bodyPr/>
          <a:lstStyle/>
          <a:p>
            <a:r>
              <a:rPr lang="zh-CN" altLang="en-US" sz="3200" dirty="0" smtClean="0">
                <a:ea typeface="宋体" pitchFamily="2" charset="-122"/>
              </a:rPr>
              <a:t>协议必须把所有</a:t>
            </a:r>
            <a:r>
              <a:rPr lang="zh-CN" altLang="en-US" sz="3200" dirty="0" smtClean="0">
                <a:solidFill>
                  <a:srgbClr val="CC0000"/>
                </a:solidFill>
                <a:ea typeface="宋体" pitchFamily="2" charset="-122"/>
              </a:rPr>
              <a:t>不利的条件</a:t>
            </a:r>
            <a:r>
              <a:rPr lang="zh-CN" altLang="en-US" sz="3200" dirty="0" smtClean="0">
                <a:ea typeface="宋体" pitchFamily="2" charset="-122"/>
              </a:rPr>
              <a:t>事先都估计到，而</a:t>
            </a:r>
            <a:r>
              <a:rPr lang="zh-CN" altLang="en-US" sz="3200" dirty="0" smtClean="0">
                <a:solidFill>
                  <a:srgbClr val="CC0000"/>
                </a:solidFill>
                <a:ea typeface="宋体" pitchFamily="2" charset="-122"/>
              </a:rPr>
              <a:t>不能假定</a:t>
            </a:r>
            <a:r>
              <a:rPr lang="zh-CN" altLang="en-US" sz="3200" dirty="0" smtClean="0">
                <a:ea typeface="宋体" pitchFamily="2" charset="-122"/>
              </a:rPr>
              <a:t>一切都是正常的和非常理想的。 </a:t>
            </a:r>
          </a:p>
          <a:p>
            <a:r>
              <a:rPr lang="zh-CN" altLang="en-US" sz="3200" dirty="0" smtClean="0">
                <a:ea typeface="宋体" pitchFamily="2" charset="-122"/>
              </a:rPr>
              <a:t>看一个计算机网络协议是否正确，不能光看在正常情况下是否正确，而且还必须非常仔细地检查这个协议</a:t>
            </a:r>
            <a:r>
              <a:rPr lang="zh-CN" altLang="en-US" sz="3200" dirty="0" smtClean="0">
                <a:solidFill>
                  <a:srgbClr val="CC0000"/>
                </a:solidFill>
                <a:ea typeface="宋体" pitchFamily="2" charset="-122"/>
              </a:rPr>
              <a:t>能否应付各种异常情况</a:t>
            </a:r>
            <a:r>
              <a:rPr lang="zh-CN" altLang="en-US" sz="3200" dirty="0" smtClean="0">
                <a:ea typeface="宋体" pitchFamily="2" charset="-122"/>
              </a:rPr>
              <a:t>。 </a:t>
            </a:r>
          </a:p>
        </p:txBody>
      </p:sp>
    </p:spTree>
    <p:extLst>
      <p:ext uri="{BB962C8B-B14F-4D97-AF65-F5344CB8AC3E}">
        <p14:creationId xmlns:p14="http://schemas.microsoft.com/office/powerpoint/2010/main" val="408033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587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34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7615A1F-A502-410B-B7B1-6FFCFE56B1B2}" type="slidenum">
              <a:rPr lang="zh-CN" altLang="en-US" sz="1400" smtClean="0"/>
              <a:pPr/>
              <a:t>71</a:t>
            </a:fld>
            <a:endParaRPr lang="en-US" altLang="zh-CN" sz="1400" smtClean="0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title"/>
          </p:nvPr>
        </p:nvSpPr>
        <p:spPr>
          <a:xfrm>
            <a:off x="1114425" y="214313"/>
            <a:ext cx="7345363" cy="1462087"/>
          </a:xfrm>
        </p:spPr>
        <p:txBody>
          <a:bodyPr/>
          <a:lstStyle/>
          <a:p>
            <a:pPr algn="ctr"/>
            <a:r>
              <a:rPr lang="zh-CN" altLang="en-US" smtClean="0">
                <a:ea typeface="宋体" pitchFamily="2" charset="-122"/>
              </a:rPr>
              <a:t>著名的协议举例</a:t>
            </a:r>
            <a:br>
              <a:rPr lang="zh-CN" altLang="en-US" smtClean="0">
                <a:ea typeface="宋体" pitchFamily="2" charset="-122"/>
              </a:rPr>
            </a:br>
            <a:r>
              <a:rPr lang="en-US" altLang="zh-CN" smtClean="0">
                <a:ea typeface="宋体" pitchFamily="2" charset="-122"/>
              </a:rPr>
              <a:t>【</a:t>
            </a:r>
            <a:r>
              <a:rPr lang="zh-CN" altLang="en-US" smtClean="0">
                <a:ea typeface="宋体" pitchFamily="2" charset="-122"/>
              </a:rPr>
              <a:t>例</a:t>
            </a:r>
            <a:r>
              <a:rPr lang="en-US" altLang="zh-CN" b="1" smtClean="0">
                <a:ea typeface="宋体" pitchFamily="2" charset="-122"/>
              </a:rPr>
              <a:t>1-1</a:t>
            </a:r>
            <a:r>
              <a:rPr lang="en-US" altLang="zh-CN" smtClean="0">
                <a:ea typeface="宋体" pitchFamily="2" charset="-122"/>
              </a:rPr>
              <a:t>】 </a:t>
            </a:r>
          </a:p>
        </p:txBody>
      </p:sp>
      <p:sp>
        <p:nvSpPr>
          <p:cNvPr id="325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906588"/>
            <a:ext cx="7988300" cy="4951412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占据东、西两个山顶的蓝军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1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和蓝军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2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与驻扎在山谷的白军作战。其力量对比是：单独的蓝军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1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或蓝军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2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打不过白军，但蓝军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1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和蓝军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2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协同作战则可战胜白军。现蓝军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1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拟于次日正午向白军发起攻击。于是用计算机发送电文给蓝军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2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。但</a:t>
            </a:r>
            <a:r>
              <a:rPr lang="zh-CN" alt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通信线路很不好，电文出错或丢失的可能性较大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（没有电话可使用）。因此要求收到电文的友军必须送回一个确认电文。但此确认电文也可能出错或丢失。试问能否设计出一种协议使得蓝军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1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和蓝军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2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能够实现协同作战因而一定（即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100 %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而不是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99.999…%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）取得胜利？</a:t>
            </a:r>
            <a:r>
              <a:rPr lang="zh-CN" altLang="en-US" dirty="0" smtClean="0">
                <a:ea typeface="宋体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7487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635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35171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C201A93-04FC-46D4-822B-E9356D754FD8}" type="slidenum">
              <a:rPr lang="zh-CN" altLang="en-US" sz="1400" smtClean="0"/>
              <a:pPr/>
              <a:t>72</a:t>
            </a:fld>
            <a:endParaRPr lang="en-US" altLang="zh-CN" sz="1400" smtClean="0"/>
          </a:p>
        </p:txBody>
      </p:sp>
      <p:sp>
        <p:nvSpPr>
          <p:cNvPr id="135172" name="Freeform 2"/>
          <p:cNvSpPr>
            <a:spLocks/>
          </p:cNvSpPr>
          <p:nvPr/>
        </p:nvSpPr>
        <p:spPr bwMode="auto">
          <a:xfrm>
            <a:off x="50800" y="4962525"/>
            <a:ext cx="8974138" cy="1889125"/>
          </a:xfrm>
          <a:custGeom>
            <a:avLst/>
            <a:gdLst>
              <a:gd name="T0" fmla="*/ 0 w 5653"/>
              <a:gd name="T1" fmla="*/ 2147483647 h 1190"/>
              <a:gd name="T2" fmla="*/ 2147483647 w 5653"/>
              <a:gd name="T3" fmla="*/ 226814069 h 1190"/>
              <a:gd name="T4" fmla="*/ 2147483647 w 5653"/>
              <a:gd name="T5" fmla="*/ 1557456320 h 1190"/>
              <a:gd name="T6" fmla="*/ 2147483647 w 5653"/>
              <a:gd name="T7" fmla="*/ 2147483647 h 1190"/>
              <a:gd name="T8" fmla="*/ 2147483647 w 5653"/>
              <a:gd name="T9" fmla="*/ 2147483647 h 1190"/>
              <a:gd name="T10" fmla="*/ 2147483647 w 5653"/>
              <a:gd name="T11" fmla="*/ 2147483647 h 1190"/>
              <a:gd name="T12" fmla="*/ 2147483647 w 5653"/>
              <a:gd name="T13" fmla="*/ 1678424168 h 1190"/>
              <a:gd name="T14" fmla="*/ 2147483647 w 5653"/>
              <a:gd name="T15" fmla="*/ 506550603 h 1190"/>
              <a:gd name="T16" fmla="*/ 2147483647 w 5653"/>
              <a:gd name="T17" fmla="*/ 612397122 h 1190"/>
              <a:gd name="T18" fmla="*/ 2147483647 w 5653"/>
              <a:gd name="T19" fmla="*/ 1832152842 h 1190"/>
              <a:gd name="T20" fmla="*/ 2147483647 w 5653"/>
              <a:gd name="T21" fmla="*/ 2147483647 h 1190"/>
              <a:gd name="T22" fmla="*/ 2147483647 w 5653"/>
              <a:gd name="T23" fmla="*/ 2147483647 h 1190"/>
              <a:gd name="T24" fmla="*/ 2147483647 w 5653"/>
              <a:gd name="T25" fmla="*/ 2147483647 h 119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5653"/>
              <a:gd name="T40" fmla="*/ 0 h 1190"/>
              <a:gd name="T41" fmla="*/ 5653 w 5653"/>
              <a:gd name="T42" fmla="*/ 1190 h 119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5653" h="1190">
                <a:moveTo>
                  <a:pt x="0" y="1159"/>
                </a:moveTo>
                <a:cubicBezTo>
                  <a:pt x="153" y="981"/>
                  <a:pt x="637" y="180"/>
                  <a:pt x="928" y="90"/>
                </a:cubicBezTo>
                <a:cubicBezTo>
                  <a:pt x="1219" y="0"/>
                  <a:pt x="1432" y="450"/>
                  <a:pt x="1744" y="618"/>
                </a:cubicBezTo>
                <a:cubicBezTo>
                  <a:pt x="2056" y="786"/>
                  <a:pt x="2528" y="1013"/>
                  <a:pt x="2800" y="1098"/>
                </a:cubicBezTo>
                <a:cubicBezTo>
                  <a:pt x="3072" y="1183"/>
                  <a:pt x="3211" y="1127"/>
                  <a:pt x="3379" y="1127"/>
                </a:cubicBezTo>
                <a:cubicBezTo>
                  <a:pt x="3547" y="1127"/>
                  <a:pt x="3665" y="1175"/>
                  <a:pt x="3808" y="1098"/>
                </a:cubicBezTo>
                <a:cubicBezTo>
                  <a:pt x="3951" y="1021"/>
                  <a:pt x="4115" y="816"/>
                  <a:pt x="4240" y="666"/>
                </a:cubicBezTo>
                <a:cubicBezTo>
                  <a:pt x="4365" y="516"/>
                  <a:pt x="4438" y="272"/>
                  <a:pt x="4558" y="201"/>
                </a:cubicBezTo>
                <a:cubicBezTo>
                  <a:pt x="4678" y="130"/>
                  <a:pt x="4858" y="155"/>
                  <a:pt x="4958" y="243"/>
                </a:cubicBezTo>
                <a:cubicBezTo>
                  <a:pt x="5058" y="331"/>
                  <a:pt x="5098" y="613"/>
                  <a:pt x="5158" y="727"/>
                </a:cubicBezTo>
                <a:cubicBezTo>
                  <a:pt x="5218" y="841"/>
                  <a:pt x="5274" y="876"/>
                  <a:pt x="5316" y="927"/>
                </a:cubicBezTo>
                <a:cubicBezTo>
                  <a:pt x="5358" y="978"/>
                  <a:pt x="5354" y="989"/>
                  <a:pt x="5410" y="1033"/>
                </a:cubicBezTo>
                <a:cubicBezTo>
                  <a:pt x="5466" y="1077"/>
                  <a:pt x="5603" y="1157"/>
                  <a:pt x="5653" y="1190"/>
                </a:cubicBezTo>
              </a:path>
            </a:pathLst>
          </a:custGeom>
          <a:solidFill>
            <a:srgbClr val="66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5173" name="Line 3"/>
          <p:cNvSpPr>
            <a:spLocks noChangeShapeType="1"/>
          </p:cNvSpPr>
          <p:nvPr/>
        </p:nvSpPr>
        <p:spPr bwMode="auto">
          <a:xfrm>
            <a:off x="1676400" y="4419600"/>
            <a:ext cx="0" cy="6858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5174" name="AutoShape 4"/>
          <p:cNvSpPr>
            <a:spLocks noChangeArrowheads="1"/>
          </p:cNvSpPr>
          <p:nvPr/>
        </p:nvSpPr>
        <p:spPr bwMode="auto">
          <a:xfrm rot="-252939">
            <a:off x="1676400" y="4419600"/>
            <a:ext cx="838200" cy="533400"/>
          </a:xfrm>
          <a:prstGeom prst="wave">
            <a:avLst>
              <a:gd name="adj1" fmla="val 12500"/>
              <a:gd name="adj2" fmla="val -1639"/>
            </a:avLst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35175" name="Line 5"/>
          <p:cNvSpPr>
            <a:spLocks noChangeShapeType="1"/>
          </p:cNvSpPr>
          <p:nvPr/>
        </p:nvSpPr>
        <p:spPr bwMode="auto">
          <a:xfrm>
            <a:off x="7543800" y="4572000"/>
            <a:ext cx="0" cy="6858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5176" name="AutoShape 6"/>
          <p:cNvSpPr>
            <a:spLocks noChangeArrowheads="1"/>
          </p:cNvSpPr>
          <p:nvPr/>
        </p:nvSpPr>
        <p:spPr bwMode="auto">
          <a:xfrm rot="-252939">
            <a:off x="7543800" y="4572000"/>
            <a:ext cx="838200" cy="533400"/>
          </a:xfrm>
          <a:prstGeom prst="wave">
            <a:avLst>
              <a:gd name="adj1" fmla="val 12500"/>
              <a:gd name="adj2" fmla="val -1639"/>
            </a:avLst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35177" name="AutoShape 7"/>
          <p:cNvSpPr>
            <a:spLocks noChangeArrowheads="1"/>
          </p:cNvSpPr>
          <p:nvPr/>
        </p:nvSpPr>
        <p:spPr bwMode="auto">
          <a:xfrm rot="-252939">
            <a:off x="4668838" y="5859463"/>
            <a:ext cx="1276350" cy="762000"/>
          </a:xfrm>
          <a:prstGeom prst="wave">
            <a:avLst>
              <a:gd name="adj1" fmla="val 12500"/>
              <a:gd name="adj2" fmla="val -1639"/>
            </a:avLst>
          </a:prstGeom>
          <a:solidFill>
            <a:schemeClr val="bg1"/>
          </a:solidFill>
          <a:ln w="9525">
            <a:solidFill>
              <a:srgbClr val="333399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35178" name="Line 8"/>
          <p:cNvSpPr>
            <a:spLocks noChangeShapeType="1"/>
          </p:cNvSpPr>
          <p:nvPr/>
        </p:nvSpPr>
        <p:spPr bwMode="auto">
          <a:xfrm>
            <a:off x="4703763" y="5867400"/>
            <a:ext cx="0" cy="86201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250825" y="304800"/>
            <a:ext cx="3505200" cy="914400"/>
            <a:chOff x="912" y="192"/>
            <a:chExt cx="2208" cy="576"/>
          </a:xfrm>
        </p:grpSpPr>
        <p:sp>
          <p:nvSpPr>
            <p:cNvPr id="135196" name="AutoShape 10"/>
            <p:cNvSpPr>
              <a:spLocks noChangeArrowheads="1"/>
            </p:cNvSpPr>
            <p:nvPr/>
          </p:nvSpPr>
          <p:spPr bwMode="auto">
            <a:xfrm>
              <a:off x="912" y="192"/>
              <a:ext cx="2208" cy="576"/>
            </a:xfrm>
            <a:prstGeom prst="rightArrow">
              <a:avLst>
                <a:gd name="adj1" fmla="val 50000"/>
                <a:gd name="adj2" fmla="val 95833"/>
              </a:avLst>
            </a:prstGeom>
            <a:solidFill>
              <a:srgbClr val="00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27691" name="Text Box 11"/>
            <p:cNvSpPr txBox="1">
              <a:spLocks noChangeArrowheads="1"/>
            </p:cNvSpPr>
            <p:nvPr/>
          </p:nvSpPr>
          <p:spPr bwMode="auto">
            <a:xfrm>
              <a:off x="912" y="336"/>
              <a:ext cx="20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1" lang="zh-CN" altLang="en-US">
                  <a:solidFill>
                    <a:srgbClr val="FFFF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黑体" pitchFamily="2" charset="-122"/>
                </a:rPr>
                <a:t>明日正午进攻，如何？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5243513" y="1066800"/>
            <a:ext cx="3505200" cy="914400"/>
            <a:chOff x="3303" y="672"/>
            <a:chExt cx="2208" cy="576"/>
          </a:xfrm>
        </p:grpSpPr>
        <p:sp>
          <p:nvSpPr>
            <p:cNvPr id="135194" name="AutoShape 13"/>
            <p:cNvSpPr>
              <a:spLocks noChangeArrowheads="1"/>
            </p:cNvSpPr>
            <p:nvPr/>
          </p:nvSpPr>
          <p:spPr bwMode="auto">
            <a:xfrm rot="10800000">
              <a:off x="3303" y="672"/>
              <a:ext cx="2208" cy="576"/>
            </a:xfrm>
            <a:prstGeom prst="rightArrow">
              <a:avLst>
                <a:gd name="adj1" fmla="val 50000"/>
                <a:gd name="adj2" fmla="val 95833"/>
              </a:avLst>
            </a:prstGeom>
            <a:solidFill>
              <a:srgbClr val="FFFF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35195" name="Text Box 14"/>
            <p:cNvSpPr txBox="1">
              <a:spLocks noChangeArrowheads="1"/>
            </p:cNvSpPr>
            <p:nvPr/>
          </p:nvSpPr>
          <p:spPr bwMode="auto">
            <a:xfrm>
              <a:off x="3907" y="816"/>
              <a:ext cx="5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kumimoji="1" lang="zh-CN" altLang="en-US">
                  <a:solidFill>
                    <a:schemeClr val="tx2"/>
                  </a:solidFill>
                  <a:ea typeface="黑体" pitchFamily="49" charset="-122"/>
                </a:rPr>
                <a:t>同意</a:t>
              </a:r>
            </a:p>
          </p:txBody>
        </p:sp>
      </p:grp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250825" y="1752600"/>
            <a:ext cx="3505200" cy="914400"/>
            <a:chOff x="912" y="192"/>
            <a:chExt cx="2208" cy="576"/>
          </a:xfrm>
        </p:grpSpPr>
        <p:sp>
          <p:nvSpPr>
            <p:cNvPr id="135192" name="AutoShape 16"/>
            <p:cNvSpPr>
              <a:spLocks noChangeArrowheads="1"/>
            </p:cNvSpPr>
            <p:nvPr/>
          </p:nvSpPr>
          <p:spPr bwMode="auto">
            <a:xfrm>
              <a:off x="912" y="192"/>
              <a:ext cx="2208" cy="576"/>
            </a:xfrm>
            <a:prstGeom prst="rightArrow">
              <a:avLst>
                <a:gd name="adj1" fmla="val 50000"/>
                <a:gd name="adj2" fmla="val 95833"/>
              </a:avLst>
            </a:prstGeom>
            <a:solidFill>
              <a:srgbClr val="00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27697" name="Text Box 17"/>
            <p:cNvSpPr txBox="1">
              <a:spLocks noChangeArrowheads="1"/>
            </p:cNvSpPr>
            <p:nvPr/>
          </p:nvSpPr>
          <p:spPr bwMode="auto">
            <a:xfrm>
              <a:off x="912" y="336"/>
              <a:ext cx="105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1" lang="zh-CN" altLang="en-US">
                  <a:solidFill>
                    <a:srgbClr val="FFFF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黑体" pitchFamily="2" charset="-122"/>
                </a:rPr>
                <a:t>收到“同意”</a:t>
              </a:r>
            </a:p>
          </p:txBody>
        </p:sp>
      </p:grp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5243513" y="2438400"/>
            <a:ext cx="3505200" cy="914400"/>
            <a:chOff x="3303" y="1536"/>
            <a:chExt cx="2208" cy="576"/>
          </a:xfrm>
        </p:grpSpPr>
        <p:sp>
          <p:nvSpPr>
            <p:cNvPr id="135190" name="AutoShape 19"/>
            <p:cNvSpPr>
              <a:spLocks noChangeArrowheads="1"/>
            </p:cNvSpPr>
            <p:nvPr/>
          </p:nvSpPr>
          <p:spPr bwMode="auto">
            <a:xfrm rot="10800000">
              <a:off x="3303" y="1536"/>
              <a:ext cx="2208" cy="576"/>
            </a:xfrm>
            <a:prstGeom prst="rightArrow">
              <a:avLst>
                <a:gd name="adj1" fmla="val 50000"/>
                <a:gd name="adj2" fmla="val 95833"/>
              </a:avLst>
            </a:prstGeom>
            <a:solidFill>
              <a:srgbClr val="FFFF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35191" name="Text Box 20"/>
            <p:cNvSpPr txBox="1">
              <a:spLocks noChangeArrowheads="1"/>
            </p:cNvSpPr>
            <p:nvPr/>
          </p:nvSpPr>
          <p:spPr bwMode="auto">
            <a:xfrm>
              <a:off x="3495" y="1680"/>
              <a:ext cx="163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kumimoji="1" lang="zh-CN" altLang="en-US">
                  <a:solidFill>
                    <a:schemeClr val="tx2"/>
                  </a:solidFill>
                  <a:ea typeface="黑体" pitchFamily="49" charset="-122"/>
                </a:rPr>
                <a:t>收到</a:t>
              </a:r>
              <a:r>
                <a:rPr kumimoji="1" lang="zh-CN" altLang="en-US">
                  <a:ea typeface="黑体" pitchFamily="49" charset="-122"/>
                </a:rPr>
                <a:t>：</a:t>
              </a:r>
              <a:r>
                <a:rPr kumimoji="1" lang="zh-CN" altLang="en-US">
                  <a:solidFill>
                    <a:schemeClr val="tx2"/>
                  </a:solidFill>
                  <a:ea typeface="黑体" pitchFamily="49" charset="-122"/>
                </a:rPr>
                <a:t>收到“同意”</a:t>
              </a:r>
              <a:endParaRPr kumimoji="1" lang="zh-CN" altLang="en-US">
                <a:ea typeface="黑体" pitchFamily="49" charset="-122"/>
              </a:endParaRPr>
            </a:p>
          </p:txBody>
        </p:sp>
      </p:grpSp>
      <p:sp>
        <p:nvSpPr>
          <p:cNvPr id="327701" name="Text Box 21"/>
          <p:cNvSpPr txBox="1">
            <a:spLocks noChangeArrowheads="1"/>
          </p:cNvSpPr>
          <p:nvPr/>
        </p:nvSpPr>
        <p:spPr bwMode="auto">
          <a:xfrm>
            <a:off x="971550" y="2878138"/>
            <a:ext cx="1022350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en-US" altLang="zh-CN" sz="6600" b="1">
                <a:solidFill>
                  <a:schemeClr val="bg2"/>
                </a:solidFill>
                <a:ea typeface="黑体" pitchFamily="49" charset="-122"/>
              </a:rPr>
              <a:t>…</a:t>
            </a:r>
          </a:p>
        </p:txBody>
      </p:sp>
      <p:sp>
        <p:nvSpPr>
          <p:cNvPr id="327702" name="Text Box 22"/>
          <p:cNvSpPr txBox="1">
            <a:spLocks noChangeArrowheads="1"/>
          </p:cNvSpPr>
          <p:nvPr/>
        </p:nvSpPr>
        <p:spPr bwMode="auto">
          <a:xfrm>
            <a:off x="7005638" y="3321050"/>
            <a:ext cx="1022350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en-US" altLang="zh-CN" sz="6600" b="1">
                <a:solidFill>
                  <a:schemeClr val="bg2"/>
                </a:solidFill>
                <a:ea typeface="黑体" pitchFamily="49" charset="-122"/>
              </a:rPr>
              <a:t>…</a:t>
            </a:r>
          </a:p>
        </p:txBody>
      </p:sp>
      <p:sp>
        <p:nvSpPr>
          <p:cNvPr id="327703" name="Text Box 23"/>
          <p:cNvSpPr txBox="1">
            <a:spLocks noChangeArrowheads="1"/>
          </p:cNvSpPr>
          <p:nvPr/>
        </p:nvSpPr>
        <p:spPr bwMode="auto">
          <a:xfrm>
            <a:off x="971550" y="2895600"/>
            <a:ext cx="1022350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en-US" altLang="zh-CN" sz="6600" b="1">
                <a:solidFill>
                  <a:schemeClr val="bg2"/>
                </a:solidFill>
                <a:ea typeface="黑体" pitchFamily="49" charset="-122"/>
              </a:rPr>
              <a:t>…</a:t>
            </a:r>
          </a:p>
        </p:txBody>
      </p:sp>
      <p:sp>
        <p:nvSpPr>
          <p:cNvPr id="327704" name="Text Box 24"/>
          <p:cNvSpPr txBox="1">
            <a:spLocks noChangeArrowheads="1"/>
          </p:cNvSpPr>
          <p:nvPr/>
        </p:nvSpPr>
        <p:spPr bwMode="auto">
          <a:xfrm>
            <a:off x="7005638" y="3338513"/>
            <a:ext cx="1022350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en-US" altLang="zh-CN" sz="6600" b="1">
                <a:solidFill>
                  <a:schemeClr val="bg2"/>
                </a:solidFill>
                <a:ea typeface="黑体" pitchFamily="49" charset="-122"/>
              </a:rPr>
              <a:t>…</a:t>
            </a:r>
          </a:p>
        </p:txBody>
      </p:sp>
      <p:sp>
        <p:nvSpPr>
          <p:cNvPr id="327705" name="Text Box 25"/>
          <p:cNvSpPr txBox="1">
            <a:spLocks noChangeArrowheads="1"/>
          </p:cNvSpPr>
          <p:nvPr/>
        </p:nvSpPr>
        <p:spPr bwMode="auto">
          <a:xfrm>
            <a:off x="971550" y="2913063"/>
            <a:ext cx="1022350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en-US" altLang="zh-CN" sz="6600" b="1">
                <a:solidFill>
                  <a:schemeClr val="bg2"/>
                </a:solidFill>
                <a:ea typeface="黑体" pitchFamily="49" charset="-122"/>
              </a:rPr>
              <a:t>…</a:t>
            </a:r>
          </a:p>
        </p:txBody>
      </p:sp>
      <p:sp>
        <p:nvSpPr>
          <p:cNvPr id="327706" name="Text Box 26"/>
          <p:cNvSpPr txBox="1">
            <a:spLocks noChangeArrowheads="1"/>
          </p:cNvSpPr>
          <p:nvPr/>
        </p:nvSpPr>
        <p:spPr bwMode="auto">
          <a:xfrm>
            <a:off x="7005638" y="3355975"/>
            <a:ext cx="1022350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en-US" altLang="zh-CN" sz="6600" b="1">
                <a:solidFill>
                  <a:schemeClr val="bg2"/>
                </a:solidFill>
                <a:ea typeface="黑体" pitchFamily="49" charset="-122"/>
              </a:rPr>
              <a:t>…</a:t>
            </a:r>
          </a:p>
        </p:txBody>
      </p:sp>
      <p:sp>
        <p:nvSpPr>
          <p:cNvPr id="327707" name="Text Box 27"/>
          <p:cNvSpPr txBox="1">
            <a:spLocks noChangeArrowheads="1"/>
          </p:cNvSpPr>
          <p:nvPr/>
        </p:nvSpPr>
        <p:spPr bwMode="auto">
          <a:xfrm>
            <a:off x="1547813" y="1773238"/>
            <a:ext cx="6280150" cy="823912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4800">
                <a:effectLst>
                  <a:outerShdw blurRad="38100" dist="38100" dir="2700000" algn="tl">
                    <a:srgbClr val="FFFFFF"/>
                  </a:outerShdw>
                </a:effectLst>
                <a:latin typeface="Bookman Old Style" pitchFamily="18" charset="0"/>
                <a:ea typeface="黑体" pitchFamily="2" charset="-122"/>
              </a:rPr>
              <a:t>这样的协议无法实现！</a:t>
            </a:r>
          </a:p>
        </p:txBody>
      </p:sp>
    </p:spTree>
    <p:extLst>
      <p:ext uri="{BB962C8B-B14F-4D97-AF65-F5344CB8AC3E}">
        <p14:creationId xmlns:p14="http://schemas.microsoft.com/office/powerpoint/2010/main" val="779528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1.11111E-6 L 0.58021 0.00046 " pathEditMode="relative" rAng="0" ptsTypes="AA">
                                      <p:cBhvr>
                                        <p:cTn id="9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010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14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-0.55642 -0.00578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30" y="-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20" presetID="63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-2.22222E-6 L 0.58021 -0.00069 " pathEditMode="relative" rAng="0" ptsTypes="AA">
                                      <p:cBhvr>
                                        <p:cTn id="2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010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3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3500"/>
                            </p:stCondLst>
                            <p:childTnLst>
                              <p:par>
                                <p:cTn id="26" presetID="35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6 -2.22222E-6 L -0.54861 0.0041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431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6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6000"/>
                            </p:stCondLst>
                            <p:childTnLst>
                              <p:par>
                                <p:cTn id="32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48148E-6 L 0.7474 0.00023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3277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8000"/>
                            </p:stCondLst>
                            <p:childTnLst>
                              <p:par>
                                <p:cTn id="3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8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8000"/>
                            </p:stCondLst>
                            <p:childTnLst>
                              <p:par>
                                <p:cTn id="41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85185E-6 L -0.74722 0.0092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3277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361" y="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20000"/>
                            </p:stCondLst>
                            <p:childTnLst>
                              <p:par>
                                <p:cTn id="4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20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20000"/>
                            </p:stCondLst>
                            <p:childTnLst>
                              <p:par>
                                <p:cTn id="50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4.81481E-6 L 0.73941 -0.00231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3277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22000"/>
                            </p:stCondLst>
                            <p:childTnLst>
                              <p:par>
                                <p:cTn id="5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22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22000"/>
                            </p:stCondLst>
                            <p:childTnLst>
                              <p:par>
                                <p:cTn id="59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1.85185E-6 L -0.74722 0.00671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3277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361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24000"/>
                            </p:stCondLst>
                            <p:childTnLst>
                              <p:par>
                                <p:cTn id="6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24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24000"/>
                            </p:stCondLst>
                            <p:childTnLst>
                              <p:par>
                                <p:cTn id="68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1.11111E-6 L 0.7474 -0.0048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3277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61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26000"/>
                            </p:stCondLst>
                            <p:childTnLst>
                              <p:par>
                                <p:cTn id="7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260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26000"/>
                            </p:stCondLst>
                            <p:childTnLst>
                              <p:par>
                                <p:cTn id="77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44444E-6 L -0.74722 0.00417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3277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361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28000"/>
                            </p:stCondLst>
                            <p:childTnLst>
                              <p:par>
                                <p:cTn id="8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28000"/>
                            </p:stCondLst>
                            <p:childTnLst>
                              <p:par>
                                <p:cTn id="8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5" dur="1000"/>
                                        <p:tgtEl>
                                          <p:spTgt spid="327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29000"/>
                            </p:stCondLst>
                            <p:childTnLst>
                              <p:par>
                                <p:cTn id="8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8" dur="2000" fill="hold"/>
                                        <p:tgtEl>
                                          <p:spTgt spid="32770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01" grpId="0"/>
      <p:bldP spid="327701" grpId="1"/>
      <p:bldP spid="327701" grpId="2"/>
      <p:bldP spid="327702" grpId="0"/>
      <p:bldP spid="327702" grpId="1"/>
      <p:bldP spid="327702" grpId="2"/>
      <p:bldP spid="327703" grpId="0"/>
      <p:bldP spid="327703" grpId="1"/>
      <p:bldP spid="327703" grpId="2"/>
      <p:bldP spid="327704" grpId="0"/>
      <p:bldP spid="327704" grpId="1"/>
      <p:bldP spid="327704" grpId="2"/>
      <p:bldP spid="327705" grpId="0"/>
      <p:bldP spid="327705" grpId="1"/>
      <p:bldP spid="327705" grpId="2"/>
      <p:bldP spid="327706" grpId="0"/>
      <p:bldP spid="327706" grpId="1"/>
      <p:bldP spid="327706" grpId="2"/>
      <p:bldP spid="327707" grpId="0" animBg="1"/>
      <p:bldP spid="327707" grpId="1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36195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EC45B02-27A9-49BC-86F3-B4C57241B627}" type="slidenum">
              <a:rPr lang="zh-CN" altLang="en-US" sz="1400" smtClean="0"/>
              <a:pPr/>
              <a:t>73</a:t>
            </a:fld>
            <a:endParaRPr lang="en-US" altLang="zh-CN" sz="1400" smtClean="0"/>
          </a:p>
        </p:txBody>
      </p:sp>
      <p:sp>
        <p:nvSpPr>
          <p:cNvPr id="13619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4425" y="214313"/>
            <a:ext cx="7345363" cy="1462087"/>
          </a:xfrm>
        </p:spPr>
        <p:txBody>
          <a:bodyPr/>
          <a:lstStyle/>
          <a:p>
            <a:pPr algn="ctr"/>
            <a:r>
              <a:rPr lang="zh-CN" altLang="en-US" smtClean="0">
                <a:ea typeface="宋体" pitchFamily="2" charset="-122"/>
              </a:rPr>
              <a:t>结 论</a:t>
            </a:r>
          </a:p>
        </p:txBody>
      </p:sp>
      <p:sp>
        <p:nvSpPr>
          <p:cNvPr id="329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2988" y="1906588"/>
            <a:ext cx="7023100" cy="4546600"/>
          </a:xfrm>
        </p:spPr>
        <p:txBody>
          <a:bodyPr/>
          <a:lstStyle/>
          <a:p>
            <a:pPr>
              <a:defRPr/>
            </a:pPr>
            <a:r>
              <a:rPr lang="zh-CN" altLang="en-US" sz="360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这样无限循环下去，两边的蓝军都始终无法确定自己最后发出的电文对方是否已经收到。</a:t>
            </a:r>
          </a:p>
          <a:p>
            <a:pPr>
              <a:defRPr/>
            </a:pPr>
            <a:r>
              <a:rPr lang="zh-CN" altLang="en-US" sz="360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没有一种协议能够蓝军能 </a:t>
            </a:r>
            <a:r>
              <a:rPr lang="en-US" altLang="zh-CN" sz="360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100% </a:t>
            </a:r>
            <a:r>
              <a:rPr lang="zh-CN" altLang="en-US" sz="360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获胜。</a:t>
            </a:r>
          </a:p>
        </p:txBody>
      </p:sp>
    </p:spTree>
    <p:extLst>
      <p:ext uri="{BB962C8B-B14F-4D97-AF65-F5344CB8AC3E}">
        <p14:creationId xmlns:p14="http://schemas.microsoft.com/office/powerpoint/2010/main" val="29101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9731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37219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5FA20B2-36A2-46F3-BC69-03D5A9682884}" type="slidenum">
              <a:rPr lang="zh-CN" altLang="en-US" sz="1400" smtClean="0"/>
              <a:pPr/>
              <a:t>74</a:t>
            </a:fld>
            <a:endParaRPr lang="en-US" altLang="zh-CN" sz="1400" smtClean="0"/>
          </a:p>
        </p:txBody>
      </p:sp>
      <p:sp>
        <p:nvSpPr>
          <p:cNvPr id="1372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Physical Layer (1)</a:t>
            </a:r>
          </a:p>
        </p:txBody>
      </p:sp>
      <p:sp>
        <p:nvSpPr>
          <p:cNvPr id="13722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Service: moves information between two systems connected by a physical link</a:t>
            </a:r>
          </a:p>
          <a:p>
            <a:pPr>
              <a:buFont typeface="ZapfDingbats" pitchFamily="82" charset="2"/>
              <a:buNone/>
            </a:pPr>
            <a:r>
              <a:rPr lang="en-US" altLang="zh-CN" smtClean="0">
                <a:ea typeface="宋体" pitchFamily="2" charset="-122"/>
              </a:rPr>
              <a:t>    </a:t>
            </a:r>
            <a:r>
              <a:rPr lang="zh-CN" altLang="en-US" smtClean="0">
                <a:ea typeface="宋体" pitchFamily="2" charset="-122"/>
              </a:rPr>
              <a:t>透明传输比特流</a:t>
            </a:r>
          </a:p>
          <a:p>
            <a:r>
              <a:rPr lang="en-US" altLang="zh-CN" smtClean="0">
                <a:ea typeface="宋体" pitchFamily="2" charset="-122"/>
              </a:rPr>
              <a:t>Interface: specifies how to send a bit </a:t>
            </a:r>
          </a:p>
          <a:p>
            <a:r>
              <a:rPr lang="en-US" altLang="zh-CN" smtClean="0">
                <a:ea typeface="宋体" pitchFamily="2" charset="-122"/>
              </a:rPr>
              <a:t>Protocol: coding scheme used to represent a bit, voltage levels, duration of a bit</a:t>
            </a:r>
          </a:p>
          <a:p>
            <a:r>
              <a:rPr lang="en-US" altLang="zh-CN" smtClean="0">
                <a:ea typeface="宋体" pitchFamily="2" charset="-122"/>
              </a:rPr>
              <a:t>Examples: coaxial cable, optical fiber links; transmitters, receivers </a:t>
            </a:r>
          </a:p>
        </p:txBody>
      </p:sp>
    </p:spTree>
    <p:extLst>
      <p:ext uri="{BB962C8B-B14F-4D97-AF65-F5344CB8AC3E}">
        <p14:creationId xmlns:p14="http://schemas.microsoft.com/office/powerpoint/2010/main" val="266376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3824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457C2F0-3B8F-4E41-BA88-6FC52187A5A4}" type="slidenum">
              <a:rPr lang="zh-CN" altLang="en-US" sz="1400" smtClean="0"/>
              <a:pPr/>
              <a:t>75</a:t>
            </a:fld>
            <a:endParaRPr lang="en-US" altLang="zh-CN" sz="1400" smtClean="0"/>
          </a:p>
        </p:txBody>
      </p:sp>
      <p:sp>
        <p:nvSpPr>
          <p:cNvPr id="138244" name="Rectangle 2"/>
          <p:cNvSpPr>
            <a:spLocks noGrp="1" noChangeArrowheads="1"/>
          </p:cNvSpPr>
          <p:nvPr>
            <p:ph type="title"/>
          </p:nvPr>
        </p:nvSpPr>
        <p:spPr>
          <a:xfrm>
            <a:off x="558800" y="114300"/>
            <a:ext cx="7772400" cy="1143000"/>
          </a:xfrm>
        </p:spPr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Datalink Layer (2)</a:t>
            </a:r>
          </a:p>
        </p:txBody>
      </p:sp>
      <p:sp>
        <p:nvSpPr>
          <p:cNvPr id="1382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82700"/>
            <a:ext cx="8153400" cy="5181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mtClean="0">
                <a:ea typeface="宋体" pitchFamily="2" charset="-122"/>
              </a:rPr>
              <a:t>Service: </a:t>
            </a:r>
          </a:p>
          <a:p>
            <a:pPr lvl="1">
              <a:lnSpc>
                <a:spcPct val="90000"/>
              </a:lnSpc>
            </a:pPr>
            <a:r>
              <a:rPr lang="en-US" altLang="zh-CN" smtClean="0">
                <a:ea typeface="宋体" pitchFamily="2" charset="-122"/>
              </a:rPr>
              <a:t>framing, i.e., attach frames separator </a:t>
            </a:r>
          </a:p>
          <a:p>
            <a:pPr lvl="1">
              <a:lnSpc>
                <a:spcPct val="90000"/>
              </a:lnSpc>
            </a:pPr>
            <a:r>
              <a:rPr lang="en-US" altLang="zh-CN" smtClean="0">
                <a:ea typeface="宋体" pitchFamily="2" charset="-122"/>
              </a:rPr>
              <a:t>send data frames between peers</a:t>
            </a:r>
          </a:p>
          <a:p>
            <a:pPr lvl="1">
              <a:lnSpc>
                <a:spcPct val="90000"/>
              </a:lnSpc>
            </a:pPr>
            <a:r>
              <a:rPr lang="zh-CN" altLang="en-US" smtClean="0">
                <a:ea typeface="宋体" pitchFamily="2" charset="-122"/>
              </a:rPr>
              <a:t>相邻结点间的链路上“透明” 传输帧</a:t>
            </a:r>
          </a:p>
          <a:p>
            <a:pPr lvl="1">
              <a:lnSpc>
                <a:spcPct val="90000"/>
              </a:lnSpc>
            </a:pPr>
            <a:r>
              <a:rPr lang="en-US" altLang="zh-CN" smtClean="0">
                <a:ea typeface="宋体" pitchFamily="2" charset="-122"/>
              </a:rPr>
              <a:t>others:</a:t>
            </a:r>
          </a:p>
          <a:p>
            <a:pPr lvl="2">
              <a:lnSpc>
                <a:spcPct val="90000"/>
              </a:lnSpc>
            </a:pPr>
            <a:r>
              <a:rPr lang="en-US" altLang="zh-CN" smtClean="0">
                <a:ea typeface="宋体" pitchFamily="2" charset="-122"/>
              </a:rPr>
              <a:t>arbitrates the access to common physical media</a:t>
            </a:r>
          </a:p>
          <a:p>
            <a:pPr lvl="2">
              <a:lnSpc>
                <a:spcPct val="90000"/>
              </a:lnSpc>
            </a:pPr>
            <a:r>
              <a:rPr lang="en-US" altLang="zh-CN" smtClean="0">
                <a:ea typeface="宋体" pitchFamily="2" charset="-122"/>
              </a:rPr>
              <a:t>ensures reliable transmission</a:t>
            </a:r>
          </a:p>
          <a:p>
            <a:pPr lvl="2">
              <a:lnSpc>
                <a:spcPct val="90000"/>
              </a:lnSpc>
            </a:pPr>
            <a:r>
              <a:rPr lang="en-US" altLang="zh-CN" smtClean="0">
                <a:ea typeface="宋体" pitchFamily="2" charset="-122"/>
              </a:rPr>
              <a:t>provides flow control</a:t>
            </a:r>
          </a:p>
          <a:p>
            <a:pPr>
              <a:lnSpc>
                <a:spcPct val="90000"/>
              </a:lnSpc>
            </a:pPr>
            <a:r>
              <a:rPr lang="en-US" altLang="zh-CN" smtClean="0">
                <a:ea typeface="宋体" pitchFamily="2" charset="-122"/>
              </a:rPr>
              <a:t>Interface: sends a data unit (frame) to a machine connected to the </a:t>
            </a:r>
            <a:r>
              <a:rPr lang="en-US" altLang="zh-CN" smtClean="0">
                <a:solidFill>
                  <a:srgbClr val="FF0000"/>
                </a:solidFill>
                <a:ea typeface="宋体" pitchFamily="2" charset="-122"/>
              </a:rPr>
              <a:t>same</a:t>
            </a:r>
            <a:r>
              <a:rPr lang="en-US" altLang="zh-CN" smtClean="0">
                <a:ea typeface="宋体" pitchFamily="2" charset="-122"/>
              </a:rPr>
              <a:t> physical media</a:t>
            </a:r>
          </a:p>
          <a:p>
            <a:pPr>
              <a:lnSpc>
                <a:spcPct val="90000"/>
              </a:lnSpc>
            </a:pPr>
            <a:r>
              <a:rPr lang="en-US" altLang="zh-CN" smtClean="0">
                <a:ea typeface="宋体" pitchFamily="2" charset="-122"/>
              </a:rPr>
              <a:t>Protocol: layer addresses, implement Medium Access Control (MAC) (e.g., CSMA/CD)…  </a:t>
            </a:r>
          </a:p>
        </p:txBody>
      </p:sp>
    </p:spTree>
    <p:extLst>
      <p:ext uri="{BB962C8B-B14F-4D97-AF65-F5344CB8AC3E}">
        <p14:creationId xmlns:p14="http://schemas.microsoft.com/office/powerpoint/2010/main" val="235229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39267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A2FB967-8386-45E8-A13C-895005D41CB2}" type="slidenum">
              <a:rPr lang="zh-CN" altLang="en-US" sz="1400" smtClean="0"/>
              <a:pPr/>
              <a:t>76</a:t>
            </a:fld>
            <a:endParaRPr lang="en-US" altLang="zh-CN" sz="1400" smtClean="0"/>
          </a:p>
        </p:txBody>
      </p:sp>
      <p:sp>
        <p:nvSpPr>
          <p:cNvPr id="139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Network Layer (3)</a:t>
            </a:r>
          </a:p>
        </p:txBody>
      </p:sp>
      <p:sp>
        <p:nvSpPr>
          <p:cNvPr id="1392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6900" y="1409700"/>
            <a:ext cx="7772400" cy="4648200"/>
          </a:xfrm>
        </p:spPr>
        <p:txBody>
          <a:bodyPr/>
          <a:lstStyle/>
          <a:p>
            <a:r>
              <a:rPr lang="en-US" altLang="zh-CN" sz="2400" smtClean="0">
                <a:ea typeface="宋体" pitchFamily="2" charset="-122"/>
              </a:rPr>
              <a:t>Service: </a:t>
            </a:r>
          </a:p>
          <a:p>
            <a:pPr lvl="1"/>
            <a:r>
              <a:rPr lang="en-US" altLang="zh-CN" sz="2000" smtClean="0">
                <a:ea typeface="宋体" pitchFamily="2" charset="-122"/>
              </a:rPr>
              <a:t>delivers a packet to a specified destination</a:t>
            </a:r>
          </a:p>
          <a:p>
            <a:pPr lvl="1"/>
            <a:r>
              <a:rPr lang="zh-CN" altLang="en-US" sz="2000" smtClean="0">
                <a:ea typeface="宋体" pitchFamily="2" charset="-122"/>
              </a:rPr>
              <a:t>路由选择</a:t>
            </a:r>
          </a:p>
          <a:p>
            <a:pPr lvl="1"/>
            <a:r>
              <a:rPr lang="en-US" altLang="zh-CN" sz="2000" smtClean="0">
                <a:ea typeface="宋体" pitchFamily="2" charset="-122"/>
              </a:rPr>
              <a:t>performs fragmentation/reassembly of packets</a:t>
            </a:r>
          </a:p>
          <a:p>
            <a:pPr lvl="1"/>
            <a:r>
              <a:rPr lang="en-US" altLang="zh-CN" sz="2000" smtClean="0">
                <a:ea typeface="宋体" pitchFamily="2" charset="-122"/>
              </a:rPr>
              <a:t>others:</a:t>
            </a:r>
          </a:p>
          <a:p>
            <a:pPr lvl="2"/>
            <a:r>
              <a:rPr lang="en-US" altLang="zh-CN" sz="1800" smtClean="0">
                <a:ea typeface="宋体" pitchFamily="2" charset="-122"/>
              </a:rPr>
              <a:t>packet scheduling (store&amp;forward)</a:t>
            </a:r>
          </a:p>
          <a:p>
            <a:pPr lvl="2"/>
            <a:r>
              <a:rPr lang="en-US" altLang="zh-CN" sz="1800" smtClean="0">
                <a:ea typeface="宋体" pitchFamily="2" charset="-122"/>
              </a:rPr>
              <a:t>buffer management</a:t>
            </a:r>
          </a:p>
          <a:p>
            <a:r>
              <a:rPr lang="en-US" altLang="zh-CN" sz="2400" smtClean="0">
                <a:ea typeface="宋体" pitchFamily="2" charset="-122"/>
              </a:rPr>
              <a:t>Interface: sends a packet to a specified destination</a:t>
            </a:r>
          </a:p>
          <a:p>
            <a:r>
              <a:rPr lang="en-US" altLang="zh-CN" sz="2400" smtClean="0">
                <a:ea typeface="宋体" pitchFamily="2" charset="-122"/>
              </a:rPr>
              <a:t>Protocol: defines global unique addresses; constructs routing tables; implement packet forwarding; fragments/reassembles packets</a:t>
            </a:r>
          </a:p>
        </p:txBody>
      </p:sp>
    </p:spTree>
    <p:extLst>
      <p:ext uri="{BB962C8B-B14F-4D97-AF65-F5344CB8AC3E}">
        <p14:creationId xmlns:p14="http://schemas.microsoft.com/office/powerpoint/2010/main" val="97472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40291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BD6F1E7-D9B1-45AA-8ACA-EC5206A1DC47}" type="slidenum">
              <a:rPr lang="zh-CN" altLang="en-US" sz="1400" smtClean="0"/>
              <a:pPr/>
              <a:t>77</a:t>
            </a:fld>
            <a:endParaRPr lang="en-US" altLang="zh-CN" sz="1400" smtClean="0"/>
          </a:p>
        </p:txBody>
      </p:sp>
      <p:sp>
        <p:nvSpPr>
          <p:cNvPr id="140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Transport Layer (4)</a:t>
            </a:r>
          </a:p>
        </p:txBody>
      </p:sp>
      <p:sp>
        <p:nvSpPr>
          <p:cNvPr id="1402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87400" y="1562100"/>
            <a:ext cx="7772400" cy="4648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mtClean="0">
                <a:ea typeface="宋体" pitchFamily="2" charset="-122"/>
              </a:rPr>
              <a:t>Service: </a:t>
            </a:r>
          </a:p>
          <a:p>
            <a:pPr lvl="1">
              <a:lnSpc>
                <a:spcPct val="90000"/>
              </a:lnSpc>
            </a:pPr>
            <a:r>
              <a:rPr lang="zh-CN" altLang="en-US" smtClean="0">
                <a:ea typeface="宋体" pitchFamily="2" charset="-122"/>
              </a:rPr>
              <a:t>为两个主机进程间的通讯提供服务</a:t>
            </a:r>
          </a:p>
          <a:p>
            <a:pPr lvl="1">
              <a:lnSpc>
                <a:spcPct val="90000"/>
              </a:lnSpc>
            </a:pPr>
            <a:r>
              <a:rPr lang="en-US" altLang="zh-CN" smtClean="0">
                <a:ea typeface="宋体" pitchFamily="2" charset="-122"/>
              </a:rPr>
              <a:t>provides an </a:t>
            </a:r>
            <a:r>
              <a:rPr lang="en-US" altLang="zh-CN" smtClean="0">
                <a:solidFill>
                  <a:srgbClr val="FF0000"/>
                </a:solidFill>
                <a:ea typeface="宋体" pitchFamily="2" charset="-122"/>
              </a:rPr>
              <a:t>in-order</a:t>
            </a:r>
            <a:r>
              <a:rPr lang="en-US" altLang="zh-CN" smtClean="0">
                <a:ea typeface="宋体" pitchFamily="2" charset="-122"/>
              </a:rPr>
              <a:t>, </a:t>
            </a:r>
            <a:r>
              <a:rPr lang="en-US" altLang="zh-CN" smtClean="0">
                <a:solidFill>
                  <a:srgbClr val="FF0000"/>
                </a:solidFill>
                <a:ea typeface="宋体" pitchFamily="2" charset="-122"/>
              </a:rPr>
              <a:t>error-free,</a:t>
            </a:r>
            <a:r>
              <a:rPr lang="en-US" altLang="zh-CN" smtClean="0">
                <a:ea typeface="宋体" pitchFamily="2" charset="-122"/>
              </a:rPr>
              <a:t> and </a:t>
            </a:r>
            <a:r>
              <a:rPr lang="en-US" altLang="zh-CN" smtClean="0">
                <a:solidFill>
                  <a:srgbClr val="FF0000"/>
                </a:solidFill>
                <a:ea typeface="宋体" pitchFamily="2" charset="-122"/>
              </a:rPr>
              <a:t>flow and congestion controlled</a:t>
            </a:r>
            <a:r>
              <a:rPr lang="en-US" altLang="zh-CN" smtClean="0">
                <a:ea typeface="宋体" pitchFamily="2" charset="-122"/>
              </a:rPr>
              <a:t> end-to-end connection</a:t>
            </a:r>
          </a:p>
          <a:p>
            <a:pPr lvl="1">
              <a:lnSpc>
                <a:spcPct val="90000"/>
              </a:lnSpc>
            </a:pPr>
            <a:r>
              <a:rPr lang="en-US" altLang="zh-CN" smtClean="0">
                <a:ea typeface="宋体" pitchFamily="2" charset="-122"/>
              </a:rPr>
              <a:t>multiplex/demuliplex packets </a:t>
            </a:r>
            <a:endParaRPr lang="zh-CN" altLang="en-US" smtClean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mtClean="0">
                <a:ea typeface="宋体" pitchFamily="2" charset="-122"/>
              </a:rPr>
              <a:t>Interface: sends a packet to a destination</a:t>
            </a:r>
          </a:p>
          <a:p>
            <a:pPr>
              <a:lnSpc>
                <a:spcPct val="90000"/>
              </a:lnSpc>
            </a:pPr>
            <a:r>
              <a:rPr lang="en-US" altLang="zh-CN" smtClean="0">
                <a:ea typeface="宋体" pitchFamily="2" charset="-122"/>
              </a:rPr>
              <a:t>Protocol: implements reliability, as well as flow and congestion control</a:t>
            </a:r>
          </a:p>
          <a:p>
            <a:pPr>
              <a:lnSpc>
                <a:spcPct val="90000"/>
              </a:lnSpc>
            </a:pPr>
            <a:r>
              <a:rPr lang="en-US" altLang="zh-CN" smtClean="0">
                <a:ea typeface="宋体" pitchFamily="2" charset="-122"/>
              </a:rPr>
              <a:t>Examples: TCP and UDP</a:t>
            </a:r>
          </a:p>
          <a:p>
            <a:pPr lvl="1">
              <a:lnSpc>
                <a:spcPct val="90000"/>
              </a:lnSpc>
            </a:pPr>
            <a:r>
              <a:rPr lang="en-US" altLang="zh-CN" smtClean="0">
                <a:ea typeface="宋体" pitchFamily="2" charset="-122"/>
              </a:rPr>
              <a:t>TCP: in-order, error free, flow and congestion control</a:t>
            </a:r>
          </a:p>
        </p:txBody>
      </p:sp>
    </p:spTree>
    <p:extLst>
      <p:ext uri="{BB962C8B-B14F-4D97-AF65-F5344CB8AC3E}">
        <p14:creationId xmlns:p14="http://schemas.microsoft.com/office/powerpoint/2010/main" val="390659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41315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F435042-3B92-4E7E-8C53-B127C2991936}" type="slidenum">
              <a:rPr lang="zh-CN" altLang="en-US" sz="1400" smtClean="0"/>
              <a:pPr/>
              <a:t>78</a:t>
            </a:fld>
            <a:endParaRPr lang="en-US" altLang="zh-CN" sz="1400" smtClean="0"/>
          </a:p>
        </p:txBody>
      </p:sp>
      <p:sp>
        <p:nvSpPr>
          <p:cNvPr id="14131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09600" y="457200"/>
            <a:ext cx="7772400" cy="914400"/>
          </a:xfrm>
        </p:spPr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Session Layer (5)</a:t>
            </a:r>
          </a:p>
        </p:txBody>
      </p:sp>
      <p:sp>
        <p:nvSpPr>
          <p:cNvPr id="14131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09600" y="1524000"/>
            <a:ext cx="8077200" cy="4114800"/>
          </a:xfrm>
        </p:spPr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Service:</a:t>
            </a:r>
          </a:p>
          <a:p>
            <a:pPr lvl="1"/>
            <a:r>
              <a:rPr lang="en-US" altLang="zh-CN" smtClean="0">
                <a:ea typeface="宋体" pitchFamily="2" charset="-122"/>
              </a:rPr>
              <a:t>full-duplex/half full-duplex</a:t>
            </a:r>
            <a:endParaRPr lang="zh-CN" altLang="en-US" smtClean="0">
              <a:ea typeface="宋体" pitchFamily="2" charset="-122"/>
            </a:endParaRPr>
          </a:p>
          <a:p>
            <a:pPr lvl="1"/>
            <a:r>
              <a:rPr lang="en-US" altLang="zh-CN" smtClean="0">
                <a:ea typeface="宋体" pitchFamily="2" charset="-122"/>
              </a:rPr>
              <a:t>access management, e.g., token control</a:t>
            </a:r>
          </a:p>
          <a:p>
            <a:pPr lvl="1"/>
            <a:r>
              <a:rPr lang="en-US" altLang="zh-CN" smtClean="0">
                <a:ea typeface="宋体" pitchFamily="2" charset="-122"/>
              </a:rPr>
              <a:t>synchronization, e.g., provide check points for long transfers  </a:t>
            </a:r>
          </a:p>
          <a:p>
            <a:r>
              <a:rPr lang="en-US" altLang="zh-CN" smtClean="0">
                <a:ea typeface="宋体" pitchFamily="2" charset="-122"/>
              </a:rPr>
              <a:t>Interface: depends on service</a:t>
            </a:r>
          </a:p>
          <a:p>
            <a:r>
              <a:rPr lang="en-US" altLang="zh-CN" smtClean="0">
                <a:ea typeface="宋体" pitchFamily="2" charset="-122"/>
              </a:rPr>
              <a:t>Protocols: token management; insert checkpoints, implement roll-back functions</a:t>
            </a:r>
          </a:p>
        </p:txBody>
      </p:sp>
    </p:spTree>
    <p:extLst>
      <p:ext uri="{BB962C8B-B14F-4D97-AF65-F5344CB8AC3E}">
        <p14:creationId xmlns:p14="http://schemas.microsoft.com/office/powerpoint/2010/main" val="109126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42339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BC555AA-B01E-41BF-9083-34EABEBEA8DA}" type="slidenum">
              <a:rPr lang="zh-CN" altLang="en-US" sz="1400" smtClean="0"/>
              <a:pPr/>
              <a:t>79</a:t>
            </a:fld>
            <a:endParaRPr lang="en-US" altLang="zh-CN" sz="1400" smtClean="0"/>
          </a:p>
        </p:txBody>
      </p:sp>
      <p:sp>
        <p:nvSpPr>
          <p:cNvPr id="1423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Presentation Layer (6)</a:t>
            </a:r>
          </a:p>
        </p:txBody>
      </p:sp>
      <p:sp>
        <p:nvSpPr>
          <p:cNvPr id="1423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6100" y="1701800"/>
            <a:ext cx="7772400" cy="4648200"/>
          </a:xfrm>
        </p:spPr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Service: converts data between various representations</a:t>
            </a:r>
          </a:p>
          <a:p>
            <a:r>
              <a:rPr lang="zh-CN" altLang="en-US" smtClean="0">
                <a:ea typeface="宋体" pitchFamily="2" charset="-122"/>
              </a:rPr>
              <a:t>数据压缩</a:t>
            </a:r>
            <a:r>
              <a:rPr lang="en-US" altLang="zh-CN" smtClean="0">
                <a:ea typeface="宋体" pitchFamily="2" charset="-122"/>
              </a:rPr>
              <a:t>/</a:t>
            </a:r>
            <a:r>
              <a:rPr lang="zh-CN" altLang="en-US" smtClean="0">
                <a:ea typeface="宋体" pitchFamily="2" charset="-122"/>
              </a:rPr>
              <a:t>解压、加密、解密</a:t>
            </a:r>
          </a:p>
          <a:p>
            <a:r>
              <a:rPr lang="en-US" altLang="zh-CN" smtClean="0">
                <a:ea typeface="宋体" pitchFamily="2" charset="-122"/>
              </a:rPr>
              <a:t>Interface: depends on service</a:t>
            </a:r>
          </a:p>
          <a:p>
            <a:r>
              <a:rPr lang="en-US" altLang="zh-CN" smtClean="0">
                <a:ea typeface="宋体" pitchFamily="2" charset="-122"/>
              </a:rPr>
              <a:t>Protocol: defines data formats and rules to convert from one format to another</a:t>
            </a:r>
          </a:p>
        </p:txBody>
      </p:sp>
    </p:spTree>
    <p:extLst>
      <p:ext uri="{BB962C8B-B14F-4D97-AF65-F5344CB8AC3E}">
        <p14:creationId xmlns:p14="http://schemas.microsoft.com/office/powerpoint/2010/main" val="215941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901700" y="-114300"/>
            <a:ext cx="7772400" cy="1143000"/>
          </a:xfrm>
        </p:spPr>
        <p:txBody>
          <a:bodyPr/>
          <a:lstStyle/>
          <a:p>
            <a:pPr algn="ctr"/>
            <a:r>
              <a:rPr lang="zh-CN" altLang="en-US" dirty="0" smtClean="0">
                <a:ea typeface="宋体" pitchFamily="2" charset="-122"/>
              </a:rPr>
              <a:t>计算机网络发展的四个阶段</a:t>
            </a:r>
          </a:p>
        </p:txBody>
      </p:sp>
      <p:sp>
        <p:nvSpPr>
          <p:cNvPr id="54275" name="Content Placeholder 2"/>
          <p:cNvSpPr>
            <a:spLocks noGrp="1"/>
          </p:cNvSpPr>
          <p:nvPr>
            <p:ph idx="1"/>
          </p:nvPr>
        </p:nvSpPr>
        <p:spPr>
          <a:xfrm>
            <a:off x="571500" y="914400"/>
            <a:ext cx="8178800" cy="4648200"/>
          </a:xfrm>
        </p:spPr>
        <p:txBody>
          <a:bodyPr/>
          <a:lstStyle/>
          <a:p>
            <a:r>
              <a:rPr lang="zh-CN" altLang="en-US" sz="3200" dirty="0" smtClean="0">
                <a:ea typeface="宋体" pitchFamily="2" charset="-122"/>
              </a:rPr>
              <a:t>计算机通讯技术发展</a:t>
            </a:r>
            <a:endParaRPr lang="en-US" altLang="zh-CN" sz="3200" dirty="0" smtClean="0">
              <a:ea typeface="宋体" pitchFamily="2" charset="-122"/>
            </a:endParaRPr>
          </a:p>
          <a:p>
            <a:pPr lvl="1"/>
            <a:r>
              <a:rPr lang="zh-CN" altLang="en-US" sz="2800" dirty="0" smtClean="0">
                <a:ea typeface="宋体" pitchFamily="2" charset="-122"/>
              </a:rPr>
              <a:t>面向终端的数据通讯（</a:t>
            </a:r>
            <a:r>
              <a:rPr lang="en-US" altLang="zh-CN" sz="2800" dirty="0" smtClean="0">
                <a:ea typeface="宋体" pitchFamily="2" charset="-122"/>
              </a:rPr>
              <a:t>50</a:t>
            </a:r>
            <a:r>
              <a:rPr lang="zh-CN" altLang="en-US" sz="2800" dirty="0" smtClean="0">
                <a:ea typeface="宋体" pitchFamily="2" charset="-122"/>
              </a:rPr>
              <a:t>年代初，</a:t>
            </a:r>
            <a:r>
              <a:rPr lang="en-US" altLang="zh-CN" sz="2800" dirty="0" smtClean="0">
                <a:ea typeface="宋体" pitchFamily="2" charset="-122"/>
              </a:rPr>
              <a:t>SAGE</a:t>
            </a:r>
            <a:r>
              <a:rPr lang="zh-CN" altLang="en-US" sz="2800" dirty="0" smtClean="0">
                <a:ea typeface="宋体" pitchFamily="2" charset="-122"/>
              </a:rPr>
              <a:t>）</a:t>
            </a:r>
            <a:endParaRPr lang="en-US" altLang="zh-CN" sz="2800" dirty="0" smtClean="0">
              <a:ea typeface="宋体" pitchFamily="2" charset="-122"/>
            </a:endParaRPr>
          </a:p>
          <a:p>
            <a:r>
              <a:rPr lang="zh-CN" altLang="en-US" sz="3200" dirty="0" smtClean="0">
                <a:ea typeface="宋体" pitchFamily="2" charset="-122"/>
              </a:rPr>
              <a:t>计算机网络的形成</a:t>
            </a:r>
            <a:endParaRPr lang="en-US" altLang="zh-CN" sz="3200" dirty="0" smtClean="0">
              <a:ea typeface="宋体" pitchFamily="2" charset="-122"/>
            </a:endParaRPr>
          </a:p>
          <a:p>
            <a:pPr lvl="1"/>
            <a:r>
              <a:rPr lang="zh-CN" altLang="en-US" sz="2800" dirty="0" smtClean="0">
                <a:ea typeface="宋体" pitchFamily="2" charset="-122"/>
              </a:rPr>
              <a:t>分组交换网的出现（</a:t>
            </a:r>
            <a:r>
              <a:rPr lang="en-US" altLang="zh-CN" sz="2800" dirty="0" smtClean="0">
                <a:ea typeface="宋体" pitchFamily="2" charset="-122"/>
              </a:rPr>
              <a:t>1969</a:t>
            </a:r>
            <a:r>
              <a:rPr lang="zh-CN" altLang="en-US" sz="2800" dirty="0" smtClean="0">
                <a:ea typeface="宋体" pitchFamily="2" charset="-122"/>
              </a:rPr>
              <a:t>年</a:t>
            </a:r>
            <a:r>
              <a:rPr lang="en-US" altLang="zh-CN" sz="2800" dirty="0" smtClean="0">
                <a:ea typeface="宋体" pitchFamily="2" charset="-122"/>
              </a:rPr>
              <a:t>ARPANET</a:t>
            </a:r>
            <a:r>
              <a:rPr lang="zh-CN" altLang="en-US" sz="2800" dirty="0" smtClean="0">
                <a:ea typeface="宋体" pitchFamily="2" charset="-122"/>
              </a:rPr>
              <a:t>）</a:t>
            </a:r>
            <a:endParaRPr lang="en-US" altLang="zh-CN" sz="2800" dirty="0" smtClean="0">
              <a:ea typeface="宋体" pitchFamily="2" charset="-122"/>
            </a:endParaRPr>
          </a:p>
          <a:p>
            <a:r>
              <a:rPr lang="zh-CN" altLang="en-US" sz="3200" dirty="0" smtClean="0">
                <a:ea typeface="宋体" pitchFamily="2" charset="-122"/>
              </a:rPr>
              <a:t>网络体系结构的研究及应用</a:t>
            </a:r>
            <a:endParaRPr lang="en-US" altLang="zh-CN" sz="3200" dirty="0" smtClean="0">
              <a:ea typeface="宋体" pitchFamily="2" charset="-122"/>
            </a:endParaRPr>
          </a:p>
          <a:p>
            <a:pPr lvl="1"/>
            <a:r>
              <a:rPr lang="en-US" altLang="zh-CN" sz="2800" dirty="0" err="1" smtClean="0">
                <a:ea typeface="宋体" pitchFamily="2" charset="-122"/>
              </a:rPr>
              <a:t>Decnet</a:t>
            </a:r>
            <a:r>
              <a:rPr lang="zh-CN" altLang="en-US" sz="2800" dirty="0" smtClean="0">
                <a:ea typeface="宋体" pitchFamily="2" charset="-122"/>
              </a:rPr>
              <a:t>、</a:t>
            </a:r>
            <a:r>
              <a:rPr lang="en-US" altLang="zh-CN" sz="2800" dirty="0" smtClean="0">
                <a:ea typeface="宋体" pitchFamily="2" charset="-122"/>
              </a:rPr>
              <a:t>SNA</a:t>
            </a:r>
            <a:r>
              <a:rPr lang="zh-CN" altLang="en-US" sz="2800" dirty="0" smtClean="0">
                <a:ea typeface="宋体" pitchFamily="2" charset="-122"/>
              </a:rPr>
              <a:t>、</a:t>
            </a:r>
            <a:r>
              <a:rPr lang="en-US" altLang="zh-CN" sz="2800" dirty="0" smtClean="0">
                <a:ea typeface="宋体" pitchFamily="2" charset="-122"/>
              </a:rPr>
              <a:t>ISO/OSI</a:t>
            </a:r>
            <a:r>
              <a:rPr lang="zh-CN" altLang="en-US" sz="2800" dirty="0" smtClean="0">
                <a:ea typeface="宋体" pitchFamily="2" charset="-122"/>
              </a:rPr>
              <a:t>、</a:t>
            </a:r>
            <a:r>
              <a:rPr lang="en-US" altLang="zh-CN" sz="2800" dirty="0" smtClean="0">
                <a:ea typeface="宋体" pitchFamily="2" charset="-122"/>
              </a:rPr>
              <a:t>TCP/IP</a:t>
            </a:r>
            <a:r>
              <a:rPr lang="zh-CN" altLang="en-US" sz="2800" dirty="0" smtClean="0">
                <a:ea typeface="宋体" pitchFamily="2" charset="-122"/>
              </a:rPr>
              <a:t>（</a:t>
            </a:r>
            <a:r>
              <a:rPr lang="en-US" altLang="zh-CN" sz="2800" dirty="0" smtClean="0">
                <a:ea typeface="宋体" pitchFamily="2" charset="-122"/>
              </a:rPr>
              <a:t>1983</a:t>
            </a:r>
            <a:r>
              <a:rPr lang="zh-CN" altLang="en-US" sz="2800" dirty="0" smtClean="0">
                <a:ea typeface="宋体" pitchFamily="2" charset="-122"/>
              </a:rPr>
              <a:t>正式成为</a:t>
            </a:r>
            <a:r>
              <a:rPr lang="en-US" altLang="zh-CN" sz="2800" dirty="0" smtClean="0">
                <a:ea typeface="宋体" pitchFamily="2" charset="-122"/>
              </a:rPr>
              <a:t>ARPANET</a:t>
            </a:r>
            <a:r>
              <a:rPr lang="zh-CN" altLang="en-US" sz="2800" dirty="0" smtClean="0">
                <a:ea typeface="宋体" pitchFamily="2" charset="-122"/>
              </a:rPr>
              <a:t>协议）</a:t>
            </a:r>
            <a:endParaRPr lang="en-US" altLang="zh-CN" sz="2800" dirty="0" smtClean="0">
              <a:ea typeface="宋体" pitchFamily="2" charset="-122"/>
            </a:endParaRPr>
          </a:p>
          <a:p>
            <a:r>
              <a:rPr lang="zh-CN" altLang="en-US" sz="3200" dirty="0" smtClean="0">
                <a:ea typeface="宋体" pitchFamily="2" charset="-122"/>
              </a:rPr>
              <a:t>互联网的出现与应用</a:t>
            </a:r>
            <a:endParaRPr lang="en-US" altLang="zh-CN" sz="3200" dirty="0" smtClean="0">
              <a:ea typeface="宋体" pitchFamily="2" charset="-122"/>
            </a:endParaRPr>
          </a:p>
          <a:p>
            <a:pPr lvl="1"/>
            <a:r>
              <a:rPr lang="en-US" altLang="zh-CN" sz="2800" dirty="0" smtClean="0">
                <a:ea typeface="宋体" pitchFamily="2" charset="-122"/>
              </a:rPr>
              <a:t>Internet</a:t>
            </a:r>
            <a:r>
              <a:rPr lang="zh-CN" altLang="en-US" sz="2800" dirty="0" smtClean="0">
                <a:ea typeface="宋体" pitchFamily="2" charset="-122"/>
              </a:rPr>
              <a:t>、无线网、物联网</a:t>
            </a:r>
            <a:endParaRPr lang="en-US" altLang="zh-CN" sz="2800" dirty="0" smtClean="0">
              <a:ea typeface="宋体" pitchFamily="2" charset="-122"/>
            </a:endParaRPr>
          </a:p>
          <a:p>
            <a:pPr lvl="1"/>
            <a:r>
              <a:rPr lang="zh-CN" altLang="en-US" sz="2800" dirty="0">
                <a:ea typeface="宋体" pitchFamily="2" charset="-122"/>
              </a:rPr>
              <a:t>大</a:t>
            </a:r>
            <a:r>
              <a:rPr lang="zh-CN" altLang="en-US" sz="2800" dirty="0" smtClean="0">
                <a:ea typeface="宋体" pitchFamily="2" charset="-122"/>
              </a:rPr>
              <a:t>数据、云计算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5427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6C361BB-28F1-4FB4-BF2F-9A1C25B5891E}" type="slidenum">
              <a:rPr lang="zh-CN" altLang="en-US" sz="1400" smtClean="0"/>
              <a:pPr/>
              <a:t>8</a:t>
            </a:fld>
            <a:endParaRPr lang="en-US" altLang="zh-CN" sz="1400" smtClean="0"/>
          </a:p>
        </p:txBody>
      </p:sp>
    </p:spTree>
    <p:extLst>
      <p:ext uri="{BB962C8B-B14F-4D97-AF65-F5344CB8AC3E}">
        <p14:creationId xmlns:p14="http://schemas.microsoft.com/office/powerpoint/2010/main" val="172192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4336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2C4B266-D81B-4FE6-9597-A784EF5EB02A}" type="slidenum">
              <a:rPr lang="zh-CN" altLang="en-US" sz="1400" smtClean="0"/>
              <a:pPr/>
              <a:t>80</a:t>
            </a:fld>
            <a:endParaRPr lang="en-US" altLang="zh-CN" sz="1400" smtClean="0"/>
          </a:p>
        </p:txBody>
      </p:sp>
      <p:sp>
        <p:nvSpPr>
          <p:cNvPr id="1433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Application Layer (7)</a:t>
            </a:r>
          </a:p>
        </p:txBody>
      </p:sp>
      <p:sp>
        <p:nvSpPr>
          <p:cNvPr id="14336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Service: any service provided to end users</a:t>
            </a:r>
          </a:p>
          <a:p>
            <a:r>
              <a:rPr lang="zh-CN" altLang="en-US" smtClean="0">
                <a:ea typeface="宋体" pitchFamily="2" charset="-122"/>
              </a:rPr>
              <a:t>为用户的应用进程提供服务</a:t>
            </a:r>
          </a:p>
          <a:p>
            <a:r>
              <a:rPr lang="en-US" altLang="zh-CN" smtClean="0">
                <a:ea typeface="宋体" pitchFamily="2" charset="-122"/>
              </a:rPr>
              <a:t>Interface: depends on the application</a:t>
            </a:r>
          </a:p>
          <a:p>
            <a:r>
              <a:rPr lang="en-US" altLang="zh-CN" smtClean="0">
                <a:ea typeface="宋体" pitchFamily="2" charset="-122"/>
              </a:rPr>
              <a:t>Protocol: depends on the application</a:t>
            </a:r>
          </a:p>
          <a:p>
            <a:r>
              <a:rPr lang="en-US" altLang="zh-CN" smtClean="0">
                <a:ea typeface="宋体" pitchFamily="2" charset="-122"/>
              </a:rPr>
              <a:t>Examples: FTP, Telnet, WWW</a:t>
            </a:r>
          </a:p>
        </p:txBody>
      </p:sp>
    </p:spTree>
    <p:extLst>
      <p:ext uri="{BB962C8B-B14F-4D97-AF65-F5344CB8AC3E}">
        <p14:creationId xmlns:p14="http://schemas.microsoft.com/office/powerpoint/2010/main" val="168814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44387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E0EB4D7-0D1D-4358-90B2-8A2F51003CCE}" type="slidenum">
              <a:rPr lang="zh-CN" altLang="en-US" sz="1400" smtClean="0"/>
              <a:pPr/>
              <a:t>81</a:t>
            </a:fld>
            <a:endParaRPr lang="en-US" altLang="zh-CN" sz="1400" smtClean="0"/>
          </a:p>
        </p:txBody>
      </p:sp>
      <p:sp>
        <p:nvSpPr>
          <p:cNvPr id="144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宋体" pitchFamily="2" charset="-122"/>
              </a:rPr>
              <a:t>对</a:t>
            </a:r>
            <a:r>
              <a:rPr lang="en-US" altLang="zh-CN" smtClean="0">
                <a:ea typeface="宋体" pitchFamily="2" charset="-122"/>
              </a:rPr>
              <a:t>OSI</a:t>
            </a:r>
            <a:r>
              <a:rPr lang="zh-CN" altLang="en-US" smtClean="0">
                <a:ea typeface="宋体" pitchFamily="2" charset="-122"/>
              </a:rPr>
              <a:t>的评价</a:t>
            </a:r>
          </a:p>
        </p:txBody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500" y="1435100"/>
            <a:ext cx="7747000" cy="4648200"/>
          </a:xfrm>
        </p:spPr>
        <p:txBody>
          <a:bodyPr/>
          <a:lstStyle/>
          <a:p>
            <a:r>
              <a:rPr lang="en-US" altLang="zh-CN" sz="2400" dirty="0" smtClean="0">
                <a:ea typeface="宋体" pitchFamily="2" charset="-122"/>
              </a:rPr>
              <a:t>OSI</a:t>
            </a:r>
            <a:r>
              <a:rPr lang="zh-CN" altLang="en-US" sz="2400" dirty="0" smtClean="0">
                <a:ea typeface="宋体" pitchFamily="2" charset="-122"/>
              </a:rPr>
              <a:t>是</a:t>
            </a:r>
            <a:r>
              <a:rPr lang="en-US" altLang="zh-CN" sz="2400" dirty="0" smtClean="0">
                <a:ea typeface="宋体" pitchFamily="2" charset="-122"/>
              </a:rPr>
              <a:t>80</a:t>
            </a:r>
            <a:r>
              <a:rPr lang="zh-CN" altLang="en-US" sz="2400" dirty="0" smtClean="0">
                <a:ea typeface="宋体" pitchFamily="2" charset="-122"/>
              </a:rPr>
              <a:t>年代计算机网络技术，网络体系结构的主流</a:t>
            </a:r>
          </a:p>
          <a:p>
            <a:r>
              <a:rPr lang="en-US" altLang="zh-CN" sz="2400" dirty="0" smtClean="0">
                <a:ea typeface="宋体" pitchFamily="2" charset="-122"/>
              </a:rPr>
              <a:t>OSI</a:t>
            </a:r>
            <a:r>
              <a:rPr lang="zh-CN" altLang="en-US" sz="2400" dirty="0" smtClean="0">
                <a:ea typeface="宋体" pitchFamily="2" charset="-122"/>
              </a:rPr>
              <a:t>网络体系结构的贡献：</a:t>
            </a:r>
          </a:p>
          <a:p>
            <a:pPr lvl="1">
              <a:buClr>
                <a:schemeClr val="folHlink"/>
              </a:buClr>
              <a:buFont typeface="Wingdings" pitchFamily="2" charset="2"/>
              <a:buChar char="Ø"/>
            </a:pPr>
            <a:r>
              <a:rPr lang="zh-CN" altLang="en-US" dirty="0" smtClean="0">
                <a:ea typeface="宋体" pitchFamily="2" charset="-122"/>
              </a:rPr>
              <a:t>分层模型</a:t>
            </a:r>
          </a:p>
          <a:p>
            <a:pPr lvl="1">
              <a:buClr>
                <a:schemeClr val="folHlink"/>
              </a:buClr>
              <a:buFont typeface="Wingdings" pitchFamily="2" charset="2"/>
              <a:buChar char="Ø"/>
            </a:pPr>
            <a:r>
              <a:rPr lang="zh-CN" altLang="en-US" dirty="0" smtClean="0">
                <a:ea typeface="宋体" pitchFamily="2" charset="-122"/>
              </a:rPr>
              <a:t>服务、接口、协议</a:t>
            </a:r>
          </a:p>
          <a:p>
            <a:pPr lvl="1"/>
            <a:endParaRPr lang="zh-CN" altLang="en-US" dirty="0" smtClean="0">
              <a:ea typeface="宋体" pitchFamily="2" charset="-122"/>
            </a:endParaRPr>
          </a:p>
          <a:p>
            <a:pPr lvl="1"/>
            <a:endParaRPr lang="zh-CN" altLang="en-US" dirty="0" smtClean="0">
              <a:ea typeface="宋体" pitchFamily="2" charset="-122"/>
            </a:endParaRPr>
          </a:p>
          <a:p>
            <a:r>
              <a:rPr lang="en-US" altLang="zh-CN" dirty="0" smtClean="0">
                <a:ea typeface="宋体" pitchFamily="2" charset="-122"/>
              </a:rPr>
              <a:t>Andrew S. Tanenbaum </a:t>
            </a:r>
            <a:r>
              <a:rPr lang="zh-CN" altLang="en-US" dirty="0" smtClean="0">
                <a:ea typeface="宋体" pitchFamily="2" charset="-122"/>
              </a:rPr>
              <a:t>在书中评价</a:t>
            </a:r>
            <a:r>
              <a:rPr lang="en-US" altLang="zh-CN" dirty="0" smtClean="0">
                <a:ea typeface="宋体" pitchFamily="2" charset="-122"/>
              </a:rPr>
              <a:t>OSI</a:t>
            </a:r>
            <a:r>
              <a:rPr lang="zh-CN" altLang="en-US" dirty="0" smtClean="0">
                <a:ea typeface="宋体" pitchFamily="2" charset="-122"/>
              </a:rPr>
              <a:t>：</a:t>
            </a:r>
          </a:p>
          <a:p>
            <a:pPr lvl="1">
              <a:buClr>
                <a:schemeClr val="folHlink"/>
              </a:buClr>
              <a:buSzTx/>
              <a:buFont typeface="Wingdings" pitchFamily="2" charset="2"/>
              <a:buChar char="Ø"/>
            </a:pPr>
            <a:r>
              <a:rPr lang="zh-CN" altLang="en-US" dirty="0" smtClean="0">
                <a:ea typeface="宋体" pitchFamily="2" charset="-122"/>
              </a:rPr>
              <a:t>糟糕的提出时机（太</a:t>
            </a:r>
            <a:r>
              <a:rPr lang="zh-CN" altLang="en-US" dirty="0" smtClean="0">
                <a:ea typeface="宋体" pitchFamily="2" charset="-122"/>
              </a:rPr>
              <a:t>晚，周期太长）</a:t>
            </a:r>
            <a:endParaRPr lang="zh-CN" altLang="en-US" dirty="0" smtClean="0">
              <a:ea typeface="宋体" pitchFamily="2" charset="-122"/>
            </a:endParaRPr>
          </a:p>
          <a:p>
            <a:pPr lvl="1">
              <a:buClr>
                <a:schemeClr val="folHlink"/>
              </a:buClr>
              <a:buSzTx/>
              <a:buFont typeface="Wingdings" pitchFamily="2" charset="2"/>
              <a:buChar char="Ø"/>
            </a:pPr>
            <a:r>
              <a:rPr lang="zh-CN" altLang="en-US" dirty="0" smtClean="0">
                <a:ea typeface="宋体" pitchFamily="2" charset="-122"/>
              </a:rPr>
              <a:t>糟糕的技术（模型和协议都有</a:t>
            </a:r>
            <a:r>
              <a:rPr lang="zh-CN" altLang="en-US" dirty="0" smtClean="0">
                <a:ea typeface="宋体" pitchFamily="2" charset="-122"/>
              </a:rPr>
              <a:t>缺陷，不合理）</a:t>
            </a:r>
            <a:endParaRPr lang="zh-CN" altLang="en-US" dirty="0" smtClean="0">
              <a:ea typeface="宋体" pitchFamily="2" charset="-122"/>
            </a:endParaRPr>
          </a:p>
          <a:p>
            <a:pPr lvl="1">
              <a:buClr>
                <a:schemeClr val="folHlink"/>
              </a:buClr>
              <a:buSzTx/>
              <a:buFont typeface="Wingdings" pitchFamily="2" charset="2"/>
              <a:buChar char="Ø"/>
            </a:pPr>
            <a:r>
              <a:rPr lang="zh-CN" altLang="en-US" dirty="0" smtClean="0">
                <a:ea typeface="宋体" pitchFamily="2" charset="-122"/>
              </a:rPr>
              <a:t>糟糕的实现（庞大，笨拙，</a:t>
            </a:r>
            <a:r>
              <a:rPr lang="zh-CN" altLang="en-US" dirty="0" smtClean="0">
                <a:ea typeface="宋体" pitchFamily="2" charset="-122"/>
              </a:rPr>
              <a:t>缓慢，复杂）</a:t>
            </a:r>
            <a:endParaRPr lang="zh-CN" altLang="en-US" dirty="0" smtClean="0">
              <a:ea typeface="宋体" pitchFamily="2" charset="-122"/>
            </a:endParaRPr>
          </a:p>
          <a:p>
            <a:pPr lvl="1">
              <a:buClr>
                <a:schemeClr val="folHlink"/>
              </a:buClr>
              <a:buSzTx/>
              <a:buFont typeface="Wingdings" pitchFamily="2" charset="2"/>
              <a:buChar char="Ø"/>
            </a:pPr>
            <a:r>
              <a:rPr lang="zh-CN" altLang="en-US" dirty="0" smtClean="0">
                <a:ea typeface="宋体" pitchFamily="2" charset="-122"/>
              </a:rPr>
              <a:t>糟糕的策略（政府和组织的</a:t>
            </a:r>
            <a:r>
              <a:rPr lang="zh-CN" altLang="en-US" dirty="0" smtClean="0">
                <a:ea typeface="宋体" pitchFamily="2" charset="-122"/>
              </a:rPr>
              <a:t>官僚，效率低）</a:t>
            </a:r>
            <a:endParaRPr lang="zh-CN" altLang="en-US" dirty="0" smtClean="0">
              <a:ea typeface="宋体" pitchFamily="2" charset="-122"/>
            </a:endParaRPr>
          </a:p>
          <a:p>
            <a:pPr>
              <a:buSzTx/>
              <a:buFont typeface="Wingdings" pitchFamily="2" charset="2"/>
              <a:buChar char="Ø"/>
            </a:pPr>
            <a:endParaRPr lang="zh-CN" altLang="en-US" dirty="0" smtClean="0">
              <a:ea typeface="宋体" pitchFamily="2" charset="-122"/>
            </a:endParaRPr>
          </a:p>
        </p:txBody>
      </p:sp>
      <p:pic>
        <p:nvPicPr>
          <p:cNvPr id="144390" name="Picture 5" descr="1-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400" y="1955800"/>
            <a:ext cx="4927600" cy="202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7608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0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0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0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0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0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0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0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0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0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0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02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02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02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02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02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02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02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02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227" grpId="0" build="p" bldLvl="3" autoUpdateAnimBg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58371" name="灯片编号占位符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157628A-0463-4BA6-84D8-00D6897BCE8C}" type="slidenum">
              <a:rPr lang="zh-CN" altLang="en-US" sz="1400" smtClean="0"/>
              <a:pPr/>
              <a:t>82</a:t>
            </a:fld>
            <a:endParaRPr lang="en-US" altLang="zh-CN" sz="1400" smtClean="0"/>
          </a:p>
        </p:txBody>
      </p:sp>
      <p:sp>
        <p:nvSpPr>
          <p:cNvPr id="5837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14300"/>
            <a:ext cx="7772400" cy="1143000"/>
          </a:xfrm>
        </p:spPr>
        <p:txBody>
          <a:bodyPr/>
          <a:lstStyle/>
          <a:p>
            <a:pPr algn="ctr"/>
            <a:r>
              <a:rPr lang="zh-CN" altLang="en-US" dirty="0" smtClean="0">
                <a:ea typeface="宋体" pitchFamily="2" charset="-122"/>
              </a:rPr>
              <a:t>第四代网络：</a:t>
            </a:r>
            <a:r>
              <a:rPr lang="en-US" altLang="zh-CN" dirty="0" smtClean="0">
                <a:ea typeface="宋体" pitchFamily="2" charset="-122"/>
              </a:rPr>
              <a:t>Internet</a:t>
            </a:r>
          </a:p>
        </p:txBody>
      </p:sp>
      <p:sp>
        <p:nvSpPr>
          <p:cNvPr id="5837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371600"/>
            <a:ext cx="3556000" cy="48641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zh-CN" sz="2400" u="sng" dirty="0" smtClean="0">
                <a:solidFill>
                  <a:srgbClr val="FF0000"/>
                </a:solidFill>
                <a:ea typeface="宋体" pitchFamily="2" charset="-122"/>
              </a:rPr>
              <a:t>goal:</a:t>
            </a:r>
            <a:r>
              <a:rPr lang="en-US" altLang="zh-CN" sz="2400" dirty="0" smtClean="0">
                <a:ea typeface="宋体" pitchFamily="2" charset="-122"/>
              </a:rPr>
              <a:t> </a:t>
            </a:r>
          </a:p>
          <a:p>
            <a:r>
              <a:rPr lang="en-US" altLang="zh-CN" sz="2400" dirty="0" smtClean="0">
                <a:ea typeface="宋体" pitchFamily="2" charset="-122"/>
              </a:rPr>
              <a:t>overview, “feel” of networking</a:t>
            </a:r>
          </a:p>
          <a:p>
            <a:r>
              <a:rPr lang="en-US" altLang="zh-CN" sz="2400" dirty="0" smtClean="0">
                <a:ea typeface="宋体" pitchFamily="2" charset="-122"/>
              </a:rPr>
              <a:t>more depth, detail </a:t>
            </a:r>
            <a:r>
              <a:rPr lang="en-US" altLang="zh-CN" sz="2400" i="1" dirty="0" smtClean="0">
                <a:ea typeface="宋体" pitchFamily="2" charset="-122"/>
              </a:rPr>
              <a:t>later</a:t>
            </a:r>
            <a:r>
              <a:rPr lang="en-US" altLang="zh-CN" sz="2400" dirty="0" smtClean="0">
                <a:ea typeface="宋体" pitchFamily="2" charset="-122"/>
              </a:rPr>
              <a:t> in course</a:t>
            </a:r>
          </a:p>
          <a:p>
            <a:r>
              <a:rPr lang="en-US" altLang="zh-CN" sz="2400" dirty="0" smtClean="0">
                <a:ea typeface="宋体" pitchFamily="2" charset="-122"/>
              </a:rPr>
              <a:t>approach:</a:t>
            </a:r>
          </a:p>
          <a:p>
            <a:pPr lvl="1"/>
            <a:r>
              <a:rPr lang="en-US" altLang="zh-CN" dirty="0" smtClean="0">
                <a:ea typeface="宋体" pitchFamily="2" charset="-122"/>
              </a:rPr>
              <a:t>descriptive</a:t>
            </a:r>
          </a:p>
          <a:p>
            <a:pPr lvl="1"/>
            <a:r>
              <a:rPr lang="en-US" altLang="zh-CN" dirty="0" smtClean="0">
                <a:ea typeface="宋体" pitchFamily="2" charset="-122"/>
              </a:rPr>
              <a:t>use Internet as example</a:t>
            </a:r>
            <a:endParaRPr lang="zh-CN" altLang="en-US" sz="2000" dirty="0" smtClean="0">
              <a:ea typeface="宋体" pitchFamily="2" charset="-122"/>
            </a:endParaRPr>
          </a:p>
        </p:txBody>
      </p:sp>
      <p:sp>
        <p:nvSpPr>
          <p:cNvPr id="5837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114800" y="1308100"/>
            <a:ext cx="5029200" cy="49276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zh-CN" sz="2400" u="sng" dirty="0" smtClean="0">
                <a:solidFill>
                  <a:srgbClr val="FF0000"/>
                </a:solidFill>
                <a:ea typeface="宋体" pitchFamily="2" charset="-122"/>
              </a:rPr>
              <a:t>Overview:</a:t>
            </a:r>
            <a:endParaRPr lang="en-US" altLang="zh-CN" sz="2400" dirty="0" smtClean="0">
              <a:ea typeface="宋体" pitchFamily="2" charset="-122"/>
            </a:endParaRPr>
          </a:p>
          <a:p>
            <a:r>
              <a:rPr lang="en-US" altLang="zh-CN" sz="2400" dirty="0" smtClean="0">
                <a:ea typeface="宋体" pitchFamily="2" charset="-122"/>
              </a:rPr>
              <a:t>what’s the Internet</a:t>
            </a:r>
          </a:p>
          <a:p>
            <a:r>
              <a:rPr lang="en-US" altLang="zh-CN" sz="2400" dirty="0" smtClean="0">
                <a:ea typeface="宋体" pitchFamily="2" charset="-122"/>
              </a:rPr>
              <a:t>what’s a protocol?</a:t>
            </a:r>
          </a:p>
          <a:p>
            <a:r>
              <a:rPr lang="en-US" altLang="zh-CN" sz="2400" dirty="0" smtClean="0">
                <a:ea typeface="宋体" pitchFamily="2" charset="-122"/>
              </a:rPr>
              <a:t>network edge</a:t>
            </a:r>
          </a:p>
          <a:p>
            <a:r>
              <a:rPr lang="en-US" altLang="zh-CN" sz="2400" dirty="0" smtClean="0">
                <a:ea typeface="宋体" pitchFamily="2" charset="-122"/>
              </a:rPr>
              <a:t>network core</a:t>
            </a:r>
          </a:p>
          <a:p>
            <a:r>
              <a:rPr lang="en-US" altLang="zh-CN" sz="2400" dirty="0" smtClean="0">
                <a:ea typeface="宋体" pitchFamily="2" charset="-122"/>
              </a:rPr>
              <a:t>access net, physical media</a:t>
            </a:r>
          </a:p>
          <a:p>
            <a:r>
              <a:rPr lang="en-US" altLang="zh-CN" sz="2400" dirty="0" smtClean="0">
                <a:ea typeface="宋体" pitchFamily="2" charset="-122"/>
              </a:rPr>
              <a:t>performance: loss, delay</a:t>
            </a:r>
          </a:p>
          <a:p>
            <a:r>
              <a:rPr lang="en-US" altLang="zh-CN" sz="2400" dirty="0" smtClean="0">
                <a:ea typeface="宋体" pitchFamily="2" charset="-122"/>
              </a:rPr>
              <a:t>protocol layers, service models</a:t>
            </a:r>
          </a:p>
          <a:p>
            <a:r>
              <a:rPr lang="en-US" altLang="zh-CN" sz="2400" dirty="0" smtClean="0">
                <a:ea typeface="宋体" pitchFamily="2" charset="-122"/>
              </a:rPr>
              <a:t>backbones, NAPs, ISPs</a:t>
            </a:r>
          </a:p>
          <a:p>
            <a:r>
              <a:rPr lang="en-US" altLang="zh-CN" sz="2400" dirty="0" smtClean="0">
                <a:ea typeface="宋体" pitchFamily="2" charset="-122"/>
              </a:rPr>
              <a:t>Network history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3091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5F4A152-E100-4502-A565-870E82CE2513}" type="slidenum">
              <a:rPr lang="zh-CN" altLang="en-US" sz="1400" smtClean="0"/>
              <a:pPr/>
              <a:t>83</a:t>
            </a:fld>
            <a:endParaRPr lang="en-US" altLang="zh-CN" sz="1400" smtClean="0"/>
          </a:p>
        </p:txBody>
      </p:sp>
      <p:sp>
        <p:nvSpPr>
          <p:cNvPr id="3092" name="Footer Placeholder 5"/>
          <p:cNvSpPr txBox="1">
            <a:spLocks noGrp="1"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zh-CN" altLang="en-US" sz="1400">
                <a:latin typeface="Comic Sans MS" pitchFamily="66" charset="0"/>
                <a:ea typeface="宋体" pitchFamily="2" charset="-122"/>
              </a:rPr>
              <a:t> </a:t>
            </a:r>
            <a:r>
              <a:rPr lang="en-US" altLang="zh-CN" sz="1400">
                <a:latin typeface="Comic Sans MS" pitchFamily="66" charset="0"/>
                <a:ea typeface="宋体" pitchFamily="2" charset="-122"/>
              </a:rPr>
              <a:t>Introduction</a:t>
            </a:r>
            <a:endParaRPr lang="en-US" altLang="zh-CN" sz="1400">
              <a:ea typeface="宋体" pitchFamily="2" charset="-122"/>
            </a:endParaRPr>
          </a:p>
        </p:txBody>
      </p:sp>
      <p:sp>
        <p:nvSpPr>
          <p:cNvPr id="3093" name="Slide Number Placeholder 6"/>
          <p:cNvSpPr txBox="1">
            <a:spLocks noGrp="1"/>
          </p:cNvSpPr>
          <p:nvPr/>
        </p:nvSpPr>
        <p:spPr bwMode="auto">
          <a:xfrm>
            <a:off x="8305800" y="6400800"/>
            <a:ext cx="625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altLang="zh-CN" sz="1400">
                <a:ea typeface="宋体" pitchFamily="2" charset="-122"/>
              </a:rPr>
              <a:t>1-</a:t>
            </a:r>
            <a:fld id="{D0A30D26-D7E4-42BF-B0D0-53C101E127CB}" type="slidenum">
              <a:rPr lang="en-US" altLang="zh-CN" sz="1400">
                <a:ea typeface="宋体" pitchFamily="2" charset="-122"/>
              </a:rPr>
              <a:pPr algn="r"/>
              <a:t>83</a:t>
            </a:fld>
            <a:endParaRPr lang="en-US" altLang="zh-CN" sz="1400">
              <a:ea typeface="宋体" pitchFamily="2" charset="-122"/>
            </a:endParaRPr>
          </a:p>
        </p:txBody>
      </p:sp>
      <p:sp>
        <p:nvSpPr>
          <p:cNvPr id="30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2725" y="95250"/>
            <a:ext cx="8382000" cy="1143000"/>
          </a:xfrm>
        </p:spPr>
        <p:txBody>
          <a:bodyPr/>
          <a:lstStyle/>
          <a:p>
            <a:r>
              <a:rPr lang="en-US" altLang="zh-CN" sz="3200" smtClean="0">
                <a:ea typeface="宋体" pitchFamily="2" charset="-122"/>
              </a:rPr>
              <a:t>What’s the Internet: “nuts and bolts” view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320800" y="1300163"/>
            <a:ext cx="3779838" cy="2036762"/>
          </a:xfrm>
        </p:spPr>
        <p:txBody>
          <a:bodyPr/>
          <a:lstStyle/>
          <a:p>
            <a:r>
              <a:rPr lang="en-US" altLang="zh-CN" sz="2400" smtClean="0">
                <a:ea typeface="宋体" pitchFamily="2" charset="-122"/>
              </a:rPr>
              <a:t>millions of connected computing devices: </a:t>
            </a:r>
            <a:r>
              <a:rPr lang="en-US" altLang="zh-CN" sz="2400" i="1" smtClean="0">
                <a:solidFill>
                  <a:srgbClr val="FF0000"/>
                </a:solidFill>
                <a:ea typeface="宋体" pitchFamily="2" charset="-122"/>
              </a:rPr>
              <a:t>hosts = end systems</a:t>
            </a:r>
            <a:r>
              <a:rPr lang="en-US" altLang="zh-CN" sz="2400" smtClean="0">
                <a:solidFill>
                  <a:srgbClr val="FF0000"/>
                </a:solidFill>
                <a:ea typeface="宋体" pitchFamily="2" charset="-122"/>
              </a:rPr>
              <a:t> </a:t>
            </a:r>
          </a:p>
          <a:p>
            <a:pPr lvl="1"/>
            <a:r>
              <a:rPr lang="en-US" altLang="zh-CN" sz="2000" smtClean="0">
                <a:ea typeface="宋体" pitchFamily="2" charset="-122"/>
              </a:rPr>
              <a:t> </a:t>
            </a:r>
            <a:r>
              <a:rPr lang="en-US" altLang="zh-CN" smtClean="0">
                <a:ea typeface="宋体" pitchFamily="2" charset="-122"/>
              </a:rPr>
              <a:t>running </a:t>
            </a:r>
            <a:r>
              <a:rPr lang="en-US" altLang="zh-CN" i="1" smtClean="0">
                <a:solidFill>
                  <a:srgbClr val="FF0000"/>
                </a:solidFill>
                <a:ea typeface="宋体" pitchFamily="2" charset="-122"/>
              </a:rPr>
              <a:t>network apps</a:t>
            </a:r>
            <a:endParaRPr lang="en-US" altLang="zh-CN" smtClean="0">
              <a:ea typeface="宋体" pitchFamily="2" charset="-122"/>
            </a:endParaRPr>
          </a:p>
        </p:txBody>
      </p:sp>
      <p:grpSp>
        <p:nvGrpSpPr>
          <p:cNvPr id="3096" name="Group 262"/>
          <p:cNvGrpSpPr>
            <a:grpSpLocks/>
          </p:cNvGrpSpPr>
          <p:nvPr/>
        </p:nvGrpSpPr>
        <p:grpSpPr bwMode="auto">
          <a:xfrm>
            <a:off x="4989513" y="1319213"/>
            <a:ext cx="3470275" cy="4489450"/>
            <a:chOff x="3177" y="1065"/>
            <a:chExt cx="2186" cy="2828"/>
          </a:xfrm>
        </p:grpSpPr>
        <p:sp>
          <p:nvSpPr>
            <p:cNvPr id="3184" name="Freeform 263"/>
            <p:cNvSpPr>
              <a:spLocks/>
            </p:cNvSpPr>
            <p:nvPr/>
          </p:nvSpPr>
          <p:spPr bwMode="auto">
            <a:xfrm>
              <a:off x="4261" y="2412"/>
              <a:ext cx="828" cy="425"/>
            </a:xfrm>
            <a:custGeom>
              <a:avLst/>
              <a:gdLst>
                <a:gd name="T0" fmla="*/ 382 w 828"/>
                <a:gd name="T1" fmla="*/ 30 h 425"/>
                <a:gd name="T2" fmla="*/ 370 w 828"/>
                <a:gd name="T3" fmla="*/ 30 h 425"/>
                <a:gd name="T4" fmla="*/ 126 w 828"/>
                <a:gd name="T5" fmla="*/ 32 h 425"/>
                <a:gd name="T6" fmla="*/ 6 w 828"/>
                <a:gd name="T7" fmla="*/ 126 h 425"/>
                <a:gd name="T8" fmla="*/ 92 w 828"/>
                <a:gd name="T9" fmla="*/ 274 h 425"/>
                <a:gd name="T10" fmla="*/ 292 w 828"/>
                <a:gd name="T11" fmla="*/ 384 h 425"/>
                <a:gd name="T12" fmla="*/ 540 w 828"/>
                <a:gd name="T13" fmla="*/ 416 h 425"/>
                <a:gd name="T14" fmla="*/ 698 w 828"/>
                <a:gd name="T15" fmla="*/ 330 h 425"/>
                <a:gd name="T16" fmla="*/ 776 w 828"/>
                <a:gd name="T17" fmla="*/ 170 h 425"/>
                <a:gd name="T18" fmla="*/ 792 w 828"/>
                <a:gd name="T19" fmla="*/ 22 h 425"/>
                <a:gd name="T20" fmla="*/ 560 w 828"/>
                <a:gd name="T21" fmla="*/ 38 h 425"/>
                <a:gd name="T22" fmla="*/ 382 w 828"/>
                <a:gd name="T23" fmla="*/ 30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5" name="Freeform 264"/>
            <p:cNvSpPr>
              <a:spLocks/>
            </p:cNvSpPr>
            <p:nvPr/>
          </p:nvSpPr>
          <p:spPr bwMode="auto">
            <a:xfrm>
              <a:off x="4273" y="1451"/>
              <a:ext cx="1090" cy="658"/>
            </a:xfrm>
            <a:custGeom>
              <a:avLst/>
              <a:gdLst>
                <a:gd name="T0" fmla="*/ 2491 w 765"/>
                <a:gd name="T1" fmla="*/ 60 h 459"/>
                <a:gd name="T2" fmla="*/ 1688 w 765"/>
                <a:gd name="T3" fmla="*/ 421 h 459"/>
                <a:gd name="T4" fmla="*/ 564 w 765"/>
                <a:gd name="T5" fmla="*/ 604 h 459"/>
                <a:gd name="T6" fmla="*/ 81 w 765"/>
                <a:gd name="T7" fmla="*/ 2037 h 459"/>
                <a:gd name="T8" fmla="*/ 1056 w 765"/>
                <a:gd name="T9" fmla="*/ 2686 h 459"/>
                <a:gd name="T10" fmla="*/ 2030 w 765"/>
                <a:gd name="T11" fmla="*/ 2582 h 459"/>
                <a:gd name="T12" fmla="*/ 3427 w 765"/>
                <a:gd name="T13" fmla="*/ 2686 h 459"/>
                <a:gd name="T14" fmla="*/ 4101 w 765"/>
                <a:gd name="T15" fmla="*/ 2629 h 459"/>
                <a:gd name="T16" fmla="*/ 4414 w 765"/>
                <a:gd name="T17" fmla="*/ 2251 h 459"/>
                <a:gd name="T18" fmla="*/ 4406 w 765"/>
                <a:gd name="T19" fmla="*/ 958 h 459"/>
                <a:gd name="T20" fmla="*/ 3888 w 765"/>
                <a:gd name="T21" fmla="*/ 205 h 459"/>
                <a:gd name="T22" fmla="*/ 2491 w 765"/>
                <a:gd name="T23" fmla="*/ 60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6" name="Freeform 265"/>
            <p:cNvSpPr>
              <a:spLocks/>
            </p:cNvSpPr>
            <p:nvPr/>
          </p:nvSpPr>
          <p:spPr bwMode="auto">
            <a:xfrm>
              <a:off x="3177" y="1267"/>
              <a:ext cx="1036" cy="675"/>
            </a:xfrm>
            <a:custGeom>
              <a:avLst/>
              <a:gdLst>
                <a:gd name="T0" fmla="*/ 648 w 1036"/>
                <a:gd name="T1" fmla="*/ 11 h 675"/>
                <a:gd name="T2" fmla="*/ 390 w 1036"/>
                <a:gd name="T3" fmla="*/ 53 h 675"/>
                <a:gd name="T4" fmla="*/ 206 w 1036"/>
                <a:gd name="T5" fmla="*/ 129 h 675"/>
                <a:gd name="T6" fmla="*/ 152 w 1036"/>
                <a:gd name="T7" fmla="*/ 229 h 675"/>
                <a:gd name="T8" fmla="*/ 22 w 1036"/>
                <a:gd name="T9" fmla="*/ 297 h 675"/>
                <a:gd name="T10" fmla="*/ 18 w 1036"/>
                <a:gd name="T11" fmla="*/ 459 h 675"/>
                <a:gd name="T12" fmla="*/ 132 w 1036"/>
                <a:gd name="T13" fmla="*/ 489 h 675"/>
                <a:gd name="T14" fmla="*/ 458 w 1036"/>
                <a:gd name="T15" fmla="*/ 489 h 675"/>
                <a:gd name="T16" fmla="*/ 598 w 1036"/>
                <a:gd name="T17" fmla="*/ 555 h 675"/>
                <a:gd name="T18" fmla="*/ 752 w 1036"/>
                <a:gd name="T19" fmla="*/ 657 h 675"/>
                <a:gd name="T20" fmla="*/ 870 w 1036"/>
                <a:gd name="T21" fmla="*/ 661 h 675"/>
                <a:gd name="T22" fmla="*/ 952 w 1036"/>
                <a:gd name="T23" fmla="*/ 603 h 675"/>
                <a:gd name="T24" fmla="*/ 992 w 1036"/>
                <a:gd name="T25" fmla="*/ 445 h 675"/>
                <a:gd name="T26" fmla="*/ 1018 w 1036"/>
                <a:gd name="T27" fmla="*/ 291 h 675"/>
                <a:gd name="T28" fmla="*/ 1022 w 1036"/>
                <a:gd name="T29" fmla="*/ 107 h 675"/>
                <a:gd name="T30" fmla="*/ 934 w 1036"/>
                <a:gd name="T31" fmla="*/ 17 h 675"/>
                <a:gd name="T32" fmla="*/ 776 w 1036"/>
                <a:gd name="T33" fmla="*/ 3 h 675"/>
                <a:gd name="T34" fmla="*/ 648 w 1036"/>
                <a:gd name="T35" fmla="*/ 11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187" name="Group 266"/>
            <p:cNvGrpSpPr>
              <a:grpSpLocks/>
            </p:cNvGrpSpPr>
            <p:nvPr/>
          </p:nvGrpSpPr>
          <p:grpSpPr bwMode="auto">
            <a:xfrm>
              <a:off x="3232" y="2108"/>
              <a:ext cx="919" cy="588"/>
              <a:chOff x="2889" y="1631"/>
              <a:chExt cx="980" cy="743"/>
            </a:xfrm>
          </p:grpSpPr>
          <p:sp>
            <p:nvSpPr>
              <p:cNvPr id="3489" name="Rectangle 26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490" name="AutoShape 26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solidFill>
                    <a:srgbClr val="00CCFF"/>
                  </a:solidFill>
                  <a:ea typeface="宋体" pitchFamily="2" charset="-122"/>
                </a:endParaRPr>
              </a:p>
            </p:txBody>
          </p:sp>
        </p:grpSp>
        <p:grpSp>
          <p:nvGrpSpPr>
            <p:cNvPr id="2" name="Group 269"/>
            <p:cNvGrpSpPr>
              <a:grpSpLocks/>
            </p:cNvGrpSpPr>
            <p:nvPr/>
          </p:nvGrpSpPr>
          <p:grpSpPr bwMode="auto">
            <a:xfrm>
              <a:off x="3674" y="1388"/>
              <a:ext cx="212" cy="335"/>
              <a:chOff x="3796" y="1043"/>
              <a:chExt cx="865" cy="1237"/>
            </a:xfrm>
          </p:grpSpPr>
          <p:sp>
            <p:nvSpPr>
              <p:cNvPr id="3459" name="Line 270"/>
              <p:cNvSpPr>
                <a:spLocks noChangeShapeType="1"/>
              </p:cNvSpPr>
              <p:nvPr/>
            </p:nvSpPr>
            <p:spPr bwMode="auto">
              <a:xfrm flipH="1">
                <a:off x="3992" y="1481"/>
                <a:ext cx="235" cy="7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460" name="Line 271"/>
              <p:cNvSpPr>
                <a:spLocks noChangeShapeType="1"/>
              </p:cNvSpPr>
              <p:nvPr/>
            </p:nvSpPr>
            <p:spPr bwMode="auto">
              <a:xfrm>
                <a:off x="4227" y="1481"/>
                <a:ext cx="236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461" name="Line 272"/>
              <p:cNvSpPr>
                <a:spLocks noChangeShapeType="1"/>
              </p:cNvSpPr>
              <p:nvPr/>
            </p:nvSpPr>
            <p:spPr bwMode="auto">
              <a:xfrm>
                <a:off x="3992" y="2201"/>
                <a:ext cx="235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462" name="Line 273"/>
              <p:cNvSpPr>
                <a:spLocks noChangeShapeType="1"/>
              </p:cNvSpPr>
              <p:nvPr/>
            </p:nvSpPr>
            <p:spPr bwMode="auto">
              <a:xfrm flipH="1">
                <a:off x="4227" y="2201"/>
                <a:ext cx="236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463" name="Line 274"/>
              <p:cNvSpPr>
                <a:spLocks noChangeShapeType="1"/>
              </p:cNvSpPr>
              <p:nvPr/>
            </p:nvSpPr>
            <p:spPr bwMode="auto">
              <a:xfrm>
                <a:off x="4227" y="1497"/>
                <a:ext cx="0" cy="78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464" name="Line 275"/>
              <p:cNvSpPr>
                <a:spLocks noChangeShapeType="1"/>
              </p:cNvSpPr>
              <p:nvPr/>
            </p:nvSpPr>
            <p:spPr bwMode="auto">
              <a:xfrm flipV="1">
                <a:off x="3992" y="2127"/>
                <a:ext cx="235" cy="7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465" name="Line 276"/>
              <p:cNvSpPr>
                <a:spLocks noChangeShapeType="1"/>
              </p:cNvSpPr>
              <p:nvPr/>
            </p:nvSpPr>
            <p:spPr bwMode="auto">
              <a:xfrm flipH="1" flipV="1">
                <a:off x="4227" y="2127"/>
                <a:ext cx="236" cy="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466" name="Line 277"/>
              <p:cNvSpPr>
                <a:spLocks noChangeShapeType="1"/>
              </p:cNvSpPr>
              <p:nvPr/>
            </p:nvSpPr>
            <p:spPr bwMode="auto">
              <a:xfrm>
                <a:off x="4092" y="1890"/>
                <a:ext cx="135" cy="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467" name="Line 278"/>
              <p:cNvSpPr>
                <a:spLocks noChangeShapeType="1"/>
              </p:cNvSpPr>
              <p:nvPr/>
            </p:nvSpPr>
            <p:spPr bwMode="auto">
              <a:xfrm flipV="1">
                <a:off x="4227" y="1890"/>
                <a:ext cx="143" cy="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468" name="Line 279"/>
              <p:cNvSpPr>
                <a:spLocks noChangeShapeType="1"/>
              </p:cNvSpPr>
              <p:nvPr/>
            </p:nvSpPr>
            <p:spPr bwMode="auto">
              <a:xfrm>
                <a:off x="4047" y="1996"/>
                <a:ext cx="175" cy="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469" name="Line 280"/>
              <p:cNvSpPr>
                <a:spLocks noChangeShapeType="1"/>
              </p:cNvSpPr>
              <p:nvPr/>
            </p:nvSpPr>
            <p:spPr bwMode="auto">
              <a:xfrm flipV="1">
                <a:off x="4227" y="2012"/>
                <a:ext cx="176" cy="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470" name="Line 281"/>
              <p:cNvSpPr>
                <a:spLocks noChangeShapeType="1"/>
              </p:cNvSpPr>
              <p:nvPr/>
            </p:nvSpPr>
            <p:spPr bwMode="auto">
              <a:xfrm flipV="1">
                <a:off x="4227" y="1782"/>
                <a:ext cx="90" cy="2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471" name="Line 282"/>
              <p:cNvSpPr>
                <a:spLocks noChangeShapeType="1"/>
              </p:cNvSpPr>
              <p:nvPr/>
            </p:nvSpPr>
            <p:spPr bwMode="auto">
              <a:xfrm flipV="1">
                <a:off x="4227" y="1632"/>
                <a:ext cx="57" cy="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472" name="Line 283"/>
              <p:cNvSpPr>
                <a:spLocks noChangeShapeType="1"/>
              </p:cNvSpPr>
              <p:nvPr/>
            </p:nvSpPr>
            <p:spPr bwMode="auto">
              <a:xfrm>
                <a:off x="4126" y="1772"/>
                <a:ext cx="109" cy="3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473" name="Line 284"/>
              <p:cNvSpPr>
                <a:spLocks noChangeShapeType="1"/>
              </p:cNvSpPr>
              <p:nvPr/>
            </p:nvSpPr>
            <p:spPr bwMode="auto">
              <a:xfrm>
                <a:off x="4175" y="1625"/>
                <a:ext cx="63" cy="3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pSp>
            <p:nvGrpSpPr>
              <p:cNvPr id="3474" name="Group 285"/>
              <p:cNvGrpSpPr>
                <a:grpSpLocks/>
              </p:cNvGrpSpPr>
              <p:nvPr/>
            </p:nvGrpSpPr>
            <p:grpSpPr bwMode="auto">
              <a:xfrm>
                <a:off x="4269" y="1415"/>
                <a:ext cx="392" cy="137"/>
                <a:chOff x="4227" y="1360"/>
                <a:chExt cx="863" cy="270"/>
              </a:xfrm>
            </p:grpSpPr>
            <p:sp>
              <p:nvSpPr>
                <p:cNvPr id="3485" name="Line 286"/>
                <p:cNvSpPr>
                  <a:spLocks noChangeShapeType="1"/>
                </p:cNvSpPr>
                <p:nvPr/>
              </p:nvSpPr>
              <p:spPr bwMode="auto">
                <a:xfrm>
                  <a:off x="4227" y="1604"/>
                  <a:ext cx="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486" name="Line 287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464" y="1205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487" name="Line 288"/>
                <p:cNvSpPr>
                  <a:spLocks noChangeShapeType="1"/>
                </p:cNvSpPr>
                <p:nvPr/>
              </p:nvSpPr>
              <p:spPr bwMode="auto">
                <a:xfrm rot="6361956">
                  <a:off x="4602" y="1393"/>
                  <a:ext cx="189" cy="203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488" name="Line 289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745" y="1286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475" name="Group 290"/>
              <p:cNvGrpSpPr>
                <a:grpSpLocks/>
              </p:cNvGrpSpPr>
              <p:nvPr/>
            </p:nvGrpSpPr>
            <p:grpSpPr bwMode="auto">
              <a:xfrm rot="5700496">
                <a:off x="4053" y="1170"/>
                <a:ext cx="392" cy="137"/>
                <a:chOff x="4227" y="1360"/>
                <a:chExt cx="863" cy="270"/>
              </a:xfrm>
            </p:grpSpPr>
            <p:sp>
              <p:nvSpPr>
                <p:cNvPr id="3481" name="Line 291"/>
                <p:cNvSpPr>
                  <a:spLocks noChangeShapeType="1"/>
                </p:cNvSpPr>
                <p:nvPr/>
              </p:nvSpPr>
              <p:spPr bwMode="auto">
                <a:xfrm>
                  <a:off x="4227" y="1604"/>
                  <a:ext cx="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482" name="Line 292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464" y="1205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483" name="Line 293"/>
                <p:cNvSpPr>
                  <a:spLocks noChangeShapeType="1"/>
                </p:cNvSpPr>
                <p:nvPr/>
              </p:nvSpPr>
              <p:spPr bwMode="auto">
                <a:xfrm rot="6361956">
                  <a:off x="4602" y="1393"/>
                  <a:ext cx="189" cy="203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484" name="Line 294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745" y="1286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476" name="Group 295"/>
              <p:cNvGrpSpPr>
                <a:grpSpLocks/>
              </p:cNvGrpSpPr>
              <p:nvPr/>
            </p:nvGrpSpPr>
            <p:grpSpPr bwMode="auto">
              <a:xfrm rot="10800000">
                <a:off x="3796" y="1402"/>
                <a:ext cx="392" cy="137"/>
                <a:chOff x="4227" y="1360"/>
                <a:chExt cx="863" cy="270"/>
              </a:xfrm>
            </p:grpSpPr>
            <p:sp>
              <p:nvSpPr>
                <p:cNvPr id="3477" name="Line 296"/>
                <p:cNvSpPr>
                  <a:spLocks noChangeShapeType="1"/>
                </p:cNvSpPr>
                <p:nvPr/>
              </p:nvSpPr>
              <p:spPr bwMode="auto">
                <a:xfrm>
                  <a:off x="4227" y="1604"/>
                  <a:ext cx="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478" name="Line 297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464" y="1205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479" name="Line 298"/>
                <p:cNvSpPr>
                  <a:spLocks noChangeShapeType="1"/>
                </p:cNvSpPr>
                <p:nvPr/>
              </p:nvSpPr>
              <p:spPr bwMode="auto">
                <a:xfrm rot="6361956">
                  <a:off x="4602" y="1393"/>
                  <a:ext cx="189" cy="203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480" name="Line 299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745" y="1286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189" name="Group 300"/>
            <p:cNvGrpSpPr>
              <a:grpSpLocks/>
            </p:cNvGrpSpPr>
            <p:nvPr/>
          </p:nvGrpSpPr>
          <p:grpSpPr bwMode="auto">
            <a:xfrm>
              <a:off x="3223" y="1598"/>
              <a:ext cx="436" cy="114"/>
              <a:chOff x="3072" y="739"/>
              <a:chExt cx="652" cy="146"/>
            </a:xfrm>
          </p:grpSpPr>
          <p:pic>
            <p:nvPicPr>
              <p:cNvPr id="3456" name="Picture 301" descr="lgv_fqmg[1]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237" y="739"/>
                <a:ext cx="487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57" name="Line 302"/>
              <p:cNvSpPr>
                <a:spLocks noChangeShapeType="1"/>
              </p:cNvSpPr>
              <p:nvPr/>
            </p:nvSpPr>
            <p:spPr bwMode="auto">
              <a:xfrm flipH="1">
                <a:off x="3104" y="784"/>
                <a:ext cx="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58" name="Line 303"/>
              <p:cNvSpPr>
                <a:spLocks noChangeShapeType="1"/>
              </p:cNvSpPr>
              <p:nvPr/>
            </p:nvSpPr>
            <p:spPr bwMode="auto">
              <a:xfrm flipH="1">
                <a:off x="3072" y="760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3190" name="Picture 304" descr="imgyjavg[1]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9" y="1417"/>
              <a:ext cx="232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191" name="Group 305"/>
            <p:cNvGrpSpPr>
              <a:grpSpLocks/>
            </p:cNvGrpSpPr>
            <p:nvPr/>
          </p:nvGrpSpPr>
          <p:grpSpPr bwMode="auto">
            <a:xfrm>
              <a:off x="3880" y="1303"/>
              <a:ext cx="256" cy="269"/>
              <a:chOff x="2870" y="1518"/>
              <a:chExt cx="292" cy="320"/>
            </a:xfrm>
          </p:grpSpPr>
          <p:graphicFrame>
            <p:nvGraphicFramePr>
              <p:cNvPr id="3088" name="Object 306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252" name="Clip" r:id="rId6" imgW="819000" imgH="847800" progId="MS_ClipArt_Gallery.2">
                      <p:embed/>
                    </p:oleObj>
                  </mc:Choice>
                  <mc:Fallback>
                    <p:oleObj name="Clip" r:id="rId6" imgW="819000" imgH="847800" progId="MS_ClipArt_Gallery.2">
                      <p:embed/>
                      <p:pic>
                        <p:nvPicPr>
                          <p:cNvPr id="0" name="Object 30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89" name="Object 307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253" name="Clip" r:id="rId8" imgW="1266840" imgH="1200240" progId="MS_ClipArt_Gallery.2">
                      <p:embed/>
                    </p:oleObj>
                  </mc:Choice>
                  <mc:Fallback>
                    <p:oleObj name="Clip" r:id="rId8" imgW="1266840" imgH="1200240" progId="MS_ClipArt_Gallery.2">
                      <p:embed/>
                      <p:pic>
                        <p:nvPicPr>
                          <p:cNvPr id="0" name="Object 30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192" name="Group 308"/>
            <p:cNvGrpSpPr>
              <a:grpSpLocks/>
            </p:cNvGrpSpPr>
            <p:nvPr/>
          </p:nvGrpSpPr>
          <p:grpSpPr bwMode="auto">
            <a:xfrm>
              <a:off x="4338" y="2487"/>
              <a:ext cx="228" cy="108"/>
              <a:chOff x="3600" y="219"/>
              <a:chExt cx="360" cy="175"/>
            </a:xfrm>
          </p:grpSpPr>
          <p:sp>
            <p:nvSpPr>
              <p:cNvPr id="3443" name="Oval 309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444" name="Line 31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45" name="Line 31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46" name="Rectangle 31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447" name="Oval 31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3448" name="Group 31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453" name="Line 31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454" name="Line 31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455" name="Line 31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449" name="Group 31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450" name="Line 31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451" name="Line 32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452" name="Line 32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" name="Group 322"/>
            <p:cNvGrpSpPr>
              <a:grpSpLocks/>
            </p:cNvGrpSpPr>
            <p:nvPr/>
          </p:nvGrpSpPr>
          <p:grpSpPr bwMode="auto">
            <a:xfrm>
              <a:off x="4562" y="2663"/>
              <a:ext cx="228" cy="108"/>
              <a:chOff x="3600" y="219"/>
              <a:chExt cx="360" cy="175"/>
            </a:xfrm>
          </p:grpSpPr>
          <p:sp>
            <p:nvSpPr>
              <p:cNvPr id="3430" name="Oval 323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431" name="Line 324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32" name="Line 325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33" name="Rectangle 326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434" name="Oval 327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3435" name="Group 328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440" name="Line 32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441" name="Line 33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442" name="Line 33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436" name="Group 332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437" name="Line 33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438" name="Line 33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439" name="Line 33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194" name="Group 336"/>
            <p:cNvGrpSpPr>
              <a:grpSpLocks/>
            </p:cNvGrpSpPr>
            <p:nvPr/>
          </p:nvGrpSpPr>
          <p:grpSpPr bwMode="auto">
            <a:xfrm>
              <a:off x="4738" y="2495"/>
              <a:ext cx="228" cy="108"/>
              <a:chOff x="3600" y="219"/>
              <a:chExt cx="360" cy="175"/>
            </a:xfrm>
          </p:grpSpPr>
          <p:sp>
            <p:nvSpPr>
              <p:cNvPr id="3417" name="Oval 337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418" name="Line 338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19" name="Line 339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20" name="Rectangle 340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421" name="Oval 341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3422" name="Group 342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427" name="Line 34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428" name="Line 34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429" name="Line 34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423" name="Group 346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424" name="Line 34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425" name="Line 34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426" name="Line 34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195" name="Group 350"/>
            <p:cNvGrpSpPr>
              <a:grpSpLocks/>
            </p:cNvGrpSpPr>
            <p:nvPr/>
          </p:nvGrpSpPr>
          <p:grpSpPr bwMode="auto">
            <a:xfrm>
              <a:off x="4401" y="1766"/>
              <a:ext cx="221" cy="101"/>
              <a:chOff x="3600" y="219"/>
              <a:chExt cx="360" cy="175"/>
            </a:xfrm>
          </p:grpSpPr>
          <p:sp>
            <p:nvSpPr>
              <p:cNvPr id="3404" name="Oval 351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405" name="Line 352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06" name="Line 353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07" name="Rectangle 354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408" name="Oval 355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3409" name="Group 356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414" name="Line 35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415" name="Line 35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416" name="Line 35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410" name="Group 360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411" name="Line 36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412" name="Line 36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413" name="Line 36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" name="Group 364"/>
            <p:cNvGrpSpPr>
              <a:grpSpLocks/>
            </p:cNvGrpSpPr>
            <p:nvPr/>
          </p:nvGrpSpPr>
          <p:grpSpPr bwMode="auto">
            <a:xfrm>
              <a:off x="4400" y="1927"/>
              <a:ext cx="228" cy="108"/>
              <a:chOff x="3600" y="219"/>
              <a:chExt cx="360" cy="175"/>
            </a:xfrm>
          </p:grpSpPr>
          <p:sp>
            <p:nvSpPr>
              <p:cNvPr id="3391" name="Oval 365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392" name="Line 366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93" name="Line 367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94" name="Rectangle 368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395" name="Oval 369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3396" name="Group 370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401" name="Line 37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402" name="Line 37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403" name="Line 37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97" name="Group 374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398" name="Line 37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399" name="Line 37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400" name="Line 37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197" name="Group 378"/>
            <p:cNvGrpSpPr>
              <a:grpSpLocks/>
            </p:cNvGrpSpPr>
            <p:nvPr/>
          </p:nvGrpSpPr>
          <p:grpSpPr bwMode="auto">
            <a:xfrm>
              <a:off x="4700" y="1706"/>
              <a:ext cx="210" cy="97"/>
              <a:chOff x="3600" y="219"/>
              <a:chExt cx="360" cy="175"/>
            </a:xfrm>
          </p:grpSpPr>
          <p:sp>
            <p:nvSpPr>
              <p:cNvPr id="3378" name="Oval 379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379" name="Line 38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80" name="Line 38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81" name="Rectangle 38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382" name="Oval 38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3383" name="Group 38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388" name="Line 38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389" name="Line 38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390" name="Line 38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84" name="Group 38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385" name="Line 38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386" name="Line 39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387" name="Line 39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198" name="Group 392"/>
            <p:cNvGrpSpPr>
              <a:grpSpLocks/>
            </p:cNvGrpSpPr>
            <p:nvPr/>
          </p:nvGrpSpPr>
          <p:grpSpPr bwMode="auto">
            <a:xfrm>
              <a:off x="4754" y="1927"/>
              <a:ext cx="228" cy="108"/>
              <a:chOff x="3600" y="219"/>
              <a:chExt cx="360" cy="175"/>
            </a:xfrm>
          </p:grpSpPr>
          <p:sp>
            <p:nvSpPr>
              <p:cNvPr id="3365" name="Oval 393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366" name="Line 394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67" name="Line 395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68" name="Rectangle 396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369" name="Oval 397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3370" name="Group 398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375" name="Line 39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376" name="Line 40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377" name="Line 40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71" name="Group 402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372" name="Line 40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373" name="Line 40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374" name="Line 40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199" name="Group 406"/>
            <p:cNvGrpSpPr>
              <a:grpSpLocks/>
            </p:cNvGrpSpPr>
            <p:nvPr/>
          </p:nvGrpSpPr>
          <p:grpSpPr bwMode="auto">
            <a:xfrm>
              <a:off x="3866" y="1763"/>
              <a:ext cx="220" cy="100"/>
              <a:chOff x="3600" y="219"/>
              <a:chExt cx="360" cy="175"/>
            </a:xfrm>
          </p:grpSpPr>
          <p:sp>
            <p:nvSpPr>
              <p:cNvPr id="3352" name="Oval 407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353" name="Line 408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54" name="Line 409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55" name="Rectangle 410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356" name="Oval 411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3357" name="Group 412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362" name="Line 41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363" name="Line 41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364" name="Line 41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58" name="Group 416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359" name="Line 41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360" name="Line 41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361" name="Line 41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200" name="Group 420"/>
            <p:cNvGrpSpPr>
              <a:grpSpLocks/>
            </p:cNvGrpSpPr>
            <p:nvPr/>
          </p:nvGrpSpPr>
          <p:grpSpPr bwMode="auto">
            <a:xfrm>
              <a:off x="3673" y="2487"/>
              <a:ext cx="220" cy="100"/>
              <a:chOff x="3600" y="219"/>
              <a:chExt cx="360" cy="175"/>
            </a:xfrm>
          </p:grpSpPr>
          <p:sp>
            <p:nvSpPr>
              <p:cNvPr id="3339" name="Oval 421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340" name="Line 422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41" name="Line 423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42" name="Rectangle 424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343" name="Oval 425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3344" name="Group 426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349" name="Line 42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350" name="Line 42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351" name="Line 42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45" name="Group 430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346" name="Line 43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347" name="Line 43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348" name="Line 43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3201" name="Line 434"/>
            <p:cNvSpPr>
              <a:spLocks noChangeShapeType="1"/>
            </p:cNvSpPr>
            <p:nvPr/>
          </p:nvSpPr>
          <p:spPr bwMode="auto">
            <a:xfrm flipV="1">
              <a:off x="4430" y="2757"/>
              <a:ext cx="143" cy="2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2" name="Line 435"/>
            <p:cNvSpPr>
              <a:spLocks noChangeShapeType="1"/>
            </p:cNvSpPr>
            <p:nvPr/>
          </p:nvSpPr>
          <p:spPr bwMode="auto">
            <a:xfrm>
              <a:off x="4508" y="2592"/>
              <a:ext cx="103" cy="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3" name="Line 436"/>
            <p:cNvSpPr>
              <a:spLocks noChangeShapeType="1"/>
            </p:cNvSpPr>
            <p:nvPr/>
          </p:nvSpPr>
          <p:spPr bwMode="auto">
            <a:xfrm>
              <a:off x="4569" y="2542"/>
              <a:ext cx="1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4" name="Line 437"/>
            <p:cNvSpPr>
              <a:spLocks noChangeShapeType="1"/>
            </p:cNvSpPr>
            <p:nvPr/>
          </p:nvSpPr>
          <p:spPr bwMode="auto">
            <a:xfrm flipV="1">
              <a:off x="4718" y="2596"/>
              <a:ext cx="85" cy="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5" name="Line 438"/>
            <p:cNvSpPr>
              <a:spLocks noChangeShapeType="1"/>
            </p:cNvSpPr>
            <p:nvPr/>
          </p:nvSpPr>
          <p:spPr bwMode="auto">
            <a:xfrm>
              <a:off x="3898" y="2546"/>
              <a:ext cx="4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206" name="Group 439"/>
            <p:cNvGrpSpPr>
              <a:grpSpLocks/>
            </p:cNvGrpSpPr>
            <p:nvPr/>
          </p:nvGrpSpPr>
          <p:grpSpPr bwMode="auto">
            <a:xfrm>
              <a:off x="3424" y="2213"/>
              <a:ext cx="209" cy="224"/>
              <a:chOff x="2870" y="1518"/>
              <a:chExt cx="292" cy="320"/>
            </a:xfrm>
          </p:grpSpPr>
          <p:graphicFrame>
            <p:nvGraphicFramePr>
              <p:cNvPr id="3086" name="Object 440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254" name="Clip" r:id="rId10" imgW="819000" imgH="847800" progId="MS_ClipArt_Gallery.2">
                      <p:embed/>
                    </p:oleObj>
                  </mc:Choice>
                  <mc:Fallback>
                    <p:oleObj name="Clip" r:id="rId10" imgW="819000" imgH="847800" progId="MS_ClipArt_Gallery.2">
                      <p:embed/>
                      <p:pic>
                        <p:nvPicPr>
                          <p:cNvPr id="0" name="Object 44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87" name="Object 441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255" name="Clip" r:id="rId11" imgW="1266840" imgH="1200240" progId="MS_ClipArt_Gallery.2">
                      <p:embed/>
                    </p:oleObj>
                  </mc:Choice>
                  <mc:Fallback>
                    <p:oleObj name="Clip" r:id="rId11" imgW="1266840" imgH="1200240" progId="MS_ClipArt_Gallery.2">
                      <p:embed/>
                      <p:pic>
                        <p:nvPicPr>
                          <p:cNvPr id="0" name="Object 44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207" name="Group 442"/>
            <p:cNvGrpSpPr>
              <a:grpSpLocks/>
            </p:cNvGrpSpPr>
            <p:nvPr/>
          </p:nvGrpSpPr>
          <p:grpSpPr bwMode="auto">
            <a:xfrm>
              <a:off x="3452" y="2445"/>
              <a:ext cx="139" cy="194"/>
              <a:chOff x="2556" y="2689"/>
              <a:chExt cx="183" cy="255"/>
            </a:xfrm>
          </p:grpSpPr>
          <p:pic>
            <p:nvPicPr>
              <p:cNvPr id="3322" name="Picture 443" descr="31u_bnrz[1]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09" y="2770"/>
                <a:ext cx="121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23" name="Freeform 444"/>
              <p:cNvSpPr>
                <a:spLocks/>
              </p:cNvSpPr>
              <p:nvPr/>
            </p:nvSpPr>
            <p:spPr bwMode="auto">
              <a:xfrm>
                <a:off x="2605" y="2702"/>
                <a:ext cx="33" cy="39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24" name="Freeform 445"/>
              <p:cNvSpPr>
                <a:spLocks/>
              </p:cNvSpPr>
              <p:nvPr/>
            </p:nvSpPr>
            <p:spPr bwMode="auto">
              <a:xfrm>
                <a:off x="2661" y="2701"/>
                <a:ext cx="22" cy="30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25" name="Freeform 446"/>
              <p:cNvSpPr>
                <a:spLocks/>
              </p:cNvSpPr>
              <p:nvPr/>
            </p:nvSpPr>
            <p:spPr bwMode="auto">
              <a:xfrm>
                <a:off x="2584" y="2694"/>
                <a:ext cx="54" cy="63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26" name="Freeform 447"/>
              <p:cNvSpPr>
                <a:spLocks/>
              </p:cNvSpPr>
              <p:nvPr/>
            </p:nvSpPr>
            <p:spPr bwMode="auto">
              <a:xfrm>
                <a:off x="2660" y="2692"/>
                <a:ext cx="47" cy="42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27" name="Freeform 448"/>
              <p:cNvSpPr>
                <a:spLocks/>
              </p:cNvSpPr>
              <p:nvPr/>
            </p:nvSpPr>
            <p:spPr bwMode="auto">
              <a:xfrm>
                <a:off x="2564" y="2712"/>
                <a:ext cx="19" cy="39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28" name="Freeform 449"/>
              <p:cNvSpPr>
                <a:spLocks/>
              </p:cNvSpPr>
              <p:nvPr/>
            </p:nvSpPr>
            <p:spPr bwMode="auto">
              <a:xfrm>
                <a:off x="2698" y="2689"/>
                <a:ext cx="41" cy="52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29" name="Freeform 450"/>
              <p:cNvSpPr>
                <a:spLocks/>
              </p:cNvSpPr>
              <p:nvPr/>
            </p:nvSpPr>
            <p:spPr bwMode="auto">
              <a:xfrm>
                <a:off x="2653" y="2750"/>
                <a:ext cx="14" cy="31"/>
              </a:xfrm>
              <a:custGeom>
                <a:avLst/>
                <a:gdLst>
                  <a:gd name="T0" fmla="*/ 0 w 83"/>
                  <a:gd name="T1" fmla="*/ 0 h 187"/>
                  <a:gd name="T2" fmla="*/ 0 w 83"/>
                  <a:gd name="T3" fmla="*/ 0 h 187"/>
                  <a:gd name="T4" fmla="*/ 0 w 83"/>
                  <a:gd name="T5" fmla="*/ 0 h 187"/>
                  <a:gd name="T6" fmla="*/ 0 w 83"/>
                  <a:gd name="T7" fmla="*/ 0 h 187"/>
                  <a:gd name="T8" fmla="*/ 0 w 83"/>
                  <a:gd name="T9" fmla="*/ 0 h 187"/>
                  <a:gd name="T10" fmla="*/ 0 w 83"/>
                  <a:gd name="T11" fmla="*/ 0 h 187"/>
                  <a:gd name="T12" fmla="*/ 0 w 83"/>
                  <a:gd name="T13" fmla="*/ 0 h 187"/>
                  <a:gd name="T14" fmla="*/ 0 w 83"/>
                  <a:gd name="T15" fmla="*/ 0 h 187"/>
                  <a:gd name="T16" fmla="*/ 0 w 83"/>
                  <a:gd name="T17" fmla="*/ 0 h 187"/>
                  <a:gd name="T18" fmla="*/ 0 w 83"/>
                  <a:gd name="T19" fmla="*/ 0 h 187"/>
                  <a:gd name="T20" fmla="*/ 0 w 83"/>
                  <a:gd name="T21" fmla="*/ 0 h 187"/>
                  <a:gd name="T22" fmla="*/ 0 w 83"/>
                  <a:gd name="T23" fmla="*/ 0 h 187"/>
                  <a:gd name="T24" fmla="*/ 0 w 83"/>
                  <a:gd name="T25" fmla="*/ 0 h 187"/>
                  <a:gd name="T26" fmla="*/ 0 w 83"/>
                  <a:gd name="T27" fmla="*/ 0 h 187"/>
                  <a:gd name="T28" fmla="*/ 0 w 83"/>
                  <a:gd name="T29" fmla="*/ 0 h 187"/>
                  <a:gd name="T30" fmla="*/ 0 w 83"/>
                  <a:gd name="T31" fmla="*/ 0 h 187"/>
                  <a:gd name="T32" fmla="*/ 0 w 83"/>
                  <a:gd name="T33" fmla="*/ 0 h 187"/>
                  <a:gd name="T34" fmla="*/ 0 w 83"/>
                  <a:gd name="T35" fmla="*/ 0 h 187"/>
                  <a:gd name="T36" fmla="*/ 0 w 83"/>
                  <a:gd name="T37" fmla="*/ 0 h 187"/>
                  <a:gd name="T38" fmla="*/ 0 w 83"/>
                  <a:gd name="T39" fmla="*/ 0 h 187"/>
                  <a:gd name="T40" fmla="*/ 0 w 83"/>
                  <a:gd name="T41" fmla="*/ 0 h 187"/>
                  <a:gd name="T42" fmla="*/ 0 w 83"/>
                  <a:gd name="T43" fmla="*/ 0 h 187"/>
                  <a:gd name="T44" fmla="*/ 0 w 83"/>
                  <a:gd name="T45" fmla="*/ 0 h 187"/>
                  <a:gd name="T46" fmla="*/ 0 w 83"/>
                  <a:gd name="T47" fmla="*/ 0 h 187"/>
                  <a:gd name="T48" fmla="*/ 0 w 83"/>
                  <a:gd name="T49" fmla="*/ 0 h 18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83"/>
                  <a:gd name="T76" fmla="*/ 0 h 187"/>
                  <a:gd name="T77" fmla="*/ 83 w 83"/>
                  <a:gd name="T78" fmla="*/ 187 h 18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83" h="187">
                    <a:moveTo>
                      <a:pt x="31" y="14"/>
                    </a:moveTo>
                    <a:lnTo>
                      <a:pt x="29" y="8"/>
                    </a:lnTo>
                    <a:lnTo>
                      <a:pt x="25" y="3"/>
                    </a:lnTo>
                    <a:lnTo>
                      <a:pt x="19" y="1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3" y="5"/>
                    </a:lnTo>
                    <a:lnTo>
                      <a:pt x="0" y="11"/>
                    </a:lnTo>
                    <a:lnTo>
                      <a:pt x="0" y="17"/>
                    </a:lnTo>
                    <a:lnTo>
                      <a:pt x="5" y="42"/>
                    </a:lnTo>
                    <a:lnTo>
                      <a:pt x="15" y="71"/>
                    </a:lnTo>
                    <a:lnTo>
                      <a:pt x="27" y="100"/>
                    </a:lnTo>
                    <a:lnTo>
                      <a:pt x="41" y="127"/>
                    </a:lnTo>
                    <a:lnTo>
                      <a:pt x="55" y="151"/>
                    </a:lnTo>
                    <a:lnTo>
                      <a:pt x="68" y="171"/>
                    </a:lnTo>
                    <a:lnTo>
                      <a:pt x="77" y="184"/>
                    </a:lnTo>
                    <a:lnTo>
                      <a:pt x="83" y="187"/>
                    </a:lnTo>
                    <a:lnTo>
                      <a:pt x="80" y="174"/>
                    </a:lnTo>
                    <a:lnTo>
                      <a:pt x="75" y="158"/>
                    </a:lnTo>
                    <a:lnTo>
                      <a:pt x="68" y="138"/>
                    </a:lnTo>
                    <a:lnTo>
                      <a:pt x="59" y="113"/>
                    </a:lnTo>
                    <a:lnTo>
                      <a:pt x="51" y="88"/>
                    </a:lnTo>
                    <a:lnTo>
                      <a:pt x="43" y="63"/>
                    </a:lnTo>
                    <a:lnTo>
                      <a:pt x="36" y="38"/>
                    </a:lnTo>
                    <a:lnTo>
                      <a:pt x="31" y="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30" name="Freeform 451"/>
              <p:cNvSpPr>
                <a:spLocks/>
              </p:cNvSpPr>
              <p:nvPr/>
            </p:nvSpPr>
            <p:spPr bwMode="auto">
              <a:xfrm>
                <a:off x="2647" y="2733"/>
                <a:ext cx="7" cy="16"/>
              </a:xfrm>
              <a:custGeom>
                <a:avLst/>
                <a:gdLst>
                  <a:gd name="T0" fmla="*/ 0 w 44"/>
                  <a:gd name="T1" fmla="*/ 0 h 94"/>
                  <a:gd name="T2" fmla="*/ 0 w 44"/>
                  <a:gd name="T3" fmla="*/ 0 h 94"/>
                  <a:gd name="T4" fmla="*/ 0 w 44"/>
                  <a:gd name="T5" fmla="*/ 0 h 94"/>
                  <a:gd name="T6" fmla="*/ 0 w 44"/>
                  <a:gd name="T7" fmla="*/ 0 h 94"/>
                  <a:gd name="T8" fmla="*/ 0 w 44"/>
                  <a:gd name="T9" fmla="*/ 0 h 94"/>
                  <a:gd name="T10" fmla="*/ 0 w 44"/>
                  <a:gd name="T11" fmla="*/ 0 h 94"/>
                  <a:gd name="T12" fmla="*/ 0 w 44"/>
                  <a:gd name="T13" fmla="*/ 0 h 94"/>
                  <a:gd name="T14" fmla="*/ 0 w 44"/>
                  <a:gd name="T15" fmla="*/ 0 h 94"/>
                  <a:gd name="T16" fmla="*/ 0 w 44"/>
                  <a:gd name="T17" fmla="*/ 0 h 94"/>
                  <a:gd name="T18" fmla="*/ 0 w 44"/>
                  <a:gd name="T19" fmla="*/ 0 h 94"/>
                  <a:gd name="T20" fmla="*/ 0 w 44"/>
                  <a:gd name="T21" fmla="*/ 0 h 94"/>
                  <a:gd name="T22" fmla="*/ 0 w 44"/>
                  <a:gd name="T23" fmla="*/ 0 h 94"/>
                  <a:gd name="T24" fmla="*/ 0 w 44"/>
                  <a:gd name="T25" fmla="*/ 0 h 94"/>
                  <a:gd name="T26" fmla="*/ 0 w 44"/>
                  <a:gd name="T27" fmla="*/ 0 h 94"/>
                  <a:gd name="T28" fmla="*/ 0 w 44"/>
                  <a:gd name="T29" fmla="*/ 0 h 94"/>
                  <a:gd name="T30" fmla="*/ 0 w 44"/>
                  <a:gd name="T31" fmla="*/ 0 h 94"/>
                  <a:gd name="T32" fmla="*/ 0 w 44"/>
                  <a:gd name="T33" fmla="*/ 0 h 94"/>
                  <a:gd name="T34" fmla="*/ 0 w 44"/>
                  <a:gd name="T35" fmla="*/ 0 h 94"/>
                  <a:gd name="T36" fmla="*/ 0 w 44"/>
                  <a:gd name="T37" fmla="*/ 0 h 94"/>
                  <a:gd name="T38" fmla="*/ 0 w 44"/>
                  <a:gd name="T39" fmla="*/ 0 h 94"/>
                  <a:gd name="T40" fmla="*/ 0 w 44"/>
                  <a:gd name="T41" fmla="*/ 0 h 9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44"/>
                  <a:gd name="T64" fmla="*/ 0 h 94"/>
                  <a:gd name="T65" fmla="*/ 44 w 44"/>
                  <a:gd name="T66" fmla="*/ 94 h 94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44" h="94">
                    <a:moveTo>
                      <a:pt x="22" y="10"/>
                    </a:moveTo>
                    <a:lnTo>
                      <a:pt x="21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1"/>
                    </a:lnTo>
                    <a:lnTo>
                      <a:pt x="3" y="3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0" y="24"/>
                    </a:lnTo>
                    <a:lnTo>
                      <a:pt x="4" y="38"/>
                    </a:lnTo>
                    <a:lnTo>
                      <a:pt x="8" y="52"/>
                    </a:lnTo>
                    <a:lnTo>
                      <a:pt x="14" y="65"/>
                    </a:lnTo>
                    <a:lnTo>
                      <a:pt x="21" y="78"/>
                    </a:lnTo>
                    <a:lnTo>
                      <a:pt x="28" y="87"/>
                    </a:lnTo>
                    <a:lnTo>
                      <a:pt x="37" y="93"/>
                    </a:lnTo>
                    <a:lnTo>
                      <a:pt x="42" y="94"/>
                    </a:lnTo>
                    <a:lnTo>
                      <a:pt x="44" y="76"/>
                    </a:lnTo>
                    <a:lnTo>
                      <a:pt x="38" y="54"/>
                    </a:lnTo>
                    <a:lnTo>
                      <a:pt x="31" y="32"/>
                    </a:lnTo>
                    <a:lnTo>
                      <a:pt x="22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31" name="Freeform 452"/>
              <p:cNvSpPr>
                <a:spLocks/>
              </p:cNvSpPr>
              <p:nvPr/>
            </p:nvSpPr>
            <p:spPr bwMode="auto">
              <a:xfrm>
                <a:off x="2641" y="2722"/>
                <a:ext cx="6" cy="9"/>
              </a:xfrm>
              <a:custGeom>
                <a:avLst/>
                <a:gdLst>
                  <a:gd name="T0" fmla="*/ 0 w 38"/>
                  <a:gd name="T1" fmla="*/ 0 h 54"/>
                  <a:gd name="T2" fmla="*/ 0 w 38"/>
                  <a:gd name="T3" fmla="*/ 0 h 54"/>
                  <a:gd name="T4" fmla="*/ 0 w 38"/>
                  <a:gd name="T5" fmla="*/ 0 h 54"/>
                  <a:gd name="T6" fmla="*/ 0 w 38"/>
                  <a:gd name="T7" fmla="*/ 0 h 54"/>
                  <a:gd name="T8" fmla="*/ 0 w 38"/>
                  <a:gd name="T9" fmla="*/ 0 h 54"/>
                  <a:gd name="T10" fmla="*/ 0 w 38"/>
                  <a:gd name="T11" fmla="*/ 0 h 54"/>
                  <a:gd name="T12" fmla="*/ 0 w 38"/>
                  <a:gd name="T13" fmla="*/ 0 h 54"/>
                  <a:gd name="T14" fmla="*/ 0 w 38"/>
                  <a:gd name="T15" fmla="*/ 0 h 54"/>
                  <a:gd name="T16" fmla="*/ 0 w 38"/>
                  <a:gd name="T17" fmla="*/ 0 h 54"/>
                  <a:gd name="T18" fmla="*/ 0 w 38"/>
                  <a:gd name="T19" fmla="*/ 0 h 54"/>
                  <a:gd name="T20" fmla="*/ 0 w 38"/>
                  <a:gd name="T21" fmla="*/ 0 h 54"/>
                  <a:gd name="T22" fmla="*/ 0 w 38"/>
                  <a:gd name="T23" fmla="*/ 0 h 54"/>
                  <a:gd name="T24" fmla="*/ 0 w 38"/>
                  <a:gd name="T25" fmla="*/ 0 h 54"/>
                  <a:gd name="T26" fmla="*/ 0 w 38"/>
                  <a:gd name="T27" fmla="*/ 0 h 54"/>
                  <a:gd name="T28" fmla="*/ 0 w 38"/>
                  <a:gd name="T29" fmla="*/ 0 h 54"/>
                  <a:gd name="T30" fmla="*/ 0 w 38"/>
                  <a:gd name="T31" fmla="*/ 0 h 54"/>
                  <a:gd name="T32" fmla="*/ 0 w 38"/>
                  <a:gd name="T33" fmla="*/ 0 h 54"/>
                  <a:gd name="T34" fmla="*/ 0 w 38"/>
                  <a:gd name="T35" fmla="*/ 0 h 54"/>
                  <a:gd name="T36" fmla="*/ 0 w 38"/>
                  <a:gd name="T37" fmla="*/ 0 h 54"/>
                  <a:gd name="T38" fmla="*/ 0 w 38"/>
                  <a:gd name="T39" fmla="*/ 0 h 54"/>
                  <a:gd name="T40" fmla="*/ 0 w 38"/>
                  <a:gd name="T41" fmla="*/ 0 h 54"/>
                  <a:gd name="T42" fmla="*/ 0 w 38"/>
                  <a:gd name="T43" fmla="*/ 0 h 54"/>
                  <a:gd name="T44" fmla="*/ 0 w 38"/>
                  <a:gd name="T45" fmla="*/ 0 h 54"/>
                  <a:gd name="T46" fmla="*/ 0 w 38"/>
                  <a:gd name="T47" fmla="*/ 0 h 54"/>
                  <a:gd name="T48" fmla="*/ 0 w 38"/>
                  <a:gd name="T49" fmla="*/ 0 h 54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38"/>
                  <a:gd name="T76" fmla="*/ 0 h 54"/>
                  <a:gd name="T77" fmla="*/ 38 w 38"/>
                  <a:gd name="T78" fmla="*/ 54 h 54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38" h="54">
                    <a:moveTo>
                      <a:pt x="20" y="7"/>
                    </a:moveTo>
                    <a:lnTo>
                      <a:pt x="20" y="8"/>
                    </a:lnTo>
                    <a:lnTo>
                      <a:pt x="19" y="4"/>
                    </a:lnTo>
                    <a:lnTo>
                      <a:pt x="15" y="1"/>
                    </a:lnTo>
                    <a:lnTo>
                      <a:pt x="12" y="0"/>
                    </a:lnTo>
                    <a:lnTo>
                      <a:pt x="7" y="0"/>
                    </a:lnTo>
                    <a:lnTo>
                      <a:pt x="4" y="1"/>
                    </a:lnTo>
                    <a:lnTo>
                      <a:pt x="1" y="4"/>
                    </a:lnTo>
                    <a:lnTo>
                      <a:pt x="0" y="8"/>
                    </a:lnTo>
                    <a:lnTo>
                      <a:pt x="0" y="11"/>
                    </a:lnTo>
                    <a:lnTo>
                      <a:pt x="1" y="17"/>
                    </a:lnTo>
                    <a:lnTo>
                      <a:pt x="4" y="24"/>
                    </a:lnTo>
                    <a:lnTo>
                      <a:pt x="8" y="32"/>
                    </a:lnTo>
                    <a:lnTo>
                      <a:pt x="14" y="39"/>
                    </a:lnTo>
                    <a:lnTo>
                      <a:pt x="20" y="46"/>
                    </a:lnTo>
                    <a:lnTo>
                      <a:pt x="27" y="50"/>
                    </a:lnTo>
                    <a:lnTo>
                      <a:pt x="33" y="54"/>
                    </a:lnTo>
                    <a:lnTo>
                      <a:pt x="38" y="54"/>
                    </a:lnTo>
                    <a:lnTo>
                      <a:pt x="36" y="42"/>
                    </a:lnTo>
                    <a:lnTo>
                      <a:pt x="32" y="29"/>
                    </a:lnTo>
                    <a:lnTo>
                      <a:pt x="25" y="16"/>
                    </a:lnTo>
                    <a:lnTo>
                      <a:pt x="2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32" name="Freeform 453"/>
              <p:cNvSpPr>
                <a:spLocks/>
              </p:cNvSpPr>
              <p:nvPr/>
            </p:nvSpPr>
            <p:spPr bwMode="auto">
              <a:xfrm>
                <a:off x="2636" y="2714"/>
                <a:ext cx="8" cy="6"/>
              </a:xfrm>
              <a:custGeom>
                <a:avLst/>
                <a:gdLst>
                  <a:gd name="T0" fmla="*/ 0 w 52"/>
                  <a:gd name="T1" fmla="*/ 0 h 36"/>
                  <a:gd name="T2" fmla="*/ 0 w 52"/>
                  <a:gd name="T3" fmla="*/ 0 h 36"/>
                  <a:gd name="T4" fmla="*/ 0 w 52"/>
                  <a:gd name="T5" fmla="*/ 0 h 36"/>
                  <a:gd name="T6" fmla="*/ 0 w 52"/>
                  <a:gd name="T7" fmla="*/ 0 h 36"/>
                  <a:gd name="T8" fmla="*/ 0 w 52"/>
                  <a:gd name="T9" fmla="*/ 0 h 36"/>
                  <a:gd name="T10" fmla="*/ 0 w 52"/>
                  <a:gd name="T11" fmla="*/ 0 h 36"/>
                  <a:gd name="T12" fmla="*/ 0 w 52"/>
                  <a:gd name="T13" fmla="*/ 0 h 36"/>
                  <a:gd name="T14" fmla="*/ 0 w 52"/>
                  <a:gd name="T15" fmla="*/ 0 h 36"/>
                  <a:gd name="T16" fmla="*/ 0 w 52"/>
                  <a:gd name="T17" fmla="*/ 0 h 36"/>
                  <a:gd name="T18" fmla="*/ 0 w 52"/>
                  <a:gd name="T19" fmla="*/ 0 h 36"/>
                  <a:gd name="T20" fmla="*/ 0 w 52"/>
                  <a:gd name="T21" fmla="*/ 0 h 36"/>
                  <a:gd name="T22" fmla="*/ 0 w 52"/>
                  <a:gd name="T23" fmla="*/ 0 h 36"/>
                  <a:gd name="T24" fmla="*/ 0 w 52"/>
                  <a:gd name="T25" fmla="*/ 0 h 36"/>
                  <a:gd name="T26" fmla="*/ 0 w 52"/>
                  <a:gd name="T27" fmla="*/ 0 h 36"/>
                  <a:gd name="T28" fmla="*/ 0 w 52"/>
                  <a:gd name="T29" fmla="*/ 0 h 36"/>
                  <a:gd name="T30" fmla="*/ 0 w 52"/>
                  <a:gd name="T31" fmla="*/ 0 h 36"/>
                  <a:gd name="T32" fmla="*/ 0 w 52"/>
                  <a:gd name="T33" fmla="*/ 0 h 36"/>
                  <a:gd name="T34" fmla="*/ 0 w 52"/>
                  <a:gd name="T35" fmla="*/ 0 h 36"/>
                  <a:gd name="T36" fmla="*/ 0 w 52"/>
                  <a:gd name="T37" fmla="*/ 0 h 36"/>
                  <a:gd name="T38" fmla="*/ 0 w 52"/>
                  <a:gd name="T39" fmla="*/ 0 h 36"/>
                  <a:gd name="T40" fmla="*/ 0 w 52"/>
                  <a:gd name="T41" fmla="*/ 0 h 36"/>
                  <a:gd name="T42" fmla="*/ 0 w 52"/>
                  <a:gd name="T43" fmla="*/ 0 h 36"/>
                  <a:gd name="T44" fmla="*/ 0 w 52"/>
                  <a:gd name="T45" fmla="*/ 0 h 36"/>
                  <a:gd name="T46" fmla="*/ 0 w 52"/>
                  <a:gd name="T47" fmla="*/ 0 h 36"/>
                  <a:gd name="T48" fmla="*/ 0 w 52"/>
                  <a:gd name="T49" fmla="*/ 0 h 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52"/>
                  <a:gd name="T76" fmla="*/ 0 h 36"/>
                  <a:gd name="T77" fmla="*/ 52 w 52"/>
                  <a:gd name="T78" fmla="*/ 36 h 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52" h="36">
                    <a:moveTo>
                      <a:pt x="41" y="27"/>
                    </a:moveTo>
                    <a:lnTo>
                      <a:pt x="46" y="24"/>
                    </a:lnTo>
                    <a:lnTo>
                      <a:pt x="51" y="21"/>
                    </a:lnTo>
                    <a:lnTo>
                      <a:pt x="52" y="16"/>
                    </a:lnTo>
                    <a:lnTo>
                      <a:pt x="52" y="12"/>
                    </a:lnTo>
                    <a:lnTo>
                      <a:pt x="50" y="6"/>
                    </a:lnTo>
                    <a:lnTo>
                      <a:pt x="46" y="2"/>
                    </a:lnTo>
                    <a:lnTo>
                      <a:pt x="41" y="0"/>
                    </a:lnTo>
                    <a:lnTo>
                      <a:pt x="36" y="0"/>
                    </a:lnTo>
                    <a:lnTo>
                      <a:pt x="33" y="0"/>
                    </a:lnTo>
                    <a:lnTo>
                      <a:pt x="29" y="1"/>
                    </a:lnTo>
                    <a:lnTo>
                      <a:pt x="21" y="4"/>
                    </a:lnTo>
                    <a:lnTo>
                      <a:pt x="13" y="8"/>
                    </a:lnTo>
                    <a:lnTo>
                      <a:pt x="6" y="15"/>
                    </a:lnTo>
                    <a:lnTo>
                      <a:pt x="3" y="22"/>
                    </a:lnTo>
                    <a:lnTo>
                      <a:pt x="0" y="29"/>
                    </a:lnTo>
                    <a:lnTo>
                      <a:pt x="0" y="31"/>
                    </a:lnTo>
                    <a:lnTo>
                      <a:pt x="4" y="33"/>
                    </a:lnTo>
                    <a:lnTo>
                      <a:pt x="9" y="36"/>
                    </a:lnTo>
                    <a:lnTo>
                      <a:pt x="13" y="36"/>
                    </a:lnTo>
                    <a:lnTo>
                      <a:pt x="18" y="36"/>
                    </a:lnTo>
                    <a:lnTo>
                      <a:pt x="24" y="33"/>
                    </a:lnTo>
                    <a:lnTo>
                      <a:pt x="30" y="32"/>
                    </a:lnTo>
                    <a:lnTo>
                      <a:pt x="36" y="30"/>
                    </a:lnTo>
                    <a:lnTo>
                      <a:pt x="41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33" name="Freeform 454"/>
              <p:cNvSpPr>
                <a:spLocks/>
              </p:cNvSpPr>
              <p:nvPr/>
            </p:nvSpPr>
            <p:spPr bwMode="auto">
              <a:xfrm>
                <a:off x="2596" y="2704"/>
                <a:ext cx="33" cy="39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34" name="Freeform 455"/>
              <p:cNvSpPr>
                <a:spLocks/>
              </p:cNvSpPr>
              <p:nvPr/>
            </p:nvSpPr>
            <p:spPr bwMode="auto">
              <a:xfrm>
                <a:off x="2652" y="2704"/>
                <a:ext cx="22" cy="30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35" name="Freeform 456"/>
              <p:cNvSpPr>
                <a:spLocks/>
              </p:cNvSpPr>
              <p:nvPr/>
            </p:nvSpPr>
            <p:spPr bwMode="auto">
              <a:xfrm>
                <a:off x="2575" y="2697"/>
                <a:ext cx="53" cy="63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36" name="Freeform 457"/>
              <p:cNvSpPr>
                <a:spLocks/>
              </p:cNvSpPr>
              <p:nvPr/>
            </p:nvSpPr>
            <p:spPr bwMode="auto">
              <a:xfrm>
                <a:off x="2650" y="2695"/>
                <a:ext cx="47" cy="42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37" name="Freeform 458"/>
              <p:cNvSpPr>
                <a:spLocks/>
              </p:cNvSpPr>
              <p:nvPr/>
            </p:nvSpPr>
            <p:spPr bwMode="auto">
              <a:xfrm>
                <a:off x="2556" y="2718"/>
                <a:ext cx="19" cy="39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38" name="Freeform 459"/>
              <p:cNvSpPr>
                <a:spLocks/>
              </p:cNvSpPr>
              <p:nvPr/>
            </p:nvSpPr>
            <p:spPr bwMode="auto">
              <a:xfrm>
                <a:off x="2689" y="2692"/>
                <a:ext cx="41" cy="52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aphicFrame>
          <p:nvGraphicFramePr>
            <p:cNvPr id="3077" name="Object 460"/>
            <p:cNvGraphicFramePr>
              <a:graphicFrameLocks noChangeAspect="1"/>
            </p:cNvGraphicFramePr>
            <p:nvPr/>
          </p:nvGraphicFramePr>
          <p:xfrm>
            <a:off x="3694" y="2240"/>
            <a:ext cx="207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56" name="Clip" r:id="rId13" imgW="1305000" imgH="1085760" progId="MS_ClipArt_Gallery.2">
                    <p:embed/>
                  </p:oleObj>
                </mc:Choice>
                <mc:Fallback>
                  <p:oleObj name="Clip" r:id="rId13" imgW="1305000" imgH="1085760" progId="MS_ClipArt_Gallery.2">
                    <p:embed/>
                    <p:pic>
                      <p:nvPicPr>
                        <p:cNvPr id="0" name="Object 4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4" y="2240"/>
                          <a:ext cx="207" cy="1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08" name="Line 461"/>
            <p:cNvSpPr>
              <a:spLocks noChangeShapeType="1"/>
            </p:cNvSpPr>
            <p:nvPr/>
          </p:nvSpPr>
          <p:spPr bwMode="auto">
            <a:xfrm>
              <a:off x="4084" y="1820"/>
              <a:ext cx="321" cy="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9" name="Line 462"/>
            <p:cNvSpPr>
              <a:spLocks noChangeShapeType="1"/>
            </p:cNvSpPr>
            <p:nvPr/>
          </p:nvSpPr>
          <p:spPr bwMode="auto">
            <a:xfrm>
              <a:off x="3811" y="1712"/>
              <a:ext cx="96" cy="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10" name="Freeform 463"/>
            <p:cNvSpPr>
              <a:spLocks/>
            </p:cNvSpPr>
            <p:nvPr/>
          </p:nvSpPr>
          <p:spPr bwMode="auto">
            <a:xfrm>
              <a:off x="3382" y="2976"/>
              <a:ext cx="1877" cy="917"/>
            </a:xfrm>
            <a:custGeom>
              <a:avLst/>
              <a:gdLst>
                <a:gd name="T0" fmla="*/ 889 w 1877"/>
                <a:gd name="T1" fmla="*/ 23 h 917"/>
                <a:gd name="T2" fmla="*/ 692 w 1877"/>
                <a:gd name="T3" fmla="*/ 109 h 917"/>
                <a:gd name="T4" fmla="*/ 415 w 1877"/>
                <a:gd name="T5" fmla="*/ 91 h 917"/>
                <a:gd name="T6" fmla="*/ 112 w 1877"/>
                <a:gd name="T7" fmla="*/ 170 h 917"/>
                <a:gd name="T8" fmla="*/ 50 w 1877"/>
                <a:gd name="T9" fmla="*/ 353 h 917"/>
                <a:gd name="T10" fmla="*/ 14 w 1877"/>
                <a:gd name="T11" fmla="*/ 528 h 917"/>
                <a:gd name="T12" fmla="*/ 139 w 1877"/>
                <a:gd name="T13" fmla="*/ 650 h 917"/>
                <a:gd name="T14" fmla="*/ 505 w 1877"/>
                <a:gd name="T15" fmla="*/ 781 h 917"/>
                <a:gd name="T16" fmla="*/ 933 w 1877"/>
                <a:gd name="T17" fmla="*/ 886 h 917"/>
                <a:gd name="T18" fmla="*/ 1370 w 1877"/>
                <a:gd name="T19" fmla="*/ 901 h 917"/>
                <a:gd name="T20" fmla="*/ 1676 w 1877"/>
                <a:gd name="T21" fmla="*/ 793 h 917"/>
                <a:gd name="T22" fmla="*/ 1860 w 1877"/>
                <a:gd name="T23" fmla="*/ 624 h 917"/>
                <a:gd name="T24" fmla="*/ 1776 w 1877"/>
                <a:gd name="T25" fmla="*/ 219 h 917"/>
                <a:gd name="T26" fmla="*/ 1503 w 1877"/>
                <a:gd name="T27" fmla="*/ 100 h 917"/>
                <a:gd name="T28" fmla="*/ 1200 w 1877"/>
                <a:gd name="T29" fmla="*/ 13 h 917"/>
                <a:gd name="T30" fmla="*/ 889 w 1877"/>
                <a:gd name="T31" fmla="*/ 23 h 91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877"/>
                <a:gd name="T49" fmla="*/ 0 h 917"/>
                <a:gd name="T50" fmla="*/ 1877 w 1877"/>
                <a:gd name="T51" fmla="*/ 917 h 91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877" h="917">
                  <a:moveTo>
                    <a:pt x="889" y="23"/>
                  </a:moveTo>
                  <a:cubicBezTo>
                    <a:pt x="804" y="39"/>
                    <a:pt x="771" y="98"/>
                    <a:pt x="692" y="109"/>
                  </a:cubicBezTo>
                  <a:cubicBezTo>
                    <a:pt x="613" y="120"/>
                    <a:pt x="511" y="81"/>
                    <a:pt x="415" y="91"/>
                  </a:cubicBezTo>
                  <a:cubicBezTo>
                    <a:pt x="319" y="101"/>
                    <a:pt x="174" y="126"/>
                    <a:pt x="112" y="170"/>
                  </a:cubicBezTo>
                  <a:cubicBezTo>
                    <a:pt x="51" y="214"/>
                    <a:pt x="66" y="294"/>
                    <a:pt x="50" y="353"/>
                  </a:cubicBezTo>
                  <a:cubicBezTo>
                    <a:pt x="34" y="412"/>
                    <a:pt x="0" y="479"/>
                    <a:pt x="14" y="528"/>
                  </a:cubicBezTo>
                  <a:cubicBezTo>
                    <a:pt x="29" y="577"/>
                    <a:pt x="57" y="608"/>
                    <a:pt x="139" y="650"/>
                  </a:cubicBezTo>
                  <a:cubicBezTo>
                    <a:pt x="221" y="692"/>
                    <a:pt x="372" y="742"/>
                    <a:pt x="505" y="781"/>
                  </a:cubicBezTo>
                  <a:cubicBezTo>
                    <a:pt x="638" y="820"/>
                    <a:pt x="789" y="866"/>
                    <a:pt x="933" y="886"/>
                  </a:cubicBezTo>
                  <a:cubicBezTo>
                    <a:pt x="1077" y="906"/>
                    <a:pt x="1246" y="917"/>
                    <a:pt x="1370" y="901"/>
                  </a:cubicBezTo>
                  <a:cubicBezTo>
                    <a:pt x="1494" y="885"/>
                    <a:pt x="1594" y="839"/>
                    <a:pt x="1676" y="793"/>
                  </a:cubicBezTo>
                  <a:cubicBezTo>
                    <a:pt x="1758" y="747"/>
                    <a:pt x="1843" y="720"/>
                    <a:pt x="1860" y="624"/>
                  </a:cubicBezTo>
                  <a:cubicBezTo>
                    <a:pt x="1877" y="528"/>
                    <a:pt x="1835" y="306"/>
                    <a:pt x="1776" y="219"/>
                  </a:cubicBezTo>
                  <a:cubicBezTo>
                    <a:pt x="1717" y="132"/>
                    <a:pt x="1599" y="134"/>
                    <a:pt x="1503" y="100"/>
                  </a:cubicBezTo>
                  <a:cubicBezTo>
                    <a:pt x="1407" y="66"/>
                    <a:pt x="1302" y="26"/>
                    <a:pt x="1200" y="13"/>
                  </a:cubicBezTo>
                  <a:cubicBezTo>
                    <a:pt x="1098" y="0"/>
                    <a:pt x="974" y="7"/>
                    <a:pt x="889" y="23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11" name="Line 464"/>
            <p:cNvSpPr>
              <a:spLocks noChangeShapeType="1"/>
            </p:cNvSpPr>
            <p:nvPr/>
          </p:nvSpPr>
          <p:spPr bwMode="auto">
            <a:xfrm rot="-5400000">
              <a:off x="4791" y="3440"/>
              <a:ext cx="330" cy="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212" name="Group 465"/>
            <p:cNvGrpSpPr>
              <a:grpSpLocks/>
            </p:cNvGrpSpPr>
            <p:nvPr/>
          </p:nvGrpSpPr>
          <p:grpSpPr bwMode="auto">
            <a:xfrm>
              <a:off x="4736" y="3526"/>
              <a:ext cx="125" cy="230"/>
              <a:chOff x="4180" y="783"/>
              <a:chExt cx="150" cy="307"/>
            </a:xfrm>
          </p:grpSpPr>
          <p:sp>
            <p:nvSpPr>
              <p:cNvPr id="3314" name="AutoShape 466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315" name="Rectangle 467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316" name="Rectangle 468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317" name="AutoShape 469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318" name="Line 470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19" name="Line 471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20" name="Rectangle 472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321" name="Rectangle 473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3213" name="Line 474"/>
            <p:cNvSpPr>
              <a:spLocks noChangeShapeType="1"/>
            </p:cNvSpPr>
            <p:nvPr/>
          </p:nvSpPr>
          <p:spPr bwMode="auto">
            <a:xfrm rot="5400000" flipV="1">
              <a:off x="4883" y="3617"/>
              <a:ext cx="2" cy="5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14" name="Line 475"/>
            <p:cNvSpPr>
              <a:spLocks noChangeShapeType="1"/>
            </p:cNvSpPr>
            <p:nvPr/>
          </p:nvSpPr>
          <p:spPr bwMode="auto">
            <a:xfrm rot="-5400000">
              <a:off x="5000" y="3413"/>
              <a:ext cx="0" cy="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215" name="Group 476"/>
            <p:cNvGrpSpPr>
              <a:grpSpLocks/>
            </p:cNvGrpSpPr>
            <p:nvPr/>
          </p:nvGrpSpPr>
          <p:grpSpPr bwMode="auto">
            <a:xfrm>
              <a:off x="4735" y="3230"/>
              <a:ext cx="316" cy="148"/>
              <a:chOff x="3600" y="219"/>
              <a:chExt cx="360" cy="175"/>
            </a:xfrm>
          </p:grpSpPr>
          <p:sp>
            <p:nvSpPr>
              <p:cNvPr id="3301" name="Oval 477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302" name="Line 478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03" name="Line 479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04" name="Rectangle 480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305" name="Oval 481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3306" name="Group 482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311" name="Line 48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312" name="Line 48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313" name="Line 48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07" name="Group 486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308" name="Line 48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309" name="Line 48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310" name="Line 48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216" name="Group 490"/>
            <p:cNvGrpSpPr>
              <a:grpSpLocks/>
            </p:cNvGrpSpPr>
            <p:nvPr/>
          </p:nvGrpSpPr>
          <p:grpSpPr bwMode="auto">
            <a:xfrm>
              <a:off x="4221" y="3056"/>
              <a:ext cx="316" cy="148"/>
              <a:chOff x="3600" y="219"/>
              <a:chExt cx="360" cy="175"/>
            </a:xfrm>
          </p:grpSpPr>
          <p:sp>
            <p:nvSpPr>
              <p:cNvPr id="3288" name="Oval 491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289" name="Line 492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290" name="Line 493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291" name="Rectangle 494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292" name="Oval 495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3293" name="Group 496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298" name="Line 49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99" name="Line 49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300" name="Line 49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294" name="Group 500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295" name="Line 50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96" name="Line 50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97" name="Line 50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217" name="Group 504"/>
            <p:cNvGrpSpPr>
              <a:grpSpLocks/>
            </p:cNvGrpSpPr>
            <p:nvPr/>
          </p:nvGrpSpPr>
          <p:grpSpPr bwMode="auto">
            <a:xfrm>
              <a:off x="3802" y="3248"/>
              <a:ext cx="316" cy="148"/>
              <a:chOff x="3600" y="219"/>
              <a:chExt cx="360" cy="175"/>
            </a:xfrm>
          </p:grpSpPr>
          <p:sp>
            <p:nvSpPr>
              <p:cNvPr id="3275" name="Oval 505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276" name="Line 506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277" name="Line 507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278" name="Rectangle 508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279" name="Oval 509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3280" name="Group 510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285" name="Line 51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86" name="Line 51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87" name="Line 51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281" name="Group 514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282" name="Line 51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83" name="Line 51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84" name="Line 51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3218" name="Line 518"/>
            <p:cNvSpPr>
              <a:spLocks noChangeShapeType="1"/>
            </p:cNvSpPr>
            <p:nvPr/>
          </p:nvSpPr>
          <p:spPr bwMode="auto">
            <a:xfrm>
              <a:off x="4504" y="3189"/>
              <a:ext cx="226" cy="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19" name="Line 519"/>
            <p:cNvSpPr>
              <a:spLocks noChangeShapeType="1"/>
            </p:cNvSpPr>
            <p:nvPr/>
          </p:nvSpPr>
          <p:spPr bwMode="auto">
            <a:xfrm flipV="1">
              <a:off x="4093" y="3197"/>
              <a:ext cx="175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20" name="Line 520"/>
            <p:cNvSpPr>
              <a:spLocks noChangeShapeType="1"/>
            </p:cNvSpPr>
            <p:nvPr/>
          </p:nvSpPr>
          <p:spPr bwMode="auto">
            <a:xfrm flipV="1">
              <a:off x="4120" y="3325"/>
              <a:ext cx="6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21" name="Line 521"/>
            <p:cNvSpPr>
              <a:spLocks noChangeShapeType="1"/>
            </p:cNvSpPr>
            <p:nvPr/>
          </p:nvSpPr>
          <p:spPr bwMode="auto">
            <a:xfrm flipH="1">
              <a:off x="3676" y="3165"/>
              <a:ext cx="160" cy="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22" name="Line 522"/>
            <p:cNvSpPr>
              <a:spLocks noChangeShapeType="1"/>
            </p:cNvSpPr>
            <p:nvPr/>
          </p:nvSpPr>
          <p:spPr bwMode="auto">
            <a:xfrm>
              <a:off x="3692" y="3197"/>
              <a:ext cx="1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23" name="Line 523"/>
            <p:cNvSpPr>
              <a:spLocks noChangeShapeType="1"/>
            </p:cNvSpPr>
            <p:nvPr/>
          </p:nvSpPr>
          <p:spPr bwMode="auto">
            <a:xfrm>
              <a:off x="3604" y="3409"/>
              <a:ext cx="9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24" name="Line 524"/>
            <p:cNvSpPr>
              <a:spLocks noChangeShapeType="1"/>
            </p:cNvSpPr>
            <p:nvPr/>
          </p:nvSpPr>
          <p:spPr bwMode="auto">
            <a:xfrm>
              <a:off x="3763" y="3459"/>
              <a:ext cx="3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25" name="Line 525"/>
            <p:cNvSpPr>
              <a:spLocks noChangeShapeType="1"/>
            </p:cNvSpPr>
            <p:nvPr/>
          </p:nvSpPr>
          <p:spPr bwMode="auto">
            <a:xfrm flipH="1">
              <a:off x="3914" y="3401"/>
              <a:ext cx="34" cy="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26" name="Line 526"/>
            <p:cNvSpPr>
              <a:spLocks noChangeShapeType="1"/>
            </p:cNvSpPr>
            <p:nvPr/>
          </p:nvSpPr>
          <p:spPr bwMode="auto">
            <a:xfrm>
              <a:off x="3796" y="3457"/>
              <a:ext cx="1" cy="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27" name="Line 527"/>
            <p:cNvSpPr>
              <a:spLocks noChangeShapeType="1"/>
            </p:cNvSpPr>
            <p:nvPr/>
          </p:nvSpPr>
          <p:spPr bwMode="auto">
            <a:xfrm flipH="1" flipV="1">
              <a:off x="4046" y="3462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3078" name="Object 528"/>
            <p:cNvGraphicFramePr>
              <a:graphicFrameLocks noChangeAspect="1"/>
            </p:cNvGraphicFramePr>
            <p:nvPr/>
          </p:nvGraphicFramePr>
          <p:xfrm>
            <a:off x="3451" y="3335"/>
            <a:ext cx="216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57" name="Clip" r:id="rId15" imgW="1305000" imgH="1085760" progId="MS_ClipArt_Gallery.2">
                    <p:embed/>
                  </p:oleObj>
                </mc:Choice>
                <mc:Fallback>
                  <p:oleObj name="Clip" r:id="rId15" imgW="1305000" imgH="1085760" progId="MS_ClipArt_Gallery.2">
                    <p:embed/>
                    <p:pic>
                      <p:nvPicPr>
                        <p:cNvPr id="0" name="Object 5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1" y="3335"/>
                          <a:ext cx="216" cy="1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9" name="Object 529"/>
            <p:cNvGraphicFramePr>
              <a:graphicFrameLocks noChangeAspect="1"/>
            </p:cNvGraphicFramePr>
            <p:nvPr/>
          </p:nvGraphicFramePr>
          <p:xfrm>
            <a:off x="3555" y="3135"/>
            <a:ext cx="216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58" name="Clip" r:id="rId16" imgW="1305000" imgH="1085760" progId="MS_ClipArt_Gallery.2">
                    <p:embed/>
                  </p:oleObj>
                </mc:Choice>
                <mc:Fallback>
                  <p:oleObj name="Clip" r:id="rId16" imgW="1305000" imgH="1085760" progId="MS_ClipArt_Gallery.2">
                    <p:embed/>
                    <p:pic>
                      <p:nvPicPr>
                        <p:cNvPr id="0" name="Object 5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5" y="3135"/>
                          <a:ext cx="216" cy="1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80" name="Object 530"/>
            <p:cNvGraphicFramePr>
              <a:graphicFrameLocks noChangeAspect="1"/>
            </p:cNvGraphicFramePr>
            <p:nvPr/>
          </p:nvGraphicFramePr>
          <p:xfrm>
            <a:off x="3723" y="3495"/>
            <a:ext cx="216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59" name="Clip" r:id="rId17" imgW="1305000" imgH="1085760" progId="MS_ClipArt_Gallery.2">
                    <p:embed/>
                  </p:oleObj>
                </mc:Choice>
                <mc:Fallback>
                  <p:oleObj name="Clip" r:id="rId17" imgW="1305000" imgH="1085760" progId="MS_ClipArt_Gallery.2">
                    <p:embed/>
                    <p:pic>
                      <p:nvPicPr>
                        <p:cNvPr id="0" name="Object 5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23" y="3495"/>
                          <a:ext cx="216" cy="1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81" name="Object 531"/>
            <p:cNvGraphicFramePr>
              <a:graphicFrameLocks noChangeAspect="1"/>
            </p:cNvGraphicFramePr>
            <p:nvPr/>
          </p:nvGraphicFramePr>
          <p:xfrm>
            <a:off x="3937" y="3497"/>
            <a:ext cx="216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60" name="Clip" r:id="rId18" imgW="1305000" imgH="1085760" progId="MS_ClipArt_Gallery.2">
                    <p:embed/>
                  </p:oleObj>
                </mc:Choice>
                <mc:Fallback>
                  <p:oleObj name="Clip" r:id="rId18" imgW="1305000" imgH="1085760" progId="MS_ClipArt_Gallery.2">
                    <p:embed/>
                    <p:pic>
                      <p:nvPicPr>
                        <p:cNvPr id="0" name="Object 5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7" y="3497"/>
                          <a:ext cx="216" cy="1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228" name="Group 532"/>
            <p:cNvGrpSpPr>
              <a:grpSpLocks/>
            </p:cNvGrpSpPr>
            <p:nvPr/>
          </p:nvGrpSpPr>
          <p:grpSpPr bwMode="auto">
            <a:xfrm>
              <a:off x="4509" y="3576"/>
              <a:ext cx="172" cy="215"/>
              <a:chOff x="2870" y="1518"/>
              <a:chExt cx="292" cy="320"/>
            </a:xfrm>
          </p:grpSpPr>
          <p:graphicFrame>
            <p:nvGraphicFramePr>
              <p:cNvPr id="3084" name="Object 533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261" name="Clip" r:id="rId19" imgW="819000" imgH="847800" progId="MS_ClipArt_Gallery.2">
                      <p:embed/>
                    </p:oleObj>
                  </mc:Choice>
                  <mc:Fallback>
                    <p:oleObj name="Clip" r:id="rId19" imgW="819000" imgH="847800" progId="MS_ClipArt_Gallery.2">
                      <p:embed/>
                      <p:pic>
                        <p:nvPicPr>
                          <p:cNvPr id="0" name="Object 53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85" name="Object 534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262" name="Clip" r:id="rId20" imgW="1266840" imgH="1200240" progId="MS_ClipArt_Gallery.2">
                      <p:embed/>
                    </p:oleObj>
                  </mc:Choice>
                  <mc:Fallback>
                    <p:oleObj name="Clip" r:id="rId20" imgW="1266840" imgH="1200240" progId="MS_ClipArt_Gallery.2">
                      <p:embed/>
                      <p:pic>
                        <p:nvPicPr>
                          <p:cNvPr id="0" name="Object 53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229" name="Group 535"/>
            <p:cNvGrpSpPr>
              <a:grpSpLocks/>
            </p:cNvGrpSpPr>
            <p:nvPr/>
          </p:nvGrpSpPr>
          <p:grpSpPr bwMode="auto">
            <a:xfrm>
              <a:off x="4225" y="3608"/>
              <a:ext cx="220" cy="203"/>
              <a:chOff x="2870" y="1518"/>
              <a:chExt cx="292" cy="320"/>
            </a:xfrm>
          </p:grpSpPr>
          <p:graphicFrame>
            <p:nvGraphicFramePr>
              <p:cNvPr id="3082" name="Object 536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263" name="Clip" r:id="rId21" imgW="819000" imgH="847800" progId="MS_ClipArt_Gallery.2">
                      <p:embed/>
                    </p:oleObj>
                  </mc:Choice>
                  <mc:Fallback>
                    <p:oleObj name="Clip" r:id="rId21" imgW="819000" imgH="847800" progId="MS_ClipArt_Gallery.2">
                      <p:embed/>
                      <p:pic>
                        <p:nvPicPr>
                          <p:cNvPr id="0" name="Object 53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83" name="Object 537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264" name="Clip" r:id="rId22" imgW="1266840" imgH="1200240" progId="MS_ClipArt_Gallery.2">
                      <p:embed/>
                    </p:oleObj>
                  </mc:Choice>
                  <mc:Fallback>
                    <p:oleObj name="Clip" r:id="rId22" imgW="1266840" imgH="1200240" progId="MS_ClipArt_Gallery.2">
                      <p:embed/>
                      <p:pic>
                        <p:nvPicPr>
                          <p:cNvPr id="0" name="Object 53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230" name="Group 538"/>
            <p:cNvGrpSpPr>
              <a:grpSpLocks/>
            </p:cNvGrpSpPr>
            <p:nvPr/>
          </p:nvGrpSpPr>
          <p:grpSpPr bwMode="auto">
            <a:xfrm>
              <a:off x="4324" y="3364"/>
              <a:ext cx="183" cy="255"/>
              <a:chOff x="2556" y="2689"/>
              <a:chExt cx="183" cy="255"/>
            </a:xfrm>
          </p:grpSpPr>
          <p:pic>
            <p:nvPicPr>
              <p:cNvPr id="3258" name="Picture 539" descr="31u_bnrz[1]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09" y="2770"/>
                <a:ext cx="121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59" name="Freeform 540"/>
              <p:cNvSpPr>
                <a:spLocks/>
              </p:cNvSpPr>
              <p:nvPr/>
            </p:nvSpPr>
            <p:spPr bwMode="auto">
              <a:xfrm>
                <a:off x="2605" y="2702"/>
                <a:ext cx="33" cy="39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60" name="Freeform 541"/>
              <p:cNvSpPr>
                <a:spLocks/>
              </p:cNvSpPr>
              <p:nvPr/>
            </p:nvSpPr>
            <p:spPr bwMode="auto">
              <a:xfrm>
                <a:off x="2661" y="2701"/>
                <a:ext cx="22" cy="30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61" name="Freeform 542"/>
              <p:cNvSpPr>
                <a:spLocks/>
              </p:cNvSpPr>
              <p:nvPr/>
            </p:nvSpPr>
            <p:spPr bwMode="auto">
              <a:xfrm>
                <a:off x="2584" y="2694"/>
                <a:ext cx="54" cy="63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62" name="Freeform 543"/>
              <p:cNvSpPr>
                <a:spLocks/>
              </p:cNvSpPr>
              <p:nvPr/>
            </p:nvSpPr>
            <p:spPr bwMode="auto">
              <a:xfrm>
                <a:off x="2660" y="2692"/>
                <a:ext cx="47" cy="42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63" name="Freeform 544"/>
              <p:cNvSpPr>
                <a:spLocks/>
              </p:cNvSpPr>
              <p:nvPr/>
            </p:nvSpPr>
            <p:spPr bwMode="auto">
              <a:xfrm>
                <a:off x="2564" y="2712"/>
                <a:ext cx="19" cy="39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64" name="Freeform 545"/>
              <p:cNvSpPr>
                <a:spLocks/>
              </p:cNvSpPr>
              <p:nvPr/>
            </p:nvSpPr>
            <p:spPr bwMode="auto">
              <a:xfrm>
                <a:off x="2698" y="2689"/>
                <a:ext cx="41" cy="52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65" name="Freeform 546"/>
              <p:cNvSpPr>
                <a:spLocks/>
              </p:cNvSpPr>
              <p:nvPr/>
            </p:nvSpPr>
            <p:spPr bwMode="auto">
              <a:xfrm>
                <a:off x="2653" y="2750"/>
                <a:ext cx="14" cy="31"/>
              </a:xfrm>
              <a:custGeom>
                <a:avLst/>
                <a:gdLst>
                  <a:gd name="T0" fmla="*/ 0 w 83"/>
                  <a:gd name="T1" fmla="*/ 0 h 187"/>
                  <a:gd name="T2" fmla="*/ 0 w 83"/>
                  <a:gd name="T3" fmla="*/ 0 h 187"/>
                  <a:gd name="T4" fmla="*/ 0 w 83"/>
                  <a:gd name="T5" fmla="*/ 0 h 187"/>
                  <a:gd name="T6" fmla="*/ 0 w 83"/>
                  <a:gd name="T7" fmla="*/ 0 h 187"/>
                  <a:gd name="T8" fmla="*/ 0 w 83"/>
                  <a:gd name="T9" fmla="*/ 0 h 187"/>
                  <a:gd name="T10" fmla="*/ 0 w 83"/>
                  <a:gd name="T11" fmla="*/ 0 h 187"/>
                  <a:gd name="T12" fmla="*/ 0 w 83"/>
                  <a:gd name="T13" fmla="*/ 0 h 187"/>
                  <a:gd name="T14" fmla="*/ 0 w 83"/>
                  <a:gd name="T15" fmla="*/ 0 h 187"/>
                  <a:gd name="T16" fmla="*/ 0 w 83"/>
                  <a:gd name="T17" fmla="*/ 0 h 187"/>
                  <a:gd name="T18" fmla="*/ 0 w 83"/>
                  <a:gd name="T19" fmla="*/ 0 h 187"/>
                  <a:gd name="T20" fmla="*/ 0 w 83"/>
                  <a:gd name="T21" fmla="*/ 0 h 187"/>
                  <a:gd name="T22" fmla="*/ 0 w 83"/>
                  <a:gd name="T23" fmla="*/ 0 h 187"/>
                  <a:gd name="T24" fmla="*/ 0 w 83"/>
                  <a:gd name="T25" fmla="*/ 0 h 187"/>
                  <a:gd name="T26" fmla="*/ 0 w 83"/>
                  <a:gd name="T27" fmla="*/ 0 h 187"/>
                  <a:gd name="T28" fmla="*/ 0 w 83"/>
                  <a:gd name="T29" fmla="*/ 0 h 187"/>
                  <a:gd name="T30" fmla="*/ 0 w 83"/>
                  <a:gd name="T31" fmla="*/ 0 h 187"/>
                  <a:gd name="T32" fmla="*/ 0 w 83"/>
                  <a:gd name="T33" fmla="*/ 0 h 187"/>
                  <a:gd name="T34" fmla="*/ 0 w 83"/>
                  <a:gd name="T35" fmla="*/ 0 h 187"/>
                  <a:gd name="T36" fmla="*/ 0 w 83"/>
                  <a:gd name="T37" fmla="*/ 0 h 187"/>
                  <a:gd name="T38" fmla="*/ 0 w 83"/>
                  <a:gd name="T39" fmla="*/ 0 h 187"/>
                  <a:gd name="T40" fmla="*/ 0 w 83"/>
                  <a:gd name="T41" fmla="*/ 0 h 187"/>
                  <a:gd name="T42" fmla="*/ 0 w 83"/>
                  <a:gd name="T43" fmla="*/ 0 h 187"/>
                  <a:gd name="T44" fmla="*/ 0 w 83"/>
                  <a:gd name="T45" fmla="*/ 0 h 187"/>
                  <a:gd name="T46" fmla="*/ 0 w 83"/>
                  <a:gd name="T47" fmla="*/ 0 h 187"/>
                  <a:gd name="T48" fmla="*/ 0 w 83"/>
                  <a:gd name="T49" fmla="*/ 0 h 18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83"/>
                  <a:gd name="T76" fmla="*/ 0 h 187"/>
                  <a:gd name="T77" fmla="*/ 83 w 83"/>
                  <a:gd name="T78" fmla="*/ 187 h 18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83" h="187">
                    <a:moveTo>
                      <a:pt x="31" y="14"/>
                    </a:moveTo>
                    <a:lnTo>
                      <a:pt x="29" y="8"/>
                    </a:lnTo>
                    <a:lnTo>
                      <a:pt x="25" y="3"/>
                    </a:lnTo>
                    <a:lnTo>
                      <a:pt x="19" y="1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3" y="5"/>
                    </a:lnTo>
                    <a:lnTo>
                      <a:pt x="0" y="11"/>
                    </a:lnTo>
                    <a:lnTo>
                      <a:pt x="0" y="17"/>
                    </a:lnTo>
                    <a:lnTo>
                      <a:pt x="5" y="42"/>
                    </a:lnTo>
                    <a:lnTo>
                      <a:pt x="15" y="71"/>
                    </a:lnTo>
                    <a:lnTo>
                      <a:pt x="27" y="100"/>
                    </a:lnTo>
                    <a:lnTo>
                      <a:pt x="41" y="127"/>
                    </a:lnTo>
                    <a:lnTo>
                      <a:pt x="55" y="151"/>
                    </a:lnTo>
                    <a:lnTo>
                      <a:pt x="68" y="171"/>
                    </a:lnTo>
                    <a:lnTo>
                      <a:pt x="77" y="184"/>
                    </a:lnTo>
                    <a:lnTo>
                      <a:pt x="83" y="187"/>
                    </a:lnTo>
                    <a:lnTo>
                      <a:pt x="80" y="174"/>
                    </a:lnTo>
                    <a:lnTo>
                      <a:pt x="75" y="158"/>
                    </a:lnTo>
                    <a:lnTo>
                      <a:pt x="68" y="138"/>
                    </a:lnTo>
                    <a:lnTo>
                      <a:pt x="59" y="113"/>
                    </a:lnTo>
                    <a:lnTo>
                      <a:pt x="51" y="88"/>
                    </a:lnTo>
                    <a:lnTo>
                      <a:pt x="43" y="63"/>
                    </a:lnTo>
                    <a:lnTo>
                      <a:pt x="36" y="38"/>
                    </a:lnTo>
                    <a:lnTo>
                      <a:pt x="31" y="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66" name="Freeform 547"/>
              <p:cNvSpPr>
                <a:spLocks/>
              </p:cNvSpPr>
              <p:nvPr/>
            </p:nvSpPr>
            <p:spPr bwMode="auto">
              <a:xfrm>
                <a:off x="2647" y="2733"/>
                <a:ext cx="7" cy="16"/>
              </a:xfrm>
              <a:custGeom>
                <a:avLst/>
                <a:gdLst>
                  <a:gd name="T0" fmla="*/ 0 w 44"/>
                  <a:gd name="T1" fmla="*/ 0 h 94"/>
                  <a:gd name="T2" fmla="*/ 0 w 44"/>
                  <a:gd name="T3" fmla="*/ 0 h 94"/>
                  <a:gd name="T4" fmla="*/ 0 w 44"/>
                  <a:gd name="T5" fmla="*/ 0 h 94"/>
                  <a:gd name="T6" fmla="*/ 0 w 44"/>
                  <a:gd name="T7" fmla="*/ 0 h 94"/>
                  <a:gd name="T8" fmla="*/ 0 w 44"/>
                  <a:gd name="T9" fmla="*/ 0 h 94"/>
                  <a:gd name="T10" fmla="*/ 0 w 44"/>
                  <a:gd name="T11" fmla="*/ 0 h 94"/>
                  <a:gd name="T12" fmla="*/ 0 w 44"/>
                  <a:gd name="T13" fmla="*/ 0 h 94"/>
                  <a:gd name="T14" fmla="*/ 0 w 44"/>
                  <a:gd name="T15" fmla="*/ 0 h 94"/>
                  <a:gd name="T16" fmla="*/ 0 w 44"/>
                  <a:gd name="T17" fmla="*/ 0 h 94"/>
                  <a:gd name="T18" fmla="*/ 0 w 44"/>
                  <a:gd name="T19" fmla="*/ 0 h 94"/>
                  <a:gd name="T20" fmla="*/ 0 w 44"/>
                  <a:gd name="T21" fmla="*/ 0 h 94"/>
                  <a:gd name="T22" fmla="*/ 0 w 44"/>
                  <a:gd name="T23" fmla="*/ 0 h 94"/>
                  <a:gd name="T24" fmla="*/ 0 w 44"/>
                  <a:gd name="T25" fmla="*/ 0 h 94"/>
                  <a:gd name="T26" fmla="*/ 0 w 44"/>
                  <a:gd name="T27" fmla="*/ 0 h 94"/>
                  <a:gd name="T28" fmla="*/ 0 w 44"/>
                  <a:gd name="T29" fmla="*/ 0 h 94"/>
                  <a:gd name="T30" fmla="*/ 0 w 44"/>
                  <a:gd name="T31" fmla="*/ 0 h 94"/>
                  <a:gd name="T32" fmla="*/ 0 w 44"/>
                  <a:gd name="T33" fmla="*/ 0 h 94"/>
                  <a:gd name="T34" fmla="*/ 0 w 44"/>
                  <a:gd name="T35" fmla="*/ 0 h 94"/>
                  <a:gd name="T36" fmla="*/ 0 w 44"/>
                  <a:gd name="T37" fmla="*/ 0 h 94"/>
                  <a:gd name="T38" fmla="*/ 0 w 44"/>
                  <a:gd name="T39" fmla="*/ 0 h 94"/>
                  <a:gd name="T40" fmla="*/ 0 w 44"/>
                  <a:gd name="T41" fmla="*/ 0 h 9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44"/>
                  <a:gd name="T64" fmla="*/ 0 h 94"/>
                  <a:gd name="T65" fmla="*/ 44 w 44"/>
                  <a:gd name="T66" fmla="*/ 94 h 94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44" h="94">
                    <a:moveTo>
                      <a:pt x="22" y="10"/>
                    </a:moveTo>
                    <a:lnTo>
                      <a:pt x="21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1"/>
                    </a:lnTo>
                    <a:lnTo>
                      <a:pt x="3" y="3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0" y="24"/>
                    </a:lnTo>
                    <a:lnTo>
                      <a:pt x="4" y="38"/>
                    </a:lnTo>
                    <a:lnTo>
                      <a:pt x="8" y="52"/>
                    </a:lnTo>
                    <a:lnTo>
                      <a:pt x="14" y="65"/>
                    </a:lnTo>
                    <a:lnTo>
                      <a:pt x="21" y="78"/>
                    </a:lnTo>
                    <a:lnTo>
                      <a:pt x="28" y="87"/>
                    </a:lnTo>
                    <a:lnTo>
                      <a:pt x="37" y="93"/>
                    </a:lnTo>
                    <a:lnTo>
                      <a:pt x="42" y="94"/>
                    </a:lnTo>
                    <a:lnTo>
                      <a:pt x="44" y="76"/>
                    </a:lnTo>
                    <a:lnTo>
                      <a:pt x="38" y="54"/>
                    </a:lnTo>
                    <a:lnTo>
                      <a:pt x="31" y="32"/>
                    </a:lnTo>
                    <a:lnTo>
                      <a:pt x="22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67" name="Freeform 548"/>
              <p:cNvSpPr>
                <a:spLocks/>
              </p:cNvSpPr>
              <p:nvPr/>
            </p:nvSpPr>
            <p:spPr bwMode="auto">
              <a:xfrm>
                <a:off x="2641" y="2722"/>
                <a:ext cx="6" cy="9"/>
              </a:xfrm>
              <a:custGeom>
                <a:avLst/>
                <a:gdLst>
                  <a:gd name="T0" fmla="*/ 0 w 38"/>
                  <a:gd name="T1" fmla="*/ 0 h 54"/>
                  <a:gd name="T2" fmla="*/ 0 w 38"/>
                  <a:gd name="T3" fmla="*/ 0 h 54"/>
                  <a:gd name="T4" fmla="*/ 0 w 38"/>
                  <a:gd name="T5" fmla="*/ 0 h 54"/>
                  <a:gd name="T6" fmla="*/ 0 w 38"/>
                  <a:gd name="T7" fmla="*/ 0 h 54"/>
                  <a:gd name="T8" fmla="*/ 0 w 38"/>
                  <a:gd name="T9" fmla="*/ 0 h 54"/>
                  <a:gd name="T10" fmla="*/ 0 w 38"/>
                  <a:gd name="T11" fmla="*/ 0 h 54"/>
                  <a:gd name="T12" fmla="*/ 0 w 38"/>
                  <a:gd name="T13" fmla="*/ 0 h 54"/>
                  <a:gd name="T14" fmla="*/ 0 w 38"/>
                  <a:gd name="T15" fmla="*/ 0 h 54"/>
                  <a:gd name="T16" fmla="*/ 0 w 38"/>
                  <a:gd name="T17" fmla="*/ 0 h 54"/>
                  <a:gd name="T18" fmla="*/ 0 w 38"/>
                  <a:gd name="T19" fmla="*/ 0 h 54"/>
                  <a:gd name="T20" fmla="*/ 0 w 38"/>
                  <a:gd name="T21" fmla="*/ 0 h 54"/>
                  <a:gd name="T22" fmla="*/ 0 w 38"/>
                  <a:gd name="T23" fmla="*/ 0 h 54"/>
                  <a:gd name="T24" fmla="*/ 0 w 38"/>
                  <a:gd name="T25" fmla="*/ 0 h 54"/>
                  <a:gd name="T26" fmla="*/ 0 w 38"/>
                  <a:gd name="T27" fmla="*/ 0 h 54"/>
                  <a:gd name="T28" fmla="*/ 0 w 38"/>
                  <a:gd name="T29" fmla="*/ 0 h 54"/>
                  <a:gd name="T30" fmla="*/ 0 w 38"/>
                  <a:gd name="T31" fmla="*/ 0 h 54"/>
                  <a:gd name="T32" fmla="*/ 0 w 38"/>
                  <a:gd name="T33" fmla="*/ 0 h 54"/>
                  <a:gd name="T34" fmla="*/ 0 w 38"/>
                  <a:gd name="T35" fmla="*/ 0 h 54"/>
                  <a:gd name="T36" fmla="*/ 0 w 38"/>
                  <a:gd name="T37" fmla="*/ 0 h 54"/>
                  <a:gd name="T38" fmla="*/ 0 w 38"/>
                  <a:gd name="T39" fmla="*/ 0 h 54"/>
                  <a:gd name="T40" fmla="*/ 0 w 38"/>
                  <a:gd name="T41" fmla="*/ 0 h 54"/>
                  <a:gd name="T42" fmla="*/ 0 w 38"/>
                  <a:gd name="T43" fmla="*/ 0 h 54"/>
                  <a:gd name="T44" fmla="*/ 0 w 38"/>
                  <a:gd name="T45" fmla="*/ 0 h 54"/>
                  <a:gd name="T46" fmla="*/ 0 w 38"/>
                  <a:gd name="T47" fmla="*/ 0 h 54"/>
                  <a:gd name="T48" fmla="*/ 0 w 38"/>
                  <a:gd name="T49" fmla="*/ 0 h 54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38"/>
                  <a:gd name="T76" fmla="*/ 0 h 54"/>
                  <a:gd name="T77" fmla="*/ 38 w 38"/>
                  <a:gd name="T78" fmla="*/ 54 h 54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38" h="54">
                    <a:moveTo>
                      <a:pt x="20" y="7"/>
                    </a:moveTo>
                    <a:lnTo>
                      <a:pt x="20" y="8"/>
                    </a:lnTo>
                    <a:lnTo>
                      <a:pt x="19" y="4"/>
                    </a:lnTo>
                    <a:lnTo>
                      <a:pt x="15" y="1"/>
                    </a:lnTo>
                    <a:lnTo>
                      <a:pt x="12" y="0"/>
                    </a:lnTo>
                    <a:lnTo>
                      <a:pt x="7" y="0"/>
                    </a:lnTo>
                    <a:lnTo>
                      <a:pt x="4" y="1"/>
                    </a:lnTo>
                    <a:lnTo>
                      <a:pt x="1" y="4"/>
                    </a:lnTo>
                    <a:lnTo>
                      <a:pt x="0" y="8"/>
                    </a:lnTo>
                    <a:lnTo>
                      <a:pt x="0" y="11"/>
                    </a:lnTo>
                    <a:lnTo>
                      <a:pt x="1" y="17"/>
                    </a:lnTo>
                    <a:lnTo>
                      <a:pt x="4" y="24"/>
                    </a:lnTo>
                    <a:lnTo>
                      <a:pt x="8" y="32"/>
                    </a:lnTo>
                    <a:lnTo>
                      <a:pt x="14" y="39"/>
                    </a:lnTo>
                    <a:lnTo>
                      <a:pt x="20" y="46"/>
                    </a:lnTo>
                    <a:lnTo>
                      <a:pt x="27" y="50"/>
                    </a:lnTo>
                    <a:lnTo>
                      <a:pt x="33" y="54"/>
                    </a:lnTo>
                    <a:lnTo>
                      <a:pt x="38" y="54"/>
                    </a:lnTo>
                    <a:lnTo>
                      <a:pt x="36" y="42"/>
                    </a:lnTo>
                    <a:lnTo>
                      <a:pt x="32" y="29"/>
                    </a:lnTo>
                    <a:lnTo>
                      <a:pt x="25" y="16"/>
                    </a:lnTo>
                    <a:lnTo>
                      <a:pt x="2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68" name="Freeform 549"/>
              <p:cNvSpPr>
                <a:spLocks/>
              </p:cNvSpPr>
              <p:nvPr/>
            </p:nvSpPr>
            <p:spPr bwMode="auto">
              <a:xfrm>
                <a:off x="2636" y="2714"/>
                <a:ext cx="8" cy="6"/>
              </a:xfrm>
              <a:custGeom>
                <a:avLst/>
                <a:gdLst>
                  <a:gd name="T0" fmla="*/ 0 w 52"/>
                  <a:gd name="T1" fmla="*/ 0 h 36"/>
                  <a:gd name="T2" fmla="*/ 0 w 52"/>
                  <a:gd name="T3" fmla="*/ 0 h 36"/>
                  <a:gd name="T4" fmla="*/ 0 w 52"/>
                  <a:gd name="T5" fmla="*/ 0 h 36"/>
                  <a:gd name="T6" fmla="*/ 0 w 52"/>
                  <a:gd name="T7" fmla="*/ 0 h 36"/>
                  <a:gd name="T8" fmla="*/ 0 w 52"/>
                  <a:gd name="T9" fmla="*/ 0 h 36"/>
                  <a:gd name="T10" fmla="*/ 0 w 52"/>
                  <a:gd name="T11" fmla="*/ 0 h 36"/>
                  <a:gd name="T12" fmla="*/ 0 w 52"/>
                  <a:gd name="T13" fmla="*/ 0 h 36"/>
                  <a:gd name="T14" fmla="*/ 0 w 52"/>
                  <a:gd name="T15" fmla="*/ 0 h 36"/>
                  <a:gd name="T16" fmla="*/ 0 w 52"/>
                  <a:gd name="T17" fmla="*/ 0 h 36"/>
                  <a:gd name="T18" fmla="*/ 0 w 52"/>
                  <a:gd name="T19" fmla="*/ 0 h 36"/>
                  <a:gd name="T20" fmla="*/ 0 w 52"/>
                  <a:gd name="T21" fmla="*/ 0 h 36"/>
                  <a:gd name="T22" fmla="*/ 0 w 52"/>
                  <a:gd name="T23" fmla="*/ 0 h 36"/>
                  <a:gd name="T24" fmla="*/ 0 w 52"/>
                  <a:gd name="T25" fmla="*/ 0 h 36"/>
                  <a:gd name="T26" fmla="*/ 0 w 52"/>
                  <a:gd name="T27" fmla="*/ 0 h 36"/>
                  <a:gd name="T28" fmla="*/ 0 w 52"/>
                  <a:gd name="T29" fmla="*/ 0 h 36"/>
                  <a:gd name="T30" fmla="*/ 0 w 52"/>
                  <a:gd name="T31" fmla="*/ 0 h 36"/>
                  <a:gd name="T32" fmla="*/ 0 w 52"/>
                  <a:gd name="T33" fmla="*/ 0 h 36"/>
                  <a:gd name="T34" fmla="*/ 0 w 52"/>
                  <a:gd name="T35" fmla="*/ 0 h 36"/>
                  <a:gd name="T36" fmla="*/ 0 w 52"/>
                  <a:gd name="T37" fmla="*/ 0 h 36"/>
                  <a:gd name="T38" fmla="*/ 0 w 52"/>
                  <a:gd name="T39" fmla="*/ 0 h 36"/>
                  <a:gd name="T40" fmla="*/ 0 w 52"/>
                  <a:gd name="T41" fmla="*/ 0 h 36"/>
                  <a:gd name="T42" fmla="*/ 0 w 52"/>
                  <a:gd name="T43" fmla="*/ 0 h 36"/>
                  <a:gd name="T44" fmla="*/ 0 w 52"/>
                  <a:gd name="T45" fmla="*/ 0 h 36"/>
                  <a:gd name="T46" fmla="*/ 0 w 52"/>
                  <a:gd name="T47" fmla="*/ 0 h 36"/>
                  <a:gd name="T48" fmla="*/ 0 w 52"/>
                  <a:gd name="T49" fmla="*/ 0 h 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52"/>
                  <a:gd name="T76" fmla="*/ 0 h 36"/>
                  <a:gd name="T77" fmla="*/ 52 w 52"/>
                  <a:gd name="T78" fmla="*/ 36 h 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52" h="36">
                    <a:moveTo>
                      <a:pt x="41" y="27"/>
                    </a:moveTo>
                    <a:lnTo>
                      <a:pt x="46" y="24"/>
                    </a:lnTo>
                    <a:lnTo>
                      <a:pt x="51" y="21"/>
                    </a:lnTo>
                    <a:lnTo>
                      <a:pt x="52" y="16"/>
                    </a:lnTo>
                    <a:lnTo>
                      <a:pt x="52" y="12"/>
                    </a:lnTo>
                    <a:lnTo>
                      <a:pt x="50" y="6"/>
                    </a:lnTo>
                    <a:lnTo>
                      <a:pt x="46" y="2"/>
                    </a:lnTo>
                    <a:lnTo>
                      <a:pt x="41" y="0"/>
                    </a:lnTo>
                    <a:lnTo>
                      <a:pt x="36" y="0"/>
                    </a:lnTo>
                    <a:lnTo>
                      <a:pt x="33" y="0"/>
                    </a:lnTo>
                    <a:lnTo>
                      <a:pt x="29" y="1"/>
                    </a:lnTo>
                    <a:lnTo>
                      <a:pt x="21" y="4"/>
                    </a:lnTo>
                    <a:lnTo>
                      <a:pt x="13" y="8"/>
                    </a:lnTo>
                    <a:lnTo>
                      <a:pt x="6" y="15"/>
                    </a:lnTo>
                    <a:lnTo>
                      <a:pt x="3" y="22"/>
                    </a:lnTo>
                    <a:lnTo>
                      <a:pt x="0" y="29"/>
                    </a:lnTo>
                    <a:lnTo>
                      <a:pt x="0" y="31"/>
                    </a:lnTo>
                    <a:lnTo>
                      <a:pt x="4" y="33"/>
                    </a:lnTo>
                    <a:lnTo>
                      <a:pt x="9" y="36"/>
                    </a:lnTo>
                    <a:lnTo>
                      <a:pt x="13" y="36"/>
                    </a:lnTo>
                    <a:lnTo>
                      <a:pt x="18" y="36"/>
                    </a:lnTo>
                    <a:lnTo>
                      <a:pt x="24" y="33"/>
                    </a:lnTo>
                    <a:lnTo>
                      <a:pt x="30" y="32"/>
                    </a:lnTo>
                    <a:lnTo>
                      <a:pt x="36" y="30"/>
                    </a:lnTo>
                    <a:lnTo>
                      <a:pt x="41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69" name="Freeform 550"/>
              <p:cNvSpPr>
                <a:spLocks/>
              </p:cNvSpPr>
              <p:nvPr/>
            </p:nvSpPr>
            <p:spPr bwMode="auto">
              <a:xfrm>
                <a:off x="2596" y="2704"/>
                <a:ext cx="33" cy="39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70" name="Freeform 551"/>
              <p:cNvSpPr>
                <a:spLocks/>
              </p:cNvSpPr>
              <p:nvPr/>
            </p:nvSpPr>
            <p:spPr bwMode="auto">
              <a:xfrm>
                <a:off x="2652" y="2704"/>
                <a:ext cx="22" cy="30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71" name="Freeform 552"/>
              <p:cNvSpPr>
                <a:spLocks/>
              </p:cNvSpPr>
              <p:nvPr/>
            </p:nvSpPr>
            <p:spPr bwMode="auto">
              <a:xfrm>
                <a:off x="2575" y="2697"/>
                <a:ext cx="53" cy="63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72" name="Freeform 553"/>
              <p:cNvSpPr>
                <a:spLocks/>
              </p:cNvSpPr>
              <p:nvPr/>
            </p:nvSpPr>
            <p:spPr bwMode="auto">
              <a:xfrm>
                <a:off x="2650" y="2695"/>
                <a:ext cx="47" cy="42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73" name="Freeform 554"/>
              <p:cNvSpPr>
                <a:spLocks/>
              </p:cNvSpPr>
              <p:nvPr/>
            </p:nvSpPr>
            <p:spPr bwMode="auto">
              <a:xfrm>
                <a:off x="2556" y="2718"/>
                <a:ext cx="19" cy="39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74" name="Freeform 555"/>
              <p:cNvSpPr>
                <a:spLocks/>
              </p:cNvSpPr>
              <p:nvPr/>
            </p:nvSpPr>
            <p:spPr bwMode="auto">
              <a:xfrm>
                <a:off x="2689" y="2692"/>
                <a:ext cx="41" cy="52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231" name="Line 556"/>
            <p:cNvSpPr>
              <a:spLocks noChangeShapeType="1"/>
            </p:cNvSpPr>
            <p:nvPr/>
          </p:nvSpPr>
          <p:spPr bwMode="auto">
            <a:xfrm>
              <a:off x="4097" y="3373"/>
              <a:ext cx="317" cy="1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32" name="Line 557"/>
            <p:cNvSpPr>
              <a:spLocks noChangeShapeType="1"/>
            </p:cNvSpPr>
            <p:nvPr/>
          </p:nvSpPr>
          <p:spPr bwMode="auto">
            <a:xfrm>
              <a:off x="3750" y="3332"/>
              <a:ext cx="5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233" name="Group 558"/>
            <p:cNvGrpSpPr>
              <a:grpSpLocks/>
            </p:cNvGrpSpPr>
            <p:nvPr/>
          </p:nvGrpSpPr>
          <p:grpSpPr bwMode="auto">
            <a:xfrm>
              <a:off x="4995" y="3370"/>
              <a:ext cx="131" cy="258"/>
              <a:chOff x="4180" y="783"/>
              <a:chExt cx="150" cy="307"/>
            </a:xfrm>
          </p:grpSpPr>
          <p:sp>
            <p:nvSpPr>
              <p:cNvPr id="3250" name="AutoShape 559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251" name="Rectangle 560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252" name="Rectangle 561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253" name="AutoShape 562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254" name="Line 563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255" name="Line 564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256" name="Rectangle 565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257" name="Rectangle 566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3234" name="Line 567"/>
            <p:cNvSpPr>
              <a:spLocks noChangeShapeType="1"/>
            </p:cNvSpPr>
            <p:nvPr/>
          </p:nvSpPr>
          <p:spPr bwMode="auto">
            <a:xfrm flipH="1">
              <a:off x="3806" y="2401"/>
              <a:ext cx="2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35" name="Line 568"/>
            <p:cNvSpPr>
              <a:spLocks noChangeShapeType="1"/>
            </p:cNvSpPr>
            <p:nvPr/>
          </p:nvSpPr>
          <p:spPr bwMode="auto">
            <a:xfrm flipV="1">
              <a:off x="4623" y="1760"/>
              <a:ext cx="78" cy="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36" name="Line 569"/>
            <p:cNvSpPr>
              <a:spLocks noChangeShapeType="1"/>
            </p:cNvSpPr>
            <p:nvPr/>
          </p:nvSpPr>
          <p:spPr bwMode="auto">
            <a:xfrm>
              <a:off x="4514" y="1869"/>
              <a:ext cx="0" cy="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37" name="Line 570"/>
            <p:cNvSpPr>
              <a:spLocks noChangeShapeType="1"/>
            </p:cNvSpPr>
            <p:nvPr/>
          </p:nvSpPr>
          <p:spPr bwMode="auto">
            <a:xfrm flipV="1">
              <a:off x="4630" y="1804"/>
              <a:ext cx="166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38" name="Line 571"/>
            <p:cNvSpPr>
              <a:spLocks noChangeShapeType="1"/>
            </p:cNvSpPr>
            <p:nvPr/>
          </p:nvSpPr>
          <p:spPr bwMode="auto">
            <a:xfrm>
              <a:off x="4852" y="1803"/>
              <a:ext cx="0" cy="1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39" name="Line 572"/>
            <p:cNvSpPr>
              <a:spLocks noChangeShapeType="1"/>
            </p:cNvSpPr>
            <p:nvPr/>
          </p:nvSpPr>
          <p:spPr bwMode="auto">
            <a:xfrm>
              <a:off x="4634" y="1996"/>
              <a:ext cx="11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40" name="Line 573"/>
            <p:cNvSpPr>
              <a:spLocks noChangeShapeType="1"/>
            </p:cNvSpPr>
            <p:nvPr/>
          </p:nvSpPr>
          <p:spPr bwMode="auto">
            <a:xfrm flipV="1">
              <a:off x="3560" y="2542"/>
              <a:ext cx="106" cy="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41" name="Line 574"/>
            <p:cNvSpPr>
              <a:spLocks noChangeShapeType="1"/>
            </p:cNvSpPr>
            <p:nvPr/>
          </p:nvSpPr>
          <p:spPr bwMode="auto">
            <a:xfrm flipV="1">
              <a:off x="4895" y="1614"/>
              <a:ext cx="150" cy="1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42" name="Line 575"/>
            <p:cNvSpPr>
              <a:spLocks noChangeShapeType="1"/>
            </p:cNvSpPr>
            <p:nvPr/>
          </p:nvSpPr>
          <p:spPr bwMode="auto">
            <a:xfrm>
              <a:off x="4983" y="1990"/>
              <a:ext cx="1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43" name="Line 576"/>
            <p:cNvSpPr>
              <a:spLocks noChangeShapeType="1"/>
            </p:cNvSpPr>
            <p:nvPr/>
          </p:nvSpPr>
          <p:spPr bwMode="auto">
            <a:xfrm flipH="1">
              <a:off x="4445" y="2038"/>
              <a:ext cx="62" cy="4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44" name="Line 577"/>
            <p:cNvSpPr>
              <a:spLocks noChangeShapeType="1"/>
            </p:cNvSpPr>
            <p:nvPr/>
          </p:nvSpPr>
          <p:spPr bwMode="auto">
            <a:xfrm flipH="1">
              <a:off x="4817" y="2038"/>
              <a:ext cx="70" cy="4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45" name="Text Box 578"/>
            <p:cNvSpPr txBox="1">
              <a:spLocks noChangeArrowheads="1"/>
            </p:cNvSpPr>
            <p:nvPr/>
          </p:nvSpPr>
          <p:spPr bwMode="auto">
            <a:xfrm>
              <a:off x="3229" y="2006"/>
              <a:ext cx="10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CN" sz="1800">
                  <a:latin typeface="Comic Sans MS" pitchFamily="66" charset="0"/>
                  <a:ea typeface="宋体" pitchFamily="2" charset="-122"/>
                </a:rPr>
                <a:t>Home network</a:t>
              </a:r>
            </a:p>
          </p:txBody>
        </p:sp>
        <p:sp>
          <p:nvSpPr>
            <p:cNvPr id="3246" name="Text Box 579"/>
            <p:cNvSpPr txBox="1">
              <a:spLocks noChangeArrowheads="1"/>
            </p:cNvSpPr>
            <p:nvPr/>
          </p:nvSpPr>
          <p:spPr bwMode="auto">
            <a:xfrm>
              <a:off x="3515" y="2852"/>
              <a:ext cx="155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CN" sz="1800">
                  <a:latin typeface="Comic Sans MS" pitchFamily="66" charset="0"/>
                  <a:ea typeface="宋体" pitchFamily="2" charset="-122"/>
                </a:rPr>
                <a:t>Institutional network</a:t>
              </a:r>
            </a:p>
          </p:txBody>
        </p:sp>
        <p:sp>
          <p:nvSpPr>
            <p:cNvPr id="3247" name="Text Box 580"/>
            <p:cNvSpPr txBox="1">
              <a:spLocks noChangeArrowheads="1"/>
            </p:cNvSpPr>
            <p:nvPr/>
          </p:nvSpPr>
          <p:spPr bwMode="auto">
            <a:xfrm>
              <a:off x="3234" y="1065"/>
              <a:ext cx="114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CN" sz="1800">
                  <a:latin typeface="Comic Sans MS" pitchFamily="66" charset="0"/>
                  <a:ea typeface="宋体" pitchFamily="2" charset="-122"/>
                </a:rPr>
                <a:t>Mobile network</a:t>
              </a:r>
            </a:p>
          </p:txBody>
        </p:sp>
        <p:sp>
          <p:nvSpPr>
            <p:cNvPr id="3248" name="Text Box 581"/>
            <p:cNvSpPr txBox="1">
              <a:spLocks noChangeArrowheads="1"/>
            </p:cNvSpPr>
            <p:nvPr/>
          </p:nvSpPr>
          <p:spPr bwMode="auto">
            <a:xfrm>
              <a:off x="4369" y="1368"/>
              <a:ext cx="8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CN" sz="1800">
                  <a:latin typeface="Comic Sans MS" pitchFamily="66" charset="0"/>
                  <a:ea typeface="宋体" pitchFamily="2" charset="-122"/>
                </a:rPr>
                <a:t>Global ISP</a:t>
              </a:r>
            </a:p>
          </p:txBody>
        </p:sp>
        <p:sp>
          <p:nvSpPr>
            <p:cNvPr id="3249" name="Text Box 582"/>
            <p:cNvSpPr txBox="1">
              <a:spLocks noChangeArrowheads="1"/>
            </p:cNvSpPr>
            <p:nvPr/>
          </p:nvSpPr>
          <p:spPr bwMode="auto">
            <a:xfrm>
              <a:off x="4240" y="2240"/>
              <a:ext cx="96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CN" sz="1800">
                  <a:latin typeface="Comic Sans MS" pitchFamily="66" charset="0"/>
                  <a:ea typeface="宋体" pitchFamily="2" charset="-122"/>
                </a:rPr>
                <a:t>Regional ISP</a:t>
              </a:r>
            </a:p>
          </p:txBody>
        </p:sp>
      </p:grpSp>
      <p:grpSp>
        <p:nvGrpSpPr>
          <p:cNvPr id="3188" name="Group 674"/>
          <p:cNvGrpSpPr>
            <a:grpSpLocks/>
          </p:cNvGrpSpPr>
          <p:nvPr/>
        </p:nvGrpSpPr>
        <p:grpSpPr bwMode="auto">
          <a:xfrm>
            <a:off x="465138" y="5464175"/>
            <a:ext cx="800100" cy="506413"/>
            <a:chOff x="293" y="3442"/>
            <a:chExt cx="504" cy="319"/>
          </a:xfrm>
        </p:grpSpPr>
        <p:grpSp>
          <p:nvGrpSpPr>
            <p:cNvPr id="3169" name="Group 585"/>
            <p:cNvGrpSpPr>
              <a:grpSpLocks/>
            </p:cNvGrpSpPr>
            <p:nvPr/>
          </p:nvGrpSpPr>
          <p:grpSpPr bwMode="auto">
            <a:xfrm>
              <a:off x="383" y="3442"/>
              <a:ext cx="228" cy="108"/>
              <a:chOff x="3600" y="219"/>
              <a:chExt cx="360" cy="175"/>
            </a:xfrm>
          </p:grpSpPr>
          <p:sp>
            <p:nvSpPr>
              <p:cNvPr id="3171" name="Oval 586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172" name="Line 587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73" name="Line 588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74" name="Rectangle 589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175" name="Oval 590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3176" name="Group 591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181" name="Line 59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82" name="Line 59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83" name="Line 59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77" name="Group 595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178" name="Line 59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79" name="Line 59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80" name="Line 59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3170" name="Text Box 662"/>
            <p:cNvSpPr txBox="1">
              <a:spLocks noChangeArrowheads="1"/>
            </p:cNvSpPr>
            <p:nvPr/>
          </p:nvSpPr>
          <p:spPr bwMode="auto">
            <a:xfrm>
              <a:off x="293" y="3549"/>
              <a:ext cx="50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CN" sz="1600">
                  <a:latin typeface="Comic Sans MS" pitchFamily="66" charset="0"/>
                  <a:ea typeface="宋体" pitchFamily="2" charset="-122"/>
                </a:rPr>
                <a:t>router</a:t>
              </a:r>
            </a:p>
          </p:txBody>
        </p:sp>
      </p:grpSp>
      <p:grpSp>
        <p:nvGrpSpPr>
          <p:cNvPr id="3193" name="Group 672"/>
          <p:cNvGrpSpPr>
            <a:grpSpLocks/>
          </p:cNvGrpSpPr>
          <p:nvPr/>
        </p:nvGrpSpPr>
        <p:grpSpPr bwMode="auto">
          <a:xfrm>
            <a:off x="0" y="1325563"/>
            <a:ext cx="1458913" cy="1893887"/>
            <a:chOff x="92" y="835"/>
            <a:chExt cx="919" cy="1193"/>
          </a:xfrm>
        </p:grpSpPr>
        <p:grpSp>
          <p:nvGrpSpPr>
            <p:cNvPr id="3154" name="Group 599"/>
            <p:cNvGrpSpPr>
              <a:grpSpLocks/>
            </p:cNvGrpSpPr>
            <p:nvPr/>
          </p:nvGrpSpPr>
          <p:grpSpPr bwMode="auto">
            <a:xfrm>
              <a:off x="92" y="1416"/>
              <a:ext cx="220" cy="245"/>
              <a:chOff x="2870" y="1518"/>
              <a:chExt cx="292" cy="320"/>
            </a:xfrm>
          </p:grpSpPr>
          <p:graphicFrame>
            <p:nvGraphicFramePr>
              <p:cNvPr id="3075" name="Object 600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265" name="Clip" r:id="rId23" imgW="819000" imgH="847800" progId="MS_ClipArt_Gallery.2">
                      <p:embed/>
                    </p:oleObj>
                  </mc:Choice>
                  <mc:Fallback>
                    <p:oleObj name="Clip" r:id="rId23" imgW="819000" imgH="847800" progId="MS_ClipArt_Gallery.2">
                      <p:embed/>
                      <p:pic>
                        <p:nvPicPr>
                          <p:cNvPr id="0" name="Object 60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76" name="Object 601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266" name="Clip" r:id="rId24" imgW="1266840" imgH="1200240" progId="MS_ClipArt_Gallery.2">
                      <p:embed/>
                    </p:oleObj>
                  </mc:Choice>
                  <mc:Fallback>
                    <p:oleObj name="Clip" r:id="rId24" imgW="1266840" imgH="1200240" progId="MS_ClipArt_Gallery.2">
                      <p:embed/>
                      <p:pic>
                        <p:nvPicPr>
                          <p:cNvPr id="0" name="Object 60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074" name="Object 602"/>
            <p:cNvGraphicFramePr>
              <a:graphicFrameLocks noChangeAspect="1"/>
            </p:cNvGraphicFramePr>
            <p:nvPr/>
          </p:nvGraphicFramePr>
          <p:xfrm>
            <a:off x="131" y="843"/>
            <a:ext cx="207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67" name="Clip" r:id="rId25" imgW="1305000" imgH="1085760" progId="MS_ClipArt_Gallery.2">
                    <p:embed/>
                  </p:oleObj>
                </mc:Choice>
                <mc:Fallback>
                  <p:oleObj name="Clip" r:id="rId25" imgW="1305000" imgH="1085760" progId="MS_ClipArt_Gallery.2">
                    <p:embed/>
                    <p:pic>
                      <p:nvPicPr>
                        <p:cNvPr id="0" name="Object 60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1" y="843"/>
                          <a:ext cx="207" cy="1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155" name="Group 603"/>
            <p:cNvGrpSpPr>
              <a:grpSpLocks/>
            </p:cNvGrpSpPr>
            <p:nvPr/>
          </p:nvGrpSpPr>
          <p:grpSpPr bwMode="auto">
            <a:xfrm>
              <a:off x="171" y="1105"/>
              <a:ext cx="148" cy="241"/>
              <a:chOff x="4180" y="783"/>
              <a:chExt cx="150" cy="307"/>
            </a:xfrm>
          </p:grpSpPr>
          <p:sp>
            <p:nvSpPr>
              <p:cNvPr id="3161" name="AutoShape 604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162" name="Rectangle 605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163" name="Rectangle 606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164" name="AutoShape 607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165" name="Line 608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66" name="Line 609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67" name="Rectangle 610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168" name="Rectangle 611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</p:grpSp>
        <p:pic>
          <p:nvPicPr>
            <p:cNvPr id="3156" name="Picture 661" descr="imgyjavg[1]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" y="1763"/>
              <a:ext cx="232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57" name="Text Box 663"/>
            <p:cNvSpPr txBox="1">
              <a:spLocks noChangeArrowheads="1"/>
            </p:cNvSpPr>
            <p:nvPr/>
          </p:nvSpPr>
          <p:spPr bwMode="auto">
            <a:xfrm>
              <a:off x="348" y="835"/>
              <a:ext cx="26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CN" sz="1600">
                  <a:latin typeface="Comic Sans MS" pitchFamily="66" charset="0"/>
                  <a:ea typeface="宋体" pitchFamily="2" charset="-122"/>
                </a:rPr>
                <a:t>PC</a:t>
              </a:r>
            </a:p>
          </p:txBody>
        </p:sp>
        <p:sp>
          <p:nvSpPr>
            <p:cNvPr id="3158" name="Text Box 664"/>
            <p:cNvSpPr txBox="1">
              <a:spLocks noChangeArrowheads="1"/>
            </p:cNvSpPr>
            <p:nvPr/>
          </p:nvSpPr>
          <p:spPr bwMode="auto">
            <a:xfrm>
              <a:off x="334" y="1107"/>
              <a:ext cx="50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CN" sz="1600">
                  <a:latin typeface="Comic Sans MS" pitchFamily="66" charset="0"/>
                  <a:ea typeface="宋体" pitchFamily="2" charset="-122"/>
                </a:rPr>
                <a:t>server</a:t>
              </a:r>
            </a:p>
          </p:txBody>
        </p:sp>
        <p:sp>
          <p:nvSpPr>
            <p:cNvPr id="3159" name="Text Box 665"/>
            <p:cNvSpPr txBox="1">
              <a:spLocks noChangeArrowheads="1"/>
            </p:cNvSpPr>
            <p:nvPr/>
          </p:nvSpPr>
          <p:spPr bwMode="auto">
            <a:xfrm>
              <a:off x="345" y="1437"/>
              <a:ext cx="601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zh-CN" sz="1600">
                  <a:latin typeface="Comic Sans MS" pitchFamily="66" charset="0"/>
                  <a:ea typeface="宋体" pitchFamily="2" charset="-122"/>
                </a:rPr>
                <a:t>wireless</a:t>
              </a:r>
            </a:p>
            <a:p>
              <a:pPr>
                <a:lnSpc>
                  <a:spcPct val="75000"/>
                </a:lnSpc>
              </a:pPr>
              <a:r>
                <a:rPr lang="en-US" altLang="zh-CN" sz="1600">
                  <a:latin typeface="Comic Sans MS" pitchFamily="66" charset="0"/>
                  <a:ea typeface="宋体" pitchFamily="2" charset="-122"/>
                </a:rPr>
                <a:t>laptop</a:t>
              </a:r>
            </a:p>
          </p:txBody>
        </p:sp>
        <p:sp>
          <p:nvSpPr>
            <p:cNvPr id="3160" name="Text Box 667"/>
            <p:cNvSpPr txBox="1">
              <a:spLocks noChangeArrowheads="1"/>
            </p:cNvSpPr>
            <p:nvPr/>
          </p:nvSpPr>
          <p:spPr bwMode="auto">
            <a:xfrm>
              <a:off x="359" y="1738"/>
              <a:ext cx="652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zh-CN" sz="1600">
                  <a:latin typeface="Comic Sans MS" pitchFamily="66" charset="0"/>
                  <a:ea typeface="宋体" pitchFamily="2" charset="-122"/>
                </a:rPr>
                <a:t>cellular </a:t>
              </a:r>
            </a:p>
            <a:p>
              <a:pPr>
                <a:lnSpc>
                  <a:spcPct val="75000"/>
                </a:lnSpc>
              </a:pPr>
              <a:r>
                <a:rPr lang="en-US" altLang="zh-CN" sz="1600">
                  <a:latin typeface="Comic Sans MS" pitchFamily="66" charset="0"/>
                  <a:ea typeface="宋体" pitchFamily="2" charset="-122"/>
                </a:rPr>
                <a:t>handheld</a:t>
              </a:r>
            </a:p>
          </p:txBody>
        </p:sp>
      </p:grpSp>
      <p:grpSp>
        <p:nvGrpSpPr>
          <p:cNvPr id="3196" name="Group 673"/>
          <p:cNvGrpSpPr>
            <a:grpSpLocks/>
          </p:cNvGrpSpPr>
          <p:nvPr/>
        </p:nvGrpSpPr>
        <p:grpSpPr bwMode="auto">
          <a:xfrm>
            <a:off x="338138" y="3878263"/>
            <a:ext cx="1431925" cy="992187"/>
            <a:chOff x="213" y="2435"/>
            <a:chExt cx="902" cy="625"/>
          </a:xfrm>
        </p:grpSpPr>
        <p:grpSp>
          <p:nvGrpSpPr>
            <p:cNvPr id="3102" name="Group 612"/>
            <p:cNvGrpSpPr>
              <a:grpSpLocks/>
            </p:cNvGrpSpPr>
            <p:nvPr/>
          </p:nvGrpSpPr>
          <p:grpSpPr bwMode="auto">
            <a:xfrm>
              <a:off x="213" y="2446"/>
              <a:ext cx="149" cy="213"/>
              <a:chOff x="2556" y="2689"/>
              <a:chExt cx="183" cy="255"/>
            </a:xfrm>
          </p:grpSpPr>
          <p:pic>
            <p:nvPicPr>
              <p:cNvPr id="3137" name="Picture 613" descr="31u_bnrz[1]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09" y="2770"/>
                <a:ext cx="121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38" name="Freeform 614"/>
              <p:cNvSpPr>
                <a:spLocks/>
              </p:cNvSpPr>
              <p:nvPr/>
            </p:nvSpPr>
            <p:spPr bwMode="auto">
              <a:xfrm>
                <a:off x="2605" y="2702"/>
                <a:ext cx="33" cy="39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39" name="Freeform 615"/>
              <p:cNvSpPr>
                <a:spLocks/>
              </p:cNvSpPr>
              <p:nvPr/>
            </p:nvSpPr>
            <p:spPr bwMode="auto">
              <a:xfrm>
                <a:off x="2661" y="2701"/>
                <a:ext cx="22" cy="30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40" name="Freeform 616"/>
              <p:cNvSpPr>
                <a:spLocks/>
              </p:cNvSpPr>
              <p:nvPr/>
            </p:nvSpPr>
            <p:spPr bwMode="auto">
              <a:xfrm>
                <a:off x="2584" y="2694"/>
                <a:ext cx="54" cy="63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41" name="Freeform 617"/>
              <p:cNvSpPr>
                <a:spLocks/>
              </p:cNvSpPr>
              <p:nvPr/>
            </p:nvSpPr>
            <p:spPr bwMode="auto">
              <a:xfrm>
                <a:off x="2660" y="2692"/>
                <a:ext cx="47" cy="42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42" name="Freeform 618"/>
              <p:cNvSpPr>
                <a:spLocks/>
              </p:cNvSpPr>
              <p:nvPr/>
            </p:nvSpPr>
            <p:spPr bwMode="auto">
              <a:xfrm>
                <a:off x="2564" y="2712"/>
                <a:ext cx="19" cy="39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43" name="Freeform 619"/>
              <p:cNvSpPr>
                <a:spLocks/>
              </p:cNvSpPr>
              <p:nvPr/>
            </p:nvSpPr>
            <p:spPr bwMode="auto">
              <a:xfrm>
                <a:off x="2698" y="2689"/>
                <a:ext cx="41" cy="52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44" name="Freeform 620"/>
              <p:cNvSpPr>
                <a:spLocks/>
              </p:cNvSpPr>
              <p:nvPr/>
            </p:nvSpPr>
            <p:spPr bwMode="auto">
              <a:xfrm>
                <a:off x="2653" y="2750"/>
                <a:ext cx="14" cy="31"/>
              </a:xfrm>
              <a:custGeom>
                <a:avLst/>
                <a:gdLst>
                  <a:gd name="T0" fmla="*/ 0 w 83"/>
                  <a:gd name="T1" fmla="*/ 0 h 187"/>
                  <a:gd name="T2" fmla="*/ 0 w 83"/>
                  <a:gd name="T3" fmla="*/ 0 h 187"/>
                  <a:gd name="T4" fmla="*/ 0 w 83"/>
                  <a:gd name="T5" fmla="*/ 0 h 187"/>
                  <a:gd name="T6" fmla="*/ 0 w 83"/>
                  <a:gd name="T7" fmla="*/ 0 h 187"/>
                  <a:gd name="T8" fmla="*/ 0 w 83"/>
                  <a:gd name="T9" fmla="*/ 0 h 187"/>
                  <a:gd name="T10" fmla="*/ 0 w 83"/>
                  <a:gd name="T11" fmla="*/ 0 h 187"/>
                  <a:gd name="T12" fmla="*/ 0 w 83"/>
                  <a:gd name="T13" fmla="*/ 0 h 187"/>
                  <a:gd name="T14" fmla="*/ 0 w 83"/>
                  <a:gd name="T15" fmla="*/ 0 h 187"/>
                  <a:gd name="T16" fmla="*/ 0 w 83"/>
                  <a:gd name="T17" fmla="*/ 0 h 187"/>
                  <a:gd name="T18" fmla="*/ 0 w 83"/>
                  <a:gd name="T19" fmla="*/ 0 h 187"/>
                  <a:gd name="T20" fmla="*/ 0 w 83"/>
                  <a:gd name="T21" fmla="*/ 0 h 187"/>
                  <a:gd name="T22" fmla="*/ 0 w 83"/>
                  <a:gd name="T23" fmla="*/ 0 h 187"/>
                  <a:gd name="T24" fmla="*/ 0 w 83"/>
                  <a:gd name="T25" fmla="*/ 0 h 187"/>
                  <a:gd name="T26" fmla="*/ 0 w 83"/>
                  <a:gd name="T27" fmla="*/ 0 h 187"/>
                  <a:gd name="T28" fmla="*/ 0 w 83"/>
                  <a:gd name="T29" fmla="*/ 0 h 187"/>
                  <a:gd name="T30" fmla="*/ 0 w 83"/>
                  <a:gd name="T31" fmla="*/ 0 h 187"/>
                  <a:gd name="T32" fmla="*/ 0 w 83"/>
                  <a:gd name="T33" fmla="*/ 0 h 187"/>
                  <a:gd name="T34" fmla="*/ 0 w 83"/>
                  <a:gd name="T35" fmla="*/ 0 h 187"/>
                  <a:gd name="T36" fmla="*/ 0 w 83"/>
                  <a:gd name="T37" fmla="*/ 0 h 187"/>
                  <a:gd name="T38" fmla="*/ 0 w 83"/>
                  <a:gd name="T39" fmla="*/ 0 h 187"/>
                  <a:gd name="T40" fmla="*/ 0 w 83"/>
                  <a:gd name="T41" fmla="*/ 0 h 187"/>
                  <a:gd name="T42" fmla="*/ 0 w 83"/>
                  <a:gd name="T43" fmla="*/ 0 h 187"/>
                  <a:gd name="T44" fmla="*/ 0 w 83"/>
                  <a:gd name="T45" fmla="*/ 0 h 187"/>
                  <a:gd name="T46" fmla="*/ 0 w 83"/>
                  <a:gd name="T47" fmla="*/ 0 h 187"/>
                  <a:gd name="T48" fmla="*/ 0 w 83"/>
                  <a:gd name="T49" fmla="*/ 0 h 18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83"/>
                  <a:gd name="T76" fmla="*/ 0 h 187"/>
                  <a:gd name="T77" fmla="*/ 83 w 83"/>
                  <a:gd name="T78" fmla="*/ 187 h 18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83" h="187">
                    <a:moveTo>
                      <a:pt x="31" y="14"/>
                    </a:moveTo>
                    <a:lnTo>
                      <a:pt x="29" y="8"/>
                    </a:lnTo>
                    <a:lnTo>
                      <a:pt x="25" y="3"/>
                    </a:lnTo>
                    <a:lnTo>
                      <a:pt x="19" y="1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3" y="5"/>
                    </a:lnTo>
                    <a:lnTo>
                      <a:pt x="0" y="11"/>
                    </a:lnTo>
                    <a:lnTo>
                      <a:pt x="0" y="17"/>
                    </a:lnTo>
                    <a:lnTo>
                      <a:pt x="5" y="42"/>
                    </a:lnTo>
                    <a:lnTo>
                      <a:pt x="15" y="71"/>
                    </a:lnTo>
                    <a:lnTo>
                      <a:pt x="27" y="100"/>
                    </a:lnTo>
                    <a:lnTo>
                      <a:pt x="41" y="127"/>
                    </a:lnTo>
                    <a:lnTo>
                      <a:pt x="55" y="151"/>
                    </a:lnTo>
                    <a:lnTo>
                      <a:pt x="68" y="171"/>
                    </a:lnTo>
                    <a:lnTo>
                      <a:pt x="77" y="184"/>
                    </a:lnTo>
                    <a:lnTo>
                      <a:pt x="83" y="187"/>
                    </a:lnTo>
                    <a:lnTo>
                      <a:pt x="80" y="174"/>
                    </a:lnTo>
                    <a:lnTo>
                      <a:pt x="75" y="158"/>
                    </a:lnTo>
                    <a:lnTo>
                      <a:pt x="68" y="138"/>
                    </a:lnTo>
                    <a:lnTo>
                      <a:pt x="59" y="113"/>
                    </a:lnTo>
                    <a:lnTo>
                      <a:pt x="51" y="88"/>
                    </a:lnTo>
                    <a:lnTo>
                      <a:pt x="43" y="63"/>
                    </a:lnTo>
                    <a:lnTo>
                      <a:pt x="36" y="38"/>
                    </a:lnTo>
                    <a:lnTo>
                      <a:pt x="31" y="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45" name="Freeform 621"/>
              <p:cNvSpPr>
                <a:spLocks/>
              </p:cNvSpPr>
              <p:nvPr/>
            </p:nvSpPr>
            <p:spPr bwMode="auto">
              <a:xfrm>
                <a:off x="2647" y="2733"/>
                <a:ext cx="7" cy="16"/>
              </a:xfrm>
              <a:custGeom>
                <a:avLst/>
                <a:gdLst>
                  <a:gd name="T0" fmla="*/ 0 w 44"/>
                  <a:gd name="T1" fmla="*/ 0 h 94"/>
                  <a:gd name="T2" fmla="*/ 0 w 44"/>
                  <a:gd name="T3" fmla="*/ 0 h 94"/>
                  <a:gd name="T4" fmla="*/ 0 w 44"/>
                  <a:gd name="T5" fmla="*/ 0 h 94"/>
                  <a:gd name="T6" fmla="*/ 0 w 44"/>
                  <a:gd name="T7" fmla="*/ 0 h 94"/>
                  <a:gd name="T8" fmla="*/ 0 w 44"/>
                  <a:gd name="T9" fmla="*/ 0 h 94"/>
                  <a:gd name="T10" fmla="*/ 0 w 44"/>
                  <a:gd name="T11" fmla="*/ 0 h 94"/>
                  <a:gd name="T12" fmla="*/ 0 w 44"/>
                  <a:gd name="T13" fmla="*/ 0 h 94"/>
                  <a:gd name="T14" fmla="*/ 0 w 44"/>
                  <a:gd name="T15" fmla="*/ 0 h 94"/>
                  <a:gd name="T16" fmla="*/ 0 w 44"/>
                  <a:gd name="T17" fmla="*/ 0 h 94"/>
                  <a:gd name="T18" fmla="*/ 0 w 44"/>
                  <a:gd name="T19" fmla="*/ 0 h 94"/>
                  <a:gd name="T20" fmla="*/ 0 w 44"/>
                  <a:gd name="T21" fmla="*/ 0 h 94"/>
                  <a:gd name="T22" fmla="*/ 0 w 44"/>
                  <a:gd name="T23" fmla="*/ 0 h 94"/>
                  <a:gd name="T24" fmla="*/ 0 w 44"/>
                  <a:gd name="T25" fmla="*/ 0 h 94"/>
                  <a:gd name="T26" fmla="*/ 0 w 44"/>
                  <a:gd name="T27" fmla="*/ 0 h 94"/>
                  <a:gd name="T28" fmla="*/ 0 w 44"/>
                  <a:gd name="T29" fmla="*/ 0 h 94"/>
                  <a:gd name="T30" fmla="*/ 0 w 44"/>
                  <a:gd name="T31" fmla="*/ 0 h 94"/>
                  <a:gd name="T32" fmla="*/ 0 w 44"/>
                  <a:gd name="T33" fmla="*/ 0 h 94"/>
                  <a:gd name="T34" fmla="*/ 0 w 44"/>
                  <a:gd name="T35" fmla="*/ 0 h 94"/>
                  <a:gd name="T36" fmla="*/ 0 w 44"/>
                  <a:gd name="T37" fmla="*/ 0 h 94"/>
                  <a:gd name="T38" fmla="*/ 0 w 44"/>
                  <a:gd name="T39" fmla="*/ 0 h 94"/>
                  <a:gd name="T40" fmla="*/ 0 w 44"/>
                  <a:gd name="T41" fmla="*/ 0 h 9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44"/>
                  <a:gd name="T64" fmla="*/ 0 h 94"/>
                  <a:gd name="T65" fmla="*/ 44 w 44"/>
                  <a:gd name="T66" fmla="*/ 94 h 94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44" h="94">
                    <a:moveTo>
                      <a:pt x="22" y="10"/>
                    </a:moveTo>
                    <a:lnTo>
                      <a:pt x="21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1"/>
                    </a:lnTo>
                    <a:lnTo>
                      <a:pt x="3" y="3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0" y="24"/>
                    </a:lnTo>
                    <a:lnTo>
                      <a:pt x="4" y="38"/>
                    </a:lnTo>
                    <a:lnTo>
                      <a:pt x="8" y="52"/>
                    </a:lnTo>
                    <a:lnTo>
                      <a:pt x="14" y="65"/>
                    </a:lnTo>
                    <a:lnTo>
                      <a:pt x="21" y="78"/>
                    </a:lnTo>
                    <a:lnTo>
                      <a:pt x="28" y="87"/>
                    </a:lnTo>
                    <a:lnTo>
                      <a:pt x="37" y="93"/>
                    </a:lnTo>
                    <a:lnTo>
                      <a:pt x="42" y="94"/>
                    </a:lnTo>
                    <a:lnTo>
                      <a:pt x="44" y="76"/>
                    </a:lnTo>
                    <a:lnTo>
                      <a:pt x="38" y="54"/>
                    </a:lnTo>
                    <a:lnTo>
                      <a:pt x="31" y="32"/>
                    </a:lnTo>
                    <a:lnTo>
                      <a:pt x="22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46" name="Freeform 622"/>
              <p:cNvSpPr>
                <a:spLocks/>
              </p:cNvSpPr>
              <p:nvPr/>
            </p:nvSpPr>
            <p:spPr bwMode="auto">
              <a:xfrm>
                <a:off x="2641" y="2722"/>
                <a:ext cx="6" cy="9"/>
              </a:xfrm>
              <a:custGeom>
                <a:avLst/>
                <a:gdLst>
                  <a:gd name="T0" fmla="*/ 0 w 38"/>
                  <a:gd name="T1" fmla="*/ 0 h 54"/>
                  <a:gd name="T2" fmla="*/ 0 w 38"/>
                  <a:gd name="T3" fmla="*/ 0 h 54"/>
                  <a:gd name="T4" fmla="*/ 0 w 38"/>
                  <a:gd name="T5" fmla="*/ 0 h 54"/>
                  <a:gd name="T6" fmla="*/ 0 w 38"/>
                  <a:gd name="T7" fmla="*/ 0 h 54"/>
                  <a:gd name="T8" fmla="*/ 0 w 38"/>
                  <a:gd name="T9" fmla="*/ 0 h 54"/>
                  <a:gd name="T10" fmla="*/ 0 w 38"/>
                  <a:gd name="T11" fmla="*/ 0 h 54"/>
                  <a:gd name="T12" fmla="*/ 0 w 38"/>
                  <a:gd name="T13" fmla="*/ 0 h 54"/>
                  <a:gd name="T14" fmla="*/ 0 w 38"/>
                  <a:gd name="T15" fmla="*/ 0 h 54"/>
                  <a:gd name="T16" fmla="*/ 0 w 38"/>
                  <a:gd name="T17" fmla="*/ 0 h 54"/>
                  <a:gd name="T18" fmla="*/ 0 w 38"/>
                  <a:gd name="T19" fmla="*/ 0 h 54"/>
                  <a:gd name="T20" fmla="*/ 0 w 38"/>
                  <a:gd name="T21" fmla="*/ 0 h 54"/>
                  <a:gd name="T22" fmla="*/ 0 w 38"/>
                  <a:gd name="T23" fmla="*/ 0 h 54"/>
                  <a:gd name="T24" fmla="*/ 0 w 38"/>
                  <a:gd name="T25" fmla="*/ 0 h 54"/>
                  <a:gd name="T26" fmla="*/ 0 w 38"/>
                  <a:gd name="T27" fmla="*/ 0 h 54"/>
                  <a:gd name="T28" fmla="*/ 0 w 38"/>
                  <a:gd name="T29" fmla="*/ 0 h 54"/>
                  <a:gd name="T30" fmla="*/ 0 w 38"/>
                  <a:gd name="T31" fmla="*/ 0 h 54"/>
                  <a:gd name="T32" fmla="*/ 0 w 38"/>
                  <a:gd name="T33" fmla="*/ 0 h 54"/>
                  <a:gd name="T34" fmla="*/ 0 w 38"/>
                  <a:gd name="T35" fmla="*/ 0 h 54"/>
                  <a:gd name="T36" fmla="*/ 0 w 38"/>
                  <a:gd name="T37" fmla="*/ 0 h 54"/>
                  <a:gd name="T38" fmla="*/ 0 w 38"/>
                  <a:gd name="T39" fmla="*/ 0 h 54"/>
                  <a:gd name="T40" fmla="*/ 0 w 38"/>
                  <a:gd name="T41" fmla="*/ 0 h 54"/>
                  <a:gd name="T42" fmla="*/ 0 w 38"/>
                  <a:gd name="T43" fmla="*/ 0 h 54"/>
                  <a:gd name="T44" fmla="*/ 0 w 38"/>
                  <a:gd name="T45" fmla="*/ 0 h 54"/>
                  <a:gd name="T46" fmla="*/ 0 w 38"/>
                  <a:gd name="T47" fmla="*/ 0 h 54"/>
                  <a:gd name="T48" fmla="*/ 0 w 38"/>
                  <a:gd name="T49" fmla="*/ 0 h 54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38"/>
                  <a:gd name="T76" fmla="*/ 0 h 54"/>
                  <a:gd name="T77" fmla="*/ 38 w 38"/>
                  <a:gd name="T78" fmla="*/ 54 h 54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38" h="54">
                    <a:moveTo>
                      <a:pt x="20" y="7"/>
                    </a:moveTo>
                    <a:lnTo>
                      <a:pt x="20" y="8"/>
                    </a:lnTo>
                    <a:lnTo>
                      <a:pt x="19" y="4"/>
                    </a:lnTo>
                    <a:lnTo>
                      <a:pt x="15" y="1"/>
                    </a:lnTo>
                    <a:lnTo>
                      <a:pt x="12" y="0"/>
                    </a:lnTo>
                    <a:lnTo>
                      <a:pt x="7" y="0"/>
                    </a:lnTo>
                    <a:lnTo>
                      <a:pt x="4" y="1"/>
                    </a:lnTo>
                    <a:lnTo>
                      <a:pt x="1" y="4"/>
                    </a:lnTo>
                    <a:lnTo>
                      <a:pt x="0" y="8"/>
                    </a:lnTo>
                    <a:lnTo>
                      <a:pt x="0" y="11"/>
                    </a:lnTo>
                    <a:lnTo>
                      <a:pt x="1" y="17"/>
                    </a:lnTo>
                    <a:lnTo>
                      <a:pt x="4" y="24"/>
                    </a:lnTo>
                    <a:lnTo>
                      <a:pt x="8" y="32"/>
                    </a:lnTo>
                    <a:lnTo>
                      <a:pt x="14" y="39"/>
                    </a:lnTo>
                    <a:lnTo>
                      <a:pt x="20" y="46"/>
                    </a:lnTo>
                    <a:lnTo>
                      <a:pt x="27" y="50"/>
                    </a:lnTo>
                    <a:lnTo>
                      <a:pt x="33" y="54"/>
                    </a:lnTo>
                    <a:lnTo>
                      <a:pt x="38" y="54"/>
                    </a:lnTo>
                    <a:lnTo>
                      <a:pt x="36" y="42"/>
                    </a:lnTo>
                    <a:lnTo>
                      <a:pt x="32" y="29"/>
                    </a:lnTo>
                    <a:lnTo>
                      <a:pt x="25" y="16"/>
                    </a:lnTo>
                    <a:lnTo>
                      <a:pt x="2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47" name="Freeform 623"/>
              <p:cNvSpPr>
                <a:spLocks/>
              </p:cNvSpPr>
              <p:nvPr/>
            </p:nvSpPr>
            <p:spPr bwMode="auto">
              <a:xfrm>
                <a:off x="2636" y="2714"/>
                <a:ext cx="8" cy="6"/>
              </a:xfrm>
              <a:custGeom>
                <a:avLst/>
                <a:gdLst>
                  <a:gd name="T0" fmla="*/ 0 w 52"/>
                  <a:gd name="T1" fmla="*/ 0 h 36"/>
                  <a:gd name="T2" fmla="*/ 0 w 52"/>
                  <a:gd name="T3" fmla="*/ 0 h 36"/>
                  <a:gd name="T4" fmla="*/ 0 w 52"/>
                  <a:gd name="T5" fmla="*/ 0 h 36"/>
                  <a:gd name="T6" fmla="*/ 0 w 52"/>
                  <a:gd name="T7" fmla="*/ 0 h 36"/>
                  <a:gd name="T8" fmla="*/ 0 w 52"/>
                  <a:gd name="T9" fmla="*/ 0 h 36"/>
                  <a:gd name="T10" fmla="*/ 0 w 52"/>
                  <a:gd name="T11" fmla="*/ 0 h 36"/>
                  <a:gd name="T12" fmla="*/ 0 w 52"/>
                  <a:gd name="T13" fmla="*/ 0 h 36"/>
                  <a:gd name="T14" fmla="*/ 0 w 52"/>
                  <a:gd name="T15" fmla="*/ 0 h 36"/>
                  <a:gd name="T16" fmla="*/ 0 w 52"/>
                  <a:gd name="T17" fmla="*/ 0 h 36"/>
                  <a:gd name="T18" fmla="*/ 0 w 52"/>
                  <a:gd name="T19" fmla="*/ 0 h 36"/>
                  <a:gd name="T20" fmla="*/ 0 w 52"/>
                  <a:gd name="T21" fmla="*/ 0 h 36"/>
                  <a:gd name="T22" fmla="*/ 0 w 52"/>
                  <a:gd name="T23" fmla="*/ 0 h 36"/>
                  <a:gd name="T24" fmla="*/ 0 w 52"/>
                  <a:gd name="T25" fmla="*/ 0 h 36"/>
                  <a:gd name="T26" fmla="*/ 0 w 52"/>
                  <a:gd name="T27" fmla="*/ 0 h 36"/>
                  <a:gd name="T28" fmla="*/ 0 w 52"/>
                  <a:gd name="T29" fmla="*/ 0 h 36"/>
                  <a:gd name="T30" fmla="*/ 0 w 52"/>
                  <a:gd name="T31" fmla="*/ 0 h 36"/>
                  <a:gd name="T32" fmla="*/ 0 w 52"/>
                  <a:gd name="T33" fmla="*/ 0 h 36"/>
                  <a:gd name="T34" fmla="*/ 0 w 52"/>
                  <a:gd name="T35" fmla="*/ 0 h 36"/>
                  <a:gd name="T36" fmla="*/ 0 w 52"/>
                  <a:gd name="T37" fmla="*/ 0 h 36"/>
                  <a:gd name="T38" fmla="*/ 0 w 52"/>
                  <a:gd name="T39" fmla="*/ 0 h 36"/>
                  <a:gd name="T40" fmla="*/ 0 w 52"/>
                  <a:gd name="T41" fmla="*/ 0 h 36"/>
                  <a:gd name="T42" fmla="*/ 0 w 52"/>
                  <a:gd name="T43" fmla="*/ 0 h 36"/>
                  <a:gd name="T44" fmla="*/ 0 w 52"/>
                  <a:gd name="T45" fmla="*/ 0 h 36"/>
                  <a:gd name="T46" fmla="*/ 0 w 52"/>
                  <a:gd name="T47" fmla="*/ 0 h 36"/>
                  <a:gd name="T48" fmla="*/ 0 w 52"/>
                  <a:gd name="T49" fmla="*/ 0 h 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52"/>
                  <a:gd name="T76" fmla="*/ 0 h 36"/>
                  <a:gd name="T77" fmla="*/ 52 w 52"/>
                  <a:gd name="T78" fmla="*/ 36 h 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52" h="36">
                    <a:moveTo>
                      <a:pt x="41" y="27"/>
                    </a:moveTo>
                    <a:lnTo>
                      <a:pt x="46" y="24"/>
                    </a:lnTo>
                    <a:lnTo>
                      <a:pt x="51" y="21"/>
                    </a:lnTo>
                    <a:lnTo>
                      <a:pt x="52" y="16"/>
                    </a:lnTo>
                    <a:lnTo>
                      <a:pt x="52" y="12"/>
                    </a:lnTo>
                    <a:lnTo>
                      <a:pt x="50" y="6"/>
                    </a:lnTo>
                    <a:lnTo>
                      <a:pt x="46" y="2"/>
                    </a:lnTo>
                    <a:lnTo>
                      <a:pt x="41" y="0"/>
                    </a:lnTo>
                    <a:lnTo>
                      <a:pt x="36" y="0"/>
                    </a:lnTo>
                    <a:lnTo>
                      <a:pt x="33" y="0"/>
                    </a:lnTo>
                    <a:lnTo>
                      <a:pt x="29" y="1"/>
                    </a:lnTo>
                    <a:lnTo>
                      <a:pt x="21" y="4"/>
                    </a:lnTo>
                    <a:lnTo>
                      <a:pt x="13" y="8"/>
                    </a:lnTo>
                    <a:lnTo>
                      <a:pt x="6" y="15"/>
                    </a:lnTo>
                    <a:lnTo>
                      <a:pt x="3" y="22"/>
                    </a:lnTo>
                    <a:lnTo>
                      <a:pt x="0" y="29"/>
                    </a:lnTo>
                    <a:lnTo>
                      <a:pt x="0" y="31"/>
                    </a:lnTo>
                    <a:lnTo>
                      <a:pt x="4" y="33"/>
                    </a:lnTo>
                    <a:lnTo>
                      <a:pt x="9" y="36"/>
                    </a:lnTo>
                    <a:lnTo>
                      <a:pt x="13" y="36"/>
                    </a:lnTo>
                    <a:lnTo>
                      <a:pt x="18" y="36"/>
                    </a:lnTo>
                    <a:lnTo>
                      <a:pt x="24" y="33"/>
                    </a:lnTo>
                    <a:lnTo>
                      <a:pt x="30" y="32"/>
                    </a:lnTo>
                    <a:lnTo>
                      <a:pt x="36" y="30"/>
                    </a:lnTo>
                    <a:lnTo>
                      <a:pt x="41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48" name="Freeform 624"/>
              <p:cNvSpPr>
                <a:spLocks/>
              </p:cNvSpPr>
              <p:nvPr/>
            </p:nvSpPr>
            <p:spPr bwMode="auto">
              <a:xfrm>
                <a:off x="2596" y="2704"/>
                <a:ext cx="33" cy="39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49" name="Freeform 625"/>
              <p:cNvSpPr>
                <a:spLocks/>
              </p:cNvSpPr>
              <p:nvPr/>
            </p:nvSpPr>
            <p:spPr bwMode="auto">
              <a:xfrm>
                <a:off x="2652" y="2704"/>
                <a:ext cx="22" cy="30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50" name="Freeform 626"/>
              <p:cNvSpPr>
                <a:spLocks/>
              </p:cNvSpPr>
              <p:nvPr/>
            </p:nvSpPr>
            <p:spPr bwMode="auto">
              <a:xfrm>
                <a:off x="2575" y="2697"/>
                <a:ext cx="53" cy="63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51" name="Freeform 627"/>
              <p:cNvSpPr>
                <a:spLocks/>
              </p:cNvSpPr>
              <p:nvPr/>
            </p:nvSpPr>
            <p:spPr bwMode="auto">
              <a:xfrm>
                <a:off x="2650" y="2695"/>
                <a:ext cx="47" cy="42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52" name="Freeform 628"/>
              <p:cNvSpPr>
                <a:spLocks/>
              </p:cNvSpPr>
              <p:nvPr/>
            </p:nvSpPr>
            <p:spPr bwMode="auto">
              <a:xfrm>
                <a:off x="2556" y="2718"/>
                <a:ext cx="19" cy="39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53" name="Freeform 629"/>
              <p:cNvSpPr>
                <a:spLocks/>
              </p:cNvSpPr>
              <p:nvPr/>
            </p:nvSpPr>
            <p:spPr bwMode="auto">
              <a:xfrm>
                <a:off x="2689" y="2692"/>
                <a:ext cx="41" cy="52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103" name="Group 630"/>
            <p:cNvGrpSpPr>
              <a:grpSpLocks/>
            </p:cNvGrpSpPr>
            <p:nvPr/>
          </p:nvGrpSpPr>
          <p:grpSpPr bwMode="auto">
            <a:xfrm>
              <a:off x="382" y="2435"/>
              <a:ext cx="139" cy="238"/>
              <a:chOff x="3796" y="1043"/>
              <a:chExt cx="865" cy="1237"/>
            </a:xfrm>
          </p:grpSpPr>
          <p:sp>
            <p:nvSpPr>
              <p:cNvPr id="3107" name="Line 631"/>
              <p:cNvSpPr>
                <a:spLocks noChangeShapeType="1"/>
              </p:cNvSpPr>
              <p:nvPr/>
            </p:nvSpPr>
            <p:spPr bwMode="auto">
              <a:xfrm flipH="1">
                <a:off x="3992" y="1481"/>
                <a:ext cx="235" cy="7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108" name="Line 632"/>
              <p:cNvSpPr>
                <a:spLocks noChangeShapeType="1"/>
              </p:cNvSpPr>
              <p:nvPr/>
            </p:nvSpPr>
            <p:spPr bwMode="auto">
              <a:xfrm>
                <a:off x="4227" y="1481"/>
                <a:ext cx="236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109" name="Line 633"/>
              <p:cNvSpPr>
                <a:spLocks noChangeShapeType="1"/>
              </p:cNvSpPr>
              <p:nvPr/>
            </p:nvSpPr>
            <p:spPr bwMode="auto">
              <a:xfrm>
                <a:off x="3992" y="2201"/>
                <a:ext cx="235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110" name="Line 634"/>
              <p:cNvSpPr>
                <a:spLocks noChangeShapeType="1"/>
              </p:cNvSpPr>
              <p:nvPr/>
            </p:nvSpPr>
            <p:spPr bwMode="auto">
              <a:xfrm flipH="1">
                <a:off x="4227" y="2201"/>
                <a:ext cx="236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111" name="Line 635"/>
              <p:cNvSpPr>
                <a:spLocks noChangeShapeType="1"/>
              </p:cNvSpPr>
              <p:nvPr/>
            </p:nvSpPr>
            <p:spPr bwMode="auto">
              <a:xfrm>
                <a:off x="4227" y="1497"/>
                <a:ext cx="0" cy="78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112" name="Line 636"/>
              <p:cNvSpPr>
                <a:spLocks noChangeShapeType="1"/>
              </p:cNvSpPr>
              <p:nvPr/>
            </p:nvSpPr>
            <p:spPr bwMode="auto">
              <a:xfrm flipV="1">
                <a:off x="3992" y="2127"/>
                <a:ext cx="235" cy="7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113" name="Line 637"/>
              <p:cNvSpPr>
                <a:spLocks noChangeShapeType="1"/>
              </p:cNvSpPr>
              <p:nvPr/>
            </p:nvSpPr>
            <p:spPr bwMode="auto">
              <a:xfrm flipH="1" flipV="1">
                <a:off x="4227" y="2127"/>
                <a:ext cx="236" cy="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114" name="Line 638"/>
              <p:cNvSpPr>
                <a:spLocks noChangeShapeType="1"/>
              </p:cNvSpPr>
              <p:nvPr/>
            </p:nvSpPr>
            <p:spPr bwMode="auto">
              <a:xfrm>
                <a:off x="4092" y="1890"/>
                <a:ext cx="135" cy="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115" name="Line 639"/>
              <p:cNvSpPr>
                <a:spLocks noChangeShapeType="1"/>
              </p:cNvSpPr>
              <p:nvPr/>
            </p:nvSpPr>
            <p:spPr bwMode="auto">
              <a:xfrm flipV="1">
                <a:off x="4227" y="1890"/>
                <a:ext cx="143" cy="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116" name="Line 640"/>
              <p:cNvSpPr>
                <a:spLocks noChangeShapeType="1"/>
              </p:cNvSpPr>
              <p:nvPr/>
            </p:nvSpPr>
            <p:spPr bwMode="auto">
              <a:xfrm>
                <a:off x="4047" y="1996"/>
                <a:ext cx="175" cy="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117" name="Line 641"/>
              <p:cNvSpPr>
                <a:spLocks noChangeShapeType="1"/>
              </p:cNvSpPr>
              <p:nvPr/>
            </p:nvSpPr>
            <p:spPr bwMode="auto">
              <a:xfrm flipV="1">
                <a:off x="4227" y="2012"/>
                <a:ext cx="176" cy="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118" name="Line 642"/>
              <p:cNvSpPr>
                <a:spLocks noChangeShapeType="1"/>
              </p:cNvSpPr>
              <p:nvPr/>
            </p:nvSpPr>
            <p:spPr bwMode="auto">
              <a:xfrm flipV="1">
                <a:off x="4227" y="1782"/>
                <a:ext cx="90" cy="2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119" name="Line 643"/>
              <p:cNvSpPr>
                <a:spLocks noChangeShapeType="1"/>
              </p:cNvSpPr>
              <p:nvPr/>
            </p:nvSpPr>
            <p:spPr bwMode="auto">
              <a:xfrm flipV="1">
                <a:off x="4227" y="1632"/>
                <a:ext cx="57" cy="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120" name="Line 644"/>
              <p:cNvSpPr>
                <a:spLocks noChangeShapeType="1"/>
              </p:cNvSpPr>
              <p:nvPr/>
            </p:nvSpPr>
            <p:spPr bwMode="auto">
              <a:xfrm>
                <a:off x="4126" y="1772"/>
                <a:ext cx="109" cy="3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121" name="Line 645"/>
              <p:cNvSpPr>
                <a:spLocks noChangeShapeType="1"/>
              </p:cNvSpPr>
              <p:nvPr/>
            </p:nvSpPr>
            <p:spPr bwMode="auto">
              <a:xfrm>
                <a:off x="4175" y="1625"/>
                <a:ext cx="63" cy="3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pSp>
            <p:nvGrpSpPr>
              <p:cNvPr id="3122" name="Group 646"/>
              <p:cNvGrpSpPr>
                <a:grpSpLocks/>
              </p:cNvGrpSpPr>
              <p:nvPr/>
            </p:nvGrpSpPr>
            <p:grpSpPr bwMode="auto">
              <a:xfrm>
                <a:off x="4269" y="1415"/>
                <a:ext cx="392" cy="137"/>
                <a:chOff x="4227" y="1360"/>
                <a:chExt cx="863" cy="270"/>
              </a:xfrm>
            </p:grpSpPr>
            <p:sp>
              <p:nvSpPr>
                <p:cNvPr id="3133" name="Line 647"/>
                <p:cNvSpPr>
                  <a:spLocks noChangeShapeType="1"/>
                </p:cNvSpPr>
                <p:nvPr/>
              </p:nvSpPr>
              <p:spPr bwMode="auto">
                <a:xfrm>
                  <a:off x="4227" y="1604"/>
                  <a:ext cx="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134" name="Line 648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464" y="1205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135" name="Line 649"/>
                <p:cNvSpPr>
                  <a:spLocks noChangeShapeType="1"/>
                </p:cNvSpPr>
                <p:nvPr/>
              </p:nvSpPr>
              <p:spPr bwMode="auto">
                <a:xfrm rot="6361956">
                  <a:off x="4602" y="1393"/>
                  <a:ext cx="189" cy="203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136" name="Line 650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745" y="1286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23" name="Group 651"/>
              <p:cNvGrpSpPr>
                <a:grpSpLocks/>
              </p:cNvGrpSpPr>
              <p:nvPr/>
            </p:nvGrpSpPr>
            <p:grpSpPr bwMode="auto">
              <a:xfrm rot="5700496">
                <a:off x="4053" y="1170"/>
                <a:ext cx="392" cy="137"/>
                <a:chOff x="4227" y="1360"/>
                <a:chExt cx="863" cy="270"/>
              </a:xfrm>
            </p:grpSpPr>
            <p:sp>
              <p:nvSpPr>
                <p:cNvPr id="3129" name="Line 652"/>
                <p:cNvSpPr>
                  <a:spLocks noChangeShapeType="1"/>
                </p:cNvSpPr>
                <p:nvPr/>
              </p:nvSpPr>
              <p:spPr bwMode="auto">
                <a:xfrm>
                  <a:off x="4227" y="1604"/>
                  <a:ext cx="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130" name="Line 653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464" y="1205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131" name="Line 654"/>
                <p:cNvSpPr>
                  <a:spLocks noChangeShapeType="1"/>
                </p:cNvSpPr>
                <p:nvPr/>
              </p:nvSpPr>
              <p:spPr bwMode="auto">
                <a:xfrm rot="6361956">
                  <a:off x="4602" y="1393"/>
                  <a:ext cx="189" cy="203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132" name="Line 655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745" y="1286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24" name="Group 656"/>
              <p:cNvGrpSpPr>
                <a:grpSpLocks/>
              </p:cNvGrpSpPr>
              <p:nvPr/>
            </p:nvGrpSpPr>
            <p:grpSpPr bwMode="auto">
              <a:xfrm rot="10800000">
                <a:off x="3796" y="1402"/>
                <a:ext cx="392" cy="137"/>
                <a:chOff x="4227" y="1360"/>
                <a:chExt cx="863" cy="270"/>
              </a:xfrm>
            </p:grpSpPr>
            <p:sp>
              <p:nvSpPr>
                <p:cNvPr id="3125" name="Line 657"/>
                <p:cNvSpPr>
                  <a:spLocks noChangeShapeType="1"/>
                </p:cNvSpPr>
                <p:nvPr/>
              </p:nvSpPr>
              <p:spPr bwMode="auto">
                <a:xfrm>
                  <a:off x="4227" y="1604"/>
                  <a:ext cx="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126" name="Line 658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464" y="1205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127" name="Line 659"/>
                <p:cNvSpPr>
                  <a:spLocks noChangeShapeType="1"/>
                </p:cNvSpPr>
                <p:nvPr/>
              </p:nvSpPr>
              <p:spPr bwMode="auto">
                <a:xfrm rot="6361956">
                  <a:off x="4602" y="1393"/>
                  <a:ext cx="189" cy="203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128" name="Line 660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745" y="1286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3104" name="Text Box 666"/>
            <p:cNvSpPr txBox="1">
              <a:spLocks noChangeArrowheads="1"/>
            </p:cNvSpPr>
            <p:nvPr/>
          </p:nvSpPr>
          <p:spPr bwMode="auto">
            <a:xfrm>
              <a:off x="564" y="2770"/>
              <a:ext cx="447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zh-CN" sz="1600">
                  <a:latin typeface="Comic Sans MS" pitchFamily="66" charset="0"/>
                  <a:ea typeface="宋体" pitchFamily="2" charset="-122"/>
                </a:rPr>
                <a:t>wired</a:t>
              </a:r>
            </a:p>
            <a:p>
              <a:pPr>
                <a:lnSpc>
                  <a:spcPct val="75000"/>
                </a:lnSpc>
              </a:pPr>
              <a:r>
                <a:rPr lang="en-US" altLang="zh-CN" sz="1600">
                  <a:latin typeface="Comic Sans MS" pitchFamily="66" charset="0"/>
                  <a:ea typeface="宋体" pitchFamily="2" charset="-122"/>
                </a:rPr>
                <a:t>links</a:t>
              </a:r>
            </a:p>
          </p:txBody>
        </p:sp>
        <p:sp>
          <p:nvSpPr>
            <p:cNvPr id="3105" name="Line 668"/>
            <p:cNvSpPr>
              <a:spLocks noChangeShapeType="1"/>
            </p:cNvSpPr>
            <p:nvPr/>
          </p:nvSpPr>
          <p:spPr bwMode="auto">
            <a:xfrm>
              <a:off x="243" y="2838"/>
              <a:ext cx="276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6" name="Text Box 669"/>
            <p:cNvSpPr txBox="1">
              <a:spLocks noChangeArrowheads="1"/>
            </p:cNvSpPr>
            <p:nvPr/>
          </p:nvSpPr>
          <p:spPr bwMode="auto">
            <a:xfrm>
              <a:off x="569" y="2465"/>
              <a:ext cx="54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zh-CN" sz="1600">
                  <a:latin typeface="Comic Sans MS" pitchFamily="66" charset="0"/>
                  <a:ea typeface="宋体" pitchFamily="2" charset="-122"/>
                </a:rPr>
                <a:t>access </a:t>
              </a:r>
            </a:p>
            <a:p>
              <a:pPr>
                <a:lnSpc>
                  <a:spcPct val="75000"/>
                </a:lnSpc>
              </a:pPr>
              <a:r>
                <a:rPr lang="en-US" altLang="zh-CN" sz="1600">
                  <a:latin typeface="Comic Sans MS" pitchFamily="66" charset="0"/>
                  <a:ea typeface="宋体" pitchFamily="2" charset="-122"/>
                </a:rPr>
                <a:t>points</a:t>
              </a:r>
            </a:p>
          </p:txBody>
        </p:sp>
      </p:grpSp>
      <p:sp>
        <p:nvSpPr>
          <p:cNvPr id="4766" name="Rectangle 670"/>
          <p:cNvSpPr>
            <a:spLocks noChangeArrowheads="1"/>
          </p:cNvSpPr>
          <p:nvPr/>
        </p:nvSpPr>
        <p:spPr bwMode="auto">
          <a:xfrm>
            <a:off x="1381125" y="3289300"/>
            <a:ext cx="3368675" cy="209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q"/>
            </a:pPr>
            <a:r>
              <a:rPr lang="en-US" altLang="zh-CN" i="1">
                <a:solidFill>
                  <a:srgbClr val="FF0000"/>
                </a:solidFill>
                <a:latin typeface="Comic Sans MS" pitchFamily="66" charset="0"/>
                <a:ea typeface="宋体" pitchFamily="2" charset="-122"/>
              </a:rPr>
              <a:t>communication links</a:t>
            </a:r>
            <a:endParaRPr lang="en-US" altLang="zh-CN">
              <a:latin typeface="Comic Sans MS" pitchFamily="66" charset="0"/>
              <a:ea typeface="宋体" pitchFamily="2" charset="-122"/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v"/>
            </a:pPr>
            <a:r>
              <a:rPr lang="en-US" altLang="zh-CN">
                <a:latin typeface="Comic Sans MS" pitchFamily="66" charset="0"/>
                <a:ea typeface="宋体" pitchFamily="2" charset="-122"/>
              </a:rPr>
              <a:t>fiber, copper, radio, satellite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v"/>
            </a:pPr>
            <a:r>
              <a:rPr lang="en-US" altLang="zh-CN">
                <a:latin typeface="Comic Sans MS" pitchFamily="66" charset="0"/>
                <a:ea typeface="宋体" pitchFamily="2" charset="-122"/>
              </a:rPr>
              <a:t>transmission rate = </a:t>
            </a:r>
            <a:r>
              <a:rPr lang="en-US" altLang="zh-CN" i="1">
                <a:solidFill>
                  <a:srgbClr val="FF0000"/>
                </a:solidFill>
                <a:latin typeface="Comic Sans MS" pitchFamily="66" charset="0"/>
                <a:ea typeface="宋体" pitchFamily="2" charset="-122"/>
              </a:rPr>
              <a:t>bandwidth</a:t>
            </a:r>
            <a:endParaRPr lang="en-US" altLang="zh-CN"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4767" name="Rectangle 671"/>
          <p:cNvSpPr>
            <a:spLocks noChangeArrowheads="1"/>
          </p:cNvSpPr>
          <p:nvPr/>
        </p:nvSpPr>
        <p:spPr bwMode="auto">
          <a:xfrm>
            <a:off x="1439863" y="5307013"/>
            <a:ext cx="3779837" cy="141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q"/>
            </a:pPr>
            <a:r>
              <a:rPr lang="en-US" altLang="zh-CN" i="1">
                <a:solidFill>
                  <a:srgbClr val="FF0000"/>
                </a:solidFill>
                <a:latin typeface="Comic Sans MS" pitchFamily="66" charset="0"/>
                <a:ea typeface="宋体" pitchFamily="2" charset="-122"/>
              </a:rPr>
              <a:t>routers:</a:t>
            </a:r>
            <a:r>
              <a:rPr lang="en-US" altLang="zh-CN">
                <a:latin typeface="Comic Sans MS" pitchFamily="66" charset="0"/>
                <a:ea typeface="宋体" pitchFamily="2" charset="-122"/>
              </a:rPr>
              <a:t> forward packets (chunks of data)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/>
      <p:bldP spid="4766" grpId="0"/>
      <p:bldP spid="4767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4112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90D292E-A3E1-480D-90A6-7B108D4427F8}" type="slidenum">
              <a:rPr lang="zh-CN" altLang="en-US" sz="1400" smtClean="0"/>
              <a:pPr/>
              <a:t>84</a:t>
            </a:fld>
            <a:endParaRPr lang="en-US" altLang="zh-CN" sz="1400" smtClean="0"/>
          </a:p>
        </p:txBody>
      </p:sp>
      <p:sp>
        <p:nvSpPr>
          <p:cNvPr id="4113" name="Footer Placeholder 5"/>
          <p:cNvSpPr txBox="1">
            <a:spLocks noGrp="1"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zh-CN" altLang="en-US" sz="1400">
                <a:latin typeface="Comic Sans MS" pitchFamily="66" charset="0"/>
                <a:ea typeface="宋体" pitchFamily="2" charset="-122"/>
              </a:rPr>
              <a:t> </a:t>
            </a:r>
            <a:r>
              <a:rPr lang="en-US" altLang="zh-CN" sz="1400">
                <a:latin typeface="Comic Sans MS" pitchFamily="66" charset="0"/>
                <a:ea typeface="宋体" pitchFamily="2" charset="-122"/>
              </a:rPr>
              <a:t>Introduction</a:t>
            </a:r>
            <a:endParaRPr lang="en-US" altLang="zh-CN" sz="1400">
              <a:ea typeface="宋体" pitchFamily="2" charset="-122"/>
            </a:endParaRPr>
          </a:p>
        </p:txBody>
      </p:sp>
      <p:sp>
        <p:nvSpPr>
          <p:cNvPr id="4114" name="Slide Number Placeholder 6"/>
          <p:cNvSpPr txBox="1">
            <a:spLocks noGrp="1"/>
          </p:cNvSpPr>
          <p:nvPr/>
        </p:nvSpPr>
        <p:spPr bwMode="auto">
          <a:xfrm>
            <a:off x="8305800" y="6400800"/>
            <a:ext cx="625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altLang="zh-CN" sz="1400">
                <a:ea typeface="宋体" pitchFamily="2" charset="-122"/>
              </a:rPr>
              <a:t>1-</a:t>
            </a:r>
            <a:fld id="{E994B208-3D9A-4708-B2C6-06EE72D91775}" type="slidenum">
              <a:rPr lang="en-US" altLang="zh-CN" sz="1400">
                <a:ea typeface="宋体" pitchFamily="2" charset="-122"/>
              </a:rPr>
              <a:pPr algn="r"/>
              <a:t>84</a:t>
            </a:fld>
            <a:endParaRPr lang="en-US" altLang="zh-CN" sz="1400">
              <a:ea typeface="宋体" pitchFamily="2" charset="-122"/>
            </a:endParaRPr>
          </a:p>
        </p:txBody>
      </p:sp>
      <p:sp>
        <p:nvSpPr>
          <p:cNvPr id="411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228600"/>
            <a:ext cx="8382000" cy="1143000"/>
          </a:xfrm>
        </p:spPr>
        <p:txBody>
          <a:bodyPr/>
          <a:lstStyle/>
          <a:p>
            <a:r>
              <a:rPr lang="en-US" altLang="zh-CN" sz="3200" smtClean="0">
                <a:ea typeface="宋体" pitchFamily="2" charset="-122"/>
              </a:rPr>
              <a:t>What’s the Internet: “nuts and bolts” view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411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04800" y="1371600"/>
            <a:ext cx="4419600" cy="5132388"/>
          </a:xfrm>
        </p:spPr>
        <p:txBody>
          <a:bodyPr/>
          <a:lstStyle/>
          <a:p>
            <a:r>
              <a:rPr lang="en-US" altLang="zh-CN" sz="2400" i="1" smtClean="0">
                <a:solidFill>
                  <a:srgbClr val="FF0000"/>
                </a:solidFill>
                <a:ea typeface="宋体" pitchFamily="2" charset="-122"/>
              </a:rPr>
              <a:t>protocols</a:t>
            </a:r>
            <a:r>
              <a:rPr lang="en-US" altLang="zh-CN" sz="2400" smtClean="0">
                <a:solidFill>
                  <a:srgbClr val="FF0000"/>
                </a:solidFill>
                <a:ea typeface="宋体" pitchFamily="2" charset="-122"/>
              </a:rPr>
              <a:t> </a:t>
            </a:r>
            <a:r>
              <a:rPr lang="en-US" altLang="zh-CN" sz="2400" smtClean="0">
                <a:ea typeface="宋体" pitchFamily="2" charset="-122"/>
              </a:rPr>
              <a:t>control sending, receiving of msgs</a:t>
            </a:r>
          </a:p>
          <a:p>
            <a:pPr lvl="1"/>
            <a:r>
              <a:rPr lang="en-US" altLang="zh-CN" sz="2000" smtClean="0">
                <a:ea typeface="宋体" pitchFamily="2" charset="-122"/>
              </a:rPr>
              <a:t>e.g., TCP, IP, HTTP, Skype,  Ethernet</a:t>
            </a:r>
          </a:p>
          <a:p>
            <a:r>
              <a:rPr lang="en-US" altLang="zh-CN" sz="2400" i="1" smtClean="0">
                <a:solidFill>
                  <a:srgbClr val="FF0000"/>
                </a:solidFill>
                <a:ea typeface="宋体" pitchFamily="2" charset="-122"/>
              </a:rPr>
              <a:t>Internet: </a:t>
            </a:r>
            <a:r>
              <a:rPr lang="en-US" altLang="zh-CN" sz="2400" smtClean="0">
                <a:solidFill>
                  <a:srgbClr val="FF0000"/>
                </a:solidFill>
                <a:ea typeface="宋体" pitchFamily="2" charset="-122"/>
              </a:rPr>
              <a:t>“network of networks”</a:t>
            </a:r>
          </a:p>
          <a:p>
            <a:pPr lvl="1"/>
            <a:r>
              <a:rPr lang="en-US" altLang="zh-CN" sz="2000" smtClean="0">
                <a:ea typeface="宋体" pitchFamily="2" charset="-122"/>
              </a:rPr>
              <a:t>loosely hierarchical</a:t>
            </a:r>
          </a:p>
          <a:p>
            <a:pPr lvl="1"/>
            <a:r>
              <a:rPr lang="en-US" altLang="zh-CN" sz="2000" smtClean="0">
                <a:ea typeface="宋体" pitchFamily="2" charset="-122"/>
              </a:rPr>
              <a:t>public Internet versus private intranet</a:t>
            </a:r>
          </a:p>
          <a:p>
            <a:r>
              <a:rPr lang="en-US" altLang="zh-CN" sz="2400" smtClean="0">
                <a:ea typeface="宋体" pitchFamily="2" charset="-122"/>
              </a:rPr>
              <a:t>Internet standards</a:t>
            </a:r>
          </a:p>
          <a:p>
            <a:pPr lvl="1"/>
            <a:r>
              <a:rPr lang="en-US" altLang="zh-CN" sz="2000" smtClean="0">
                <a:ea typeface="宋体" pitchFamily="2" charset="-122"/>
              </a:rPr>
              <a:t>RFC: Request for comments</a:t>
            </a:r>
          </a:p>
          <a:p>
            <a:pPr lvl="1"/>
            <a:r>
              <a:rPr lang="en-US" altLang="zh-CN" sz="2000" smtClean="0">
                <a:ea typeface="宋体" pitchFamily="2" charset="-122"/>
              </a:rPr>
              <a:t>IETF: Internet Engineering Task Force</a:t>
            </a:r>
          </a:p>
        </p:txBody>
      </p:sp>
      <p:grpSp>
        <p:nvGrpSpPr>
          <p:cNvPr id="4117" name="Group 260"/>
          <p:cNvGrpSpPr>
            <a:grpSpLocks/>
          </p:cNvGrpSpPr>
          <p:nvPr/>
        </p:nvGrpSpPr>
        <p:grpSpPr bwMode="auto">
          <a:xfrm>
            <a:off x="4989513" y="1319213"/>
            <a:ext cx="3470275" cy="4489450"/>
            <a:chOff x="3177" y="1065"/>
            <a:chExt cx="2186" cy="2828"/>
          </a:xfrm>
        </p:grpSpPr>
        <p:sp>
          <p:nvSpPr>
            <p:cNvPr id="4118" name="Freeform 261"/>
            <p:cNvSpPr>
              <a:spLocks/>
            </p:cNvSpPr>
            <p:nvPr/>
          </p:nvSpPr>
          <p:spPr bwMode="auto">
            <a:xfrm>
              <a:off x="4261" y="2412"/>
              <a:ext cx="828" cy="425"/>
            </a:xfrm>
            <a:custGeom>
              <a:avLst/>
              <a:gdLst>
                <a:gd name="T0" fmla="*/ 382 w 828"/>
                <a:gd name="T1" fmla="*/ 30 h 425"/>
                <a:gd name="T2" fmla="*/ 370 w 828"/>
                <a:gd name="T3" fmla="*/ 30 h 425"/>
                <a:gd name="T4" fmla="*/ 126 w 828"/>
                <a:gd name="T5" fmla="*/ 32 h 425"/>
                <a:gd name="T6" fmla="*/ 6 w 828"/>
                <a:gd name="T7" fmla="*/ 126 h 425"/>
                <a:gd name="T8" fmla="*/ 92 w 828"/>
                <a:gd name="T9" fmla="*/ 274 h 425"/>
                <a:gd name="T10" fmla="*/ 292 w 828"/>
                <a:gd name="T11" fmla="*/ 384 h 425"/>
                <a:gd name="T12" fmla="*/ 540 w 828"/>
                <a:gd name="T13" fmla="*/ 416 h 425"/>
                <a:gd name="T14" fmla="*/ 698 w 828"/>
                <a:gd name="T15" fmla="*/ 330 h 425"/>
                <a:gd name="T16" fmla="*/ 776 w 828"/>
                <a:gd name="T17" fmla="*/ 170 h 425"/>
                <a:gd name="T18" fmla="*/ 792 w 828"/>
                <a:gd name="T19" fmla="*/ 22 h 425"/>
                <a:gd name="T20" fmla="*/ 560 w 828"/>
                <a:gd name="T21" fmla="*/ 38 h 425"/>
                <a:gd name="T22" fmla="*/ 382 w 828"/>
                <a:gd name="T23" fmla="*/ 30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9" name="Freeform 262"/>
            <p:cNvSpPr>
              <a:spLocks/>
            </p:cNvSpPr>
            <p:nvPr/>
          </p:nvSpPr>
          <p:spPr bwMode="auto">
            <a:xfrm>
              <a:off x="4273" y="1451"/>
              <a:ext cx="1090" cy="658"/>
            </a:xfrm>
            <a:custGeom>
              <a:avLst/>
              <a:gdLst>
                <a:gd name="T0" fmla="*/ 2491 w 765"/>
                <a:gd name="T1" fmla="*/ 60 h 459"/>
                <a:gd name="T2" fmla="*/ 1688 w 765"/>
                <a:gd name="T3" fmla="*/ 421 h 459"/>
                <a:gd name="T4" fmla="*/ 564 w 765"/>
                <a:gd name="T5" fmla="*/ 604 h 459"/>
                <a:gd name="T6" fmla="*/ 81 w 765"/>
                <a:gd name="T7" fmla="*/ 2037 h 459"/>
                <a:gd name="T8" fmla="*/ 1056 w 765"/>
                <a:gd name="T9" fmla="*/ 2686 h 459"/>
                <a:gd name="T10" fmla="*/ 2030 w 765"/>
                <a:gd name="T11" fmla="*/ 2582 h 459"/>
                <a:gd name="T12" fmla="*/ 3427 w 765"/>
                <a:gd name="T13" fmla="*/ 2686 h 459"/>
                <a:gd name="T14" fmla="*/ 4101 w 765"/>
                <a:gd name="T15" fmla="*/ 2629 h 459"/>
                <a:gd name="T16" fmla="*/ 4414 w 765"/>
                <a:gd name="T17" fmla="*/ 2251 h 459"/>
                <a:gd name="T18" fmla="*/ 4406 w 765"/>
                <a:gd name="T19" fmla="*/ 958 h 459"/>
                <a:gd name="T20" fmla="*/ 3888 w 765"/>
                <a:gd name="T21" fmla="*/ 205 h 459"/>
                <a:gd name="T22" fmla="*/ 2491 w 765"/>
                <a:gd name="T23" fmla="*/ 60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0" name="Freeform 263"/>
            <p:cNvSpPr>
              <a:spLocks/>
            </p:cNvSpPr>
            <p:nvPr/>
          </p:nvSpPr>
          <p:spPr bwMode="auto">
            <a:xfrm>
              <a:off x="3177" y="1267"/>
              <a:ext cx="1036" cy="675"/>
            </a:xfrm>
            <a:custGeom>
              <a:avLst/>
              <a:gdLst>
                <a:gd name="T0" fmla="*/ 648 w 1036"/>
                <a:gd name="T1" fmla="*/ 11 h 675"/>
                <a:gd name="T2" fmla="*/ 390 w 1036"/>
                <a:gd name="T3" fmla="*/ 53 h 675"/>
                <a:gd name="T4" fmla="*/ 206 w 1036"/>
                <a:gd name="T5" fmla="*/ 129 h 675"/>
                <a:gd name="T6" fmla="*/ 152 w 1036"/>
                <a:gd name="T7" fmla="*/ 229 h 675"/>
                <a:gd name="T8" fmla="*/ 22 w 1036"/>
                <a:gd name="T9" fmla="*/ 297 h 675"/>
                <a:gd name="T10" fmla="*/ 18 w 1036"/>
                <a:gd name="T11" fmla="*/ 459 h 675"/>
                <a:gd name="T12" fmla="*/ 132 w 1036"/>
                <a:gd name="T13" fmla="*/ 489 h 675"/>
                <a:gd name="T14" fmla="*/ 458 w 1036"/>
                <a:gd name="T15" fmla="*/ 489 h 675"/>
                <a:gd name="T16" fmla="*/ 598 w 1036"/>
                <a:gd name="T17" fmla="*/ 555 h 675"/>
                <a:gd name="T18" fmla="*/ 752 w 1036"/>
                <a:gd name="T19" fmla="*/ 657 h 675"/>
                <a:gd name="T20" fmla="*/ 870 w 1036"/>
                <a:gd name="T21" fmla="*/ 661 h 675"/>
                <a:gd name="T22" fmla="*/ 952 w 1036"/>
                <a:gd name="T23" fmla="*/ 603 h 675"/>
                <a:gd name="T24" fmla="*/ 992 w 1036"/>
                <a:gd name="T25" fmla="*/ 445 h 675"/>
                <a:gd name="T26" fmla="*/ 1018 w 1036"/>
                <a:gd name="T27" fmla="*/ 291 h 675"/>
                <a:gd name="T28" fmla="*/ 1022 w 1036"/>
                <a:gd name="T29" fmla="*/ 107 h 675"/>
                <a:gd name="T30" fmla="*/ 934 w 1036"/>
                <a:gd name="T31" fmla="*/ 17 h 675"/>
                <a:gd name="T32" fmla="*/ 776 w 1036"/>
                <a:gd name="T33" fmla="*/ 3 h 675"/>
                <a:gd name="T34" fmla="*/ 648 w 1036"/>
                <a:gd name="T35" fmla="*/ 11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121" name="Group 264"/>
            <p:cNvGrpSpPr>
              <a:grpSpLocks/>
            </p:cNvGrpSpPr>
            <p:nvPr/>
          </p:nvGrpSpPr>
          <p:grpSpPr bwMode="auto">
            <a:xfrm>
              <a:off x="3232" y="2108"/>
              <a:ext cx="919" cy="588"/>
              <a:chOff x="2889" y="1631"/>
              <a:chExt cx="980" cy="743"/>
            </a:xfrm>
          </p:grpSpPr>
          <p:sp>
            <p:nvSpPr>
              <p:cNvPr id="4423" name="Rectangle 265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4424" name="AutoShape 266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solidFill>
                    <a:srgbClr val="00CCFF"/>
                  </a:solidFill>
                  <a:ea typeface="宋体" pitchFamily="2" charset="-122"/>
                </a:endParaRPr>
              </a:p>
            </p:txBody>
          </p:sp>
        </p:grpSp>
        <p:grpSp>
          <p:nvGrpSpPr>
            <p:cNvPr id="4122" name="Group 267"/>
            <p:cNvGrpSpPr>
              <a:grpSpLocks/>
            </p:cNvGrpSpPr>
            <p:nvPr/>
          </p:nvGrpSpPr>
          <p:grpSpPr bwMode="auto">
            <a:xfrm>
              <a:off x="3674" y="1388"/>
              <a:ext cx="212" cy="335"/>
              <a:chOff x="3796" y="1043"/>
              <a:chExt cx="865" cy="1237"/>
            </a:xfrm>
          </p:grpSpPr>
          <p:sp>
            <p:nvSpPr>
              <p:cNvPr id="4393" name="Line 268"/>
              <p:cNvSpPr>
                <a:spLocks noChangeShapeType="1"/>
              </p:cNvSpPr>
              <p:nvPr/>
            </p:nvSpPr>
            <p:spPr bwMode="auto">
              <a:xfrm flipH="1">
                <a:off x="3992" y="1481"/>
                <a:ext cx="235" cy="7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394" name="Line 269"/>
              <p:cNvSpPr>
                <a:spLocks noChangeShapeType="1"/>
              </p:cNvSpPr>
              <p:nvPr/>
            </p:nvSpPr>
            <p:spPr bwMode="auto">
              <a:xfrm>
                <a:off x="4227" y="1481"/>
                <a:ext cx="236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395" name="Line 270"/>
              <p:cNvSpPr>
                <a:spLocks noChangeShapeType="1"/>
              </p:cNvSpPr>
              <p:nvPr/>
            </p:nvSpPr>
            <p:spPr bwMode="auto">
              <a:xfrm>
                <a:off x="3992" y="2201"/>
                <a:ext cx="235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396" name="Line 271"/>
              <p:cNvSpPr>
                <a:spLocks noChangeShapeType="1"/>
              </p:cNvSpPr>
              <p:nvPr/>
            </p:nvSpPr>
            <p:spPr bwMode="auto">
              <a:xfrm flipH="1">
                <a:off x="4227" y="2201"/>
                <a:ext cx="236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397" name="Line 272"/>
              <p:cNvSpPr>
                <a:spLocks noChangeShapeType="1"/>
              </p:cNvSpPr>
              <p:nvPr/>
            </p:nvSpPr>
            <p:spPr bwMode="auto">
              <a:xfrm>
                <a:off x="4227" y="1497"/>
                <a:ext cx="0" cy="78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398" name="Line 273"/>
              <p:cNvSpPr>
                <a:spLocks noChangeShapeType="1"/>
              </p:cNvSpPr>
              <p:nvPr/>
            </p:nvSpPr>
            <p:spPr bwMode="auto">
              <a:xfrm flipV="1">
                <a:off x="3992" y="2127"/>
                <a:ext cx="235" cy="7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399" name="Line 274"/>
              <p:cNvSpPr>
                <a:spLocks noChangeShapeType="1"/>
              </p:cNvSpPr>
              <p:nvPr/>
            </p:nvSpPr>
            <p:spPr bwMode="auto">
              <a:xfrm flipH="1" flipV="1">
                <a:off x="4227" y="2127"/>
                <a:ext cx="236" cy="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400" name="Line 275"/>
              <p:cNvSpPr>
                <a:spLocks noChangeShapeType="1"/>
              </p:cNvSpPr>
              <p:nvPr/>
            </p:nvSpPr>
            <p:spPr bwMode="auto">
              <a:xfrm>
                <a:off x="4092" y="1890"/>
                <a:ext cx="135" cy="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401" name="Line 276"/>
              <p:cNvSpPr>
                <a:spLocks noChangeShapeType="1"/>
              </p:cNvSpPr>
              <p:nvPr/>
            </p:nvSpPr>
            <p:spPr bwMode="auto">
              <a:xfrm flipV="1">
                <a:off x="4227" y="1890"/>
                <a:ext cx="143" cy="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402" name="Line 277"/>
              <p:cNvSpPr>
                <a:spLocks noChangeShapeType="1"/>
              </p:cNvSpPr>
              <p:nvPr/>
            </p:nvSpPr>
            <p:spPr bwMode="auto">
              <a:xfrm>
                <a:off x="4047" y="1996"/>
                <a:ext cx="175" cy="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403" name="Line 278"/>
              <p:cNvSpPr>
                <a:spLocks noChangeShapeType="1"/>
              </p:cNvSpPr>
              <p:nvPr/>
            </p:nvSpPr>
            <p:spPr bwMode="auto">
              <a:xfrm flipV="1">
                <a:off x="4227" y="2012"/>
                <a:ext cx="176" cy="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404" name="Line 279"/>
              <p:cNvSpPr>
                <a:spLocks noChangeShapeType="1"/>
              </p:cNvSpPr>
              <p:nvPr/>
            </p:nvSpPr>
            <p:spPr bwMode="auto">
              <a:xfrm flipV="1">
                <a:off x="4227" y="1782"/>
                <a:ext cx="90" cy="2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405" name="Line 280"/>
              <p:cNvSpPr>
                <a:spLocks noChangeShapeType="1"/>
              </p:cNvSpPr>
              <p:nvPr/>
            </p:nvSpPr>
            <p:spPr bwMode="auto">
              <a:xfrm flipV="1">
                <a:off x="4227" y="1632"/>
                <a:ext cx="57" cy="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406" name="Line 281"/>
              <p:cNvSpPr>
                <a:spLocks noChangeShapeType="1"/>
              </p:cNvSpPr>
              <p:nvPr/>
            </p:nvSpPr>
            <p:spPr bwMode="auto">
              <a:xfrm>
                <a:off x="4126" y="1772"/>
                <a:ext cx="109" cy="3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407" name="Line 282"/>
              <p:cNvSpPr>
                <a:spLocks noChangeShapeType="1"/>
              </p:cNvSpPr>
              <p:nvPr/>
            </p:nvSpPr>
            <p:spPr bwMode="auto">
              <a:xfrm>
                <a:off x="4175" y="1625"/>
                <a:ext cx="63" cy="3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pSp>
            <p:nvGrpSpPr>
              <p:cNvPr id="4408" name="Group 283"/>
              <p:cNvGrpSpPr>
                <a:grpSpLocks/>
              </p:cNvGrpSpPr>
              <p:nvPr/>
            </p:nvGrpSpPr>
            <p:grpSpPr bwMode="auto">
              <a:xfrm>
                <a:off x="4269" y="1415"/>
                <a:ext cx="392" cy="137"/>
                <a:chOff x="4227" y="1360"/>
                <a:chExt cx="863" cy="270"/>
              </a:xfrm>
            </p:grpSpPr>
            <p:sp>
              <p:nvSpPr>
                <p:cNvPr id="4419" name="Line 284"/>
                <p:cNvSpPr>
                  <a:spLocks noChangeShapeType="1"/>
                </p:cNvSpPr>
                <p:nvPr/>
              </p:nvSpPr>
              <p:spPr bwMode="auto">
                <a:xfrm>
                  <a:off x="4227" y="1604"/>
                  <a:ext cx="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4420" name="Line 285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464" y="1205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4421" name="Line 286"/>
                <p:cNvSpPr>
                  <a:spLocks noChangeShapeType="1"/>
                </p:cNvSpPr>
                <p:nvPr/>
              </p:nvSpPr>
              <p:spPr bwMode="auto">
                <a:xfrm rot="6361956">
                  <a:off x="4602" y="1393"/>
                  <a:ext cx="189" cy="203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4422" name="Line 287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745" y="1286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09" name="Group 288"/>
              <p:cNvGrpSpPr>
                <a:grpSpLocks/>
              </p:cNvGrpSpPr>
              <p:nvPr/>
            </p:nvGrpSpPr>
            <p:grpSpPr bwMode="auto">
              <a:xfrm rot="5700496">
                <a:off x="4053" y="1170"/>
                <a:ext cx="392" cy="137"/>
                <a:chOff x="4227" y="1360"/>
                <a:chExt cx="863" cy="270"/>
              </a:xfrm>
            </p:grpSpPr>
            <p:sp>
              <p:nvSpPr>
                <p:cNvPr id="4415" name="Line 289"/>
                <p:cNvSpPr>
                  <a:spLocks noChangeShapeType="1"/>
                </p:cNvSpPr>
                <p:nvPr/>
              </p:nvSpPr>
              <p:spPr bwMode="auto">
                <a:xfrm>
                  <a:off x="4227" y="1604"/>
                  <a:ext cx="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4416" name="Line 290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464" y="1205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4417" name="Line 291"/>
                <p:cNvSpPr>
                  <a:spLocks noChangeShapeType="1"/>
                </p:cNvSpPr>
                <p:nvPr/>
              </p:nvSpPr>
              <p:spPr bwMode="auto">
                <a:xfrm rot="6361956">
                  <a:off x="4602" y="1393"/>
                  <a:ext cx="189" cy="203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4418" name="Line 292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745" y="1286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10" name="Group 293"/>
              <p:cNvGrpSpPr>
                <a:grpSpLocks/>
              </p:cNvGrpSpPr>
              <p:nvPr/>
            </p:nvGrpSpPr>
            <p:grpSpPr bwMode="auto">
              <a:xfrm rot="10800000">
                <a:off x="3796" y="1402"/>
                <a:ext cx="392" cy="137"/>
                <a:chOff x="4227" y="1360"/>
                <a:chExt cx="863" cy="270"/>
              </a:xfrm>
            </p:grpSpPr>
            <p:sp>
              <p:nvSpPr>
                <p:cNvPr id="4411" name="Line 294"/>
                <p:cNvSpPr>
                  <a:spLocks noChangeShapeType="1"/>
                </p:cNvSpPr>
                <p:nvPr/>
              </p:nvSpPr>
              <p:spPr bwMode="auto">
                <a:xfrm>
                  <a:off x="4227" y="1604"/>
                  <a:ext cx="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4412" name="Line 295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464" y="1205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4413" name="Line 296"/>
                <p:cNvSpPr>
                  <a:spLocks noChangeShapeType="1"/>
                </p:cNvSpPr>
                <p:nvPr/>
              </p:nvSpPr>
              <p:spPr bwMode="auto">
                <a:xfrm rot="6361956">
                  <a:off x="4602" y="1393"/>
                  <a:ext cx="189" cy="203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4414" name="Line 297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745" y="1286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123" name="Group 298"/>
            <p:cNvGrpSpPr>
              <a:grpSpLocks/>
            </p:cNvGrpSpPr>
            <p:nvPr/>
          </p:nvGrpSpPr>
          <p:grpSpPr bwMode="auto">
            <a:xfrm>
              <a:off x="3223" y="1598"/>
              <a:ext cx="436" cy="114"/>
              <a:chOff x="3072" y="739"/>
              <a:chExt cx="652" cy="146"/>
            </a:xfrm>
          </p:grpSpPr>
          <p:pic>
            <p:nvPicPr>
              <p:cNvPr id="4390" name="Picture 299" descr="lgv_fqmg[1]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237" y="739"/>
                <a:ext cx="487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391" name="Line 300"/>
              <p:cNvSpPr>
                <a:spLocks noChangeShapeType="1"/>
              </p:cNvSpPr>
              <p:nvPr/>
            </p:nvSpPr>
            <p:spPr bwMode="auto">
              <a:xfrm flipH="1">
                <a:off x="3104" y="784"/>
                <a:ext cx="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92" name="Line 301"/>
              <p:cNvSpPr>
                <a:spLocks noChangeShapeType="1"/>
              </p:cNvSpPr>
              <p:nvPr/>
            </p:nvSpPr>
            <p:spPr bwMode="auto">
              <a:xfrm flipH="1">
                <a:off x="3072" y="760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4124" name="Picture 302" descr="imgyjavg[1]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9" y="1417"/>
              <a:ext cx="232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125" name="Group 303"/>
            <p:cNvGrpSpPr>
              <a:grpSpLocks/>
            </p:cNvGrpSpPr>
            <p:nvPr/>
          </p:nvGrpSpPr>
          <p:grpSpPr bwMode="auto">
            <a:xfrm>
              <a:off x="3880" y="1303"/>
              <a:ext cx="256" cy="269"/>
              <a:chOff x="2870" y="1518"/>
              <a:chExt cx="292" cy="320"/>
            </a:xfrm>
          </p:grpSpPr>
          <p:graphicFrame>
            <p:nvGraphicFramePr>
              <p:cNvPr id="4109" name="Object 304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959" name="Clip" r:id="rId6" imgW="819000" imgH="847800" progId="MS_ClipArt_Gallery.2">
                      <p:embed/>
                    </p:oleObj>
                  </mc:Choice>
                  <mc:Fallback>
                    <p:oleObj name="Clip" r:id="rId6" imgW="819000" imgH="847800" progId="MS_ClipArt_Gallery.2">
                      <p:embed/>
                      <p:pic>
                        <p:nvPicPr>
                          <p:cNvPr id="0" name="Object 30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110" name="Object 305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960" name="Clip" r:id="rId8" imgW="1266840" imgH="1200240" progId="MS_ClipArt_Gallery.2">
                      <p:embed/>
                    </p:oleObj>
                  </mc:Choice>
                  <mc:Fallback>
                    <p:oleObj name="Clip" r:id="rId8" imgW="1266840" imgH="1200240" progId="MS_ClipArt_Gallery.2">
                      <p:embed/>
                      <p:pic>
                        <p:nvPicPr>
                          <p:cNvPr id="0" name="Object 30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126" name="Group 306"/>
            <p:cNvGrpSpPr>
              <a:grpSpLocks/>
            </p:cNvGrpSpPr>
            <p:nvPr/>
          </p:nvGrpSpPr>
          <p:grpSpPr bwMode="auto">
            <a:xfrm>
              <a:off x="4338" y="2487"/>
              <a:ext cx="228" cy="108"/>
              <a:chOff x="3600" y="219"/>
              <a:chExt cx="360" cy="175"/>
            </a:xfrm>
          </p:grpSpPr>
          <p:sp>
            <p:nvSpPr>
              <p:cNvPr id="4377" name="Oval 307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4378" name="Line 308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79" name="Line 309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80" name="Rectangle 310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4381" name="Oval 311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4382" name="Group 312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4387" name="Line 31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388" name="Line 31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389" name="Line 31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83" name="Group 316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4384" name="Line 31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385" name="Line 31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386" name="Line 31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127" name="Group 320"/>
            <p:cNvGrpSpPr>
              <a:grpSpLocks/>
            </p:cNvGrpSpPr>
            <p:nvPr/>
          </p:nvGrpSpPr>
          <p:grpSpPr bwMode="auto">
            <a:xfrm>
              <a:off x="4562" y="2663"/>
              <a:ext cx="228" cy="108"/>
              <a:chOff x="3600" y="219"/>
              <a:chExt cx="360" cy="175"/>
            </a:xfrm>
          </p:grpSpPr>
          <p:sp>
            <p:nvSpPr>
              <p:cNvPr id="4364" name="Oval 321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4365" name="Line 322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66" name="Line 323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67" name="Rectangle 324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4368" name="Oval 325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4369" name="Group 326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4374" name="Line 32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375" name="Line 32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376" name="Line 32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70" name="Group 330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4371" name="Line 33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372" name="Line 33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373" name="Line 33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128" name="Group 334"/>
            <p:cNvGrpSpPr>
              <a:grpSpLocks/>
            </p:cNvGrpSpPr>
            <p:nvPr/>
          </p:nvGrpSpPr>
          <p:grpSpPr bwMode="auto">
            <a:xfrm>
              <a:off x="4738" y="2495"/>
              <a:ext cx="228" cy="108"/>
              <a:chOff x="3600" y="219"/>
              <a:chExt cx="360" cy="175"/>
            </a:xfrm>
          </p:grpSpPr>
          <p:sp>
            <p:nvSpPr>
              <p:cNvPr id="4351" name="Oval 335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4352" name="Line 336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53" name="Line 337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54" name="Rectangle 338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4355" name="Oval 339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4356" name="Group 340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4361" name="Line 34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362" name="Line 34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363" name="Line 34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57" name="Group 344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4358" name="Line 34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359" name="Line 34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360" name="Line 34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129" name="Group 348"/>
            <p:cNvGrpSpPr>
              <a:grpSpLocks/>
            </p:cNvGrpSpPr>
            <p:nvPr/>
          </p:nvGrpSpPr>
          <p:grpSpPr bwMode="auto">
            <a:xfrm>
              <a:off x="4401" y="1766"/>
              <a:ext cx="221" cy="101"/>
              <a:chOff x="3600" y="219"/>
              <a:chExt cx="360" cy="175"/>
            </a:xfrm>
          </p:grpSpPr>
          <p:sp>
            <p:nvSpPr>
              <p:cNvPr id="4338" name="Oval 349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4339" name="Line 35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40" name="Line 35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41" name="Rectangle 35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4342" name="Oval 35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4343" name="Group 35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4348" name="Line 35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349" name="Line 35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350" name="Line 35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44" name="Group 35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4345" name="Line 35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346" name="Line 36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347" name="Line 36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130" name="Group 362"/>
            <p:cNvGrpSpPr>
              <a:grpSpLocks/>
            </p:cNvGrpSpPr>
            <p:nvPr/>
          </p:nvGrpSpPr>
          <p:grpSpPr bwMode="auto">
            <a:xfrm>
              <a:off x="4400" y="1927"/>
              <a:ext cx="228" cy="108"/>
              <a:chOff x="3600" y="219"/>
              <a:chExt cx="360" cy="175"/>
            </a:xfrm>
          </p:grpSpPr>
          <p:sp>
            <p:nvSpPr>
              <p:cNvPr id="4325" name="Oval 363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4326" name="Line 364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27" name="Line 365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28" name="Rectangle 366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4329" name="Oval 367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4330" name="Group 368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4335" name="Line 36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336" name="Line 37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337" name="Line 37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31" name="Group 372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4332" name="Line 37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333" name="Line 37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334" name="Line 37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131" name="Group 376"/>
            <p:cNvGrpSpPr>
              <a:grpSpLocks/>
            </p:cNvGrpSpPr>
            <p:nvPr/>
          </p:nvGrpSpPr>
          <p:grpSpPr bwMode="auto">
            <a:xfrm>
              <a:off x="4700" y="1706"/>
              <a:ext cx="210" cy="97"/>
              <a:chOff x="3600" y="219"/>
              <a:chExt cx="360" cy="175"/>
            </a:xfrm>
          </p:grpSpPr>
          <p:sp>
            <p:nvSpPr>
              <p:cNvPr id="4312" name="Oval 377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4313" name="Line 378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14" name="Line 379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15" name="Rectangle 380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4316" name="Oval 381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4317" name="Group 382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4322" name="Line 38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323" name="Line 38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324" name="Line 38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18" name="Group 386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4319" name="Line 38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320" name="Line 38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321" name="Line 38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132" name="Group 390"/>
            <p:cNvGrpSpPr>
              <a:grpSpLocks/>
            </p:cNvGrpSpPr>
            <p:nvPr/>
          </p:nvGrpSpPr>
          <p:grpSpPr bwMode="auto">
            <a:xfrm>
              <a:off x="4754" y="1927"/>
              <a:ext cx="228" cy="108"/>
              <a:chOff x="3600" y="219"/>
              <a:chExt cx="360" cy="175"/>
            </a:xfrm>
          </p:grpSpPr>
          <p:sp>
            <p:nvSpPr>
              <p:cNvPr id="4299" name="Oval 391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4300" name="Line 392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01" name="Line 393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02" name="Rectangle 394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4303" name="Oval 395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4304" name="Group 396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4309" name="Line 39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310" name="Line 39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311" name="Line 39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05" name="Group 400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4306" name="Line 40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307" name="Line 40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308" name="Line 40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133" name="Group 404"/>
            <p:cNvGrpSpPr>
              <a:grpSpLocks/>
            </p:cNvGrpSpPr>
            <p:nvPr/>
          </p:nvGrpSpPr>
          <p:grpSpPr bwMode="auto">
            <a:xfrm>
              <a:off x="3866" y="1763"/>
              <a:ext cx="220" cy="100"/>
              <a:chOff x="3600" y="219"/>
              <a:chExt cx="360" cy="175"/>
            </a:xfrm>
          </p:grpSpPr>
          <p:sp>
            <p:nvSpPr>
              <p:cNvPr id="4286" name="Oval 405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4287" name="Line 406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288" name="Line 407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289" name="Rectangle 408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4290" name="Oval 409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4291" name="Group 410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4296" name="Line 41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297" name="Line 41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298" name="Line 41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92" name="Group 414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4293" name="Line 41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294" name="Line 41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295" name="Line 41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134" name="Group 418"/>
            <p:cNvGrpSpPr>
              <a:grpSpLocks/>
            </p:cNvGrpSpPr>
            <p:nvPr/>
          </p:nvGrpSpPr>
          <p:grpSpPr bwMode="auto">
            <a:xfrm>
              <a:off x="3673" y="2487"/>
              <a:ext cx="220" cy="100"/>
              <a:chOff x="3600" y="219"/>
              <a:chExt cx="360" cy="175"/>
            </a:xfrm>
          </p:grpSpPr>
          <p:sp>
            <p:nvSpPr>
              <p:cNvPr id="4273" name="Oval 419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4274" name="Line 42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275" name="Line 42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276" name="Rectangle 42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4277" name="Oval 42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4278" name="Group 42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4283" name="Line 42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284" name="Line 42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285" name="Line 42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79" name="Group 42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4280" name="Line 42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281" name="Line 43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282" name="Line 43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4135" name="Line 432"/>
            <p:cNvSpPr>
              <a:spLocks noChangeShapeType="1"/>
            </p:cNvSpPr>
            <p:nvPr/>
          </p:nvSpPr>
          <p:spPr bwMode="auto">
            <a:xfrm flipV="1">
              <a:off x="4430" y="2757"/>
              <a:ext cx="143" cy="2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6" name="Line 433"/>
            <p:cNvSpPr>
              <a:spLocks noChangeShapeType="1"/>
            </p:cNvSpPr>
            <p:nvPr/>
          </p:nvSpPr>
          <p:spPr bwMode="auto">
            <a:xfrm>
              <a:off x="4508" y="2592"/>
              <a:ext cx="103" cy="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7" name="Line 434"/>
            <p:cNvSpPr>
              <a:spLocks noChangeShapeType="1"/>
            </p:cNvSpPr>
            <p:nvPr/>
          </p:nvSpPr>
          <p:spPr bwMode="auto">
            <a:xfrm>
              <a:off x="4569" y="2542"/>
              <a:ext cx="1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8" name="Line 435"/>
            <p:cNvSpPr>
              <a:spLocks noChangeShapeType="1"/>
            </p:cNvSpPr>
            <p:nvPr/>
          </p:nvSpPr>
          <p:spPr bwMode="auto">
            <a:xfrm flipV="1">
              <a:off x="4718" y="2596"/>
              <a:ext cx="85" cy="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9" name="Line 436"/>
            <p:cNvSpPr>
              <a:spLocks noChangeShapeType="1"/>
            </p:cNvSpPr>
            <p:nvPr/>
          </p:nvSpPr>
          <p:spPr bwMode="auto">
            <a:xfrm>
              <a:off x="3898" y="2546"/>
              <a:ext cx="4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140" name="Group 437"/>
            <p:cNvGrpSpPr>
              <a:grpSpLocks/>
            </p:cNvGrpSpPr>
            <p:nvPr/>
          </p:nvGrpSpPr>
          <p:grpSpPr bwMode="auto">
            <a:xfrm>
              <a:off x="3424" y="2213"/>
              <a:ext cx="209" cy="224"/>
              <a:chOff x="2870" y="1518"/>
              <a:chExt cx="292" cy="320"/>
            </a:xfrm>
          </p:grpSpPr>
          <p:graphicFrame>
            <p:nvGraphicFramePr>
              <p:cNvPr id="4107" name="Object 438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961" name="Clip" r:id="rId10" imgW="819000" imgH="847800" progId="MS_ClipArt_Gallery.2">
                      <p:embed/>
                    </p:oleObj>
                  </mc:Choice>
                  <mc:Fallback>
                    <p:oleObj name="Clip" r:id="rId10" imgW="819000" imgH="847800" progId="MS_ClipArt_Gallery.2">
                      <p:embed/>
                      <p:pic>
                        <p:nvPicPr>
                          <p:cNvPr id="0" name="Object 43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108" name="Object 439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962" name="Clip" r:id="rId11" imgW="1266840" imgH="1200240" progId="MS_ClipArt_Gallery.2">
                      <p:embed/>
                    </p:oleObj>
                  </mc:Choice>
                  <mc:Fallback>
                    <p:oleObj name="Clip" r:id="rId11" imgW="1266840" imgH="1200240" progId="MS_ClipArt_Gallery.2">
                      <p:embed/>
                      <p:pic>
                        <p:nvPicPr>
                          <p:cNvPr id="0" name="Object 43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141" name="Group 440"/>
            <p:cNvGrpSpPr>
              <a:grpSpLocks/>
            </p:cNvGrpSpPr>
            <p:nvPr/>
          </p:nvGrpSpPr>
          <p:grpSpPr bwMode="auto">
            <a:xfrm>
              <a:off x="3452" y="2445"/>
              <a:ext cx="139" cy="194"/>
              <a:chOff x="2556" y="2689"/>
              <a:chExt cx="183" cy="255"/>
            </a:xfrm>
          </p:grpSpPr>
          <p:pic>
            <p:nvPicPr>
              <p:cNvPr id="4256" name="Picture 441" descr="31u_bnrz[1]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09" y="2770"/>
                <a:ext cx="121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57" name="Freeform 442"/>
              <p:cNvSpPr>
                <a:spLocks/>
              </p:cNvSpPr>
              <p:nvPr/>
            </p:nvSpPr>
            <p:spPr bwMode="auto">
              <a:xfrm>
                <a:off x="2605" y="2702"/>
                <a:ext cx="33" cy="39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58" name="Freeform 443"/>
              <p:cNvSpPr>
                <a:spLocks/>
              </p:cNvSpPr>
              <p:nvPr/>
            </p:nvSpPr>
            <p:spPr bwMode="auto">
              <a:xfrm>
                <a:off x="2661" y="2701"/>
                <a:ext cx="22" cy="30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59" name="Freeform 444"/>
              <p:cNvSpPr>
                <a:spLocks/>
              </p:cNvSpPr>
              <p:nvPr/>
            </p:nvSpPr>
            <p:spPr bwMode="auto">
              <a:xfrm>
                <a:off x="2584" y="2694"/>
                <a:ext cx="54" cy="63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60" name="Freeform 445"/>
              <p:cNvSpPr>
                <a:spLocks/>
              </p:cNvSpPr>
              <p:nvPr/>
            </p:nvSpPr>
            <p:spPr bwMode="auto">
              <a:xfrm>
                <a:off x="2660" y="2692"/>
                <a:ext cx="47" cy="42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61" name="Freeform 446"/>
              <p:cNvSpPr>
                <a:spLocks/>
              </p:cNvSpPr>
              <p:nvPr/>
            </p:nvSpPr>
            <p:spPr bwMode="auto">
              <a:xfrm>
                <a:off x="2564" y="2712"/>
                <a:ext cx="19" cy="39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62" name="Freeform 447"/>
              <p:cNvSpPr>
                <a:spLocks/>
              </p:cNvSpPr>
              <p:nvPr/>
            </p:nvSpPr>
            <p:spPr bwMode="auto">
              <a:xfrm>
                <a:off x="2698" y="2689"/>
                <a:ext cx="41" cy="52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63" name="Freeform 448"/>
              <p:cNvSpPr>
                <a:spLocks/>
              </p:cNvSpPr>
              <p:nvPr/>
            </p:nvSpPr>
            <p:spPr bwMode="auto">
              <a:xfrm>
                <a:off x="2653" y="2750"/>
                <a:ext cx="14" cy="31"/>
              </a:xfrm>
              <a:custGeom>
                <a:avLst/>
                <a:gdLst>
                  <a:gd name="T0" fmla="*/ 0 w 83"/>
                  <a:gd name="T1" fmla="*/ 0 h 187"/>
                  <a:gd name="T2" fmla="*/ 0 w 83"/>
                  <a:gd name="T3" fmla="*/ 0 h 187"/>
                  <a:gd name="T4" fmla="*/ 0 w 83"/>
                  <a:gd name="T5" fmla="*/ 0 h 187"/>
                  <a:gd name="T6" fmla="*/ 0 w 83"/>
                  <a:gd name="T7" fmla="*/ 0 h 187"/>
                  <a:gd name="T8" fmla="*/ 0 w 83"/>
                  <a:gd name="T9" fmla="*/ 0 h 187"/>
                  <a:gd name="T10" fmla="*/ 0 w 83"/>
                  <a:gd name="T11" fmla="*/ 0 h 187"/>
                  <a:gd name="T12" fmla="*/ 0 w 83"/>
                  <a:gd name="T13" fmla="*/ 0 h 187"/>
                  <a:gd name="T14" fmla="*/ 0 w 83"/>
                  <a:gd name="T15" fmla="*/ 0 h 187"/>
                  <a:gd name="T16" fmla="*/ 0 w 83"/>
                  <a:gd name="T17" fmla="*/ 0 h 187"/>
                  <a:gd name="T18" fmla="*/ 0 w 83"/>
                  <a:gd name="T19" fmla="*/ 0 h 187"/>
                  <a:gd name="T20" fmla="*/ 0 w 83"/>
                  <a:gd name="T21" fmla="*/ 0 h 187"/>
                  <a:gd name="T22" fmla="*/ 0 w 83"/>
                  <a:gd name="T23" fmla="*/ 0 h 187"/>
                  <a:gd name="T24" fmla="*/ 0 w 83"/>
                  <a:gd name="T25" fmla="*/ 0 h 187"/>
                  <a:gd name="T26" fmla="*/ 0 w 83"/>
                  <a:gd name="T27" fmla="*/ 0 h 187"/>
                  <a:gd name="T28" fmla="*/ 0 w 83"/>
                  <a:gd name="T29" fmla="*/ 0 h 187"/>
                  <a:gd name="T30" fmla="*/ 0 w 83"/>
                  <a:gd name="T31" fmla="*/ 0 h 187"/>
                  <a:gd name="T32" fmla="*/ 0 w 83"/>
                  <a:gd name="T33" fmla="*/ 0 h 187"/>
                  <a:gd name="T34" fmla="*/ 0 w 83"/>
                  <a:gd name="T35" fmla="*/ 0 h 187"/>
                  <a:gd name="T36" fmla="*/ 0 w 83"/>
                  <a:gd name="T37" fmla="*/ 0 h 187"/>
                  <a:gd name="T38" fmla="*/ 0 w 83"/>
                  <a:gd name="T39" fmla="*/ 0 h 187"/>
                  <a:gd name="T40" fmla="*/ 0 w 83"/>
                  <a:gd name="T41" fmla="*/ 0 h 187"/>
                  <a:gd name="T42" fmla="*/ 0 w 83"/>
                  <a:gd name="T43" fmla="*/ 0 h 187"/>
                  <a:gd name="T44" fmla="*/ 0 w 83"/>
                  <a:gd name="T45" fmla="*/ 0 h 187"/>
                  <a:gd name="T46" fmla="*/ 0 w 83"/>
                  <a:gd name="T47" fmla="*/ 0 h 187"/>
                  <a:gd name="T48" fmla="*/ 0 w 83"/>
                  <a:gd name="T49" fmla="*/ 0 h 18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83"/>
                  <a:gd name="T76" fmla="*/ 0 h 187"/>
                  <a:gd name="T77" fmla="*/ 83 w 83"/>
                  <a:gd name="T78" fmla="*/ 187 h 18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83" h="187">
                    <a:moveTo>
                      <a:pt x="31" y="14"/>
                    </a:moveTo>
                    <a:lnTo>
                      <a:pt x="29" y="8"/>
                    </a:lnTo>
                    <a:lnTo>
                      <a:pt x="25" y="3"/>
                    </a:lnTo>
                    <a:lnTo>
                      <a:pt x="19" y="1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3" y="5"/>
                    </a:lnTo>
                    <a:lnTo>
                      <a:pt x="0" y="11"/>
                    </a:lnTo>
                    <a:lnTo>
                      <a:pt x="0" y="17"/>
                    </a:lnTo>
                    <a:lnTo>
                      <a:pt x="5" y="42"/>
                    </a:lnTo>
                    <a:lnTo>
                      <a:pt x="15" y="71"/>
                    </a:lnTo>
                    <a:lnTo>
                      <a:pt x="27" y="100"/>
                    </a:lnTo>
                    <a:lnTo>
                      <a:pt x="41" y="127"/>
                    </a:lnTo>
                    <a:lnTo>
                      <a:pt x="55" y="151"/>
                    </a:lnTo>
                    <a:lnTo>
                      <a:pt x="68" y="171"/>
                    </a:lnTo>
                    <a:lnTo>
                      <a:pt x="77" y="184"/>
                    </a:lnTo>
                    <a:lnTo>
                      <a:pt x="83" y="187"/>
                    </a:lnTo>
                    <a:lnTo>
                      <a:pt x="80" y="174"/>
                    </a:lnTo>
                    <a:lnTo>
                      <a:pt x="75" y="158"/>
                    </a:lnTo>
                    <a:lnTo>
                      <a:pt x="68" y="138"/>
                    </a:lnTo>
                    <a:lnTo>
                      <a:pt x="59" y="113"/>
                    </a:lnTo>
                    <a:lnTo>
                      <a:pt x="51" y="88"/>
                    </a:lnTo>
                    <a:lnTo>
                      <a:pt x="43" y="63"/>
                    </a:lnTo>
                    <a:lnTo>
                      <a:pt x="36" y="38"/>
                    </a:lnTo>
                    <a:lnTo>
                      <a:pt x="31" y="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64" name="Freeform 449"/>
              <p:cNvSpPr>
                <a:spLocks/>
              </p:cNvSpPr>
              <p:nvPr/>
            </p:nvSpPr>
            <p:spPr bwMode="auto">
              <a:xfrm>
                <a:off x="2647" y="2733"/>
                <a:ext cx="7" cy="16"/>
              </a:xfrm>
              <a:custGeom>
                <a:avLst/>
                <a:gdLst>
                  <a:gd name="T0" fmla="*/ 0 w 44"/>
                  <a:gd name="T1" fmla="*/ 0 h 94"/>
                  <a:gd name="T2" fmla="*/ 0 w 44"/>
                  <a:gd name="T3" fmla="*/ 0 h 94"/>
                  <a:gd name="T4" fmla="*/ 0 w 44"/>
                  <a:gd name="T5" fmla="*/ 0 h 94"/>
                  <a:gd name="T6" fmla="*/ 0 w 44"/>
                  <a:gd name="T7" fmla="*/ 0 h 94"/>
                  <a:gd name="T8" fmla="*/ 0 w 44"/>
                  <a:gd name="T9" fmla="*/ 0 h 94"/>
                  <a:gd name="T10" fmla="*/ 0 w 44"/>
                  <a:gd name="T11" fmla="*/ 0 h 94"/>
                  <a:gd name="T12" fmla="*/ 0 w 44"/>
                  <a:gd name="T13" fmla="*/ 0 h 94"/>
                  <a:gd name="T14" fmla="*/ 0 w 44"/>
                  <a:gd name="T15" fmla="*/ 0 h 94"/>
                  <a:gd name="T16" fmla="*/ 0 w 44"/>
                  <a:gd name="T17" fmla="*/ 0 h 94"/>
                  <a:gd name="T18" fmla="*/ 0 w 44"/>
                  <a:gd name="T19" fmla="*/ 0 h 94"/>
                  <a:gd name="T20" fmla="*/ 0 w 44"/>
                  <a:gd name="T21" fmla="*/ 0 h 94"/>
                  <a:gd name="T22" fmla="*/ 0 w 44"/>
                  <a:gd name="T23" fmla="*/ 0 h 94"/>
                  <a:gd name="T24" fmla="*/ 0 w 44"/>
                  <a:gd name="T25" fmla="*/ 0 h 94"/>
                  <a:gd name="T26" fmla="*/ 0 w 44"/>
                  <a:gd name="T27" fmla="*/ 0 h 94"/>
                  <a:gd name="T28" fmla="*/ 0 w 44"/>
                  <a:gd name="T29" fmla="*/ 0 h 94"/>
                  <a:gd name="T30" fmla="*/ 0 w 44"/>
                  <a:gd name="T31" fmla="*/ 0 h 94"/>
                  <a:gd name="T32" fmla="*/ 0 w 44"/>
                  <a:gd name="T33" fmla="*/ 0 h 94"/>
                  <a:gd name="T34" fmla="*/ 0 w 44"/>
                  <a:gd name="T35" fmla="*/ 0 h 94"/>
                  <a:gd name="T36" fmla="*/ 0 w 44"/>
                  <a:gd name="T37" fmla="*/ 0 h 94"/>
                  <a:gd name="T38" fmla="*/ 0 w 44"/>
                  <a:gd name="T39" fmla="*/ 0 h 94"/>
                  <a:gd name="T40" fmla="*/ 0 w 44"/>
                  <a:gd name="T41" fmla="*/ 0 h 9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44"/>
                  <a:gd name="T64" fmla="*/ 0 h 94"/>
                  <a:gd name="T65" fmla="*/ 44 w 44"/>
                  <a:gd name="T66" fmla="*/ 94 h 94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44" h="94">
                    <a:moveTo>
                      <a:pt x="22" y="10"/>
                    </a:moveTo>
                    <a:lnTo>
                      <a:pt x="21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1"/>
                    </a:lnTo>
                    <a:lnTo>
                      <a:pt x="3" y="3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0" y="24"/>
                    </a:lnTo>
                    <a:lnTo>
                      <a:pt x="4" y="38"/>
                    </a:lnTo>
                    <a:lnTo>
                      <a:pt x="8" y="52"/>
                    </a:lnTo>
                    <a:lnTo>
                      <a:pt x="14" y="65"/>
                    </a:lnTo>
                    <a:lnTo>
                      <a:pt x="21" y="78"/>
                    </a:lnTo>
                    <a:lnTo>
                      <a:pt x="28" y="87"/>
                    </a:lnTo>
                    <a:lnTo>
                      <a:pt x="37" y="93"/>
                    </a:lnTo>
                    <a:lnTo>
                      <a:pt x="42" y="94"/>
                    </a:lnTo>
                    <a:lnTo>
                      <a:pt x="44" y="76"/>
                    </a:lnTo>
                    <a:lnTo>
                      <a:pt x="38" y="54"/>
                    </a:lnTo>
                    <a:lnTo>
                      <a:pt x="31" y="32"/>
                    </a:lnTo>
                    <a:lnTo>
                      <a:pt x="22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65" name="Freeform 450"/>
              <p:cNvSpPr>
                <a:spLocks/>
              </p:cNvSpPr>
              <p:nvPr/>
            </p:nvSpPr>
            <p:spPr bwMode="auto">
              <a:xfrm>
                <a:off x="2641" y="2722"/>
                <a:ext cx="6" cy="9"/>
              </a:xfrm>
              <a:custGeom>
                <a:avLst/>
                <a:gdLst>
                  <a:gd name="T0" fmla="*/ 0 w 38"/>
                  <a:gd name="T1" fmla="*/ 0 h 54"/>
                  <a:gd name="T2" fmla="*/ 0 w 38"/>
                  <a:gd name="T3" fmla="*/ 0 h 54"/>
                  <a:gd name="T4" fmla="*/ 0 w 38"/>
                  <a:gd name="T5" fmla="*/ 0 h 54"/>
                  <a:gd name="T6" fmla="*/ 0 w 38"/>
                  <a:gd name="T7" fmla="*/ 0 h 54"/>
                  <a:gd name="T8" fmla="*/ 0 w 38"/>
                  <a:gd name="T9" fmla="*/ 0 h 54"/>
                  <a:gd name="T10" fmla="*/ 0 w 38"/>
                  <a:gd name="T11" fmla="*/ 0 h 54"/>
                  <a:gd name="T12" fmla="*/ 0 w 38"/>
                  <a:gd name="T13" fmla="*/ 0 h 54"/>
                  <a:gd name="T14" fmla="*/ 0 w 38"/>
                  <a:gd name="T15" fmla="*/ 0 h 54"/>
                  <a:gd name="T16" fmla="*/ 0 w 38"/>
                  <a:gd name="T17" fmla="*/ 0 h 54"/>
                  <a:gd name="T18" fmla="*/ 0 w 38"/>
                  <a:gd name="T19" fmla="*/ 0 h 54"/>
                  <a:gd name="T20" fmla="*/ 0 w 38"/>
                  <a:gd name="T21" fmla="*/ 0 h 54"/>
                  <a:gd name="T22" fmla="*/ 0 w 38"/>
                  <a:gd name="T23" fmla="*/ 0 h 54"/>
                  <a:gd name="T24" fmla="*/ 0 w 38"/>
                  <a:gd name="T25" fmla="*/ 0 h 54"/>
                  <a:gd name="T26" fmla="*/ 0 w 38"/>
                  <a:gd name="T27" fmla="*/ 0 h 54"/>
                  <a:gd name="T28" fmla="*/ 0 w 38"/>
                  <a:gd name="T29" fmla="*/ 0 h 54"/>
                  <a:gd name="T30" fmla="*/ 0 w 38"/>
                  <a:gd name="T31" fmla="*/ 0 h 54"/>
                  <a:gd name="T32" fmla="*/ 0 w 38"/>
                  <a:gd name="T33" fmla="*/ 0 h 54"/>
                  <a:gd name="T34" fmla="*/ 0 w 38"/>
                  <a:gd name="T35" fmla="*/ 0 h 54"/>
                  <a:gd name="T36" fmla="*/ 0 w 38"/>
                  <a:gd name="T37" fmla="*/ 0 h 54"/>
                  <a:gd name="T38" fmla="*/ 0 w 38"/>
                  <a:gd name="T39" fmla="*/ 0 h 54"/>
                  <a:gd name="T40" fmla="*/ 0 w 38"/>
                  <a:gd name="T41" fmla="*/ 0 h 54"/>
                  <a:gd name="T42" fmla="*/ 0 w 38"/>
                  <a:gd name="T43" fmla="*/ 0 h 54"/>
                  <a:gd name="T44" fmla="*/ 0 w 38"/>
                  <a:gd name="T45" fmla="*/ 0 h 54"/>
                  <a:gd name="T46" fmla="*/ 0 w 38"/>
                  <a:gd name="T47" fmla="*/ 0 h 54"/>
                  <a:gd name="T48" fmla="*/ 0 w 38"/>
                  <a:gd name="T49" fmla="*/ 0 h 54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38"/>
                  <a:gd name="T76" fmla="*/ 0 h 54"/>
                  <a:gd name="T77" fmla="*/ 38 w 38"/>
                  <a:gd name="T78" fmla="*/ 54 h 54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38" h="54">
                    <a:moveTo>
                      <a:pt x="20" y="7"/>
                    </a:moveTo>
                    <a:lnTo>
                      <a:pt x="20" y="8"/>
                    </a:lnTo>
                    <a:lnTo>
                      <a:pt x="19" y="4"/>
                    </a:lnTo>
                    <a:lnTo>
                      <a:pt x="15" y="1"/>
                    </a:lnTo>
                    <a:lnTo>
                      <a:pt x="12" y="0"/>
                    </a:lnTo>
                    <a:lnTo>
                      <a:pt x="7" y="0"/>
                    </a:lnTo>
                    <a:lnTo>
                      <a:pt x="4" y="1"/>
                    </a:lnTo>
                    <a:lnTo>
                      <a:pt x="1" y="4"/>
                    </a:lnTo>
                    <a:lnTo>
                      <a:pt x="0" y="8"/>
                    </a:lnTo>
                    <a:lnTo>
                      <a:pt x="0" y="11"/>
                    </a:lnTo>
                    <a:lnTo>
                      <a:pt x="1" y="17"/>
                    </a:lnTo>
                    <a:lnTo>
                      <a:pt x="4" y="24"/>
                    </a:lnTo>
                    <a:lnTo>
                      <a:pt x="8" y="32"/>
                    </a:lnTo>
                    <a:lnTo>
                      <a:pt x="14" y="39"/>
                    </a:lnTo>
                    <a:lnTo>
                      <a:pt x="20" y="46"/>
                    </a:lnTo>
                    <a:lnTo>
                      <a:pt x="27" y="50"/>
                    </a:lnTo>
                    <a:lnTo>
                      <a:pt x="33" y="54"/>
                    </a:lnTo>
                    <a:lnTo>
                      <a:pt x="38" y="54"/>
                    </a:lnTo>
                    <a:lnTo>
                      <a:pt x="36" y="42"/>
                    </a:lnTo>
                    <a:lnTo>
                      <a:pt x="32" y="29"/>
                    </a:lnTo>
                    <a:lnTo>
                      <a:pt x="25" y="16"/>
                    </a:lnTo>
                    <a:lnTo>
                      <a:pt x="2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66" name="Freeform 451"/>
              <p:cNvSpPr>
                <a:spLocks/>
              </p:cNvSpPr>
              <p:nvPr/>
            </p:nvSpPr>
            <p:spPr bwMode="auto">
              <a:xfrm>
                <a:off x="2636" y="2714"/>
                <a:ext cx="8" cy="6"/>
              </a:xfrm>
              <a:custGeom>
                <a:avLst/>
                <a:gdLst>
                  <a:gd name="T0" fmla="*/ 0 w 52"/>
                  <a:gd name="T1" fmla="*/ 0 h 36"/>
                  <a:gd name="T2" fmla="*/ 0 w 52"/>
                  <a:gd name="T3" fmla="*/ 0 h 36"/>
                  <a:gd name="T4" fmla="*/ 0 w 52"/>
                  <a:gd name="T5" fmla="*/ 0 h 36"/>
                  <a:gd name="T6" fmla="*/ 0 w 52"/>
                  <a:gd name="T7" fmla="*/ 0 h 36"/>
                  <a:gd name="T8" fmla="*/ 0 w 52"/>
                  <a:gd name="T9" fmla="*/ 0 h 36"/>
                  <a:gd name="T10" fmla="*/ 0 w 52"/>
                  <a:gd name="T11" fmla="*/ 0 h 36"/>
                  <a:gd name="T12" fmla="*/ 0 w 52"/>
                  <a:gd name="T13" fmla="*/ 0 h 36"/>
                  <a:gd name="T14" fmla="*/ 0 w 52"/>
                  <a:gd name="T15" fmla="*/ 0 h 36"/>
                  <a:gd name="T16" fmla="*/ 0 w 52"/>
                  <a:gd name="T17" fmla="*/ 0 h 36"/>
                  <a:gd name="T18" fmla="*/ 0 w 52"/>
                  <a:gd name="T19" fmla="*/ 0 h 36"/>
                  <a:gd name="T20" fmla="*/ 0 w 52"/>
                  <a:gd name="T21" fmla="*/ 0 h 36"/>
                  <a:gd name="T22" fmla="*/ 0 w 52"/>
                  <a:gd name="T23" fmla="*/ 0 h 36"/>
                  <a:gd name="T24" fmla="*/ 0 w 52"/>
                  <a:gd name="T25" fmla="*/ 0 h 36"/>
                  <a:gd name="T26" fmla="*/ 0 w 52"/>
                  <a:gd name="T27" fmla="*/ 0 h 36"/>
                  <a:gd name="T28" fmla="*/ 0 w 52"/>
                  <a:gd name="T29" fmla="*/ 0 h 36"/>
                  <a:gd name="T30" fmla="*/ 0 w 52"/>
                  <a:gd name="T31" fmla="*/ 0 h 36"/>
                  <a:gd name="T32" fmla="*/ 0 w 52"/>
                  <a:gd name="T33" fmla="*/ 0 h 36"/>
                  <a:gd name="T34" fmla="*/ 0 w 52"/>
                  <a:gd name="T35" fmla="*/ 0 h 36"/>
                  <a:gd name="T36" fmla="*/ 0 w 52"/>
                  <a:gd name="T37" fmla="*/ 0 h 36"/>
                  <a:gd name="T38" fmla="*/ 0 w 52"/>
                  <a:gd name="T39" fmla="*/ 0 h 36"/>
                  <a:gd name="T40" fmla="*/ 0 w 52"/>
                  <a:gd name="T41" fmla="*/ 0 h 36"/>
                  <a:gd name="T42" fmla="*/ 0 w 52"/>
                  <a:gd name="T43" fmla="*/ 0 h 36"/>
                  <a:gd name="T44" fmla="*/ 0 w 52"/>
                  <a:gd name="T45" fmla="*/ 0 h 36"/>
                  <a:gd name="T46" fmla="*/ 0 w 52"/>
                  <a:gd name="T47" fmla="*/ 0 h 36"/>
                  <a:gd name="T48" fmla="*/ 0 w 52"/>
                  <a:gd name="T49" fmla="*/ 0 h 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52"/>
                  <a:gd name="T76" fmla="*/ 0 h 36"/>
                  <a:gd name="T77" fmla="*/ 52 w 52"/>
                  <a:gd name="T78" fmla="*/ 36 h 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52" h="36">
                    <a:moveTo>
                      <a:pt x="41" y="27"/>
                    </a:moveTo>
                    <a:lnTo>
                      <a:pt x="46" y="24"/>
                    </a:lnTo>
                    <a:lnTo>
                      <a:pt x="51" y="21"/>
                    </a:lnTo>
                    <a:lnTo>
                      <a:pt x="52" y="16"/>
                    </a:lnTo>
                    <a:lnTo>
                      <a:pt x="52" y="12"/>
                    </a:lnTo>
                    <a:lnTo>
                      <a:pt x="50" y="6"/>
                    </a:lnTo>
                    <a:lnTo>
                      <a:pt x="46" y="2"/>
                    </a:lnTo>
                    <a:lnTo>
                      <a:pt x="41" y="0"/>
                    </a:lnTo>
                    <a:lnTo>
                      <a:pt x="36" y="0"/>
                    </a:lnTo>
                    <a:lnTo>
                      <a:pt x="33" y="0"/>
                    </a:lnTo>
                    <a:lnTo>
                      <a:pt x="29" y="1"/>
                    </a:lnTo>
                    <a:lnTo>
                      <a:pt x="21" y="4"/>
                    </a:lnTo>
                    <a:lnTo>
                      <a:pt x="13" y="8"/>
                    </a:lnTo>
                    <a:lnTo>
                      <a:pt x="6" y="15"/>
                    </a:lnTo>
                    <a:lnTo>
                      <a:pt x="3" y="22"/>
                    </a:lnTo>
                    <a:lnTo>
                      <a:pt x="0" y="29"/>
                    </a:lnTo>
                    <a:lnTo>
                      <a:pt x="0" y="31"/>
                    </a:lnTo>
                    <a:lnTo>
                      <a:pt x="4" y="33"/>
                    </a:lnTo>
                    <a:lnTo>
                      <a:pt x="9" y="36"/>
                    </a:lnTo>
                    <a:lnTo>
                      <a:pt x="13" y="36"/>
                    </a:lnTo>
                    <a:lnTo>
                      <a:pt x="18" y="36"/>
                    </a:lnTo>
                    <a:lnTo>
                      <a:pt x="24" y="33"/>
                    </a:lnTo>
                    <a:lnTo>
                      <a:pt x="30" y="32"/>
                    </a:lnTo>
                    <a:lnTo>
                      <a:pt x="36" y="30"/>
                    </a:lnTo>
                    <a:lnTo>
                      <a:pt x="41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67" name="Freeform 452"/>
              <p:cNvSpPr>
                <a:spLocks/>
              </p:cNvSpPr>
              <p:nvPr/>
            </p:nvSpPr>
            <p:spPr bwMode="auto">
              <a:xfrm>
                <a:off x="2596" y="2704"/>
                <a:ext cx="33" cy="39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68" name="Freeform 453"/>
              <p:cNvSpPr>
                <a:spLocks/>
              </p:cNvSpPr>
              <p:nvPr/>
            </p:nvSpPr>
            <p:spPr bwMode="auto">
              <a:xfrm>
                <a:off x="2652" y="2704"/>
                <a:ext cx="22" cy="30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69" name="Freeform 454"/>
              <p:cNvSpPr>
                <a:spLocks/>
              </p:cNvSpPr>
              <p:nvPr/>
            </p:nvSpPr>
            <p:spPr bwMode="auto">
              <a:xfrm>
                <a:off x="2575" y="2697"/>
                <a:ext cx="53" cy="63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70" name="Freeform 455"/>
              <p:cNvSpPr>
                <a:spLocks/>
              </p:cNvSpPr>
              <p:nvPr/>
            </p:nvSpPr>
            <p:spPr bwMode="auto">
              <a:xfrm>
                <a:off x="2650" y="2695"/>
                <a:ext cx="47" cy="42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71" name="Freeform 456"/>
              <p:cNvSpPr>
                <a:spLocks/>
              </p:cNvSpPr>
              <p:nvPr/>
            </p:nvSpPr>
            <p:spPr bwMode="auto">
              <a:xfrm>
                <a:off x="2556" y="2718"/>
                <a:ext cx="19" cy="39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72" name="Freeform 457"/>
              <p:cNvSpPr>
                <a:spLocks/>
              </p:cNvSpPr>
              <p:nvPr/>
            </p:nvSpPr>
            <p:spPr bwMode="auto">
              <a:xfrm>
                <a:off x="2689" y="2692"/>
                <a:ext cx="41" cy="52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aphicFrame>
          <p:nvGraphicFramePr>
            <p:cNvPr id="4098" name="Object 458"/>
            <p:cNvGraphicFramePr>
              <a:graphicFrameLocks noChangeAspect="1"/>
            </p:cNvGraphicFramePr>
            <p:nvPr/>
          </p:nvGraphicFramePr>
          <p:xfrm>
            <a:off x="3694" y="2240"/>
            <a:ext cx="207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63" name="Clip" r:id="rId13" imgW="1305000" imgH="1085760" progId="MS_ClipArt_Gallery.2">
                    <p:embed/>
                  </p:oleObj>
                </mc:Choice>
                <mc:Fallback>
                  <p:oleObj name="Clip" r:id="rId13" imgW="1305000" imgH="1085760" progId="MS_ClipArt_Gallery.2">
                    <p:embed/>
                    <p:pic>
                      <p:nvPicPr>
                        <p:cNvPr id="0" name="Object 4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4" y="2240"/>
                          <a:ext cx="207" cy="1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42" name="Line 459"/>
            <p:cNvSpPr>
              <a:spLocks noChangeShapeType="1"/>
            </p:cNvSpPr>
            <p:nvPr/>
          </p:nvSpPr>
          <p:spPr bwMode="auto">
            <a:xfrm>
              <a:off x="4084" y="1820"/>
              <a:ext cx="321" cy="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3" name="Line 460"/>
            <p:cNvSpPr>
              <a:spLocks noChangeShapeType="1"/>
            </p:cNvSpPr>
            <p:nvPr/>
          </p:nvSpPr>
          <p:spPr bwMode="auto">
            <a:xfrm>
              <a:off x="3811" y="1712"/>
              <a:ext cx="96" cy="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4" name="Freeform 461"/>
            <p:cNvSpPr>
              <a:spLocks/>
            </p:cNvSpPr>
            <p:nvPr/>
          </p:nvSpPr>
          <p:spPr bwMode="auto">
            <a:xfrm>
              <a:off x="3382" y="2976"/>
              <a:ext cx="1877" cy="917"/>
            </a:xfrm>
            <a:custGeom>
              <a:avLst/>
              <a:gdLst>
                <a:gd name="T0" fmla="*/ 889 w 1877"/>
                <a:gd name="T1" fmla="*/ 23 h 917"/>
                <a:gd name="T2" fmla="*/ 692 w 1877"/>
                <a:gd name="T3" fmla="*/ 109 h 917"/>
                <a:gd name="T4" fmla="*/ 415 w 1877"/>
                <a:gd name="T5" fmla="*/ 91 h 917"/>
                <a:gd name="T6" fmla="*/ 112 w 1877"/>
                <a:gd name="T7" fmla="*/ 170 h 917"/>
                <a:gd name="T8" fmla="*/ 50 w 1877"/>
                <a:gd name="T9" fmla="*/ 353 h 917"/>
                <a:gd name="T10" fmla="*/ 14 w 1877"/>
                <a:gd name="T11" fmla="*/ 528 h 917"/>
                <a:gd name="T12" fmla="*/ 139 w 1877"/>
                <a:gd name="T13" fmla="*/ 650 h 917"/>
                <a:gd name="T14" fmla="*/ 505 w 1877"/>
                <a:gd name="T15" fmla="*/ 781 h 917"/>
                <a:gd name="T16" fmla="*/ 933 w 1877"/>
                <a:gd name="T17" fmla="*/ 886 h 917"/>
                <a:gd name="T18" fmla="*/ 1370 w 1877"/>
                <a:gd name="T19" fmla="*/ 901 h 917"/>
                <a:gd name="T20" fmla="*/ 1676 w 1877"/>
                <a:gd name="T21" fmla="*/ 793 h 917"/>
                <a:gd name="T22" fmla="*/ 1860 w 1877"/>
                <a:gd name="T23" fmla="*/ 624 h 917"/>
                <a:gd name="T24" fmla="*/ 1776 w 1877"/>
                <a:gd name="T25" fmla="*/ 219 h 917"/>
                <a:gd name="T26" fmla="*/ 1503 w 1877"/>
                <a:gd name="T27" fmla="*/ 100 h 917"/>
                <a:gd name="T28" fmla="*/ 1200 w 1877"/>
                <a:gd name="T29" fmla="*/ 13 h 917"/>
                <a:gd name="T30" fmla="*/ 889 w 1877"/>
                <a:gd name="T31" fmla="*/ 23 h 91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877"/>
                <a:gd name="T49" fmla="*/ 0 h 917"/>
                <a:gd name="T50" fmla="*/ 1877 w 1877"/>
                <a:gd name="T51" fmla="*/ 917 h 91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877" h="917">
                  <a:moveTo>
                    <a:pt x="889" y="23"/>
                  </a:moveTo>
                  <a:cubicBezTo>
                    <a:pt x="804" y="39"/>
                    <a:pt x="771" y="98"/>
                    <a:pt x="692" y="109"/>
                  </a:cubicBezTo>
                  <a:cubicBezTo>
                    <a:pt x="613" y="120"/>
                    <a:pt x="511" y="81"/>
                    <a:pt x="415" y="91"/>
                  </a:cubicBezTo>
                  <a:cubicBezTo>
                    <a:pt x="319" y="101"/>
                    <a:pt x="174" y="126"/>
                    <a:pt x="112" y="170"/>
                  </a:cubicBezTo>
                  <a:cubicBezTo>
                    <a:pt x="51" y="214"/>
                    <a:pt x="66" y="294"/>
                    <a:pt x="50" y="353"/>
                  </a:cubicBezTo>
                  <a:cubicBezTo>
                    <a:pt x="34" y="412"/>
                    <a:pt x="0" y="479"/>
                    <a:pt x="14" y="528"/>
                  </a:cubicBezTo>
                  <a:cubicBezTo>
                    <a:pt x="29" y="577"/>
                    <a:pt x="57" y="608"/>
                    <a:pt x="139" y="650"/>
                  </a:cubicBezTo>
                  <a:cubicBezTo>
                    <a:pt x="221" y="692"/>
                    <a:pt x="372" y="742"/>
                    <a:pt x="505" y="781"/>
                  </a:cubicBezTo>
                  <a:cubicBezTo>
                    <a:pt x="638" y="820"/>
                    <a:pt x="789" y="866"/>
                    <a:pt x="933" y="886"/>
                  </a:cubicBezTo>
                  <a:cubicBezTo>
                    <a:pt x="1077" y="906"/>
                    <a:pt x="1246" y="917"/>
                    <a:pt x="1370" y="901"/>
                  </a:cubicBezTo>
                  <a:cubicBezTo>
                    <a:pt x="1494" y="885"/>
                    <a:pt x="1594" y="839"/>
                    <a:pt x="1676" y="793"/>
                  </a:cubicBezTo>
                  <a:cubicBezTo>
                    <a:pt x="1758" y="747"/>
                    <a:pt x="1843" y="720"/>
                    <a:pt x="1860" y="624"/>
                  </a:cubicBezTo>
                  <a:cubicBezTo>
                    <a:pt x="1877" y="528"/>
                    <a:pt x="1835" y="306"/>
                    <a:pt x="1776" y="219"/>
                  </a:cubicBezTo>
                  <a:cubicBezTo>
                    <a:pt x="1717" y="132"/>
                    <a:pt x="1599" y="134"/>
                    <a:pt x="1503" y="100"/>
                  </a:cubicBezTo>
                  <a:cubicBezTo>
                    <a:pt x="1407" y="66"/>
                    <a:pt x="1302" y="26"/>
                    <a:pt x="1200" y="13"/>
                  </a:cubicBezTo>
                  <a:cubicBezTo>
                    <a:pt x="1098" y="0"/>
                    <a:pt x="974" y="7"/>
                    <a:pt x="889" y="23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5" name="Line 462"/>
            <p:cNvSpPr>
              <a:spLocks noChangeShapeType="1"/>
            </p:cNvSpPr>
            <p:nvPr/>
          </p:nvSpPr>
          <p:spPr bwMode="auto">
            <a:xfrm rot="-5400000">
              <a:off x="4791" y="3440"/>
              <a:ext cx="330" cy="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146" name="Group 463"/>
            <p:cNvGrpSpPr>
              <a:grpSpLocks/>
            </p:cNvGrpSpPr>
            <p:nvPr/>
          </p:nvGrpSpPr>
          <p:grpSpPr bwMode="auto">
            <a:xfrm>
              <a:off x="4736" y="3526"/>
              <a:ext cx="125" cy="230"/>
              <a:chOff x="4180" y="783"/>
              <a:chExt cx="150" cy="307"/>
            </a:xfrm>
          </p:grpSpPr>
          <p:sp>
            <p:nvSpPr>
              <p:cNvPr id="4248" name="AutoShape 464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4249" name="Rectangle 465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4250" name="Rectangle 466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4251" name="AutoShape 467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4252" name="Line 468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253" name="Line 469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254" name="Rectangle 470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4255" name="Rectangle 471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4147" name="Line 472"/>
            <p:cNvSpPr>
              <a:spLocks noChangeShapeType="1"/>
            </p:cNvSpPr>
            <p:nvPr/>
          </p:nvSpPr>
          <p:spPr bwMode="auto">
            <a:xfrm rot="5400000" flipV="1">
              <a:off x="4883" y="3617"/>
              <a:ext cx="2" cy="5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48" name="Line 473"/>
            <p:cNvSpPr>
              <a:spLocks noChangeShapeType="1"/>
            </p:cNvSpPr>
            <p:nvPr/>
          </p:nvSpPr>
          <p:spPr bwMode="auto">
            <a:xfrm rot="-5400000">
              <a:off x="5000" y="3413"/>
              <a:ext cx="0" cy="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149" name="Group 474"/>
            <p:cNvGrpSpPr>
              <a:grpSpLocks/>
            </p:cNvGrpSpPr>
            <p:nvPr/>
          </p:nvGrpSpPr>
          <p:grpSpPr bwMode="auto">
            <a:xfrm>
              <a:off x="4735" y="3230"/>
              <a:ext cx="316" cy="148"/>
              <a:chOff x="3600" y="219"/>
              <a:chExt cx="360" cy="175"/>
            </a:xfrm>
          </p:grpSpPr>
          <p:sp>
            <p:nvSpPr>
              <p:cNvPr id="4235" name="Oval 475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4236" name="Line 476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237" name="Line 477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238" name="Rectangle 478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4239" name="Oval 479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4240" name="Group 480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4245" name="Line 48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246" name="Line 48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247" name="Line 48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41" name="Group 484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4242" name="Line 48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243" name="Line 48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244" name="Line 48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150" name="Group 488"/>
            <p:cNvGrpSpPr>
              <a:grpSpLocks/>
            </p:cNvGrpSpPr>
            <p:nvPr/>
          </p:nvGrpSpPr>
          <p:grpSpPr bwMode="auto">
            <a:xfrm>
              <a:off x="4221" y="3056"/>
              <a:ext cx="316" cy="148"/>
              <a:chOff x="3600" y="219"/>
              <a:chExt cx="360" cy="175"/>
            </a:xfrm>
          </p:grpSpPr>
          <p:sp>
            <p:nvSpPr>
              <p:cNvPr id="4222" name="Oval 489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4223" name="Line 49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224" name="Line 49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225" name="Rectangle 49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4226" name="Oval 49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4227" name="Group 49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4232" name="Line 49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233" name="Line 49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234" name="Line 49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28" name="Group 49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4229" name="Line 49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230" name="Line 50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231" name="Line 50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151" name="Group 502"/>
            <p:cNvGrpSpPr>
              <a:grpSpLocks/>
            </p:cNvGrpSpPr>
            <p:nvPr/>
          </p:nvGrpSpPr>
          <p:grpSpPr bwMode="auto">
            <a:xfrm>
              <a:off x="3802" y="3248"/>
              <a:ext cx="316" cy="148"/>
              <a:chOff x="3600" y="219"/>
              <a:chExt cx="360" cy="175"/>
            </a:xfrm>
          </p:grpSpPr>
          <p:sp>
            <p:nvSpPr>
              <p:cNvPr id="4209" name="Oval 503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4210" name="Line 504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211" name="Line 505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212" name="Rectangle 506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4213" name="Oval 507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4214" name="Group 508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4219" name="Line 50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220" name="Line 51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221" name="Line 51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15" name="Group 512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4216" name="Line 51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217" name="Line 51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218" name="Line 51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4152" name="Line 516"/>
            <p:cNvSpPr>
              <a:spLocks noChangeShapeType="1"/>
            </p:cNvSpPr>
            <p:nvPr/>
          </p:nvSpPr>
          <p:spPr bwMode="auto">
            <a:xfrm>
              <a:off x="4504" y="3189"/>
              <a:ext cx="226" cy="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3" name="Line 517"/>
            <p:cNvSpPr>
              <a:spLocks noChangeShapeType="1"/>
            </p:cNvSpPr>
            <p:nvPr/>
          </p:nvSpPr>
          <p:spPr bwMode="auto">
            <a:xfrm flipV="1">
              <a:off x="4093" y="3197"/>
              <a:ext cx="175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4" name="Line 518"/>
            <p:cNvSpPr>
              <a:spLocks noChangeShapeType="1"/>
            </p:cNvSpPr>
            <p:nvPr/>
          </p:nvSpPr>
          <p:spPr bwMode="auto">
            <a:xfrm flipV="1">
              <a:off x="4120" y="3325"/>
              <a:ext cx="6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5" name="Line 519"/>
            <p:cNvSpPr>
              <a:spLocks noChangeShapeType="1"/>
            </p:cNvSpPr>
            <p:nvPr/>
          </p:nvSpPr>
          <p:spPr bwMode="auto">
            <a:xfrm flipH="1">
              <a:off x="3676" y="3165"/>
              <a:ext cx="160" cy="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6" name="Line 520"/>
            <p:cNvSpPr>
              <a:spLocks noChangeShapeType="1"/>
            </p:cNvSpPr>
            <p:nvPr/>
          </p:nvSpPr>
          <p:spPr bwMode="auto">
            <a:xfrm>
              <a:off x="3692" y="3197"/>
              <a:ext cx="1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7" name="Line 521"/>
            <p:cNvSpPr>
              <a:spLocks noChangeShapeType="1"/>
            </p:cNvSpPr>
            <p:nvPr/>
          </p:nvSpPr>
          <p:spPr bwMode="auto">
            <a:xfrm>
              <a:off x="3604" y="3409"/>
              <a:ext cx="9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8" name="Line 522"/>
            <p:cNvSpPr>
              <a:spLocks noChangeShapeType="1"/>
            </p:cNvSpPr>
            <p:nvPr/>
          </p:nvSpPr>
          <p:spPr bwMode="auto">
            <a:xfrm>
              <a:off x="3763" y="3459"/>
              <a:ext cx="3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9" name="Line 523"/>
            <p:cNvSpPr>
              <a:spLocks noChangeShapeType="1"/>
            </p:cNvSpPr>
            <p:nvPr/>
          </p:nvSpPr>
          <p:spPr bwMode="auto">
            <a:xfrm flipH="1">
              <a:off x="3914" y="3401"/>
              <a:ext cx="34" cy="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0" name="Line 524"/>
            <p:cNvSpPr>
              <a:spLocks noChangeShapeType="1"/>
            </p:cNvSpPr>
            <p:nvPr/>
          </p:nvSpPr>
          <p:spPr bwMode="auto">
            <a:xfrm>
              <a:off x="3796" y="3457"/>
              <a:ext cx="1" cy="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1" name="Line 525"/>
            <p:cNvSpPr>
              <a:spLocks noChangeShapeType="1"/>
            </p:cNvSpPr>
            <p:nvPr/>
          </p:nvSpPr>
          <p:spPr bwMode="auto">
            <a:xfrm flipH="1" flipV="1">
              <a:off x="4046" y="3462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4099" name="Object 526"/>
            <p:cNvGraphicFramePr>
              <a:graphicFrameLocks noChangeAspect="1"/>
            </p:cNvGraphicFramePr>
            <p:nvPr/>
          </p:nvGraphicFramePr>
          <p:xfrm>
            <a:off x="3451" y="3335"/>
            <a:ext cx="216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64" name="Clip" r:id="rId15" imgW="1305000" imgH="1085760" progId="MS_ClipArt_Gallery.2">
                    <p:embed/>
                  </p:oleObj>
                </mc:Choice>
                <mc:Fallback>
                  <p:oleObj name="Clip" r:id="rId15" imgW="1305000" imgH="1085760" progId="MS_ClipArt_Gallery.2">
                    <p:embed/>
                    <p:pic>
                      <p:nvPicPr>
                        <p:cNvPr id="0" name="Object 5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1" y="3335"/>
                          <a:ext cx="216" cy="1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00" name="Object 527"/>
            <p:cNvGraphicFramePr>
              <a:graphicFrameLocks noChangeAspect="1"/>
            </p:cNvGraphicFramePr>
            <p:nvPr/>
          </p:nvGraphicFramePr>
          <p:xfrm>
            <a:off x="3555" y="3135"/>
            <a:ext cx="216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65" name="Clip" r:id="rId16" imgW="1305000" imgH="1085760" progId="MS_ClipArt_Gallery.2">
                    <p:embed/>
                  </p:oleObj>
                </mc:Choice>
                <mc:Fallback>
                  <p:oleObj name="Clip" r:id="rId16" imgW="1305000" imgH="1085760" progId="MS_ClipArt_Gallery.2">
                    <p:embed/>
                    <p:pic>
                      <p:nvPicPr>
                        <p:cNvPr id="0" name="Object 5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5" y="3135"/>
                          <a:ext cx="216" cy="1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01" name="Object 528"/>
            <p:cNvGraphicFramePr>
              <a:graphicFrameLocks noChangeAspect="1"/>
            </p:cNvGraphicFramePr>
            <p:nvPr/>
          </p:nvGraphicFramePr>
          <p:xfrm>
            <a:off x="3723" y="3495"/>
            <a:ext cx="216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66" name="Clip" r:id="rId17" imgW="1305000" imgH="1085760" progId="MS_ClipArt_Gallery.2">
                    <p:embed/>
                  </p:oleObj>
                </mc:Choice>
                <mc:Fallback>
                  <p:oleObj name="Clip" r:id="rId17" imgW="1305000" imgH="1085760" progId="MS_ClipArt_Gallery.2">
                    <p:embed/>
                    <p:pic>
                      <p:nvPicPr>
                        <p:cNvPr id="0" name="Object 5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23" y="3495"/>
                          <a:ext cx="216" cy="1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02" name="Object 529"/>
            <p:cNvGraphicFramePr>
              <a:graphicFrameLocks noChangeAspect="1"/>
            </p:cNvGraphicFramePr>
            <p:nvPr/>
          </p:nvGraphicFramePr>
          <p:xfrm>
            <a:off x="3937" y="3497"/>
            <a:ext cx="216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67" name="Clip" r:id="rId18" imgW="1305000" imgH="1085760" progId="MS_ClipArt_Gallery.2">
                    <p:embed/>
                  </p:oleObj>
                </mc:Choice>
                <mc:Fallback>
                  <p:oleObj name="Clip" r:id="rId18" imgW="1305000" imgH="1085760" progId="MS_ClipArt_Gallery.2">
                    <p:embed/>
                    <p:pic>
                      <p:nvPicPr>
                        <p:cNvPr id="0" name="Object 5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7" y="3497"/>
                          <a:ext cx="216" cy="1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162" name="Group 530"/>
            <p:cNvGrpSpPr>
              <a:grpSpLocks/>
            </p:cNvGrpSpPr>
            <p:nvPr/>
          </p:nvGrpSpPr>
          <p:grpSpPr bwMode="auto">
            <a:xfrm>
              <a:off x="4509" y="3576"/>
              <a:ext cx="172" cy="215"/>
              <a:chOff x="2870" y="1518"/>
              <a:chExt cx="292" cy="320"/>
            </a:xfrm>
          </p:grpSpPr>
          <p:graphicFrame>
            <p:nvGraphicFramePr>
              <p:cNvPr id="4105" name="Object 531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968" name="Clip" r:id="rId19" imgW="819000" imgH="847800" progId="MS_ClipArt_Gallery.2">
                      <p:embed/>
                    </p:oleObj>
                  </mc:Choice>
                  <mc:Fallback>
                    <p:oleObj name="Clip" r:id="rId19" imgW="819000" imgH="847800" progId="MS_ClipArt_Gallery.2">
                      <p:embed/>
                      <p:pic>
                        <p:nvPicPr>
                          <p:cNvPr id="0" name="Object 53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106" name="Object 532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969" name="Clip" r:id="rId20" imgW="1266840" imgH="1200240" progId="MS_ClipArt_Gallery.2">
                      <p:embed/>
                    </p:oleObj>
                  </mc:Choice>
                  <mc:Fallback>
                    <p:oleObj name="Clip" r:id="rId20" imgW="1266840" imgH="1200240" progId="MS_ClipArt_Gallery.2">
                      <p:embed/>
                      <p:pic>
                        <p:nvPicPr>
                          <p:cNvPr id="0" name="Object 53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163" name="Group 533"/>
            <p:cNvGrpSpPr>
              <a:grpSpLocks/>
            </p:cNvGrpSpPr>
            <p:nvPr/>
          </p:nvGrpSpPr>
          <p:grpSpPr bwMode="auto">
            <a:xfrm>
              <a:off x="4225" y="3608"/>
              <a:ext cx="220" cy="203"/>
              <a:chOff x="2870" y="1518"/>
              <a:chExt cx="292" cy="320"/>
            </a:xfrm>
          </p:grpSpPr>
          <p:graphicFrame>
            <p:nvGraphicFramePr>
              <p:cNvPr id="4103" name="Object 534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970" name="Clip" r:id="rId21" imgW="819000" imgH="847800" progId="MS_ClipArt_Gallery.2">
                      <p:embed/>
                    </p:oleObj>
                  </mc:Choice>
                  <mc:Fallback>
                    <p:oleObj name="Clip" r:id="rId21" imgW="819000" imgH="847800" progId="MS_ClipArt_Gallery.2">
                      <p:embed/>
                      <p:pic>
                        <p:nvPicPr>
                          <p:cNvPr id="0" name="Object 53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104" name="Object 535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971" name="Clip" r:id="rId22" imgW="1266840" imgH="1200240" progId="MS_ClipArt_Gallery.2">
                      <p:embed/>
                    </p:oleObj>
                  </mc:Choice>
                  <mc:Fallback>
                    <p:oleObj name="Clip" r:id="rId22" imgW="1266840" imgH="1200240" progId="MS_ClipArt_Gallery.2">
                      <p:embed/>
                      <p:pic>
                        <p:nvPicPr>
                          <p:cNvPr id="0" name="Object 53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164" name="Group 536"/>
            <p:cNvGrpSpPr>
              <a:grpSpLocks/>
            </p:cNvGrpSpPr>
            <p:nvPr/>
          </p:nvGrpSpPr>
          <p:grpSpPr bwMode="auto">
            <a:xfrm>
              <a:off x="4324" y="3364"/>
              <a:ext cx="183" cy="255"/>
              <a:chOff x="2556" y="2689"/>
              <a:chExt cx="183" cy="255"/>
            </a:xfrm>
          </p:grpSpPr>
          <p:pic>
            <p:nvPicPr>
              <p:cNvPr id="4192" name="Picture 537" descr="31u_bnrz[1]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09" y="2770"/>
                <a:ext cx="121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93" name="Freeform 538"/>
              <p:cNvSpPr>
                <a:spLocks/>
              </p:cNvSpPr>
              <p:nvPr/>
            </p:nvSpPr>
            <p:spPr bwMode="auto">
              <a:xfrm>
                <a:off x="2605" y="2702"/>
                <a:ext cx="33" cy="39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94" name="Freeform 539"/>
              <p:cNvSpPr>
                <a:spLocks/>
              </p:cNvSpPr>
              <p:nvPr/>
            </p:nvSpPr>
            <p:spPr bwMode="auto">
              <a:xfrm>
                <a:off x="2661" y="2701"/>
                <a:ext cx="22" cy="30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95" name="Freeform 540"/>
              <p:cNvSpPr>
                <a:spLocks/>
              </p:cNvSpPr>
              <p:nvPr/>
            </p:nvSpPr>
            <p:spPr bwMode="auto">
              <a:xfrm>
                <a:off x="2584" y="2694"/>
                <a:ext cx="54" cy="63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96" name="Freeform 541"/>
              <p:cNvSpPr>
                <a:spLocks/>
              </p:cNvSpPr>
              <p:nvPr/>
            </p:nvSpPr>
            <p:spPr bwMode="auto">
              <a:xfrm>
                <a:off x="2660" y="2692"/>
                <a:ext cx="47" cy="42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97" name="Freeform 542"/>
              <p:cNvSpPr>
                <a:spLocks/>
              </p:cNvSpPr>
              <p:nvPr/>
            </p:nvSpPr>
            <p:spPr bwMode="auto">
              <a:xfrm>
                <a:off x="2564" y="2712"/>
                <a:ext cx="19" cy="39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98" name="Freeform 543"/>
              <p:cNvSpPr>
                <a:spLocks/>
              </p:cNvSpPr>
              <p:nvPr/>
            </p:nvSpPr>
            <p:spPr bwMode="auto">
              <a:xfrm>
                <a:off x="2698" y="2689"/>
                <a:ext cx="41" cy="52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99" name="Freeform 544"/>
              <p:cNvSpPr>
                <a:spLocks/>
              </p:cNvSpPr>
              <p:nvPr/>
            </p:nvSpPr>
            <p:spPr bwMode="auto">
              <a:xfrm>
                <a:off x="2653" y="2750"/>
                <a:ext cx="14" cy="31"/>
              </a:xfrm>
              <a:custGeom>
                <a:avLst/>
                <a:gdLst>
                  <a:gd name="T0" fmla="*/ 0 w 83"/>
                  <a:gd name="T1" fmla="*/ 0 h 187"/>
                  <a:gd name="T2" fmla="*/ 0 w 83"/>
                  <a:gd name="T3" fmla="*/ 0 h 187"/>
                  <a:gd name="T4" fmla="*/ 0 w 83"/>
                  <a:gd name="T5" fmla="*/ 0 h 187"/>
                  <a:gd name="T6" fmla="*/ 0 w 83"/>
                  <a:gd name="T7" fmla="*/ 0 h 187"/>
                  <a:gd name="T8" fmla="*/ 0 w 83"/>
                  <a:gd name="T9" fmla="*/ 0 h 187"/>
                  <a:gd name="T10" fmla="*/ 0 w 83"/>
                  <a:gd name="T11" fmla="*/ 0 h 187"/>
                  <a:gd name="T12" fmla="*/ 0 w 83"/>
                  <a:gd name="T13" fmla="*/ 0 h 187"/>
                  <a:gd name="T14" fmla="*/ 0 w 83"/>
                  <a:gd name="T15" fmla="*/ 0 h 187"/>
                  <a:gd name="T16" fmla="*/ 0 w 83"/>
                  <a:gd name="T17" fmla="*/ 0 h 187"/>
                  <a:gd name="T18" fmla="*/ 0 w 83"/>
                  <a:gd name="T19" fmla="*/ 0 h 187"/>
                  <a:gd name="T20" fmla="*/ 0 w 83"/>
                  <a:gd name="T21" fmla="*/ 0 h 187"/>
                  <a:gd name="T22" fmla="*/ 0 w 83"/>
                  <a:gd name="T23" fmla="*/ 0 h 187"/>
                  <a:gd name="T24" fmla="*/ 0 w 83"/>
                  <a:gd name="T25" fmla="*/ 0 h 187"/>
                  <a:gd name="T26" fmla="*/ 0 w 83"/>
                  <a:gd name="T27" fmla="*/ 0 h 187"/>
                  <a:gd name="T28" fmla="*/ 0 w 83"/>
                  <a:gd name="T29" fmla="*/ 0 h 187"/>
                  <a:gd name="T30" fmla="*/ 0 w 83"/>
                  <a:gd name="T31" fmla="*/ 0 h 187"/>
                  <a:gd name="T32" fmla="*/ 0 w 83"/>
                  <a:gd name="T33" fmla="*/ 0 h 187"/>
                  <a:gd name="T34" fmla="*/ 0 w 83"/>
                  <a:gd name="T35" fmla="*/ 0 h 187"/>
                  <a:gd name="T36" fmla="*/ 0 w 83"/>
                  <a:gd name="T37" fmla="*/ 0 h 187"/>
                  <a:gd name="T38" fmla="*/ 0 w 83"/>
                  <a:gd name="T39" fmla="*/ 0 h 187"/>
                  <a:gd name="T40" fmla="*/ 0 w 83"/>
                  <a:gd name="T41" fmla="*/ 0 h 187"/>
                  <a:gd name="T42" fmla="*/ 0 w 83"/>
                  <a:gd name="T43" fmla="*/ 0 h 187"/>
                  <a:gd name="T44" fmla="*/ 0 w 83"/>
                  <a:gd name="T45" fmla="*/ 0 h 187"/>
                  <a:gd name="T46" fmla="*/ 0 w 83"/>
                  <a:gd name="T47" fmla="*/ 0 h 187"/>
                  <a:gd name="T48" fmla="*/ 0 w 83"/>
                  <a:gd name="T49" fmla="*/ 0 h 18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83"/>
                  <a:gd name="T76" fmla="*/ 0 h 187"/>
                  <a:gd name="T77" fmla="*/ 83 w 83"/>
                  <a:gd name="T78" fmla="*/ 187 h 18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83" h="187">
                    <a:moveTo>
                      <a:pt x="31" y="14"/>
                    </a:moveTo>
                    <a:lnTo>
                      <a:pt x="29" y="8"/>
                    </a:lnTo>
                    <a:lnTo>
                      <a:pt x="25" y="3"/>
                    </a:lnTo>
                    <a:lnTo>
                      <a:pt x="19" y="1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3" y="5"/>
                    </a:lnTo>
                    <a:lnTo>
                      <a:pt x="0" y="11"/>
                    </a:lnTo>
                    <a:lnTo>
                      <a:pt x="0" y="17"/>
                    </a:lnTo>
                    <a:lnTo>
                      <a:pt x="5" y="42"/>
                    </a:lnTo>
                    <a:lnTo>
                      <a:pt x="15" y="71"/>
                    </a:lnTo>
                    <a:lnTo>
                      <a:pt x="27" y="100"/>
                    </a:lnTo>
                    <a:lnTo>
                      <a:pt x="41" y="127"/>
                    </a:lnTo>
                    <a:lnTo>
                      <a:pt x="55" y="151"/>
                    </a:lnTo>
                    <a:lnTo>
                      <a:pt x="68" y="171"/>
                    </a:lnTo>
                    <a:lnTo>
                      <a:pt x="77" y="184"/>
                    </a:lnTo>
                    <a:lnTo>
                      <a:pt x="83" y="187"/>
                    </a:lnTo>
                    <a:lnTo>
                      <a:pt x="80" y="174"/>
                    </a:lnTo>
                    <a:lnTo>
                      <a:pt x="75" y="158"/>
                    </a:lnTo>
                    <a:lnTo>
                      <a:pt x="68" y="138"/>
                    </a:lnTo>
                    <a:lnTo>
                      <a:pt x="59" y="113"/>
                    </a:lnTo>
                    <a:lnTo>
                      <a:pt x="51" y="88"/>
                    </a:lnTo>
                    <a:lnTo>
                      <a:pt x="43" y="63"/>
                    </a:lnTo>
                    <a:lnTo>
                      <a:pt x="36" y="38"/>
                    </a:lnTo>
                    <a:lnTo>
                      <a:pt x="31" y="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00" name="Freeform 545"/>
              <p:cNvSpPr>
                <a:spLocks/>
              </p:cNvSpPr>
              <p:nvPr/>
            </p:nvSpPr>
            <p:spPr bwMode="auto">
              <a:xfrm>
                <a:off x="2647" y="2733"/>
                <a:ext cx="7" cy="16"/>
              </a:xfrm>
              <a:custGeom>
                <a:avLst/>
                <a:gdLst>
                  <a:gd name="T0" fmla="*/ 0 w 44"/>
                  <a:gd name="T1" fmla="*/ 0 h 94"/>
                  <a:gd name="T2" fmla="*/ 0 w 44"/>
                  <a:gd name="T3" fmla="*/ 0 h 94"/>
                  <a:gd name="T4" fmla="*/ 0 w 44"/>
                  <a:gd name="T5" fmla="*/ 0 h 94"/>
                  <a:gd name="T6" fmla="*/ 0 w 44"/>
                  <a:gd name="T7" fmla="*/ 0 h 94"/>
                  <a:gd name="T8" fmla="*/ 0 w 44"/>
                  <a:gd name="T9" fmla="*/ 0 h 94"/>
                  <a:gd name="T10" fmla="*/ 0 w 44"/>
                  <a:gd name="T11" fmla="*/ 0 h 94"/>
                  <a:gd name="T12" fmla="*/ 0 w 44"/>
                  <a:gd name="T13" fmla="*/ 0 h 94"/>
                  <a:gd name="T14" fmla="*/ 0 w 44"/>
                  <a:gd name="T15" fmla="*/ 0 h 94"/>
                  <a:gd name="T16" fmla="*/ 0 w 44"/>
                  <a:gd name="T17" fmla="*/ 0 h 94"/>
                  <a:gd name="T18" fmla="*/ 0 w 44"/>
                  <a:gd name="T19" fmla="*/ 0 h 94"/>
                  <a:gd name="T20" fmla="*/ 0 w 44"/>
                  <a:gd name="T21" fmla="*/ 0 h 94"/>
                  <a:gd name="T22" fmla="*/ 0 w 44"/>
                  <a:gd name="T23" fmla="*/ 0 h 94"/>
                  <a:gd name="T24" fmla="*/ 0 w 44"/>
                  <a:gd name="T25" fmla="*/ 0 h 94"/>
                  <a:gd name="T26" fmla="*/ 0 w 44"/>
                  <a:gd name="T27" fmla="*/ 0 h 94"/>
                  <a:gd name="T28" fmla="*/ 0 w 44"/>
                  <a:gd name="T29" fmla="*/ 0 h 94"/>
                  <a:gd name="T30" fmla="*/ 0 w 44"/>
                  <a:gd name="T31" fmla="*/ 0 h 94"/>
                  <a:gd name="T32" fmla="*/ 0 w 44"/>
                  <a:gd name="T33" fmla="*/ 0 h 94"/>
                  <a:gd name="T34" fmla="*/ 0 w 44"/>
                  <a:gd name="T35" fmla="*/ 0 h 94"/>
                  <a:gd name="T36" fmla="*/ 0 w 44"/>
                  <a:gd name="T37" fmla="*/ 0 h 94"/>
                  <a:gd name="T38" fmla="*/ 0 w 44"/>
                  <a:gd name="T39" fmla="*/ 0 h 94"/>
                  <a:gd name="T40" fmla="*/ 0 w 44"/>
                  <a:gd name="T41" fmla="*/ 0 h 9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44"/>
                  <a:gd name="T64" fmla="*/ 0 h 94"/>
                  <a:gd name="T65" fmla="*/ 44 w 44"/>
                  <a:gd name="T66" fmla="*/ 94 h 94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44" h="94">
                    <a:moveTo>
                      <a:pt x="22" y="10"/>
                    </a:moveTo>
                    <a:lnTo>
                      <a:pt x="21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1"/>
                    </a:lnTo>
                    <a:lnTo>
                      <a:pt x="3" y="3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0" y="24"/>
                    </a:lnTo>
                    <a:lnTo>
                      <a:pt x="4" y="38"/>
                    </a:lnTo>
                    <a:lnTo>
                      <a:pt x="8" y="52"/>
                    </a:lnTo>
                    <a:lnTo>
                      <a:pt x="14" y="65"/>
                    </a:lnTo>
                    <a:lnTo>
                      <a:pt x="21" y="78"/>
                    </a:lnTo>
                    <a:lnTo>
                      <a:pt x="28" y="87"/>
                    </a:lnTo>
                    <a:lnTo>
                      <a:pt x="37" y="93"/>
                    </a:lnTo>
                    <a:lnTo>
                      <a:pt x="42" y="94"/>
                    </a:lnTo>
                    <a:lnTo>
                      <a:pt x="44" y="76"/>
                    </a:lnTo>
                    <a:lnTo>
                      <a:pt x="38" y="54"/>
                    </a:lnTo>
                    <a:lnTo>
                      <a:pt x="31" y="32"/>
                    </a:lnTo>
                    <a:lnTo>
                      <a:pt x="22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01" name="Freeform 546"/>
              <p:cNvSpPr>
                <a:spLocks/>
              </p:cNvSpPr>
              <p:nvPr/>
            </p:nvSpPr>
            <p:spPr bwMode="auto">
              <a:xfrm>
                <a:off x="2641" y="2722"/>
                <a:ext cx="6" cy="9"/>
              </a:xfrm>
              <a:custGeom>
                <a:avLst/>
                <a:gdLst>
                  <a:gd name="T0" fmla="*/ 0 w 38"/>
                  <a:gd name="T1" fmla="*/ 0 h 54"/>
                  <a:gd name="T2" fmla="*/ 0 w 38"/>
                  <a:gd name="T3" fmla="*/ 0 h 54"/>
                  <a:gd name="T4" fmla="*/ 0 w 38"/>
                  <a:gd name="T5" fmla="*/ 0 h 54"/>
                  <a:gd name="T6" fmla="*/ 0 w 38"/>
                  <a:gd name="T7" fmla="*/ 0 h 54"/>
                  <a:gd name="T8" fmla="*/ 0 w 38"/>
                  <a:gd name="T9" fmla="*/ 0 h 54"/>
                  <a:gd name="T10" fmla="*/ 0 w 38"/>
                  <a:gd name="T11" fmla="*/ 0 h 54"/>
                  <a:gd name="T12" fmla="*/ 0 w 38"/>
                  <a:gd name="T13" fmla="*/ 0 h 54"/>
                  <a:gd name="T14" fmla="*/ 0 w 38"/>
                  <a:gd name="T15" fmla="*/ 0 h 54"/>
                  <a:gd name="T16" fmla="*/ 0 w 38"/>
                  <a:gd name="T17" fmla="*/ 0 h 54"/>
                  <a:gd name="T18" fmla="*/ 0 w 38"/>
                  <a:gd name="T19" fmla="*/ 0 h 54"/>
                  <a:gd name="T20" fmla="*/ 0 w 38"/>
                  <a:gd name="T21" fmla="*/ 0 h 54"/>
                  <a:gd name="T22" fmla="*/ 0 w 38"/>
                  <a:gd name="T23" fmla="*/ 0 h 54"/>
                  <a:gd name="T24" fmla="*/ 0 w 38"/>
                  <a:gd name="T25" fmla="*/ 0 h 54"/>
                  <a:gd name="T26" fmla="*/ 0 w 38"/>
                  <a:gd name="T27" fmla="*/ 0 h 54"/>
                  <a:gd name="T28" fmla="*/ 0 w 38"/>
                  <a:gd name="T29" fmla="*/ 0 h 54"/>
                  <a:gd name="T30" fmla="*/ 0 w 38"/>
                  <a:gd name="T31" fmla="*/ 0 h 54"/>
                  <a:gd name="T32" fmla="*/ 0 w 38"/>
                  <a:gd name="T33" fmla="*/ 0 h 54"/>
                  <a:gd name="T34" fmla="*/ 0 w 38"/>
                  <a:gd name="T35" fmla="*/ 0 h 54"/>
                  <a:gd name="T36" fmla="*/ 0 w 38"/>
                  <a:gd name="T37" fmla="*/ 0 h 54"/>
                  <a:gd name="T38" fmla="*/ 0 w 38"/>
                  <a:gd name="T39" fmla="*/ 0 h 54"/>
                  <a:gd name="T40" fmla="*/ 0 w 38"/>
                  <a:gd name="T41" fmla="*/ 0 h 54"/>
                  <a:gd name="T42" fmla="*/ 0 w 38"/>
                  <a:gd name="T43" fmla="*/ 0 h 54"/>
                  <a:gd name="T44" fmla="*/ 0 w 38"/>
                  <a:gd name="T45" fmla="*/ 0 h 54"/>
                  <a:gd name="T46" fmla="*/ 0 w 38"/>
                  <a:gd name="T47" fmla="*/ 0 h 54"/>
                  <a:gd name="T48" fmla="*/ 0 w 38"/>
                  <a:gd name="T49" fmla="*/ 0 h 54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38"/>
                  <a:gd name="T76" fmla="*/ 0 h 54"/>
                  <a:gd name="T77" fmla="*/ 38 w 38"/>
                  <a:gd name="T78" fmla="*/ 54 h 54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38" h="54">
                    <a:moveTo>
                      <a:pt x="20" y="7"/>
                    </a:moveTo>
                    <a:lnTo>
                      <a:pt x="20" y="8"/>
                    </a:lnTo>
                    <a:lnTo>
                      <a:pt x="19" y="4"/>
                    </a:lnTo>
                    <a:lnTo>
                      <a:pt x="15" y="1"/>
                    </a:lnTo>
                    <a:lnTo>
                      <a:pt x="12" y="0"/>
                    </a:lnTo>
                    <a:lnTo>
                      <a:pt x="7" y="0"/>
                    </a:lnTo>
                    <a:lnTo>
                      <a:pt x="4" y="1"/>
                    </a:lnTo>
                    <a:lnTo>
                      <a:pt x="1" y="4"/>
                    </a:lnTo>
                    <a:lnTo>
                      <a:pt x="0" y="8"/>
                    </a:lnTo>
                    <a:lnTo>
                      <a:pt x="0" y="11"/>
                    </a:lnTo>
                    <a:lnTo>
                      <a:pt x="1" y="17"/>
                    </a:lnTo>
                    <a:lnTo>
                      <a:pt x="4" y="24"/>
                    </a:lnTo>
                    <a:lnTo>
                      <a:pt x="8" y="32"/>
                    </a:lnTo>
                    <a:lnTo>
                      <a:pt x="14" y="39"/>
                    </a:lnTo>
                    <a:lnTo>
                      <a:pt x="20" y="46"/>
                    </a:lnTo>
                    <a:lnTo>
                      <a:pt x="27" y="50"/>
                    </a:lnTo>
                    <a:lnTo>
                      <a:pt x="33" y="54"/>
                    </a:lnTo>
                    <a:lnTo>
                      <a:pt x="38" y="54"/>
                    </a:lnTo>
                    <a:lnTo>
                      <a:pt x="36" y="42"/>
                    </a:lnTo>
                    <a:lnTo>
                      <a:pt x="32" y="29"/>
                    </a:lnTo>
                    <a:lnTo>
                      <a:pt x="25" y="16"/>
                    </a:lnTo>
                    <a:lnTo>
                      <a:pt x="2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02" name="Freeform 547"/>
              <p:cNvSpPr>
                <a:spLocks/>
              </p:cNvSpPr>
              <p:nvPr/>
            </p:nvSpPr>
            <p:spPr bwMode="auto">
              <a:xfrm>
                <a:off x="2636" y="2714"/>
                <a:ext cx="8" cy="6"/>
              </a:xfrm>
              <a:custGeom>
                <a:avLst/>
                <a:gdLst>
                  <a:gd name="T0" fmla="*/ 0 w 52"/>
                  <a:gd name="T1" fmla="*/ 0 h 36"/>
                  <a:gd name="T2" fmla="*/ 0 w 52"/>
                  <a:gd name="T3" fmla="*/ 0 h 36"/>
                  <a:gd name="T4" fmla="*/ 0 w 52"/>
                  <a:gd name="T5" fmla="*/ 0 h 36"/>
                  <a:gd name="T6" fmla="*/ 0 w 52"/>
                  <a:gd name="T7" fmla="*/ 0 h 36"/>
                  <a:gd name="T8" fmla="*/ 0 w 52"/>
                  <a:gd name="T9" fmla="*/ 0 h 36"/>
                  <a:gd name="T10" fmla="*/ 0 w 52"/>
                  <a:gd name="T11" fmla="*/ 0 h 36"/>
                  <a:gd name="T12" fmla="*/ 0 w 52"/>
                  <a:gd name="T13" fmla="*/ 0 h 36"/>
                  <a:gd name="T14" fmla="*/ 0 w 52"/>
                  <a:gd name="T15" fmla="*/ 0 h 36"/>
                  <a:gd name="T16" fmla="*/ 0 w 52"/>
                  <a:gd name="T17" fmla="*/ 0 h 36"/>
                  <a:gd name="T18" fmla="*/ 0 w 52"/>
                  <a:gd name="T19" fmla="*/ 0 h 36"/>
                  <a:gd name="T20" fmla="*/ 0 w 52"/>
                  <a:gd name="T21" fmla="*/ 0 h 36"/>
                  <a:gd name="T22" fmla="*/ 0 w 52"/>
                  <a:gd name="T23" fmla="*/ 0 h 36"/>
                  <a:gd name="T24" fmla="*/ 0 w 52"/>
                  <a:gd name="T25" fmla="*/ 0 h 36"/>
                  <a:gd name="T26" fmla="*/ 0 w 52"/>
                  <a:gd name="T27" fmla="*/ 0 h 36"/>
                  <a:gd name="T28" fmla="*/ 0 w 52"/>
                  <a:gd name="T29" fmla="*/ 0 h 36"/>
                  <a:gd name="T30" fmla="*/ 0 w 52"/>
                  <a:gd name="T31" fmla="*/ 0 h 36"/>
                  <a:gd name="T32" fmla="*/ 0 w 52"/>
                  <a:gd name="T33" fmla="*/ 0 h 36"/>
                  <a:gd name="T34" fmla="*/ 0 w 52"/>
                  <a:gd name="T35" fmla="*/ 0 h 36"/>
                  <a:gd name="T36" fmla="*/ 0 w 52"/>
                  <a:gd name="T37" fmla="*/ 0 h 36"/>
                  <a:gd name="T38" fmla="*/ 0 w 52"/>
                  <a:gd name="T39" fmla="*/ 0 h 36"/>
                  <a:gd name="T40" fmla="*/ 0 w 52"/>
                  <a:gd name="T41" fmla="*/ 0 h 36"/>
                  <a:gd name="T42" fmla="*/ 0 w 52"/>
                  <a:gd name="T43" fmla="*/ 0 h 36"/>
                  <a:gd name="T44" fmla="*/ 0 w 52"/>
                  <a:gd name="T45" fmla="*/ 0 h 36"/>
                  <a:gd name="T46" fmla="*/ 0 w 52"/>
                  <a:gd name="T47" fmla="*/ 0 h 36"/>
                  <a:gd name="T48" fmla="*/ 0 w 52"/>
                  <a:gd name="T49" fmla="*/ 0 h 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52"/>
                  <a:gd name="T76" fmla="*/ 0 h 36"/>
                  <a:gd name="T77" fmla="*/ 52 w 52"/>
                  <a:gd name="T78" fmla="*/ 36 h 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52" h="36">
                    <a:moveTo>
                      <a:pt x="41" y="27"/>
                    </a:moveTo>
                    <a:lnTo>
                      <a:pt x="46" y="24"/>
                    </a:lnTo>
                    <a:lnTo>
                      <a:pt x="51" y="21"/>
                    </a:lnTo>
                    <a:lnTo>
                      <a:pt x="52" y="16"/>
                    </a:lnTo>
                    <a:lnTo>
                      <a:pt x="52" y="12"/>
                    </a:lnTo>
                    <a:lnTo>
                      <a:pt x="50" y="6"/>
                    </a:lnTo>
                    <a:lnTo>
                      <a:pt x="46" y="2"/>
                    </a:lnTo>
                    <a:lnTo>
                      <a:pt x="41" y="0"/>
                    </a:lnTo>
                    <a:lnTo>
                      <a:pt x="36" y="0"/>
                    </a:lnTo>
                    <a:lnTo>
                      <a:pt x="33" y="0"/>
                    </a:lnTo>
                    <a:lnTo>
                      <a:pt x="29" y="1"/>
                    </a:lnTo>
                    <a:lnTo>
                      <a:pt x="21" y="4"/>
                    </a:lnTo>
                    <a:lnTo>
                      <a:pt x="13" y="8"/>
                    </a:lnTo>
                    <a:lnTo>
                      <a:pt x="6" y="15"/>
                    </a:lnTo>
                    <a:lnTo>
                      <a:pt x="3" y="22"/>
                    </a:lnTo>
                    <a:lnTo>
                      <a:pt x="0" y="29"/>
                    </a:lnTo>
                    <a:lnTo>
                      <a:pt x="0" y="31"/>
                    </a:lnTo>
                    <a:lnTo>
                      <a:pt x="4" y="33"/>
                    </a:lnTo>
                    <a:lnTo>
                      <a:pt x="9" y="36"/>
                    </a:lnTo>
                    <a:lnTo>
                      <a:pt x="13" y="36"/>
                    </a:lnTo>
                    <a:lnTo>
                      <a:pt x="18" y="36"/>
                    </a:lnTo>
                    <a:lnTo>
                      <a:pt x="24" y="33"/>
                    </a:lnTo>
                    <a:lnTo>
                      <a:pt x="30" y="32"/>
                    </a:lnTo>
                    <a:lnTo>
                      <a:pt x="36" y="30"/>
                    </a:lnTo>
                    <a:lnTo>
                      <a:pt x="41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03" name="Freeform 548"/>
              <p:cNvSpPr>
                <a:spLocks/>
              </p:cNvSpPr>
              <p:nvPr/>
            </p:nvSpPr>
            <p:spPr bwMode="auto">
              <a:xfrm>
                <a:off x="2596" y="2704"/>
                <a:ext cx="33" cy="39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04" name="Freeform 549"/>
              <p:cNvSpPr>
                <a:spLocks/>
              </p:cNvSpPr>
              <p:nvPr/>
            </p:nvSpPr>
            <p:spPr bwMode="auto">
              <a:xfrm>
                <a:off x="2652" y="2704"/>
                <a:ext cx="22" cy="30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05" name="Freeform 550"/>
              <p:cNvSpPr>
                <a:spLocks/>
              </p:cNvSpPr>
              <p:nvPr/>
            </p:nvSpPr>
            <p:spPr bwMode="auto">
              <a:xfrm>
                <a:off x="2575" y="2697"/>
                <a:ext cx="53" cy="63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06" name="Freeform 551"/>
              <p:cNvSpPr>
                <a:spLocks/>
              </p:cNvSpPr>
              <p:nvPr/>
            </p:nvSpPr>
            <p:spPr bwMode="auto">
              <a:xfrm>
                <a:off x="2650" y="2695"/>
                <a:ext cx="47" cy="42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07" name="Freeform 552"/>
              <p:cNvSpPr>
                <a:spLocks/>
              </p:cNvSpPr>
              <p:nvPr/>
            </p:nvSpPr>
            <p:spPr bwMode="auto">
              <a:xfrm>
                <a:off x="2556" y="2718"/>
                <a:ext cx="19" cy="39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08" name="Freeform 553"/>
              <p:cNvSpPr>
                <a:spLocks/>
              </p:cNvSpPr>
              <p:nvPr/>
            </p:nvSpPr>
            <p:spPr bwMode="auto">
              <a:xfrm>
                <a:off x="2689" y="2692"/>
                <a:ext cx="41" cy="52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165" name="Line 554"/>
            <p:cNvSpPr>
              <a:spLocks noChangeShapeType="1"/>
            </p:cNvSpPr>
            <p:nvPr/>
          </p:nvSpPr>
          <p:spPr bwMode="auto">
            <a:xfrm>
              <a:off x="4097" y="3373"/>
              <a:ext cx="317" cy="1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6" name="Line 555"/>
            <p:cNvSpPr>
              <a:spLocks noChangeShapeType="1"/>
            </p:cNvSpPr>
            <p:nvPr/>
          </p:nvSpPr>
          <p:spPr bwMode="auto">
            <a:xfrm>
              <a:off x="3750" y="3332"/>
              <a:ext cx="5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167" name="Group 556"/>
            <p:cNvGrpSpPr>
              <a:grpSpLocks/>
            </p:cNvGrpSpPr>
            <p:nvPr/>
          </p:nvGrpSpPr>
          <p:grpSpPr bwMode="auto">
            <a:xfrm>
              <a:off x="4995" y="3370"/>
              <a:ext cx="131" cy="258"/>
              <a:chOff x="4180" y="783"/>
              <a:chExt cx="150" cy="307"/>
            </a:xfrm>
          </p:grpSpPr>
          <p:sp>
            <p:nvSpPr>
              <p:cNvPr id="4184" name="AutoShape 557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4185" name="Rectangle 558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4186" name="Rectangle 559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4187" name="AutoShape 560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4188" name="Line 561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89" name="Line 562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90" name="Rectangle 563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4191" name="Rectangle 564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4168" name="Line 565"/>
            <p:cNvSpPr>
              <a:spLocks noChangeShapeType="1"/>
            </p:cNvSpPr>
            <p:nvPr/>
          </p:nvSpPr>
          <p:spPr bwMode="auto">
            <a:xfrm flipH="1">
              <a:off x="3806" y="2401"/>
              <a:ext cx="2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9" name="Line 566"/>
            <p:cNvSpPr>
              <a:spLocks noChangeShapeType="1"/>
            </p:cNvSpPr>
            <p:nvPr/>
          </p:nvSpPr>
          <p:spPr bwMode="auto">
            <a:xfrm flipV="1">
              <a:off x="4623" y="1760"/>
              <a:ext cx="78" cy="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0" name="Line 567"/>
            <p:cNvSpPr>
              <a:spLocks noChangeShapeType="1"/>
            </p:cNvSpPr>
            <p:nvPr/>
          </p:nvSpPr>
          <p:spPr bwMode="auto">
            <a:xfrm>
              <a:off x="4514" y="1869"/>
              <a:ext cx="0" cy="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1" name="Line 568"/>
            <p:cNvSpPr>
              <a:spLocks noChangeShapeType="1"/>
            </p:cNvSpPr>
            <p:nvPr/>
          </p:nvSpPr>
          <p:spPr bwMode="auto">
            <a:xfrm flipV="1">
              <a:off x="4630" y="1804"/>
              <a:ext cx="166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2" name="Line 569"/>
            <p:cNvSpPr>
              <a:spLocks noChangeShapeType="1"/>
            </p:cNvSpPr>
            <p:nvPr/>
          </p:nvSpPr>
          <p:spPr bwMode="auto">
            <a:xfrm>
              <a:off x="4852" y="1803"/>
              <a:ext cx="0" cy="1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3" name="Line 570"/>
            <p:cNvSpPr>
              <a:spLocks noChangeShapeType="1"/>
            </p:cNvSpPr>
            <p:nvPr/>
          </p:nvSpPr>
          <p:spPr bwMode="auto">
            <a:xfrm>
              <a:off x="4634" y="1996"/>
              <a:ext cx="11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4" name="Line 571"/>
            <p:cNvSpPr>
              <a:spLocks noChangeShapeType="1"/>
            </p:cNvSpPr>
            <p:nvPr/>
          </p:nvSpPr>
          <p:spPr bwMode="auto">
            <a:xfrm flipV="1">
              <a:off x="3560" y="2542"/>
              <a:ext cx="106" cy="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5" name="Line 572"/>
            <p:cNvSpPr>
              <a:spLocks noChangeShapeType="1"/>
            </p:cNvSpPr>
            <p:nvPr/>
          </p:nvSpPr>
          <p:spPr bwMode="auto">
            <a:xfrm flipV="1">
              <a:off x="4895" y="1614"/>
              <a:ext cx="150" cy="1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6" name="Line 573"/>
            <p:cNvSpPr>
              <a:spLocks noChangeShapeType="1"/>
            </p:cNvSpPr>
            <p:nvPr/>
          </p:nvSpPr>
          <p:spPr bwMode="auto">
            <a:xfrm>
              <a:off x="4983" y="1990"/>
              <a:ext cx="1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7" name="Line 574"/>
            <p:cNvSpPr>
              <a:spLocks noChangeShapeType="1"/>
            </p:cNvSpPr>
            <p:nvPr/>
          </p:nvSpPr>
          <p:spPr bwMode="auto">
            <a:xfrm flipH="1">
              <a:off x="4445" y="2038"/>
              <a:ext cx="62" cy="4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8" name="Line 575"/>
            <p:cNvSpPr>
              <a:spLocks noChangeShapeType="1"/>
            </p:cNvSpPr>
            <p:nvPr/>
          </p:nvSpPr>
          <p:spPr bwMode="auto">
            <a:xfrm flipH="1">
              <a:off x="4817" y="2038"/>
              <a:ext cx="70" cy="4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9" name="Text Box 576"/>
            <p:cNvSpPr txBox="1">
              <a:spLocks noChangeArrowheads="1"/>
            </p:cNvSpPr>
            <p:nvPr/>
          </p:nvSpPr>
          <p:spPr bwMode="auto">
            <a:xfrm>
              <a:off x="3229" y="2006"/>
              <a:ext cx="10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CN" sz="1800">
                  <a:latin typeface="Comic Sans MS" pitchFamily="66" charset="0"/>
                  <a:ea typeface="宋体" pitchFamily="2" charset="-122"/>
                </a:rPr>
                <a:t>Home network</a:t>
              </a:r>
            </a:p>
          </p:txBody>
        </p:sp>
        <p:sp>
          <p:nvSpPr>
            <p:cNvPr id="4180" name="Text Box 577"/>
            <p:cNvSpPr txBox="1">
              <a:spLocks noChangeArrowheads="1"/>
            </p:cNvSpPr>
            <p:nvPr/>
          </p:nvSpPr>
          <p:spPr bwMode="auto">
            <a:xfrm>
              <a:off x="3515" y="2852"/>
              <a:ext cx="155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CN" sz="1800">
                  <a:latin typeface="Comic Sans MS" pitchFamily="66" charset="0"/>
                  <a:ea typeface="宋体" pitchFamily="2" charset="-122"/>
                </a:rPr>
                <a:t>Institutional network</a:t>
              </a:r>
            </a:p>
          </p:txBody>
        </p:sp>
        <p:sp>
          <p:nvSpPr>
            <p:cNvPr id="4181" name="Text Box 578"/>
            <p:cNvSpPr txBox="1">
              <a:spLocks noChangeArrowheads="1"/>
            </p:cNvSpPr>
            <p:nvPr/>
          </p:nvSpPr>
          <p:spPr bwMode="auto">
            <a:xfrm>
              <a:off x="3234" y="1065"/>
              <a:ext cx="114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CN" sz="1800">
                  <a:latin typeface="Comic Sans MS" pitchFamily="66" charset="0"/>
                  <a:ea typeface="宋体" pitchFamily="2" charset="-122"/>
                </a:rPr>
                <a:t>Mobile network</a:t>
              </a:r>
            </a:p>
          </p:txBody>
        </p:sp>
        <p:sp>
          <p:nvSpPr>
            <p:cNvPr id="4182" name="Text Box 579"/>
            <p:cNvSpPr txBox="1">
              <a:spLocks noChangeArrowheads="1"/>
            </p:cNvSpPr>
            <p:nvPr/>
          </p:nvSpPr>
          <p:spPr bwMode="auto">
            <a:xfrm>
              <a:off x="4369" y="1368"/>
              <a:ext cx="8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CN" sz="1800">
                  <a:latin typeface="Comic Sans MS" pitchFamily="66" charset="0"/>
                  <a:ea typeface="宋体" pitchFamily="2" charset="-122"/>
                </a:rPr>
                <a:t>Global ISP</a:t>
              </a:r>
            </a:p>
          </p:txBody>
        </p:sp>
        <p:sp>
          <p:nvSpPr>
            <p:cNvPr id="4183" name="Text Box 580"/>
            <p:cNvSpPr txBox="1">
              <a:spLocks noChangeArrowheads="1"/>
            </p:cNvSpPr>
            <p:nvPr/>
          </p:nvSpPr>
          <p:spPr bwMode="auto">
            <a:xfrm>
              <a:off x="4240" y="2240"/>
              <a:ext cx="96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CN" sz="1800">
                  <a:latin typeface="Comic Sans MS" pitchFamily="66" charset="0"/>
                  <a:ea typeface="宋体" pitchFamily="2" charset="-122"/>
                </a:rPr>
                <a:t>Regional ISP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513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8E7B15D1-E1F4-4693-928C-C5CD6E3F609C}" type="slidenum">
              <a:rPr lang="zh-CN" altLang="en-US" sz="1400" smtClean="0"/>
              <a:pPr/>
              <a:t>85</a:t>
            </a:fld>
            <a:endParaRPr lang="en-US" altLang="zh-CN" sz="1400" smtClean="0"/>
          </a:p>
        </p:txBody>
      </p:sp>
      <p:sp>
        <p:nvSpPr>
          <p:cNvPr id="5137" name="Footer Placeholder 5"/>
          <p:cNvSpPr txBox="1">
            <a:spLocks noGrp="1"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zh-CN" altLang="en-US" sz="1400">
                <a:latin typeface="Comic Sans MS" pitchFamily="66" charset="0"/>
                <a:ea typeface="宋体" pitchFamily="2" charset="-122"/>
              </a:rPr>
              <a:t> </a:t>
            </a:r>
            <a:r>
              <a:rPr lang="en-US" altLang="zh-CN" sz="1400">
                <a:latin typeface="Comic Sans MS" pitchFamily="66" charset="0"/>
                <a:ea typeface="宋体" pitchFamily="2" charset="-122"/>
              </a:rPr>
              <a:t>Introduction</a:t>
            </a:r>
            <a:endParaRPr lang="en-US" altLang="zh-CN" sz="1400">
              <a:ea typeface="宋体" pitchFamily="2" charset="-122"/>
            </a:endParaRPr>
          </a:p>
        </p:txBody>
      </p:sp>
      <p:sp>
        <p:nvSpPr>
          <p:cNvPr id="5138" name="Slide Number Placeholder 6"/>
          <p:cNvSpPr txBox="1">
            <a:spLocks noGrp="1"/>
          </p:cNvSpPr>
          <p:nvPr/>
        </p:nvSpPr>
        <p:spPr bwMode="auto">
          <a:xfrm>
            <a:off x="8305800" y="6400800"/>
            <a:ext cx="625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altLang="zh-CN" sz="1400">
                <a:ea typeface="宋体" pitchFamily="2" charset="-122"/>
              </a:rPr>
              <a:t>1-</a:t>
            </a:r>
            <a:fld id="{AF17BF49-2586-4107-A544-0358388BF4FA}" type="slidenum">
              <a:rPr lang="en-US" altLang="zh-CN" sz="1400">
                <a:ea typeface="宋体" pitchFamily="2" charset="-122"/>
              </a:rPr>
              <a:pPr algn="r"/>
              <a:t>85</a:t>
            </a:fld>
            <a:endParaRPr lang="en-US" altLang="zh-CN" sz="1400">
              <a:ea typeface="宋体" pitchFamily="2" charset="-122"/>
            </a:endParaRPr>
          </a:p>
        </p:txBody>
      </p:sp>
      <p:sp>
        <p:nvSpPr>
          <p:cNvPr id="51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27000"/>
            <a:ext cx="8382000" cy="1143000"/>
          </a:xfrm>
        </p:spPr>
        <p:txBody>
          <a:bodyPr/>
          <a:lstStyle/>
          <a:p>
            <a:r>
              <a:rPr lang="en-US" altLang="zh-CN" sz="3200" dirty="0" smtClean="0">
                <a:ea typeface="宋体" pitchFamily="2" charset="-122"/>
              </a:rPr>
              <a:t>What’s the Internet: a service view</a:t>
            </a:r>
            <a:endParaRPr lang="en-US" altLang="zh-CN" dirty="0" smtClean="0">
              <a:ea typeface="宋体" pitchFamily="2" charset="-122"/>
            </a:endParaRPr>
          </a:p>
        </p:txBody>
      </p:sp>
      <p:sp>
        <p:nvSpPr>
          <p:cNvPr id="514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52425" y="1233488"/>
            <a:ext cx="4640263" cy="5145087"/>
          </a:xfrm>
        </p:spPr>
        <p:txBody>
          <a:bodyPr/>
          <a:lstStyle/>
          <a:p>
            <a:r>
              <a:rPr lang="en-US" altLang="zh-CN" sz="2400" dirty="0" smtClean="0">
                <a:solidFill>
                  <a:srgbClr val="FF0000"/>
                </a:solidFill>
                <a:ea typeface="宋体" pitchFamily="2" charset="-122"/>
              </a:rPr>
              <a:t>communication </a:t>
            </a:r>
            <a:r>
              <a:rPr lang="en-US" altLang="zh-CN" sz="2400" i="1" dirty="0" smtClean="0">
                <a:solidFill>
                  <a:srgbClr val="FF0000"/>
                </a:solidFill>
                <a:ea typeface="宋体" pitchFamily="2" charset="-122"/>
              </a:rPr>
              <a:t>infrastructure </a:t>
            </a:r>
            <a:r>
              <a:rPr lang="en-US" altLang="zh-CN" sz="2400" dirty="0" smtClean="0">
                <a:ea typeface="宋体" pitchFamily="2" charset="-122"/>
              </a:rPr>
              <a:t>enables distributed applications:</a:t>
            </a:r>
          </a:p>
          <a:p>
            <a:pPr lvl="1"/>
            <a:r>
              <a:rPr lang="en-US" altLang="zh-CN" dirty="0" smtClean="0">
                <a:ea typeface="宋体" pitchFamily="2" charset="-122"/>
              </a:rPr>
              <a:t>Web, VoIP, email, games, e-commerce, file sharing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  <a:ea typeface="宋体" pitchFamily="2" charset="-122"/>
              </a:rPr>
              <a:t>communication services provided to apps:</a:t>
            </a:r>
            <a:endParaRPr lang="en-US" altLang="zh-CN" sz="2400" dirty="0" smtClean="0">
              <a:ea typeface="宋体" pitchFamily="2" charset="-122"/>
            </a:endParaRPr>
          </a:p>
          <a:p>
            <a:pPr lvl="1"/>
            <a:r>
              <a:rPr lang="en-US" altLang="zh-CN" dirty="0" smtClean="0">
                <a:ea typeface="宋体" pitchFamily="2" charset="-122"/>
              </a:rPr>
              <a:t>reliable data delivery from source to destination</a:t>
            </a:r>
          </a:p>
          <a:p>
            <a:pPr lvl="1"/>
            <a:r>
              <a:rPr lang="en-US" altLang="zh-CN" dirty="0" smtClean="0">
                <a:ea typeface="宋体" pitchFamily="2" charset="-122"/>
              </a:rPr>
              <a:t>“best effort” (unreliable) data delivery</a:t>
            </a:r>
          </a:p>
        </p:txBody>
      </p:sp>
      <p:grpSp>
        <p:nvGrpSpPr>
          <p:cNvPr id="5141" name="Group 583"/>
          <p:cNvGrpSpPr>
            <a:grpSpLocks/>
          </p:cNvGrpSpPr>
          <p:nvPr/>
        </p:nvGrpSpPr>
        <p:grpSpPr bwMode="auto">
          <a:xfrm>
            <a:off x="4989513" y="1639888"/>
            <a:ext cx="3470275" cy="4168775"/>
            <a:chOff x="3143" y="1033"/>
            <a:chExt cx="2186" cy="2626"/>
          </a:xfrm>
        </p:grpSpPr>
        <p:sp>
          <p:nvSpPr>
            <p:cNvPr id="5142" name="Freeform 263"/>
            <p:cNvSpPr>
              <a:spLocks/>
            </p:cNvSpPr>
            <p:nvPr/>
          </p:nvSpPr>
          <p:spPr bwMode="auto">
            <a:xfrm>
              <a:off x="4227" y="2178"/>
              <a:ext cx="828" cy="425"/>
            </a:xfrm>
            <a:custGeom>
              <a:avLst/>
              <a:gdLst>
                <a:gd name="T0" fmla="*/ 382 w 828"/>
                <a:gd name="T1" fmla="*/ 30 h 425"/>
                <a:gd name="T2" fmla="*/ 370 w 828"/>
                <a:gd name="T3" fmla="*/ 30 h 425"/>
                <a:gd name="T4" fmla="*/ 126 w 828"/>
                <a:gd name="T5" fmla="*/ 32 h 425"/>
                <a:gd name="T6" fmla="*/ 6 w 828"/>
                <a:gd name="T7" fmla="*/ 126 h 425"/>
                <a:gd name="T8" fmla="*/ 92 w 828"/>
                <a:gd name="T9" fmla="*/ 274 h 425"/>
                <a:gd name="T10" fmla="*/ 292 w 828"/>
                <a:gd name="T11" fmla="*/ 384 h 425"/>
                <a:gd name="T12" fmla="*/ 540 w 828"/>
                <a:gd name="T13" fmla="*/ 416 h 425"/>
                <a:gd name="T14" fmla="*/ 698 w 828"/>
                <a:gd name="T15" fmla="*/ 330 h 425"/>
                <a:gd name="T16" fmla="*/ 776 w 828"/>
                <a:gd name="T17" fmla="*/ 170 h 425"/>
                <a:gd name="T18" fmla="*/ 792 w 828"/>
                <a:gd name="T19" fmla="*/ 22 h 425"/>
                <a:gd name="T20" fmla="*/ 560 w 828"/>
                <a:gd name="T21" fmla="*/ 38 h 425"/>
                <a:gd name="T22" fmla="*/ 382 w 828"/>
                <a:gd name="T23" fmla="*/ 30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3" name="Freeform 264"/>
            <p:cNvSpPr>
              <a:spLocks/>
            </p:cNvSpPr>
            <p:nvPr/>
          </p:nvSpPr>
          <p:spPr bwMode="auto">
            <a:xfrm>
              <a:off x="4239" y="1217"/>
              <a:ext cx="1090" cy="658"/>
            </a:xfrm>
            <a:custGeom>
              <a:avLst/>
              <a:gdLst>
                <a:gd name="T0" fmla="*/ 2491 w 765"/>
                <a:gd name="T1" fmla="*/ 60 h 459"/>
                <a:gd name="T2" fmla="*/ 1688 w 765"/>
                <a:gd name="T3" fmla="*/ 421 h 459"/>
                <a:gd name="T4" fmla="*/ 564 w 765"/>
                <a:gd name="T5" fmla="*/ 604 h 459"/>
                <a:gd name="T6" fmla="*/ 81 w 765"/>
                <a:gd name="T7" fmla="*/ 2037 h 459"/>
                <a:gd name="T8" fmla="*/ 1056 w 765"/>
                <a:gd name="T9" fmla="*/ 2686 h 459"/>
                <a:gd name="T10" fmla="*/ 2030 w 765"/>
                <a:gd name="T11" fmla="*/ 2582 h 459"/>
                <a:gd name="T12" fmla="*/ 3427 w 765"/>
                <a:gd name="T13" fmla="*/ 2686 h 459"/>
                <a:gd name="T14" fmla="*/ 4101 w 765"/>
                <a:gd name="T15" fmla="*/ 2629 h 459"/>
                <a:gd name="T16" fmla="*/ 4414 w 765"/>
                <a:gd name="T17" fmla="*/ 2251 h 459"/>
                <a:gd name="T18" fmla="*/ 4406 w 765"/>
                <a:gd name="T19" fmla="*/ 958 h 459"/>
                <a:gd name="T20" fmla="*/ 3888 w 765"/>
                <a:gd name="T21" fmla="*/ 205 h 459"/>
                <a:gd name="T22" fmla="*/ 2491 w 765"/>
                <a:gd name="T23" fmla="*/ 60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4" name="Freeform 265"/>
            <p:cNvSpPr>
              <a:spLocks/>
            </p:cNvSpPr>
            <p:nvPr/>
          </p:nvSpPr>
          <p:spPr bwMode="auto">
            <a:xfrm>
              <a:off x="3143" y="1033"/>
              <a:ext cx="1036" cy="675"/>
            </a:xfrm>
            <a:custGeom>
              <a:avLst/>
              <a:gdLst>
                <a:gd name="T0" fmla="*/ 648 w 1036"/>
                <a:gd name="T1" fmla="*/ 11 h 675"/>
                <a:gd name="T2" fmla="*/ 390 w 1036"/>
                <a:gd name="T3" fmla="*/ 53 h 675"/>
                <a:gd name="T4" fmla="*/ 206 w 1036"/>
                <a:gd name="T5" fmla="*/ 129 h 675"/>
                <a:gd name="T6" fmla="*/ 152 w 1036"/>
                <a:gd name="T7" fmla="*/ 229 h 675"/>
                <a:gd name="T8" fmla="*/ 22 w 1036"/>
                <a:gd name="T9" fmla="*/ 297 h 675"/>
                <a:gd name="T10" fmla="*/ 18 w 1036"/>
                <a:gd name="T11" fmla="*/ 459 h 675"/>
                <a:gd name="T12" fmla="*/ 132 w 1036"/>
                <a:gd name="T13" fmla="*/ 489 h 675"/>
                <a:gd name="T14" fmla="*/ 458 w 1036"/>
                <a:gd name="T15" fmla="*/ 489 h 675"/>
                <a:gd name="T16" fmla="*/ 598 w 1036"/>
                <a:gd name="T17" fmla="*/ 555 h 675"/>
                <a:gd name="T18" fmla="*/ 752 w 1036"/>
                <a:gd name="T19" fmla="*/ 657 h 675"/>
                <a:gd name="T20" fmla="*/ 870 w 1036"/>
                <a:gd name="T21" fmla="*/ 661 h 675"/>
                <a:gd name="T22" fmla="*/ 952 w 1036"/>
                <a:gd name="T23" fmla="*/ 603 h 675"/>
                <a:gd name="T24" fmla="*/ 992 w 1036"/>
                <a:gd name="T25" fmla="*/ 445 h 675"/>
                <a:gd name="T26" fmla="*/ 1018 w 1036"/>
                <a:gd name="T27" fmla="*/ 291 h 675"/>
                <a:gd name="T28" fmla="*/ 1022 w 1036"/>
                <a:gd name="T29" fmla="*/ 107 h 675"/>
                <a:gd name="T30" fmla="*/ 934 w 1036"/>
                <a:gd name="T31" fmla="*/ 17 h 675"/>
                <a:gd name="T32" fmla="*/ 776 w 1036"/>
                <a:gd name="T33" fmla="*/ 3 h 675"/>
                <a:gd name="T34" fmla="*/ 648 w 1036"/>
                <a:gd name="T35" fmla="*/ 11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145" name="Group 266"/>
            <p:cNvGrpSpPr>
              <a:grpSpLocks/>
            </p:cNvGrpSpPr>
            <p:nvPr/>
          </p:nvGrpSpPr>
          <p:grpSpPr bwMode="auto">
            <a:xfrm>
              <a:off x="3198" y="1874"/>
              <a:ext cx="919" cy="588"/>
              <a:chOff x="2889" y="1631"/>
              <a:chExt cx="980" cy="743"/>
            </a:xfrm>
          </p:grpSpPr>
          <p:sp>
            <p:nvSpPr>
              <p:cNvPr id="5442" name="Rectangle 26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5443" name="AutoShape 26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solidFill>
                    <a:srgbClr val="00CCFF"/>
                  </a:solidFill>
                  <a:ea typeface="宋体" pitchFamily="2" charset="-122"/>
                </a:endParaRPr>
              </a:p>
            </p:txBody>
          </p:sp>
        </p:grpSp>
        <p:grpSp>
          <p:nvGrpSpPr>
            <p:cNvPr id="5146" name="Group 269"/>
            <p:cNvGrpSpPr>
              <a:grpSpLocks/>
            </p:cNvGrpSpPr>
            <p:nvPr/>
          </p:nvGrpSpPr>
          <p:grpSpPr bwMode="auto">
            <a:xfrm>
              <a:off x="3640" y="1154"/>
              <a:ext cx="212" cy="335"/>
              <a:chOff x="3796" y="1043"/>
              <a:chExt cx="865" cy="1237"/>
            </a:xfrm>
          </p:grpSpPr>
          <p:sp>
            <p:nvSpPr>
              <p:cNvPr id="5412" name="Line 270"/>
              <p:cNvSpPr>
                <a:spLocks noChangeShapeType="1"/>
              </p:cNvSpPr>
              <p:nvPr/>
            </p:nvSpPr>
            <p:spPr bwMode="auto">
              <a:xfrm flipH="1">
                <a:off x="3992" y="1481"/>
                <a:ext cx="235" cy="7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413" name="Line 271"/>
              <p:cNvSpPr>
                <a:spLocks noChangeShapeType="1"/>
              </p:cNvSpPr>
              <p:nvPr/>
            </p:nvSpPr>
            <p:spPr bwMode="auto">
              <a:xfrm>
                <a:off x="4227" y="1481"/>
                <a:ext cx="236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414" name="Line 272"/>
              <p:cNvSpPr>
                <a:spLocks noChangeShapeType="1"/>
              </p:cNvSpPr>
              <p:nvPr/>
            </p:nvSpPr>
            <p:spPr bwMode="auto">
              <a:xfrm>
                <a:off x="3992" y="2201"/>
                <a:ext cx="235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415" name="Line 273"/>
              <p:cNvSpPr>
                <a:spLocks noChangeShapeType="1"/>
              </p:cNvSpPr>
              <p:nvPr/>
            </p:nvSpPr>
            <p:spPr bwMode="auto">
              <a:xfrm flipH="1">
                <a:off x="4227" y="2201"/>
                <a:ext cx="236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416" name="Line 274"/>
              <p:cNvSpPr>
                <a:spLocks noChangeShapeType="1"/>
              </p:cNvSpPr>
              <p:nvPr/>
            </p:nvSpPr>
            <p:spPr bwMode="auto">
              <a:xfrm>
                <a:off x="4227" y="1497"/>
                <a:ext cx="0" cy="78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417" name="Line 275"/>
              <p:cNvSpPr>
                <a:spLocks noChangeShapeType="1"/>
              </p:cNvSpPr>
              <p:nvPr/>
            </p:nvSpPr>
            <p:spPr bwMode="auto">
              <a:xfrm flipV="1">
                <a:off x="3992" y="2127"/>
                <a:ext cx="235" cy="7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418" name="Line 276"/>
              <p:cNvSpPr>
                <a:spLocks noChangeShapeType="1"/>
              </p:cNvSpPr>
              <p:nvPr/>
            </p:nvSpPr>
            <p:spPr bwMode="auto">
              <a:xfrm flipH="1" flipV="1">
                <a:off x="4227" y="2127"/>
                <a:ext cx="236" cy="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419" name="Line 277"/>
              <p:cNvSpPr>
                <a:spLocks noChangeShapeType="1"/>
              </p:cNvSpPr>
              <p:nvPr/>
            </p:nvSpPr>
            <p:spPr bwMode="auto">
              <a:xfrm>
                <a:off x="4092" y="1890"/>
                <a:ext cx="135" cy="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420" name="Line 278"/>
              <p:cNvSpPr>
                <a:spLocks noChangeShapeType="1"/>
              </p:cNvSpPr>
              <p:nvPr/>
            </p:nvSpPr>
            <p:spPr bwMode="auto">
              <a:xfrm flipV="1">
                <a:off x="4227" y="1890"/>
                <a:ext cx="143" cy="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421" name="Line 279"/>
              <p:cNvSpPr>
                <a:spLocks noChangeShapeType="1"/>
              </p:cNvSpPr>
              <p:nvPr/>
            </p:nvSpPr>
            <p:spPr bwMode="auto">
              <a:xfrm>
                <a:off x="4047" y="1996"/>
                <a:ext cx="175" cy="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422" name="Line 280"/>
              <p:cNvSpPr>
                <a:spLocks noChangeShapeType="1"/>
              </p:cNvSpPr>
              <p:nvPr/>
            </p:nvSpPr>
            <p:spPr bwMode="auto">
              <a:xfrm flipV="1">
                <a:off x="4227" y="2012"/>
                <a:ext cx="176" cy="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423" name="Line 281"/>
              <p:cNvSpPr>
                <a:spLocks noChangeShapeType="1"/>
              </p:cNvSpPr>
              <p:nvPr/>
            </p:nvSpPr>
            <p:spPr bwMode="auto">
              <a:xfrm flipV="1">
                <a:off x="4227" y="1782"/>
                <a:ext cx="90" cy="2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424" name="Line 282"/>
              <p:cNvSpPr>
                <a:spLocks noChangeShapeType="1"/>
              </p:cNvSpPr>
              <p:nvPr/>
            </p:nvSpPr>
            <p:spPr bwMode="auto">
              <a:xfrm flipV="1">
                <a:off x="4227" y="1632"/>
                <a:ext cx="57" cy="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425" name="Line 283"/>
              <p:cNvSpPr>
                <a:spLocks noChangeShapeType="1"/>
              </p:cNvSpPr>
              <p:nvPr/>
            </p:nvSpPr>
            <p:spPr bwMode="auto">
              <a:xfrm>
                <a:off x="4126" y="1772"/>
                <a:ext cx="109" cy="3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426" name="Line 284"/>
              <p:cNvSpPr>
                <a:spLocks noChangeShapeType="1"/>
              </p:cNvSpPr>
              <p:nvPr/>
            </p:nvSpPr>
            <p:spPr bwMode="auto">
              <a:xfrm>
                <a:off x="4175" y="1625"/>
                <a:ext cx="63" cy="3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pSp>
            <p:nvGrpSpPr>
              <p:cNvPr id="5427" name="Group 285"/>
              <p:cNvGrpSpPr>
                <a:grpSpLocks/>
              </p:cNvGrpSpPr>
              <p:nvPr/>
            </p:nvGrpSpPr>
            <p:grpSpPr bwMode="auto">
              <a:xfrm>
                <a:off x="4269" y="1415"/>
                <a:ext cx="392" cy="137"/>
                <a:chOff x="4227" y="1360"/>
                <a:chExt cx="863" cy="270"/>
              </a:xfrm>
            </p:grpSpPr>
            <p:sp>
              <p:nvSpPr>
                <p:cNvPr id="5438" name="Line 286"/>
                <p:cNvSpPr>
                  <a:spLocks noChangeShapeType="1"/>
                </p:cNvSpPr>
                <p:nvPr/>
              </p:nvSpPr>
              <p:spPr bwMode="auto">
                <a:xfrm>
                  <a:off x="4227" y="1604"/>
                  <a:ext cx="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5439" name="Line 287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464" y="1205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5440" name="Line 288"/>
                <p:cNvSpPr>
                  <a:spLocks noChangeShapeType="1"/>
                </p:cNvSpPr>
                <p:nvPr/>
              </p:nvSpPr>
              <p:spPr bwMode="auto">
                <a:xfrm rot="6361956">
                  <a:off x="4602" y="1393"/>
                  <a:ext cx="189" cy="203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5441" name="Line 289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745" y="1286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428" name="Group 290"/>
              <p:cNvGrpSpPr>
                <a:grpSpLocks/>
              </p:cNvGrpSpPr>
              <p:nvPr/>
            </p:nvGrpSpPr>
            <p:grpSpPr bwMode="auto">
              <a:xfrm rot="5700496">
                <a:off x="4053" y="1170"/>
                <a:ext cx="392" cy="137"/>
                <a:chOff x="4227" y="1360"/>
                <a:chExt cx="863" cy="270"/>
              </a:xfrm>
            </p:grpSpPr>
            <p:sp>
              <p:nvSpPr>
                <p:cNvPr id="5434" name="Line 291"/>
                <p:cNvSpPr>
                  <a:spLocks noChangeShapeType="1"/>
                </p:cNvSpPr>
                <p:nvPr/>
              </p:nvSpPr>
              <p:spPr bwMode="auto">
                <a:xfrm>
                  <a:off x="4227" y="1604"/>
                  <a:ext cx="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5435" name="Line 292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464" y="1205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5436" name="Line 293"/>
                <p:cNvSpPr>
                  <a:spLocks noChangeShapeType="1"/>
                </p:cNvSpPr>
                <p:nvPr/>
              </p:nvSpPr>
              <p:spPr bwMode="auto">
                <a:xfrm rot="6361956">
                  <a:off x="4602" y="1393"/>
                  <a:ext cx="189" cy="203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5437" name="Line 294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745" y="1286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429" name="Group 295"/>
              <p:cNvGrpSpPr>
                <a:grpSpLocks/>
              </p:cNvGrpSpPr>
              <p:nvPr/>
            </p:nvGrpSpPr>
            <p:grpSpPr bwMode="auto">
              <a:xfrm rot="10800000">
                <a:off x="3796" y="1402"/>
                <a:ext cx="392" cy="137"/>
                <a:chOff x="4227" y="1360"/>
                <a:chExt cx="863" cy="270"/>
              </a:xfrm>
            </p:grpSpPr>
            <p:sp>
              <p:nvSpPr>
                <p:cNvPr id="5430" name="Line 296"/>
                <p:cNvSpPr>
                  <a:spLocks noChangeShapeType="1"/>
                </p:cNvSpPr>
                <p:nvPr/>
              </p:nvSpPr>
              <p:spPr bwMode="auto">
                <a:xfrm>
                  <a:off x="4227" y="1604"/>
                  <a:ext cx="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5431" name="Line 297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464" y="1205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5432" name="Line 298"/>
                <p:cNvSpPr>
                  <a:spLocks noChangeShapeType="1"/>
                </p:cNvSpPr>
                <p:nvPr/>
              </p:nvSpPr>
              <p:spPr bwMode="auto">
                <a:xfrm rot="6361956">
                  <a:off x="4602" y="1393"/>
                  <a:ext cx="189" cy="203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5433" name="Line 299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745" y="1286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147" name="Group 300"/>
            <p:cNvGrpSpPr>
              <a:grpSpLocks/>
            </p:cNvGrpSpPr>
            <p:nvPr/>
          </p:nvGrpSpPr>
          <p:grpSpPr bwMode="auto">
            <a:xfrm>
              <a:off x="3189" y="1364"/>
              <a:ext cx="436" cy="114"/>
              <a:chOff x="3072" y="739"/>
              <a:chExt cx="652" cy="146"/>
            </a:xfrm>
          </p:grpSpPr>
          <p:pic>
            <p:nvPicPr>
              <p:cNvPr id="5409" name="Picture 301" descr="lgv_fqmg[1]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237" y="739"/>
                <a:ext cx="487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410" name="Line 302"/>
              <p:cNvSpPr>
                <a:spLocks noChangeShapeType="1"/>
              </p:cNvSpPr>
              <p:nvPr/>
            </p:nvSpPr>
            <p:spPr bwMode="auto">
              <a:xfrm flipH="1">
                <a:off x="3104" y="784"/>
                <a:ext cx="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11" name="Line 303"/>
              <p:cNvSpPr>
                <a:spLocks noChangeShapeType="1"/>
              </p:cNvSpPr>
              <p:nvPr/>
            </p:nvSpPr>
            <p:spPr bwMode="auto">
              <a:xfrm flipH="1">
                <a:off x="3072" y="760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5148" name="Picture 304" descr="imgyjavg[1]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5" y="1183"/>
              <a:ext cx="232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149" name="Group 305"/>
            <p:cNvGrpSpPr>
              <a:grpSpLocks/>
            </p:cNvGrpSpPr>
            <p:nvPr/>
          </p:nvGrpSpPr>
          <p:grpSpPr bwMode="auto">
            <a:xfrm>
              <a:off x="3846" y="1069"/>
              <a:ext cx="256" cy="269"/>
              <a:chOff x="2870" y="1518"/>
              <a:chExt cx="292" cy="320"/>
            </a:xfrm>
          </p:grpSpPr>
          <p:graphicFrame>
            <p:nvGraphicFramePr>
              <p:cNvPr id="5133" name="Object 306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978" name="Clip" r:id="rId6" imgW="819000" imgH="847800" progId="MS_ClipArt_Gallery.2">
                      <p:embed/>
                    </p:oleObj>
                  </mc:Choice>
                  <mc:Fallback>
                    <p:oleObj name="Clip" r:id="rId6" imgW="819000" imgH="847800" progId="MS_ClipArt_Gallery.2">
                      <p:embed/>
                      <p:pic>
                        <p:nvPicPr>
                          <p:cNvPr id="0" name="Object 30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134" name="Object 307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979" name="Clip" r:id="rId8" imgW="1266840" imgH="1200240" progId="MS_ClipArt_Gallery.2">
                      <p:embed/>
                    </p:oleObj>
                  </mc:Choice>
                  <mc:Fallback>
                    <p:oleObj name="Clip" r:id="rId8" imgW="1266840" imgH="1200240" progId="MS_ClipArt_Gallery.2">
                      <p:embed/>
                      <p:pic>
                        <p:nvPicPr>
                          <p:cNvPr id="0" name="Object 30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150" name="Group 308"/>
            <p:cNvGrpSpPr>
              <a:grpSpLocks/>
            </p:cNvGrpSpPr>
            <p:nvPr/>
          </p:nvGrpSpPr>
          <p:grpSpPr bwMode="auto">
            <a:xfrm>
              <a:off x="4304" y="2253"/>
              <a:ext cx="228" cy="108"/>
              <a:chOff x="3600" y="219"/>
              <a:chExt cx="360" cy="175"/>
            </a:xfrm>
          </p:grpSpPr>
          <p:sp>
            <p:nvSpPr>
              <p:cNvPr id="5396" name="Oval 309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5397" name="Line 31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398" name="Line 31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399" name="Rectangle 31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5400" name="Oval 31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5401" name="Group 31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5406" name="Line 31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407" name="Line 31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408" name="Line 31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402" name="Group 31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5403" name="Line 31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404" name="Line 32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405" name="Line 32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151" name="Group 322"/>
            <p:cNvGrpSpPr>
              <a:grpSpLocks/>
            </p:cNvGrpSpPr>
            <p:nvPr/>
          </p:nvGrpSpPr>
          <p:grpSpPr bwMode="auto">
            <a:xfrm>
              <a:off x="4528" y="2429"/>
              <a:ext cx="228" cy="108"/>
              <a:chOff x="3600" y="219"/>
              <a:chExt cx="360" cy="175"/>
            </a:xfrm>
          </p:grpSpPr>
          <p:sp>
            <p:nvSpPr>
              <p:cNvPr id="5383" name="Oval 323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5384" name="Line 324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385" name="Line 325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386" name="Rectangle 326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5387" name="Oval 327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5388" name="Group 328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5393" name="Line 32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394" name="Line 33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395" name="Line 33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389" name="Group 332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5390" name="Line 33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391" name="Line 33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392" name="Line 33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152" name="Group 336"/>
            <p:cNvGrpSpPr>
              <a:grpSpLocks/>
            </p:cNvGrpSpPr>
            <p:nvPr/>
          </p:nvGrpSpPr>
          <p:grpSpPr bwMode="auto">
            <a:xfrm>
              <a:off x="4704" y="2261"/>
              <a:ext cx="228" cy="108"/>
              <a:chOff x="3600" y="219"/>
              <a:chExt cx="360" cy="175"/>
            </a:xfrm>
          </p:grpSpPr>
          <p:sp>
            <p:nvSpPr>
              <p:cNvPr id="5370" name="Oval 337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5371" name="Line 338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372" name="Line 339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373" name="Rectangle 340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5374" name="Oval 341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5375" name="Group 342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5380" name="Line 34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381" name="Line 34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382" name="Line 34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376" name="Group 346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5377" name="Line 34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378" name="Line 34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379" name="Line 34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153" name="Group 350"/>
            <p:cNvGrpSpPr>
              <a:grpSpLocks/>
            </p:cNvGrpSpPr>
            <p:nvPr/>
          </p:nvGrpSpPr>
          <p:grpSpPr bwMode="auto">
            <a:xfrm>
              <a:off x="4367" y="1532"/>
              <a:ext cx="221" cy="101"/>
              <a:chOff x="3600" y="219"/>
              <a:chExt cx="360" cy="175"/>
            </a:xfrm>
          </p:grpSpPr>
          <p:sp>
            <p:nvSpPr>
              <p:cNvPr id="5357" name="Oval 351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5358" name="Line 352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359" name="Line 353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360" name="Rectangle 354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5361" name="Oval 355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5362" name="Group 356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5367" name="Line 35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368" name="Line 35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369" name="Line 35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363" name="Group 360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5364" name="Line 36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365" name="Line 36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366" name="Line 36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154" name="Group 364"/>
            <p:cNvGrpSpPr>
              <a:grpSpLocks/>
            </p:cNvGrpSpPr>
            <p:nvPr/>
          </p:nvGrpSpPr>
          <p:grpSpPr bwMode="auto">
            <a:xfrm>
              <a:off x="4366" y="1693"/>
              <a:ext cx="228" cy="108"/>
              <a:chOff x="3600" y="219"/>
              <a:chExt cx="360" cy="175"/>
            </a:xfrm>
          </p:grpSpPr>
          <p:sp>
            <p:nvSpPr>
              <p:cNvPr id="5344" name="Oval 365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5345" name="Line 366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346" name="Line 367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347" name="Rectangle 368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5348" name="Oval 369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5349" name="Group 370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5354" name="Line 37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355" name="Line 37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356" name="Line 37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350" name="Group 374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5351" name="Line 37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352" name="Line 37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353" name="Line 37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155" name="Group 378"/>
            <p:cNvGrpSpPr>
              <a:grpSpLocks/>
            </p:cNvGrpSpPr>
            <p:nvPr/>
          </p:nvGrpSpPr>
          <p:grpSpPr bwMode="auto">
            <a:xfrm>
              <a:off x="4666" y="1472"/>
              <a:ext cx="210" cy="97"/>
              <a:chOff x="3600" y="219"/>
              <a:chExt cx="360" cy="175"/>
            </a:xfrm>
          </p:grpSpPr>
          <p:sp>
            <p:nvSpPr>
              <p:cNvPr id="5331" name="Oval 379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5332" name="Line 38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333" name="Line 38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334" name="Rectangle 38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5335" name="Oval 38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5336" name="Group 38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5341" name="Line 38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342" name="Line 38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343" name="Line 38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337" name="Group 38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5338" name="Line 38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339" name="Line 39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340" name="Line 39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156" name="Group 392"/>
            <p:cNvGrpSpPr>
              <a:grpSpLocks/>
            </p:cNvGrpSpPr>
            <p:nvPr/>
          </p:nvGrpSpPr>
          <p:grpSpPr bwMode="auto">
            <a:xfrm>
              <a:off x="4720" y="1693"/>
              <a:ext cx="228" cy="108"/>
              <a:chOff x="3600" y="219"/>
              <a:chExt cx="360" cy="175"/>
            </a:xfrm>
          </p:grpSpPr>
          <p:sp>
            <p:nvSpPr>
              <p:cNvPr id="5318" name="Oval 393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5319" name="Line 394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320" name="Line 395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321" name="Rectangle 396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5322" name="Oval 397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5323" name="Group 398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5328" name="Line 39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329" name="Line 40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330" name="Line 40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324" name="Group 402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5325" name="Line 40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326" name="Line 40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327" name="Line 40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157" name="Group 406"/>
            <p:cNvGrpSpPr>
              <a:grpSpLocks/>
            </p:cNvGrpSpPr>
            <p:nvPr/>
          </p:nvGrpSpPr>
          <p:grpSpPr bwMode="auto">
            <a:xfrm>
              <a:off x="3832" y="1529"/>
              <a:ext cx="220" cy="100"/>
              <a:chOff x="3600" y="219"/>
              <a:chExt cx="360" cy="175"/>
            </a:xfrm>
          </p:grpSpPr>
          <p:sp>
            <p:nvSpPr>
              <p:cNvPr id="5305" name="Oval 407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5306" name="Line 408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307" name="Line 409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308" name="Rectangle 410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5309" name="Oval 411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5310" name="Group 412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5315" name="Line 41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316" name="Line 41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317" name="Line 41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311" name="Group 416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5312" name="Line 41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313" name="Line 41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314" name="Line 41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158" name="Group 420"/>
            <p:cNvGrpSpPr>
              <a:grpSpLocks/>
            </p:cNvGrpSpPr>
            <p:nvPr/>
          </p:nvGrpSpPr>
          <p:grpSpPr bwMode="auto">
            <a:xfrm>
              <a:off x="3639" y="2253"/>
              <a:ext cx="220" cy="100"/>
              <a:chOff x="3600" y="219"/>
              <a:chExt cx="360" cy="175"/>
            </a:xfrm>
          </p:grpSpPr>
          <p:sp>
            <p:nvSpPr>
              <p:cNvPr id="5292" name="Oval 421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5293" name="Line 422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94" name="Line 423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95" name="Rectangle 424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5296" name="Oval 425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5297" name="Group 426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5302" name="Line 42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303" name="Line 42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304" name="Line 42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98" name="Group 430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5299" name="Line 43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300" name="Line 43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301" name="Line 43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5159" name="Line 434"/>
            <p:cNvSpPr>
              <a:spLocks noChangeShapeType="1"/>
            </p:cNvSpPr>
            <p:nvPr/>
          </p:nvSpPr>
          <p:spPr bwMode="auto">
            <a:xfrm flipV="1">
              <a:off x="4396" y="2523"/>
              <a:ext cx="143" cy="2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60" name="Line 435"/>
            <p:cNvSpPr>
              <a:spLocks noChangeShapeType="1"/>
            </p:cNvSpPr>
            <p:nvPr/>
          </p:nvSpPr>
          <p:spPr bwMode="auto">
            <a:xfrm>
              <a:off x="4474" y="2358"/>
              <a:ext cx="103" cy="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61" name="Line 436"/>
            <p:cNvSpPr>
              <a:spLocks noChangeShapeType="1"/>
            </p:cNvSpPr>
            <p:nvPr/>
          </p:nvSpPr>
          <p:spPr bwMode="auto">
            <a:xfrm>
              <a:off x="4535" y="2308"/>
              <a:ext cx="1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62" name="Line 437"/>
            <p:cNvSpPr>
              <a:spLocks noChangeShapeType="1"/>
            </p:cNvSpPr>
            <p:nvPr/>
          </p:nvSpPr>
          <p:spPr bwMode="auto">
            <a:xfrm flipV="1">
              <a:off x="4684" y="2362"/>
              <a:ext cx="85" cy="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63" name="Line 438"/>
            <p:cNvSpPr>
              <a:spLocks noChangeShapeType="1"/>
            </p:cNvSpPr>
            <p:nvPr/>
          </p:nvSpPr>
          <p:spPr bwMode="auto">
            <a:xfrm>
              <a:off x="3864" y="2312"/>
              <a:ext cx="4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164" name="Group 439"/>
            <p:cNvGrpSpPr>
              <a:grpSpLocks/>
            </p:cNvGrpSpPr>
            <p:nvPr/>
          </p:nvGrpSpPr>
          <p:grpSpPr bwMode="auto">
            <a:xfrm>
              <a:off x="3390" y="1979"/>
              <a:ext cx="209" cy="224"/>
              <a:chOff x="2870" y="1518"/>
              <a:chExt cx="292" cy="320"/>
            </a:xfrm>
          </p:grpSpPr>
          <p:graphicFrame>
            <p:nvGraphicFramePr>
              <p:cNvPr id="5131" name="Object 440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980" name="Clip" r:id="rId10" imgW="819000" imgH="847800" progId="MS_ClipArt_Gallery.2">
                      <p:embed/>
                    </p:oleObj>
                  </mc:Choice>
                  <mc:Fallback>
                    <p:oleObj name="Clip" r:id="rId10" imgW="819000" imgH="847800" progId="MS_ClipArt_Gallery.2">
                      <p:embed/>
                      <p:pic>
                        <p:nvPicPr>
                          <p:cNvPr id="0" name="Object 44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132" name="Object 441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981" name="Clip" r:id="rId11" imgW="1266840" imgH="1200240" progId="MS_ClipArt_Gallery.2">
                      <p:embed/>
                    </p:oleObj>
                  </mc:Choice>
                  <mc:Fallback>
                    <p:oleObj name="Clip" r:id="rId11" imgW="1266840" imgH="1200240" progId="MS_ClipArt_Gallery.2">
                      <p:embed/>
                      <p:pic>
                        <p:nvPicPr>
                          <p:cNvPr id="0" name="Object 44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165" name="Group 442"/>
            <p:cNvGrpSpPr>
              <a:grpSpLocks/>
            </p:cNvGrpSpPr>
            <p:nvPr/>
          </p:nvGrpSpPr>
          <p:grpSpPr bwMode="auto">
            <a:xfrm>
              <a:off x="3418" y="2211"/>
              <a:ext cx="139" cy="194"/>
              <a:chOff x="2556" y="2689"/>
              <a:chExt cx="183" cy="255"/>
            </a:xfrm>
          </p:grpSpPr>
          <p:pic>
            <p:nvPicPr>
              <p:cNvPr id="5275" name="Picture 443" descr="31u_bnrz[1]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09" y="2770"/>
                <a:ext cx="121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76" name="Freeform 444"/>
              <p:cNvSpPr>
                <a:spLocks/>
              </p:cNvSpPr>
              <p:nvPr/>
            </p:nvSpPr>
            <p:spPr bwMode="auto">
              <a:xfrm>
                <a:off x="2605" y="2702"/>
                <a:ext cx="33" cy="39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77" name="Freeform 445"/>
              <p:cNvSpPr>
                <a:spLocks/>
              </p:cNvSpPr>
              <p:nvPr/>
            </p:nvSpPr>
            <p:spPr bwMode="auto">
              <a:xfrm>
                <a:off x="2661" y="2701"/>
                <a:ext cx="22" cy="30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78" name="Freeform 446"/>
              <p:cNvSpPr>
                <a:spLocks/>
              </p:cNvSpPr>
              <p:nvPr/>
            </p:nvSpPr>
            <p:spPr bwMode="auto">
              <a:xfrm>
                <a:off x="2584" y="2694"/>
                <a:ext cx="54" cy="63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79" name="Freeform 447"/>
              <p:cNvSpPr>
                <a:spLocks/>
              </p:cNvSpPr>
              <p:nvPr/>
            </p:nvSpPr>
            <p:spPr bwMode="auto">
              <a:xfrm>
                <a:off x="2660" y="2692"/>
                <a:ext cx="47" cy="42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80" name="Freeform 448"/>
              <p:cNvSpPr>
                <a:spLocks/>
              </p:cNvSpPr>
              <p:nvPr/>
            </p:nvSpPr>
            <p:spPr bwMode="auto">
              <a:xfrm>
                <a:off x="2564" y="2712"/>
                <a:ext cx="19" cy="39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81" name="Freeform 449"/>
              <p:cNvSpPr>
                <a:spLocks/>
              </p:cNvSpPr>
              <p:nvPr/>
            </p:nvSpPr>
            <p:spPr bwMode="auto">
              <a:xfrm>
                <a:off x="2698" y="2689"/>
                <a:ext cx="41" cy="52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82" name="Freeform 450"/>
              <p:cNvSpPr>
                <a:spLocks/>
              </p:cNvSpPr>
              <p:nvPr/>
            </p:nvSpPr>
            <p:spPr bwMode="auto">
              <a:xfrm>
                <a:off x="2653" y="2750"/>
                <a:ext cx="14" cy="31"/>
              </a:xfrm>
              <a:custGeom>
                <a:avLst/>
                <a:gdLst>
                  <a:gd name="T0" fmla="*/ 0 w 83"/>
                  <a:gd name="T1" fmla="*/ 0 h 187"/>
                  <a:gd name="T2" fmla="*/ 0 w 83"/>
                  <a:gd name="T3" fmla="*/ 0 h 187"/>
                  <a:gd name="T4" fmla="*/ 0 w 83"/>
                  <a:gd name="T5" fmla="*/ 0 h 187"/>
                  <a:gd name="T6" fmla="*/ 0 w 83"/>
                  <a:gd name="T7" fmla="*/ 0 h 187"/>
                  <a:gd name="T8" fmla="*/ 0 w 83"/>
                  <a:gd name="T9" fmla="*/ 0 h 187"/>
                  <a:gd name="T10" fmla="*/ 0 w 83"/>
                  <a:gd name="T11" fmla="*/ 0 h 187"/>
                  <a:gd name="T12" fmla="*/ 0 w 83"/>
                  <a:gd name="T13" fmla="*/ 0 h 187"/>
                  <a:gd name="T14" fmla="*/ 0 w 83"/>
                  <a:gd name="T15" fmla="*/ 0 h 187"/>
                  <a:gd name="T16" fmla="*/ 0 w 83"/>
                  <a:gd name="T17" fmla="*/ 0 h 187"/>
                  <a:gd name="T18" fmla="*/ 0 w 83"/>
                  <a:gd name="T19" fmla="*/ 0 h 187"/>
                  <a:gd name="T20" fmla="*/ 0 w 83"/>
                  <a:gd name="T21" fmla="*/ 0 h 187"/>
                  <a:gd name="T22" fmla="*/ 0 w 83"/>
                  <a:gd name="T23" fmla="*/ 0 h 187"/>
                  <a:gd name="T24" fmla="*/ 0 w 83"/>
                  <a:gd name="T25" fmla="*/ 0 h 187"/>
                  <a:gd name="T26" fmla="*/ 0 w 83"/>
                  <a:gd name="T27" fmla="*/ 0 h 187"/>
                  <a:gd name="T28" fmla="*/ 0 w 83"/>
                  <a:gd name="T29" fmla="*/ 0 h 187"/>
                  <a:gd name="T30" fmla="*/ 0 w 83"/>
                  <a:gd name="T31" fmla="*/ 0 h 187"/>
                  <a:gd name="T32" fmla="*/ 0 w 83"/>
                  <a:gd name="T33" fmla="*/ 0 h 187"/>
                  <a:gd name="T34" fmla="*/ 0 w 83"/>
                  <a:gd name="T35" fmla="*/ 0 h 187"/>
                  <a:gd name="T36" fmla="*/ 0 w 83"/>
                  <a:gd name="T37" fmla="*/ 0 h 187"/>
                  <a:gd name="T38" fmla="*/ 0 w 83"/>
                  <a:gd name="T39" fmla="*/ 0 h 187"/>
                  <a:gd name="T40" fmla="*/ 0 w 83"/>
                  <a:gd name="T41" fmla="*/ 0 h 187"/>
                  <a:gd name="T42" fmla="*/ 0 w 83"/>
                  <a:gd name="T43" fmla="*/ 0 h 187"/>
                  <a:gd name="T44" fmla="*/ 0 w 83"/>
                  <a:gd name="T45" fmla="*/ 0 h 187"/>
                  <a:gd name="T46" fmla="*/ 0 w 83"/>
                  <a:gd name="T47" fmla="*/ 0 h 187"/>
                  <a:gd name="T48" fmla="*/ 0 w 83"/>
                  <a:gd name="T49" fmla="*/ 0 h 18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83"/>
                  <a:gd name="T76" fmla="*/ 0 h 187"/>
                  <a:gd name="T77" fmla="*/ 83 w 83"/>
                  <a:gd name="T78" fmla="*/ 187 h 18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83" h="187">
                    <a:moveTo>
                      <a:pt x="31" y="14"/>
                    </a:moveTo>
                    <a:lnTo>
                      <a:pt x="29" y="8"/>
                    </a:lnTo>
                    <a:lnTo>
                      <a:pt x="25" y="3"/>
                    </a:lnTo>
                    <a:lnTo>
                      <a:pt x="19" y="1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3" y="5"/>
                    </a:lnTo>
                    <a:lnTo>
                      <a:pt x="0" y="11"/>
                    </a:lnTo>
                    <a:lnTo>
                      <a:pt x="0" y="17"/>
                    </a:lnTo>
                    <a:lnTo>
                      <a:pt x="5" y="42"/>
                    </a:lnTo>
                    <a:lnTo>
                      <a:pt x="15" y="71"/>
                    </a:lnTo>
                    <a:lnTo>
                      <a:pt x="27" y="100"/>
                    </a:lnTo>
                    <a:lnTo>
                      <a:pt x="41" y="127"/>
                    </a:lnTo>
                    <a:lnTo>
                      <a:pt x="55" y="151"/>
                    </a:lnTo>
                    <a:lnTo>
                      <a:pt x="68" y="171"/>
                    </a:lnTo>
                    <a:lnTo>
                      <a:pt x="77" y="184"/>
                    </a:lnTo>
                    <a:lnTo>
                      <a:pt x="83" y="187"/>
                    </a:lnTo>
                    <a:lnTo>
                      <a:pt x="80" y="174"/>
                    </a:lnTo>
                    <a:lnTo>
                      <a:pt x="75" y="158"/>
                    </a:lnTo>
                    <a:lnTo>
                      <a:pt x="68" y="138"/>
                    </a:lnTo>
                    <a:lnTo>
                      <a:pt x="59" y="113"/>
                    </a:lnTo>
                    <a:lnTo>
                      <a:pt x="51" y="88"/>
                    </a:lnTo>
                    <a:lnTo>
                      <a:pt x="43" y="63"/>
                    </a:lnTo>
                    <a:lnTo>
                      <a:pt x="36" y="38"/>
                    </a:lnTo>
                    <a:lnTo>
                      <a:pt x="31" y="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83" name="Freeform 451"/>
              <p:cNvSpPr>
                <a:spLocks/>
              </p:cNvSpPr>
              <p:nvPr/>
            </p:nvSpPr>
            <p:spPr bwMode="auto">
              <a:xfrm>
                <a:off x="2647" y="2733"/>
                <a:ext cx="7" cy="16"/>
              </a:xfrm>
              <a:custGeom>
                <a:avLst/>
                <a:gdLst>
                  <a:gd name="T0" fmla="*/ 0 w 44"/>
                  <a:gd name="T1" fmla="*/ 0 h 94"/>
                  <a:gd name="T2" fmla="*/ 0 w 44"/>
                  <a:gd name="T3" fmla="*/ 0 h 94"/>
                  <a:gd name="T4" fmla="*/ 0 w 44"/>
                  <a:gd name="T5" fmla="*/ 0 h 94"/>
                  <a:gd name="T6" fmla="*/ 0 w 44"/>
                  <a:gd name="T7" fmla="*/ 0 h 94"/>
                  <a:gd name="T8" fmla="*/ 0 w 44"/>
                  <a:gd name="T9" fmla="*/ 0 h 94"/>
                  <a:gd name="T10" fmla="*/ 0 w 44"/>
                  <a:gd name="T11" fmla="*/ 0 h 94"/>
                  <a:gd name="T12" fmla="*/ 0 w 44"/>
                  <a:gd name="T13" fmla="*/ 0 h 94"/>
                  <a:gd name="T14" fmla="*/ 0 w 44"/>
                  <a:gd name="T15" fmla="*/ 0 h 94"/>
                  <a:gd name="T16" fmla="*/ 0 w 44"/>
                  <a:gd name="T17" fmla="*/ 0 h 94"/>
                  <a:gd name="T18" fmla="*/ 0 w 44"/>
                  <a:gd name="T19" fmla="*/ 0 h 94"/>
                  <a:gd name="T20" fmla="*/ 0 w 44"/>
                  <a:gd name="T21" fmla="*/ 0 h 94"/>
                  <a:gd name="T22" fmla="*/ 0 w 44"/>
                  <a:gd name="T23" fmla="*/ 0 h 94"/>
                  <a:gd name="T24" fmla="*/ 0 w 44"/>
                  <a:gd name="T25" fmla="*/ 0 h 94"/>
                  <a:gd name="T26" fmla="*/ 0 w 44"/>
                  <a:gd name="T27" fmla="*/ 0 h 94"/>
                  <a:gd name="T28" fmla="*/ 0 w 44"/>
                  <a:gd name="T29" fmla="*/ 0 h 94"/>
                  <a:gd name="T30" fmla="*/ 0 w 44"/>
                  <a:gd name="T31" fmla="*/ 0 h 94"/>
                  <a:gd name="T32" fmla="*/ 0 w 44"/>
                  <a:gd name="T33" fmla="*/ 0 h 94"/>
                  <a:gd name="T34" fmla="*/ 0 w 44"/>
                  <a:gd name="T35" fmla="*/ 0 h 94"/>
                  <a:gd name="T36" fmla="*/ 0 w 44"/>
                  <a:gd name="T37" fmla="*/ 0 h 94"/>
                  <a:gd name="T38" fmla="*/ 0 w 44"/>
                  <a:gd name="T39" fmla="*/ 0 h 94"/>
                  <a:gd name="T40" fmla="*/ 0 w 44"/>
                  <a:gd name="T41" fmla="*/ 0 h 9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44"/>
                  <a:gd name="T64" fmla="*/ 0 h 94"/>
                  <a:gd name="T65" fmla="*/ 44 w 44"/>
                  <a:gd name="T66" fmla="*/ 94 h 94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44" h="94">
                    <a:moveTo>
                      <a:pt x="22" y="10"/>
                    </a:moveTo>
                    <a:lnTo>
                      <a:pt x="21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1"/>
                    </a:lnTo>
                    <a:lnTo>
                      <a:pt x="3" y="3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0" y="24"/>
                    </a:lnTo>
                    <a:lnTo>
                      <a:pt x="4" y="38"/>
                    </a:lnTo>
                    <a:lnTo>
                      <a:pt x="8" y="52"/>
                    </a:lnTo>
                    <a:lnTo>
                      <a:pt x="14" y="65"/>
                    </a:lnTo>
                    <a:lnTo>
                      <a:pt x="21" y="78"/>
                    </a:lnTo>
                    <a:lnTo>
                      <a:pt x="28" y="87"/>
                    </a:lnTo>
                    <a:lnTo>
                      <a:pt x="37" y="93"/>
                    </a:lnTo>
                    <a:lnTo>
                      <a:pt x="42" y="94"/>
                    </a:lnTo>
                    <a:lnTo>
                      <a:pt x="44" y="76"/>
                    </a:lnTo>
                    <a:lnTo>
                      <a:pt x="38" y="54"/>
                    </a:lnTo>
                    <a:lnTo>
                      <a:pt x="31" y="32"/>
                    </a:lnTo>
                    <a:lnTo>
                      <a:pt x="22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84" name="Freeform 452"/>
              <p:cNvSpPr>
                <a:spLocks/>
              </p:cNvSpPr>
              <p:nvPr/>
            </p:nvSpPr>
            <p:spPr bwMode="auto">
              <a:xfrm>
                <a:off x="2641" y="2722"/>
                <a:ext cx="6" cy="9"/>
              </a:xfrm>
              <a:custGeom>
                <a:avLst/>
                <a:gdLst>
                  <a:gd name="T0" fmla="*/ 0 w 38"/>
                  <a:gd name="T1" fmla="*/ 0 h 54"/>
                  <a:gd name="T2" fmla="*/ 0 w 38"/>
                  <a:gd name="T3" fmla="*/ 0 h 54"/>
                  <a:gd name="T4" fmla="*/ 0 w 38"/>
                  <a:gd name="T5" fmla="*/ 0 h 54"/>
                  <a:gd name="T6" fmla="*/ 0 w 38"/>
                  <a:gd name="T7" fmla="*/ 0 h 54"/>
                  <a:gd name="T8" fmla="*/ 0 w 38"/>
                  <a:gd name="T9" fmla="*/ 0 h 54"/>
                  <a:gd name="T10" fmla="*/ 0 w 38"/>
                  <a:gd name="T11" fmla="*/ 0 h 54"/>
                  <a:gd name="T12" fmla="*/ 0 w 38"/>
                  <a:gd name="T13" fmla="*/ 0 h 54"/>
                  <a:gd name="T14" fmla="*/ 0 w 38"/>
                  <a:gd name="T15" fmla="*/ 0 h 54"/>
                  <a:gd name="T16" fmla="*/ 0 w 38"/>
                  <a:gd name="T17" fmla="*/ 0 h 54"/>
                  <a:gd name="T18" fmla="*/ 0 w 38"/>
                  <a:gd name="T19" fmla="*/ 0 h 54"/>
                  <a:gd name="T20" fmla="*/ 0 w 38"/>
                  <a:gd name="T21" fmla="*/ 0 h 54"/>
                  <a:gd name="T22" fmla="*/ 0 w 38"/>
                  <a:gd name="T23" fmla="*/ 0 h 54"/>
                  <a:gd name="T24" fmla="*/ 0 w 38"/>
                  <a:gd name="T25" fmla="*/ 0 h 54"/>
                  <a:gd name="T26" fmla="*/ 0 w 38"/>
                  <a:gd name="T27" fmla="*/ 0 h 54"/>
                  <a:gd name="T28" fmla="*/ 0 w 38"/>
                  <a:gd name="T29" fmla="*/ 0 h 54"/>
                  <a:gd name="T30" fmla="*/ 0 w 38"/>
                  <a:gd name="T31" fmla="*/ 0 h 54"/>
                  <a:gd name="T32" fmla="*/ 0 w 38"/>
                  <a:gd name="T33" fmla="*/ 0 h 54"/>
                  <a:gd name="T34" fmla="*/ 0 w 38"/>
                  <a:gd name="T35" fmla="*/ 0 h 54"/>
                  <a:gd name="T36" fmla="*/ 0 w 38"/>
                  <a:gd name="T37" fmla="*/ 0 h 54"/>
                  <a:gd name="T38" fmla="*/ 0 w 38"/>
                  <a:gd name="T39" fmla="*/ 0 h 54"/>
                  <a:gd name="T40" fmla="*/ 0 w 38"/>
                  <a:gd name="T41" fmla="*/ 0 h 54"/>
                  <a:gd name="T42" fmla="*/ 0 w 38"/>
                  <a:gd name="T43" fmla="*/ 0 h 54"/>
                  <a:gd name="T44" fmla="*/ 0 w 38"/>
                  <a:gd name="T45" fmla="*/ 0 h 54"/>
                  <a:gd name="T46" fmla="*/ 0 w 38"/>
                  <a:gd name="T47" fmla="*/ 0 h 54"/>
                  <a:gd name="T48" fmla="*/ 0 w 38"/>
                  <a:gd name="T49" fmla="*/ 0 h 54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38"/>
                  <a:gd name="T76" fmla="*/ 0 h 54"/>
                  <a:gd name="T77" fmla="*/ 38 w 38"/>
                  <a:gd name="T78" fmla="*/ 54 h 54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38" h="54">
                    <a:moveTo>
                      <a:pt x="20" y="7"/>
                    </a:moveTo>
                    <a:lnTo>
                      <a:pt x="20" y="8"/>
                    </a:lnTo>
                    <a:lnTo>
                      <a:pt x="19" y="4"/>
                    </a:lnTo>
                    <a:lnTo>
                      <a:pt x="15" y="1"/>
                    </a:lnTo>
                    <a:lnTo>
                      <a:pt x="12" y="0"/>
                    </a:lnTo>
                    <a:lnTo>
                      <a:pt x="7" y="0"/>
                    </a:lnTo>
                    <a:lnTo>
                      <a:pt x="4" y="1"/>
                    </a:lnTo>
                    <a:lnTo>
                      <a:pt x="1" y="4"/>
                    </a:lnTo>
                    <a:lnTo>
                      <a:pt x="0" y="8"/>
                    </a:lnTo>
                    <a:lnTo>
                      <a:pt x="0" y="11"/>
                    </a:lnTo>
                    <a:lnTo>
                      <a:pt x="1" y="17"/>
                    </a:lnTo>
                    <a:lnTo>
                      <a:pt x="4" y="24"/>
                    </a:lnTo>
                    <a:lnTo>
                      <a:pt x="8" y="32"/>
                    </a:lnTo>
                    <a:lnTo>
                      <a:pt x="14" y="39"/>
                    </a:lnTo>
                    <a:lnTo>
                      <a:pt x="20" y="46"/>
                    </a:lnTo>
                    <a:lnTo>
                      <a:pt x="27" y="50"/>
                    </a:lnTo>
                    <a:lnTo>
                      <a:pt x="33" y="54"/>
                    </a:lnTo>
                    <a:lnTo>
                      <a:pt x="38" y="54"/>
                    </a:lnTo>
                    <a:lnTo>
                      <a:pt x="36" y="42"/>
                    </a:lnTo>
                    <a:lnTo>
                      <a:pt x="32" y="29"/>
                    </a:lnTo>
                    <a:lnTo>
                      <a:pt x="25" y="16"/>
                    </a:lnTo>
                    <a:lnTo>
                      <a:pt x="2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85" name="Freeform 453"/>
              <p:cNvSpPr>
                <a:spLocks/>
              </p:cNvSpPr>
              <p:nvPr/>
            </p:nvSpPr>
            <p:spPr bwMode="auto">
              <a:xfrm>
                <a:off x="2636" y="2714"/>
                <a:ext cx="8" cy="6"/>
              </a:xfrm>
              <a:custGeom>
                <a:avLst/>
                <a:gdLst>
                  <a:gd name="T0" fmla="*/ 0 w 52"/>
                  <a:gd name="T1" fmla="*/ 0 h 36"/>
                  <a:gd name="T2" fmla="*/ 0 w 52"/>
                  <a:gd name="T3" fmla="*/ 0 h 36"/>
                  <a:gd name="T4" fmla="*/ 0 w 52"/>
                  <a:gd name="T5" fmla="*/ 0 h 36"/>
                  <a:gd name="T6" fmla="*/ 0 w 52"/>
                  <a:gd name="T7" fmla="*/ 0 h 36"/>
                  <a:gd name="T8" fmla="*/ 0 w 52"/>
                  <a:gd name="T9" fmla="*/ 0 h 36"/>
                  <a:gd name="T10" fmla="*/ 0 w 52"/>
                  <a:gd name="T11" fmla="*/ 0 h 36"/>
                  <a:gd name="T12" fmla="*/ 0 w 52"/>
                  <a:gd name="T13" fmla="*/ 0 h 36"/>
                  <a:gd name="T14" fmla="*/ 0 w 52"/>
                  <a:gd name="T15" fmla="*/ 0 h 36"/>
                  <a:gd name="T16" fmla="*/ 0 w 52"/>
                  <a:gd name="T17" fmla="*/ 0 h 36"/>
                  <a:gd name="T18" fmla="*/ 0 w 52"/>
                  <a:gd name="T19" fmla="*/ 0 h 36"/>
                  <a:gd name="T20" fmla="*/ 0 w 52"/>
                  <a:gd name="T21" fmla="*/ 0 h 36"/>
                  <a:gd name="T22" fmla="*/ 0 w 52"/>
                  <a:gd name="T23" fmla="*/ 0 h 36"/>
                  <a:gd name="T24" fmla="*/ 0 w 52"/>
                  <a:gd name="T25" fmla="*/ 0 h 36"/>
                  <a:gd name="T26" fmla="*/ 0 w 52"/>
                  <a:gd name="T27" fmla="*/ 0 h 36"/>
                  <a:gd name="T28" fmla="*/ 0 w 52"/>
                  <a:gd name="T29" fmla="*/ 0 h 36"/>
                  <a:gd name="T30" fmla="*/ 0 w 52"/>
                  <a:gd name="T31" fmla="*/ 0 h 36"/>
                  <a:gd name="T32" fmla="*/ 0 w 52"/>
                  <a:gd name="T33" fmla="*/ 0 h 36"/>
                  <a:gd name="T34" fmla="*/ 0 w 52"/>
                  <a:gd name="T35" fmla="*/ 0 h 36"/>
                  <a:gd name="T36" fmla="*/ 0 w 52"/>
                  <a:gd name="T37" fmla="*/ 0 h 36"/>
                  <a:gd name="T38" fmla="*/ 0 w 52"/>
                  <a:gd name="T39" fmla="*/ 0 h 36"/>
                  <a:gd name="T40" fmla="*/ 0 w 52"/>
                  <a:gd name="T41" fmla="*/ 0 h 36"/>
                  <a:gd name="T42" fmla="*/ 0 w 52"/>
                  <a:gd name="T43" fmla="*/ 0 h 36"/>
                  <a:gd name="T44" fmla="*/ 0 w 52"/>
                  <a:gd name="T45" fmla="*/ 0 h 36"/>
                  <a:gd name="T46" fmla="*/ 0 w 52"/>
                  <a:gd name="T47" fmla="*/ 0 h 36"/>
                  <a:gd name="T48" fmla="*/ 0 w 52"/>
                  <a:gd name="T49" fmla="*/ 0 h 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52"/>
                  <a:gd name="T76" fmla="*/ 0 h 36"/>
                  <a:gd name="T77" fmla="*/ 52 w 52"/>
                  <a:gd name="T78" fmla="*/ 36 h 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52" h="36">
                    <a:moveTo>
                      <a:pt x="41" y="27"/>
                    </a:moveTo>
                    <a:lnTo>
                      <a:pt x="46" y="24"/>
                    </a:lnTo>
                    <a:lnTo>
                      <a:pt x="51" y="21"/>
                    </a:lnTo>
                    <a:lnTo>
                      <a:pt x="52" y="16"/>
                    </a:lnTo>
                    <a:lnTo>
                      <a:pt x="52" y="12"/>
                    </a:lnTo>
                    <a:lnTo>
                      <a:pt x="50" y="6"/>
                    </a:lnTo>
                    <a:lnTo>
                      <a:pt x="46" y="2"/>
                    </a:lnTo>
                    <a:lnTo>
                      <a:pt x="41" y="0"/>
                    </a:lnTo>
                    <a:lnTo>
                      <a:pt x="36" y="0"/>
                    </a:lnTo>
                    <a:lnTo>
                      <a:pt x="33" y="0"/>
                    </a:lnTo>
                    <a:lnTo>
                      <a:pt x="29" y="1"/>
                    </a:lnTo>
                    <a:lnTo>
                      <a:pt x="21" y="4"/>
                    </a:lnTo>
                    <a:lnTo>
                      <a:pt x="13" y="8"/>
                    </a:lnTo>
                    <a:lnTo>
                      <a:pt x="6" y="15"/>
                    </a:lnTo>
                    <a:lnTo>
                      <a:pt x="3" y="22"/>
                    </a:lnTo>
                    <a:lnTo>
                      <a:pt x="0" y="29"/>
                    </a:lnTo>
                    <a:lnTo>
                      <a:pt x="0" y="31"/>
                    </a:lnTo>
                    <a:lnTo>
                      <a:pt x="4" y="33"/>
                    </a:lnTo>
                    <a:lnTo>
                      <a:pt x="9" y="36"/>
                    </a:lnTo>
                    <a:lnTo>
                      <a:pt x="13" y="36"/>
                    </a:lnTo>
                    <a:lnTo>
                      <a:pt x="18" y="36"/>
                    </a:lnTo>
                    <a:lnTo>
                      <a:pt x="24" y="33"/>
                    </a:lnTo>
                    <a:lnTo>
                      <a:pt x="30" y="32"/>
                    </a:lnTo>
                    <a:lnTo>
                      <a:pt x="36" y="30"/>
                    </a:lnTo>
                    <a:lnTo>
                      <a:pt x="41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86" name="Freeform 454"/>
              <p:cNvSpPr>
                <a:spLocks/>
              </p:cNvSpPr>
              <p:nvPr/>
            </p:nvSpPr>
            <p:spPr bwMode="auto">
              <a:xfrm>
                <a:off x="2596" y="2704"/>
                <a:ext cx="33" cy="39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87" name="Freeform 455"/>
              <p:cNvSpPr>
                <a:spLocks/>
              </p:cNvSpPr>
              <p:nvPr/>
            </p:nvSpPr>
            <p:spPr bwMode="auto">
              <a:xfrm>
                <a:off x="2652" y="2704"/>
                <a:ext cx="22" cy="30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88" name="Freeform 456"/>
              <p:cNvSpPr>
                <a:spLocks/>
              </p:cNvSpPr>
              <p:nvPr/>
            </p:nvSpPr>
            <p:spPr bwMode="auto">
              <a:xfrm>
                <a:off x="2575" y="2697"/>
                <a:ext cx="53" cy="63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89" name="Freeform 457"/>
              <p:cNvSpPr>
                <a:spLocks/>
              </p:cNvSpPr>
              <p:nvPr/>
            </p:nvSpPr>
            <p:spPr bwMode="auto">
              <a:xfrm>
                <a:off x="2650" y="2695"/>
                <a:ext cx="47" cy="42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90" name="Freeform 458"/>
              <p:cNvSpPr>
                <a:spLocks/>
              </p:cNvSpPr>
              <p:nvPr/>
            </p:nvSpPr>
            <p:spPr bwMode="auto">
              <a:xfrm>
                <a:off x="2556" y="2718"/>
                <a:ext cx="19" cy="39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91" name="Freeform 459"/>
              <p:cNvSpPr>
                <a:spLocks/>
              </p:cNvSpPr>
              <p:nvPr/>
            </p:nvSpPr>
            <p:spPr bwMode="auto">
              <a:xfrm>
                <a:off x="2689" y="2692"/>
                <a:ext cx="41" cy="52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aphicFrame>
          <p:nvGraphicFramePr>
            <p:cNvPr id="5122" name="Object 460"/>
            <p:cNvGraphicFramePr>
              <a:graphicFrameLocks noChangeAspect="1"/>
            </p:cNvGraphicFramePr>
            <p:nvPr/>
          </p:nvGraphicFramePr>
          <p:xfrm>
            <a:off x="3660" y="2006"/>
            <a:ext cx="207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82" name="Clip" r:id="rId13" imgW="1305000" imgH="1085760" progId="MS_ClipArt_Gallery.2">
                    <p:embed/>
                  </p:oleObj>
                </mc:Choice>
                <mc:Fallback>
                  <p:oleObj name="Clip" r:id="rId13" imgW="1305000" imgH="1085760" progId="MS_ClipArt_Gallery.2">
                    <p:embed/>
                    <p:pic>
                      <p:nvPicPr>
                        <p:cNvPr id="0" name="Object 4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60" y="2006"/>
                          <a:ext cx="207" cy="1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66" name="Line 461"/>
            <p:cNvSpPr>
              <a:spLocks noChangeShapeType="1"/>
            </p:cNvSpPr>
            <p:nvPr/>
          </p:nvSpPr>
          <p:spPr bwMode="auto">
            <a:xfrm>
              <a:off x="4050" y="1586"/>
              <a:ext cx="321" cy="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67" name="Line 462"/>
            <p:cNvSpPr>
              <a:spLocks noChangeShapeType="1"/>
            </p:cNvSpPr>
            <p:nvPr/>
          </p:nvSpPr>
          <p:spPr bwMode="auto">
            <a:xfrm>
              <a:off x="3777" y="1478"/>
              <a:ext cx="96" cy="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68" name="Freeform 463"/>
            <p:cNvSpPr>
              <a:spLocks/>
            </p:cNvSpPr>
            <p:nvPr/>
          </p:nvSpPr>
          <p:spPr bwMode="auto">
            <a:xfrm>
              <a:off x="3348" y="2742"/>
              <a:ext cx="1877" cy="917"/>
            </a:xfrm>
            <a:custGeom>
              <a:avLst/>
              <a:gdLst>
                <a:gd name="T0" fmla="*/ 889 w 1877"/>
                <a:gd name="T1" fmla="*/ 23 h 917"/>
                <a:gd name="T2" fmla="*/ 692 w 1877"/>
                <a:gd name="T3" fmla="*/ 109 h 917"/>
                <a:gd name="T4" fmla="*/ 415 w 1877"/>
                <a:gd name="T5" fmla="*/ 91 h 917"/>
                <a:gd name="T6" fmla="*/ 112 w 1877"/>
                <a:gd name="T7" fmla="*/ 170 h 917"/>
                <a:gd name="T8" fmla="*/ 50 w 1877"/>
                <a:gd name="T9" fmla="*/ 353 h 917"/>
                <a:gd name="T10" fmla="*/ 14 w 1877"/>
                <a:gd name="T11" fmla="*/ 528 h 917"/>
                <a:gd name="T12" fmla="*/ 139 w 1877"/>
                <a:gd name="T13" fmla="*/ 650 h 917"/>
                <a:gd name="T14" fmla="*/ 505 w 1877"/>
                <a:gd name="T15" fmla="*/ 781 h 917"/>
                <a:gd name="T16" fmla="*/ 933 w 1877"/>
                <a:gd name="T17" fmla="*/ 886 h 917"/>
                <a:gd name="T18" fmla="*/ 1370 w 1877"/>
                <a:gd name="T19" fmla="*/ 901 h 917"/>
                <a:gd name="T20" fmla="*/ 1676 w 1877"/>
                <a:gd name="T21" fmla="*/ 793 h 917"/>
                <a:gd name="T22" fmla="*/ 1860 w 1877"/>
                <a:gd name="T23" fmla="*/ 624 h 917"/>
                <a:gd name="T24" fmla="*/ 1776 w 1877"/>
                <a:gd name="T25" fmla="*/ 219 h 917"/>
                <a:gd name="T26" fmla="*/ 1503 w 1877"/>
                <a:gd name="T27" fmla="*/ 100 h 917"/>
                <a:gd name="T28" fmla="*/ 1200 w 1877"/>
                <a:gd name="T29" fmla="*/ 13 h 917"/>
                <a:gd name="T30" fmla="*/ 889 w 1877"/>
                <a:gd name="T31" fmla="*/ 23 h 91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877"/>
                <a:gd name="T49" fmla="*/ 0 h 917"/>
                <a:gd name="T50" fmla="*/ 1877 w 1877"/>
                <a:gd name="T51" fmla="*/ 917 h 91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877" h="917">
                  <a:moveTo>
                    <a:pt x="889" y="23"/>
                  </a:moveTo>
                  <a:cubicBezTo>
                    <a:pt x="804" y="39"/>
                    <a:pt x="771" y="98"/>
                    <a:pt x="692" y="109"/>
                  </a:cubicBezTo>
                  <a:cubicBezTo>
                    <a:pt x="613" y="120"/>
                    <a:pt x="511" y="81"/>
                    <a:pt x="415" y="91"/>
                  </a:cubicBezTo>
                  <a:cubicBezTo>
                    <a:pt x="319" y="101"/>
                    <a:pt x="174" y="126"/>
                    <a:pt x="112" y="170"/>
                  </a:cubicBezTo>
                  <a:cubicBezTo>
                    <a:pt x="51" y="214"/>
                    <a:pt x="66" y="294"/>
                    <a:pt x="50" y="353"/>
                  </a:cubicBezTo>
                  <a:cubicBezTo>
                    <a:pt x="34" y="412"/>
                    <a:pt x="0" y="479"/>
                    <a:pt x="14" y="528"/>
                  </a:cubicBezTo>
                  <a:cubicBezTo>
                    <a:pt x="29" y="577"/>
                    <a:pt x="57" y="608"/>
                    <a:pt x="139" y="650"/>
                  </a:cubicBezTo>
                  <a:cubicBezTo>
                    <a:pt x="221" y="692"/>
                    <a:pt x="372" y="742"/>
                    <a:pt x="505" y="781"/>
                  </a:cubicBezTo>
                  <a:cubicBezTo>
                    <a:pt x="638" y="820"/>
                    <a:pt x="789" y="866"/>
                    <a:pt x="933" y="886"/>
                  </a:cubicBezTo>
                  <a:cubicBezTo>
                    <a:pt x="1077" y="906"/>
                    <a:pt x="1246" y="917"/>
                    <a:pt x="1370" y="901"/>
                  </a:cubicBezTo>
                  <a:cubicBezTo>
                    <a:pt x="1494" y="885"/>
                    <a:pt x="1594" y="839"/>
                    <a:pt x="1676" y="793"/>
                  </a:cubicBezTo>
                  <a:cubicBezTo>
                    <a:pt x="1758" y="747"/>
                    <a:pt x="1843" y="720"/>
                    <a:pt x="1860" y="624"/>
                  </a:cubicBezTo>
                  <a:cubicBezTo>
                    <a:pt x="1877" y="528"/>
                    <a:pt x="1835" y="306"/>
                    <a:pt x="1776" y="219"/>
                  </a:cubicBezTo>
                  <a:cubicBezTo>
                    <a:pt x="1717" y="132"/>
                    <a:pt x="1599" y="134"/>
                    <a:pt x="1503" y="100"/>
                  </a:cubicBezTo>
                  <a:cubicBezTo>
                    <a:pt x="1407" y="66"/>
                    <a:pt x="1302" y="26"/>
                    <a:pt x="1200" y="13"/>
                  </a:cubicBezTo>
                  <a:cubicBezTo>
                    <a:pt x="1098" y="0"/>
                    <a:pt x="974" y="7"/>
                    <a:pt x="889" y="23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69" name="Line 464"/>
            <p:cNvSpPr>
              <a:spLocks noChangeShapeType="1"/>
            </p:cNvSpPr>
            <p:nvPr/>
          </p:nvSpPr>
          <p:spPr bwMode="auto">
            <a:xfrm rot="-5400000">
              <a:off x="4757" y="3206"/>
              <a:ext cx="330" cy="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5170" name="Group 465"/>
            <p:cNvGrpSpPr>
              <a:grpSpLocks/>
            </p:cNvGrpSpPr>
            <p:nvPr/>
          </p:nvGrpSpPr>
          <p:grpSpPr bwMode="auto">
            <a:xfrm>
              <a:off x="4702" y="3292"/>
              <a:ext cx="125" cy="230"/>
              <a:chOff x="4180" y="783"/>
              <a:chExt cx="150" cy="307"/>
            </a:xfrm>
          </p:grpSpPr>
          <p:sp>
            <p:nvSpPr>
              <p:cNvPr id="5267" name="AutoShape 466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5268" name="Rectangle 467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5269" name="Rectangle 468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5270" name="AutoShape 469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5271" name="Line 470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72" name="Line 471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73" name="Rectangle 472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5274" name="Rectangle 473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5171" name="Line 474"/>
            <p:cNvSpPr>
              <a:spLocks noChangeShapeType="1"/>
            </p:cNvSpPr>
            <p:nvPr/>
          </p:nvSpPr>
          <p:spPr bwMode="auto">
            <a:xfrm rot="5400000" flipV="1">
              <a:off x="4849" y="3383"/>
              <a:ext cx="2" cy="5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72" name="Line 475"/>
            <p:cNvSpPr>
              <a:spLocks noChangeShapeType="1"/>
            </p:cNvSpPr>
            <p:nvPr/>
          </p:nvSpPr>
          <p:spPr bwMode="auto">
            <a:xfrm rot="-5400000">
              <a:off x="4966" y="3179"/>
              <a:ext cx="0" cy="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5173" name="Group 476"/>
            <p:cNvGrpSpPr>
              <a:grpSpLocks/>
            </p:cNvGrpSpPr>
            <p:nvPr/>
          </p:nvGrpSpPr>
          <p:grpSpPr bwMode="auto">
            <a:xfrm>
              <a:off x="4701" y="2996"/>
              <a:ext cx="316" cy="148"/>
              <a:chOff x="3600" y="219"/>
              <a:chExt cx="360" cy="175"/>
            </a:xfrm>
          </p:grpSpPr>
          <p:sp>
            <p:nvSpPr>
              <p:cNvPr id="5254" name="Oval 477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5255" name="Line 478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56" name="Line 479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57" name="Rectangle 480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5258" name="Oval 481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5259" name="Group 482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5264" name="Line 48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265" name="Line 48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266" name="Line 48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60" name="Group 486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5261" name="Line 48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262" name="Line 48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263" name="Line 48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174" name="Group 490"/>
            <p:cNvGrpSpPr>
              <a:grpSpLocks/>
            </p:cNvGrpSpPr>
            <p:nvPr/>
          </p:nvGrpSpPr>
          <p:grpSpPr bwMode="auto">
            <a:xfrm>
              <a:off x="4187" y="2822"/>
              <a:ext cx="316" cy="148"/>
              <a:chOff x="3600" y="219"/>
              <a:chExt cx="360" cy="175"/>
            </a:xfrm>
          </p:grpSpPr>
          <p:sp>
            <p:nvSpPr>
              <p:cNvPr id="5241" name="Oval 491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5242" name="Line 492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43" name="Line 493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44" name="Rectangle 494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5245" name="Oval 495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5246" name="Group 496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5251" name="Line 49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252" name="Line 49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253" name="Line 49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47" name="Group 500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5248" name="Line 50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249" name="Line 50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250" name="Line 50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175" name="Group 504"/>
            <p:cNvGrpSpPr>
              <a:grpSpLocks/>
            </p:cNvGrpSpPr>
            <p:nvPr/>
          </p:nvGrpSpPr>
          <p:grpSpPr bwMode="auto">
            <a:xfrm>
              <a:off x="3768" y="3014"/>
              <a:ext cx="316" cy="148"/>
              <a:chOff x="3600" y="219"/>
              <a:chExt cx="360" cy="175"/>
            </a:xfrm>
          </p:grpSpPr>
          <p:sp>
            <p:nvSpPr>
              <p:cNvPr id="5228" name="Oval 505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5229" name="Line 506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30" name="Line 507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31" name="Rectangle 508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5232" name="Oval 509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5233" name="Group 510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5238" name="Line 51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239" name="Line 51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240" name="Line 51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34" name="Group 514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5235" name="Line 51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236" name="Line 51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237" name="Line 51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5176" name="Line 518"/>
            <p:cNvSpPr>
              <a:spLocks noChangeShapeType="1"/>
            </p:cNvSpPr>
            <p:nvPr/>
          </p:nvSpPr>
          <p:spPr bwMode="auto">
            <a:xfrm>
              <a:off x="4470" y="2955"/>
              <a:ext cx="226" cy="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7" name="Line 519"/>
            <p:cNvSpPr>
              <a:spLocks noChangeShapeType="1"/>
            </p:cNvSpPr>
            <p:nvPr/>
          </p:nvSpPr>
          <p:spPr bwMode="auto">
            <a:xfrm flipV="1">
              <a:off x="4059" y="2963"/>
              <a:ext cx="175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8" name="Line 520"/>
            <p:cNvSpPr>
              <a:spLocks noChangeShapeType="1"/>
            </p:cNvSpPr>
            <p:nvPr/>
          </p:nvSpPr>
          <p:spPr bwMode="auto">
            <a:xfrm flipV="1">
              <a:off x="4086" y="3091"/>
              <a:ext cx="6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9" name="Line 521"/>
            <p:cNvSpPr>
              <a:spLocks noChangeShapeType="1"/>
            </p:cNvSpPr>
            <p:nvPr/>
          </p:nvSpPr>
          <p:spPr bwMode="auto">
            <a:xfrm flipH="1">
              <a:off x="3642" y="2931"/>
              <a:ext cx="160" cy="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80" name="Line 522"/>
            <p:cNvSpPr>
              <a:spLocks noChangeShapeType="1"/>
            </p:cNvSpPr>
            <p:nvPr/>
          </p:nvSpPr>
          <p:spPr bwMode="auto">
            <a:xfrm>
              <a:off x="3658" y="2963"/>
              <a:ext cx="1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81" name="Line 523"/>
            <p:cNvSpPr>
              <a:spLocks noChangeShapeType="1"/>
            </p:cNvSpPr>
            <p:nvPr/>
          </p:nvSpPr>
          <p:spPr bwMode="auto">
            <a:xfrm>
              <a:off x="3570" y="3175"/>
              <a:ext cx="9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82" name="Line 524"/>
            <p:cNvSpPr>
              <a:spLocks noChangeShapeType="1"/>
            </p:cNvSpPr>
            <p:nvPr/>
          </p:nvSpPr>
          <p:spPr bwMode="auto">
            <a:xfrm>
              <a:off x="3729" y="3225"/>
              <a:ext cx="3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83" name="Line 525"/>
            <p:cNvSpPr>
              <a:spLocks noChangeShapeType="1"/>
            </p:cNvSpPr>
            <p:nvPr/>
          </p:nvSpPr>
          <p:spPr bwMode="auto">
            <a:xfrm flipH="1">
              <a:off x="3880" y="3167"/>
              <a:ext cx="34" cy="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84" name="Line 526"/>
            <p:cNvSpPr>
              <a:spLocks noChangeShapeType="1"/>
            </p:cNvSpPr>
            <p:nvPr/>
          </p:nvSpPr>
          <p:spPr bwMode="auto">
            <a:xfrm>
              <a:off x="3762" y="3223"/>
              <a:ext cx="1" cy="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85" name="Line 527"/>
            <p:cNvSpPr>
              <a:spLocks noChangeShapeType="1"/>
            </p:cNvSpPr>
            <p:nvPr/>
          </p:nvSpPr>
          <p:spPr bwMode="auto">
            <a:xfrm flipH="1" flipV="1">
              <a:off x="4012" y="3228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5123" name="Object 528"/>
            <p:cNvGraphicFramePr>
              <a:graphicFrameLocks noChangeAspect="1"/>
            </p:cNvGraphicFramePr>
            <p:nvPr/>
          </p:nvGraphicFramePr>
          <p:xfrm>
            <a:off x="3417" y="3101"/>
            <a:ext cx="216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83" name="Clip" r:id="rId15" imgW="1305000" imgH="1085760" progId="MS_ClipArt_Gallery.2">
                    <p:embed/>
                  </p:oleObj>
                </mc:Choice>
                <mc:Fallback>
                  <p:oleObj name="Clip" r:id="rId15" imgW="1305000" imgH="1085760" progId="MS_ClipArt_Gallery.2">
                    <p:embed/>
                    <p:pic>
                      <p:nvPicPr>
                        <p:cNvPr id="0" name="Object 5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17" y="3101"/>
                          <a:ext cx="216" cy="1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4" name="Object 529"/>
            <p:cNvGraphicFramePr>
              <a:graphicFrameLocks noChangeAspect="1"/>
            </p:cNvGraphicFramePr>
            <p:nvPr/>
          </p:nvGraphicFramePr>
          <p:xfrm>
            <a:off x="3521" y="2901"/>
            <a:ext cx="216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84" name="Clip" r:id="rId16" imgW="1305000" imgH="1085760" progId="MS_ClipArt_Gallery.2">
                    <p:embed/>
                  </p:oleObj>
                </mc:Choice>
                <mc:Fallback>
                  <p:oleObj name="Clip" r:id="rId16" imgW="1305000" imgH="1085760" progId="MS_ClipArt_Gallery.2">
                    <p:embed/>
                    <p:pic>
                      <p:nvPicPr>
                        <p:cNvPr id="0" name="Object 5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21" y="2901"/>
                          <a:ext cx="216" cy="1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5" name="Object 530"/>
            <p:cNvGraphicFramePr>
              <a:graphicFrameLocks noChangeAspect="1"/>
            </p:cNvGraphicFramePr>
            <p:nvPr/>
          </p:nvGraphicFramePr>
          <p:xfrm>
            <a:off x="3689" y="3261"/>
            <a:ext cx="216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85" name="Clip" r:id="rId17" imgW="1305000" imgH="1085760" progId="MS_ClipArt_Gallery.2">
                    <p:embed/>
                  </p:oleObj>
                </mc:Choice>
                <mc:Fallback>
                  <p:oleObj name="Clip" r:id="rId17" imgW="1305000" imgH="1085760" progId="MS_ClipArt_Gallery.2">
                    <p:embed/>
                    <p:pic>
                      <p:nvPicPr>
                        <p:cNvPr id="0" name="Object 5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89" y="3261"/>
                          <a:ext cx="216" cy="1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6" name="Object 531"/>
            <p:cNvGraphicFramePr>
              <a:graphicFrameLocks noChangeAspect="1"/>
            </p:cNvGraphicFramePr>
            <p:nvPr/>
          </p:nvGraphicFramePr>
          <p:xfrm>
            <a:off x="3903" y="3263"/>
            <a:ext cx="216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86" name="Clip" r:id="rId18" imgW="1305000" imgH="1085760" progId="MS_ClipArt_Gallery.2">
                    <p:embed/>
                  </p:oleObj>
                </mc:Choice>
                <mc:Fallback>
                  <p:oleObj name="Clip" r:id="rId18" imgW="1305000" imgH="1085760" progId="MS_ClipArt_Gallery.2">
                    <p:embed/>
                    <p:pic>
                      <p:nvPicPr>
                        <p:cNvPr id="0" name="Object 5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03" y="3263"/>
                          <a:ext cx="216" cy="1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186" name="Group 532"/>
            <p:cNvGrpSpPr>
              <a:grpSpLocks/>
            </p:cNvGrpSpPr>
            <p:nvPr/>
          </p:nvGrpSpPr>
          <p:grpSpPr bwMode="auto">
            <a:xfrm>
              <a:off x="4475" y="3342"/>
              <a:ext cx="172" cy="215"/>
              <a:chOff x="2870" y="1518"/>
              <a:chExt cx="292" cy="320"/>
            </a:xfrm>
          </p:grpSpPr>
          <p:graphicFrame>
            <p:nvGraphicFramePr>
              <p:cNvPr id="5129" name="Object 533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987" name="Clip" r:id="rId19" imgW="819000" imgH="847800" progId="MS_ClipArt_Gallery.2">
                      <p:embed/>
                    </p:oleObj>
                  </mc:Choice>
                  <mc:Fallback>
                    <p:oleObj name="Clip" r:id="rId19" imgW="819000" imgH="847800" progId="MS_ClipArt_Gallery.2">
                      <p:embed/>
                      <p:pic>
                        <p:nvPicPr>
                          <p:cNvPr id="0" name="Object 53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130" name="Object 534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988" name="Clip" r:id="rId20" imgW="1266840" imgH="1200240" progId="MS_ClipArt_Gallery.2">
                      <p:embed/>
                    </p:oleObj>
                  </mc:Choice>
                  <mc:Fallback>
                    <p:oleObj name="Clip" r:id="rId20" imgW="1266840" imgH="1200240" progId="MS_ClipArt_Gallery.2">
                      <p:embed/>
                      <p:pic>
                        <p:nvPicPr>
                          <p:cNvPr id="0" name="Object 53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187" name="Group 535"/>
            <p:cNvGrpSpPr>
              <a:grpSpLocks/>
            </p:cNvGrpSpPr>
            <p:nvPr/>
          </p:nvGrpSpPr>
          <p:grpSpPr bwMode="auto">
            <a:xfrm>
              <a:off x="4191" y="3374"/>
              <a:ext cx="220" cy="203"/>
              <a:chOff x="2870" y="1518"/>
              <a:chExt cx="292" cy="320"/>
            </a:xfrm>
          </p:grpSpPr>
          <p:graphicFrame>
            <p:nvGraphicFramePr>
              <p:cNvPr id="5127" name="Object 536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989" name="Clip" r:id="rId21" imgW="819000" imgH="847800" progId="MS_ClipArt_Gallery.2">
                      <p:embed/>
                    </p:oleObj>
                  </mc:Choice>
                  <mc:Fallback>
                    <p:oleObj name="Clip" r:id="rId21" imgW="819000" imgH="847800" progId="MS_ClipArt_Gallery.2">
                      <p:embed/>
                      <p:pic>
                        <p:nvPicPr>
                          <p:cNvPr id="0" name="Object 53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128" name="Object 537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990" name="Clip" r:id="rId22" imgW="1266840" imgH="1200240" progId="MS_ClipArt_Gallery.2">
                      <p:embed/>
                    </p:oleObj>
                  </mc:Choice>
                  <mc:Fallback>
                    <p:oleObj name="Clip" r:id="rId22" imgW="1266840" imgH="1200240" progId="MS_ClipArt_Gallery.2">
                      <p:embed/>
                      <p:pic>
                        <p:nvPicPr>
                          <p:cNvPr id="0" name="Object 53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188" name="Group 538"/>
            <p:cNvGrpSpPr>
              <a:grpSpLocks/>
            </p:cNvGrpSpPr>
            <p:nvPr/>
          </p:nvGrpSpPr>
          <p:grpSpPr bwMode="auto">
            <a:xfrm>
              <a:off x="4290" y="3130"/>
              <a:ext cx="183" cy="255"/>
              <a:chOff x="2556" y="2689"/>
              <a:chExt cx="183" cy="255"/>
            </a:xfrm>
          </p:grpSpPr>
          <p:pic>
            <p:nvPicPr>
              <p:cNvPr id="5211" name="Picture 539" descr="31u_bnrz[1]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09" y="2770"/>
                <a:ext cx="121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12" name="Freeform 540"/>
              <p:cNvSpPr>
                <a:spLocks/>
              </p:cNvSpPr>
              <p:nvPr/>
            </p:nvSpPr>
            <p:spPr bwMode="auto">
              <a:xfrm>
                <a:off x="2605" y="2702"/>
                <a:ext cx="33" cy="39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13" name="Freeform 541"/>
              <p:cNvSpPr>
                <a:spLocks/>
              </p:cNvSpPr>
              <p:nvPr/>
            </p:nvSpPr>
            <p:spPr bwMode="auto">
              <a:xfrm>
                <a:off x="2661" y="2701"/>
                <a:ext cx="22" cy="30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14" name="Freeform 542"/>
              <p:cNvSpPr>
                <a:spLocks/>
              </p:cNvSpPr>
              <p:nvPr/>
            </p:nvSpPr>
            <p:spPr bwMode="auto">
              <a:xfrm>
                <a:off x="2584" y="2694"/>
                <a:ext cx="54" cy="63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15" name="Freeform 543"/>
              <p:cNvSpPr>
                <a:spLocks/>
              </p:cNvSpPr>
              <p:nvPr/>
            </p:nvSpPr>
            <p:spPr bwMode="auto">
              <a:xfrm>
                <a:off x="2660" y="2692"/>
                <a:ext cx="47" cy="42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16" name="Freeform 544"/>
              <p:cNvSpPr>
                <a:spLocks/>
              </p:cNvSpPr>
              <p:nvPr/>
            </p:nvSpPr>
            <p:spPr bwMode="auto">
              <a:xfrm>
                <a:off x="2564" y="2712"/>
                <a:ext cx="19" cy="39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17" name="Freeform 545"/>
              <p:cNvSpPr>
                <a:spLocks/>
              </p:cNvSpPr>
              <p:nvPr/>
            </p:nvSpPr>
            <p:spPr bwMode="auto">
              <a:xfrm>
                <a:off x="2698" y="2689"/>
                <a:ext cx="41" cy="52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18" name="Freeform 546"/>
              <p:cNvSpPr>
                <a:spLocks/>
              </p:cNvSpPr>
              <p:nvPr/>
            </p:nvSpPr>
            <p:spPr bwMode="auto">
              <a:xfrm>
                <a:off x="2653" y="2750"/>
                <a:ext cx="14" cy="31"/>
              </a:xfrm>
              <a:custGeom>
                <a:avLst/>
                <a:gdLst>
                  <a:gd name="T0" fmla="*/ 0 w 83"/>
                  <a:gd name="T1" fmla="*/ 0 h 187"/>
                  <a:gd name="T2" fmla="*/ 0 w 83"/>
                  <a:gd name="T3" fmla="*/ 0 h 187"/>
                  <a:gd name="T4" fmla="*/ 0 w 83"/>
                  <a:gd name="T5" fmla="*/ 0 h 187"/>
                  <a:gd name="T6" fmla="*/ 0 w 83"/>
                  <a:gd name="T7" fmla="*/ 0 h 187"/>
                  <a:gd name="T8" fmla="*/ 0 w 83"/>
                  <a:gd name="T9" fmla="*/ 0 h 187"/>
                  <a:gd name="T10" fmla="*/ 0 w 83"/>
                  <a:gd name="T11" fmla="*/ 0 h 187"/>
                  <a:gd name="T12" fmla="*/ 0 w 83"/>
                  <a:gd name="T13" fmla="*/ 0 h 187"/>
                  <a:gd name="T14" fmla="*/ 0 w 83"/>
                  <a:gd name="T15" fmla="*/ 0 h 187"/>
                  <a:gd name="T16" fmla="*/ 0 w 83"/>
                  <a:gd name="T17" fmla="*/ 0 h 187"/>
                  <a:gd name="T18" fmla="*/ 0 w 83"/>
                  <a:gd name="T19" fmla="*/ 0 h 187"/>
                  <a:gd name="T20" fmla="*/ 0 w 83"/>
                  <a:gd name="T21" fmla="*/ 0 h 187"/>
                  <a:gd name="T22" fmla="*/ 0 w 83"/>
                  <a:gd name="T23" fmla="*/ 0 h 187"/>
                  <a:gd name="T24" fmla="*/ 0 w 83"/>
                  <a:gd name="T25" fmla="*/ 0 h 187"/>
                  <a:gd name="T26" fmla="*/ 0 w 83"/>
                  <a:gd name="T27" fmla="*/ 0 h 187"/>
                  <a:gd name="T28" fmla="*/ 0 w 83"/>
                  <a:gd name="T29" fmla="*/ 0 h 187"/>
                  <a:gd name="T30" fmla="*/ 0 w 83"/>
                  <a:gd name="T31" fmla="*/ 0 h 187"/>
                  <a:gd name="T32" fmla="*/ 0 w 83"/>
                  <a:gd name="T33" fmla="*/ 0 h 187"/>
                  <a:gd name="T34" fmla="*/ 0 w 83"/>
                  <a:gd name="T35" fmla="*/ 0 h 187"/>
                  <a:gd name="T36" fmla="*/ 0 w 83"/>
                  <a:gd name="T37" fmla="*/ 0 h 187"/>
                  <a:gd name="T38" fmla="*/ 0 w 83"/>
                  <a:gd name="T39" fmla="*/ 0 h 187"/>
                  <a:gd name="T40" fmla="*/ 0 w 83"/>
                  <a:gd name="T41" fmla="*/ 0 h 187"/>
                  <a:gd name="T42" fmla="*/ 0 w 83"/>
                  <a:gd name="T43" fmla="*/ 0 h 187"/>
                  <a:gd name="T44" fmla="*/ 0 w 83"/>
                  <a:gd name="T45" fmla="*/ 0 h 187"/>
                  <a:gd name="T46" fmla="*/ 0 w 83"/>
                  <a:gd name="T47" fmla="*/ 0 h 187"/>
                  <a:gd name="T48" fmla="*/ 0 w 83"/>
                  <a:gd name="T49" fmla="*/ 0 h 18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83"/>
                  <a:gd name="T76" fmla="*/ 0 h 187"/>
                  <a:gd name="T77" fmla="*/ 83 w 83"/>
                  <a:gd name="T78" fmla="*/ 187 h 18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83" h="187">
                    <a:moveTo>
                      <a:pt x="31" y="14"/>
                    </a:moveTo>
                    <a:lnTo>
                      <a:pt x="29" y="8"/>
                    </a:lnTo>
                    <a:lnTo>
                      <a:pt x="25" y="3"/>
                    </a:lnTo>
                    <a:lnTo>
                      <a:pt x="19" y="1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3" y="5"/>
                    </a:lnTo>
                    <a:lnTo>
                      <a:pt x="0" y="11"/>
                    </a:lnTo>
                    <a:lnTo>
                      <a:pt x="0" y="17"/>
                    </a:lnTo>
                    <a:lnTo>
                      <a:pt x="5" y="42"/>
                    </a:lnTo>
                    <a:lnTo>
                      <a:pt x="15" y="71"/>
                    </a:lnTo>
                    <a:lnTo>
                      <a:pt x="27" y="100"/>
                    </a:lnTo>
                    <a:lnTo>
                      <a:pt x="41" y="127"/>
                    </a:lnTo>
                    <a:lnTo>
                      <a:pt x="55" y="151"/>
                    </a:lnTo>
                    <a:lnTo>
                      <a:pt x="68" y="171"/>
                    </a:lnTo>
                    <a:lnTo>
                      <a:pt x="77" y="184"/>
                    </a:lnTo>
                    <a:lnTo>
                      <a:pt x="83" y="187"/>
                    </a:lnTo>
                    <a:lnTo>
                      <a:pt x="80" y="174"/>
                    </a:lnTo>
                    <a:lnTo>
                      <a:pt x="75" y="158"/>
                    </a:lnTo>
                    <a:lnTo>
                      <a:pt x="68" y="138"/>
                    </a:lnTo>
                    <a:lnTo>
                      <a:pt x="59" y="113"/>
                    </a:lnTo>
                    <a:lnTo>
                      <a:pt x="51" y="88"/>
                    </a:lnTo>
                    <a:lnTo>
                      <a:pt x="43" y="63"/>
                    </a:lnTo>
                    <a:lnTo>
                      <a:pt x="36" y="38"/>
                    </a:lnTo>
                    <a:lnTo>
                      <a:pt x="31" y="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19" name="Freeform 547"/>
              <p:cNvSpPr>
                <a:spLocks/>
              </p:cNvSpPr>
              <p:nvPr/>
            </p:nvSpPr>
            <p:spPr bwMode="auto">
              <a:xfrm>
                <a:off x="2647" y="2733"/>
                <a:ext cx="7" cy="16"/>
              </a:xfrm>
              <a:custGeom>
                <a:avLst/>
                <a:gdLst>
                  <a:gd name="T0" fmla="*/ 0 w 44"/>
                  <a:gd name="T1" fmla="*/ 0 h 94"/>
                  <a:gd name="T2" fmla="*/ 0 w 44"/>
                  <a:gd name="T3" fmla="*/ 0 h 94"/>
                  <a:gd name="T4" fmla="*/ 0 w 44"/>
                  <a:gd name="T5" fmla="*/ 0 h 94"/>
                  <a:gd name="T6" fmla="*/ 0 w 44"/>
                  <a:gd name="T7" fmla="*/ 0 h 94"/>
                  <a:gd name="T8" fmla="*/ 0 w 44"/>
                  <a:gd name="T9" fmla="*/ 0 h 94"/>
                  <a:gd name="T10" fmla="*/ 0 w 44"/>
                  <a:gd name="T11" fmla="*/ 0 h 94"/>
                  <a:gd name="T12" fmla="*/ 0 w 44"/>
                  <a:gd name="T13" fmla="*/ 0 h 94"/>
                  <a:gd name="T14" fmla="*/ 0 w 44"/>
                  <a:gd name="T15" fmla="*/ 0 h 94"/>
                  <a:gd name="T16" fmla="*/ 0 w 44"/>
                  <a:gd name="T17" fmla="*/ 0 h 94"/>
                  <a:gd name="T18" fmla="*/ 0 w 44"/>
                  <a:gd name="T19" fmla="*/ 0 h 94"/>
                  <a:gd name="T20" fmla="*/ 0 w 44"/>
                  <a:gd name="T21" fmla="*/ 0 h 94"/>
                  <a:gd name="T22" fmla="*/ 0 w 44"/>
                  <a:gd name="T23" fmla="*/ 0 h 94"/>
                  <a:gd name="T24" fmla="*/ 0 w 44"/>
                  <a:gd name="T25" fmla="*/ 0 h 94"/>
                  <a:gd name="T26" fmla="*/ 0 w 44"/>
                  <a:gd name="T27" fmla="*/ 0 h 94"/>
                  <a:gd name="T28" fmla="*/ 0 w 44"/>
                  <a:gd name="T29" fmla="*/ 0 h 94"/>
                  <a:gd name="T30" fmla="*/ 0 w 44"/>
                  <a:gd name="T31" fmla="*/ 0 h 94"/>
                  <a:gd name="T32" fmla="*/ 0 w 44"/>
                  <a:gd name="T33" fmla="*/ 0 h 94"/>
                  <a:gd name="T34" fmla="*/ 0 w 44"/>
                  <a:gd name="T35" fmla="*/ 0 h 94"/>
                  <a:gd name="T36" fmla="*/ 0 w 44"/>
                  <a:gd name="T37" fmla="*/ 0 h 94"/>
                  <a:gd name="T38" fmla="*/ 0 w 44"/>
                  <a:gd name="T39" fmla="*/ 0 h 94"/>
                  <a:gd name="T40" fmla="*/ 0 w 44"/>
                  <a:gd name="T41" fmla="*/ 0 h 9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44"/>
                  <a:gd name="T64" fmla="*/ 0 h 94"/>
                  <a:gd name="T65" fmla="*/ 44 w 44"/>
                  <a:gd name="T66" fmla="*/ 94 h 94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44" h="94">
                    <a:moveTo>
                      <a:pt x="22" y="10"/>
                    </a:moveTo>
                    <a:lnTo>
                      <a:pt x="21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1"/>
                    </a:lnTo>
                    <a:lnTo>
                      <a:pt x="3" y="3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0" y="24"/>
                    </a:lnTo>
                    <a:lnTo>
                      <a:pt x="4" y="38"/>
                    </a:lnTo>
                    <a:lnTo>
                      <a:pt x="8" y="52"/>
                    </a:lnTo>
                    <a:lnTo>
                      <a:pt x="14" y="65"/>
                    </a:lnTo>
                    <a:lnTo>
                      <a:pt x="21" y="78"/>
                    </a:lnTo>
                    <a:lnTo>
                      <a:pt x="28" y="87"/>
                    </a:lnTo>
                    <a:lnTo>
                      <a:pt x="37" y="93"/>
                    </a:lnTo>
                    <a:lnTo>
                      <a:pt x="42" y="94"/>
                    </a:lnTo>
                    <a:lnTo>
                      <a:pt x="44" y="76"/>
                    </a:lnTo>
                    <a:lnTo>
                      <a:pt x="38" y="54"/>
                    </a:lnTo>
                    <a:lnTo>
                      <a:pt x="31" y="32"/>
                    </a:lnTo>
                    <a:lnTo>
                      <a:pt x="22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0" name="Freeform 548"/>
              <p:cNvSpPr>
                <a:spLocks/>
              </p:cNvSpPr>
              <p:nvPr/>
            </p:nvSpPr>
            <p:spPr bwMode="auto">
              <a:xfrm>
                <a:off x="2641" y="2722"/>
                <a:ext cx="6" cy="9"/>
              </a:xfrm>
              <a:custGeom>
                <a:avLst/>
                <a:gdLst>
                  <a:gd name="T0" fmla="*/ 0 w 38"/>
                  <a:gd name="T1" fmla="*/ 0 h 54"/>
                  <a:gd name="T2" fmla="*/ 0 w 38"/>
                  <a:gd name="T3" fmla="*/ 0 h 54"/>
                  <a:gd name="T4" fmla="*/ 0 w 38"/>
                  <a:gd name="T5" fmla="*/ 0 h 54"/>
                  <a:gd name="T6" fmla="*/ 0 w 38"/>
                  <a:gd name="T7" fmla="*/ 0 h 54"/>
                  <a:gd name="T8" fmla="*/ 0 w 38"/>
                  <a:gd name="T9" fmla="*/ 0 h 54"/>
                  <a:gd name="T10" fmla="*/ 0 w 38"/>
                  <a:gd name="T11" fmla="*/ 0 h 54"/>
                  <a:gd name="T12" fmla="*/ 0 w 38"/>
                  <a:gd name="T13" fmla="*/ 0 h 54"/>
                  <a:gd name="T14" fmla="*/ 0 w 38"/>
                  <a:gd name="T15" fmla="*/ 0 h 54"/>
                  <a:gd name="T16" fmla="*/ 0 w 38"/>
                  <a:gd name="T17" fmla="*/ 0 h 54"/>
                  <a:gd name="T18" fmla="*/ 0 w 38"/>
                  <a:gd name="T19" fmla="*/ 0 h 54"/>
                  <a:gd name="T20" fmla="*/ 0 w 38"/>
                  <a:gd name="T21" fmla="*/ 0 h 54"/>
                  <a:gd name="T22" fmla="*/ 0 w 38"/>
                  <a:gd name="T23" fmla="*/ 0 h 54"/>
                  <a:gd name="T24" fmla="*/ 0 w 38"/>
                  <a:gd name="T25" fmla="*/ 0 h 54"/>
                  <a:gd name="T26" fmla="*/ 0 w 38"/>
                  <a:gd name="T27" fmla="*/ 0 h 54"/>
                  <a:gd name="T28" fmla="*/ 0 w 38"/>
                  <a:gd name="T29" fmla="*/ 0 h 54"/>
                  <a:gd name="T30" fmla="*/ 0 w 38"/>
                  <a:gd name="T31" fmla="*/ 0 h 54"/>
                  <a:gd name="T32" fmla="*/ 0 w 38"/>
                  <a:gd name="T33" fmla="*/ 0 h 54"/>
                  <a:gd name="T34" fmla="*/ 0 w 38"/>
                  <a:gd name="T35" fmla="*/ 0 h 54"/>
                  <a:gd name="T36" fmla="*/ 0 w 38"/>
                  <a:gd name="T37" fmla="*/ 0 h 54"/>
                  <a:gd name="T38" fmla="*/ 0 w 38"/>
                  <a:gd name="T39" fmla="*/ 0 h 54"/>
                  <a:gd name="T40" fmla="*/ 0 w 38"/>
                  <a:gd name="T41" fmla="*/ 0 h 54"/>
                  <a:gd name="T42" fmla="*/ 0 w 38"/>
                  <a:gd name="T43" fmla="*/ 0 h 54"/>
                  <a:gd name="T44" fmla="*/ 0 w 38"/>
                  <a:gd name="T45" fmla="*/ 0 h 54"/>
                  <a:gd name="T46" fmla="*/ 0 w 38"/>
                  <a:gd name="T47" fmla="*/ 0 h 54"/>
                  <a:gd name="T48" fmla="*/ 0 w 38"/>
                  <a:gd name="T49" fmla="*/ 0 h 54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38"/>
                  <a:gd name="T76" fmla="*/ 0 h 54"/>
                  <a:gd name="T77" fmla="*/ 38 w 38"/>
                  <a:gd name="T78" fmla="*/ 54 h 54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38" h="54">
                    <a:moveTo>
                      <a:pt x="20" y="7"/>
                    </a:moveTo>
                    <a:lnTo>
                      <a:pt x="20" y="8"/>
                    </a:lnTo>
                    <a:lnTo>
                      <a:pt x="19" y="4"/>
                    </a:lnTo>
                    <a:lnTo>
                      <a:pt x="15" y="1"/>
                    </a:lnTo>
                    <a:lnTo>
                      <a:pt x="12" y="0"/>
                    </a:lnTo>
                    <a:lnTo>
                      <a:pt x="7" y="0"/>
                    </a:lnTo>
                    <a:lnTo>
                      <a:pt x="4" y="1"/>
                    </a:lnTo>
                    <a:lnTo>
                      <a:pt x="1" y="4"/>
                    </a:lnTo>
                    <a:lnTo>
                      <a:pt x="0" y="8"/>
                    </a:lnTo>
                    <a:lnTo>
                      <a:pt x="0" y="11"/>
                    </a:lnTo>
                    <a:lnTo>
                      <a:pt x="1" y="17"/>
                    </a:lnTo>
                    <a:lnTo>
                      <a:pt x="4" y="24"/>
                    </a:lnTo>
                    <a:lnTo>
                      <a:pt x="8" y="32"/>
                    </a:lnTo>
                    <a:lnTo>
                      <a:pt x="14" y="39"/>
                    </a:lnTo>
                    <a:lnTo>
                      <a:pt x="20" y="46"/>
                    </a:lnTo>
                    <a:lnTo>
                      <a:pt x="27" y="50"/>
                    </a:lnTo>
                    <a:lnTo>
                      <a:pt x="33" y="54"/>
                    </a:lnTo>
                    <a:lnTo>
                      <a:pt x="38" y="54"/>
                    </a:lnTo>
                    <a:lnTo>
                      <a:pt x="36" y="42"/>
                    </a:lnTo>
                    <a:lnTo>
                      <a:pt x="32" y="29"/>
                    </a:lnTo>
                    <a:lnTo>
                      <a:pt x="25" y="16"/>
                    </a:lnTo>
                    <a:lnTo>
                      <a:pt x="2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1" name="Freeform 549"/>
              <p:cNvSpPr>
                <a:spLocks/>
              </p:cNvSpPr>
              <p:nvPr/>
            </p:nvSpPr>
            <p:spPr bwMode="auto">
              <a:xfrm>
                <a:off x="2636" y="2714"/>
                <a:ext cx="8" cy="6"/>
              </a:xfrm>
              <a:custGeom>
                <a:avLst/>
                <a:gdLst>
                  <a:gd name="T0" fmla="*/ 0 w 52"/>
                  <a:gd name="T1" fmla="*/ 0 h 36"/>
                  <a:gd name="T2" fmla="*/ 0 w 52"/>
                  <a:gd name="T3" fmla="*/ 0 h 36"/>
                  <a:gd name="T4" fmla="*/ 0 w 52"/>
                  <a:gd name="T5" fmla="*/ 0 h 36"/>
                  <a:gd name="T6" fmla="*/ 0 w 52"/>
                  <a:gd name="T7" fmla="*/ 0 h 36"/>
                  <a:gd name="T8" fmla="*/ 0 w 52"/>
                  <a:gd name="T9" fmla="*/ 0 h 36"/>
                  <a:gd name="T10" fmla="*/ 0 w 52"/>
                  <a:gd name="T11" fmla="*/ 0 h 36"/>
                  <a:gd name="T12" fmla="*/ 0 w 52"/>
                  <a:gd name="T13" fmla="*/ 0 h 36"/>
                  <a:gd name="T14" fmla="*/ 0 w 52"/>
                  <a:gd name="T15" fmla="*/ 0 h 36"/>
                  <a:gd name="T16" fmla="*/ 0 w 52"/>
                  <a:gd name="T17" fmla="*/ 0 h 36"/>
                  <a:gd name="T18" fmla="*/ 0 w 52"/>
                  <a:gd name="T19" fmla="*/ 0 h 36"/>
                  <a:gd name="T20" fmla="*/ 0 w 52"/>
                  <a:gd name="T21" fmla="*/ 0 h 36"/>
                  <a:gd name="T22" fmla="*/ 0 w 52"/>
                  <a:gd name="T23" fmla="*/ 0 h 36"/>
                  <a:gd name="T24" fmla="*/ 0 w 52"/>
                  <a:gd name="T25" fmla="*/ 0 h 36"/>
                  <a:gd name="T26" fmla="*/ 0 w 52"/>
                  <a:gd name="T27" fmla="*/ 0 h 36"/>
                  <a:gd name="T28" fmla="*/ 0 w 52"/>
                  <a:gd name="T29" fmla="*/ 0 h 36"/>
                  <a:gd name="T30" fmla="*/ 0 w 52"/>
                  <a:gd name="T31" fmla="*/ 0 h 36"/>
                  <a:gd name="T32" fmla="*/ 0 w 52"/>
                  <a:gd name="T33" fmla="*/ 0 h 36"/>
                  <a:gd name="T34" fmla="*/ 0 w 52"/>
                  <a:gd name="T35" fmla="*/ 0 h 36"/>
                  <a:gd name="T36" fmla="*/ 0 w 52"/>
                  <a:gd name="T37" fmla="*/ 0 h 36"/>
                  <a:gd name="T38" fmla="*/ 0 w 52"/>
                  <a:gd name="T39" fmla="*/ 0 h 36"/>
                  <a:gd name="T40" fmla="*/ 0 w 52"/>
                  <a:gd name="T41" fmla="*/ 0 h 36"/>
                  <a:gd name="T42" fmla="*/ 0 w 52"/>
                  <a:gd name="T43" fmla="*/ 0 h 36"/>
                  <a:gd name="T44" fmla="*/ 0 w 52"/>
                  <a:gd name="T45" fmla="*/ 0 h 36"/>
                  <a:gd name="T46" fmla="*/ 0 w 52"/>
                  <a:gd name="T47" fmla="*/ 0 h 36"/>
                  <a:gd name="T48" fmla="*/ 0 w 52"/>
                  <a:gd name="T49" fmla="*/ 0 h 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52"/>
                  <a:gd name="T76" fmla="*/ 0 h 36"/>
                  <a:gd name="T77" fmla="*/ 52 w 52"/>
                  <a:gd name="T78" fmla="*/ 36 h 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52" h="36">
                    <a:moveTo>
                      <a:pt x="41" y="27"/>
                    </a:moveTo>
                    <a:lnTo>
                      <a:pt x="46" y="24"/>
                    </a:lnTo>
                    <a:lnTo>
                      <a:pt x="51" y="21"/>
                    </a:lnTo>
                    <a:lnTo>
                      <a:pt x="52" y="16"/>
                    </a:lnTo>
                    <a:lnTo>
                      <a:pt x="52" y="12"/>
                    </a:lnTo>
                    <a:lnTo>
                      <a:pt x="50" y="6"/>
                    </a:lnTo>
                    <a:lnTo>
                      <a:pt x="46" y="2"/>
                    </a:lnTo>
                    <a:lnTo>
                      <a:pt x="41" y="0"/>
                    </a:lnTo>
                    <a:lnTo>
                      <a:pt x="36" y="0"/>
                    </a:lnTo>
                    <a:lnTo>
                      <a:pt x="33" y="0"/>
                    </a:lnTo>
                    <a:lnTo>
                      <a:pt x="29" y="1"/>
                    </a:lnTo>
                    <a:lnTo>
                      <a:pt x="21" y="4"/>
                    </a:lnTo>
                    <a:lnTo>
                      <a:pt x="13" y="8"/>
                    </a:lnTo>
                    <a:lnTo>
                      <a:pt x="6" y="15"/>
                    </a:lnTo>
                    <a:lnTo>
                      <a:pt x="3" y="22"/>
                    </a:lnTo>
                    <a:lnTo>
                      <a:pt x="0" y="29"/>
                    </a:lnTo>
                    <a:lnTo>
                      <a:pt x="0" y="31"/>
                    </a:lnTo>
                    <a:lnTo>
                      <a:pt x="4" y="33"/>
                    </a:lnTo>
                    <a:lnTo>
                      <a:pt x="9" y="36"/>
                    </a:lnTo>
                    <a:lnTo>
                      <a:pt x="13" y="36"/>
                    </a:lnTo>
                    <a:lnTo>
                      <a:pt x="18" y="36"/>
                    </a:lnTo>
                    <a:lnTo>
                      <a:pt x="24" y="33"/>
                    </a:lnTo>
                    <a:lnTo>
                      <a:pt x="30" y="32"/>
                    </a:lnTo>
                    <a:lnTo>
                      <a:pt x="36" y="30"/>
                    </a:lnTo>
                    <a:lnTo>
                      <a:pt x="41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2" name="Freeform 550"/>
              <p:cNvSpPr>
                <a:spLocks/>
              </p:cNvSpPr>
              <p:nvPr/>
            </p:nvSpPr>
            <p:spPr bwMode="auto">
              <a:xfrm>
                <a:off x="2596" y="2704"/>
                <a:ext cx="33" cy="39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3" name="Freeform 551"/>
              <p:cNvSpPr>
                <a:spLocks/>
              </p:cNvSpPr>
              <p:nvPr/>
            </p:nvSpPr>
            <p:spPr bwMode="auto">
              <a:xfrm>
                <a:off x="2652" y="2704"/>
                <a:ext cx="22" cy="30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4" name="Freeform 552"/>
              <p:cNvSpPr>
                <a:spLocks/>
              </p:cNvSpPr>
              <p:nvPr/>
            </p:nvSpPr>
            <p:spPr bwMode="auto">
              <a:xfrm>
                <a:off x="2575" y="2697"/>
                <a:ext cx="53" cy="63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5" name="Freeform 553"/>
              <p:cNvSpPr>
                <a:spLocks/>
              </p:cNvSpPr>
              <p:nvPr/>
            </p:nvSpPr>
            <p:spPr bwMode="auto">
              <a:xfrm>
                <a:off x="2650" y="2695"/>
                <a:ext cx="47" cy="42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6" name="Freeform 554"/>
              <p:cNvSpPr>
                <a:spLocks/>
              </p:cNvSpPr>
              <p:nvPr/>
            </p:nvSpPr>
            <p:spPr bwMode="auto">
              <a:xfrm>
                <a:off x="2556" y="2718"/>
                <a:ext cx="19" cy="39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7" name="Freeform 555"/>
              <p:cNvSpPr>
                <a:spLocks/>
              </p:cNvSpPr>
              <p:nvPr/>
            </p:nvSpPr>
            <p:spPr bwMode="auto">
              <a:xfrm>
                <a:off x="2689" y="2692"/>
                <a:ext cx="41" cy="52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189" name="Line 556"/>
            <p:cNvSpPr>
              <a:spLocks noChangeShapeType="1"/>
            </p:cNvSpPr>
            <p:nvPr/>
          </p:nvSpPr>
          <p:spPr bwMode="auto">
            <a:xfrm>
              <a:off x="4063" y="3139"/>
              <a:ext cx="317" cy="1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90" name="Line 557"/>
            <p:cNvSpPr>
              <a:spLocks noChangeShapeType="1"/>
            </p:cNvSpPr>
            <p:nvPr/>
          </p:nvSpPr>
          <p:spPr bwMode="auto">
            <a:xfrm>
              <a:off x="3716" y="3098"/>
              <a:ext cx="5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191" name="Group 558"/>
            <p:cNvGrpSpPr>
              <a:grpSpLocks/>
            </p:cNvGrpSpPr>
            <p:nvPr/>
          </p:nvGrpSpPr>
          <p:grpSpPr bwMode="auto">
            <a:xfrm>
              <a:off x="4961" y="3136"/>
              <a:ext cx="131" cy="258"/>
              <a:chOff x="4180" y="783"/>
              <a:chExt cx="150" cy="307"/>
            </a:xfrm>
          </p:grpSpPr>
          <p:sp>
            <p:nvSpPr>
              <p:cNvPr id="5203" name="AutoShape 559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5204" name="Rectangle 560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5205" name="Rectangle 561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5206" name="AutoShape 562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5207" name="Line 563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08" name="Line 564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09" name="Rectangle 565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5210" name="Rectangle 566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5192" name="Line 567"/>
            <p:cNvSpPr>
              <a:spLocks noChangeShapeType="1"/>
            </p:cNvSpPr>
            <p:nvPr/>
          </p:nvSpPr>
          <p:spPr bwMode="auto">
            <a:xfrm flipH="1">
              <a:off x="3772" y="2167"/>
              <a:ext cx="2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93" name="Line 568"/>
            <p:cNvSpPr>
              <a:spLocks noChangeShapeType="1"/>
            </p:cNvSpPr>
            <p:nvPr/>
          </p:nvSpPr>
          <p:spPr bwMode="auto">
            <a:xfrm flipV="1">
              <a:off x="4589" y="1526"/>
              <a:ext cx="78" cy="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94" name="Line 569"/>
            <p:cNvSpPr>
              <a:spLocks noChangeShapeType="1"/>
            </p:cNvSpPr>
            <p:nvPr/>
          </p:nvSpPr>
          <p:spPr bwMode="auto">
            <a:xfrm>
              <a:off x="4480" y="1635"/>
              <a:ext cx="0" cy="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95" name="Line 570"/>
            <p:cNvSpPr>
              <a:spLocks noChangeShapeType="1"/>
            </p:cNvSpPr>
            <p:nvPr/>
          </p:nvSpPr>
          <p:spPr bwMode="auto">
            <a:xfrm flipV="1">
              <a:off x="4596" y="1570"/>
              <a:ext cx="166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96" name="Line 571"/>
            <p:cNvSpPr>
              <a:spLocks noChangeShapeType="1"/>
            </p:cNvSpPr>
            <p:nvPr/>
          </p:nvSpPr>
          <p:spPr bwMode="auto">
            <a:xfrm>
              <a:off x="4818" y="1569"/>
              <a:ext cx="0" cy="1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97" name="Line 572"/>
            <p:cNvSpPr>
              <a:spLocks noChangeShapeType="1"/>
            </p:cNvSpPr>
            <p:nvPr/>
          </p:nvSpPr>
          <p:spPr bwMode="auto">
            <a:xfrm>
              <a:off x="4600" y="1762"/>
              <a:ext cx="11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98" name="Line 573"/>
            <p:cNvSpPr>
              <a:spLocks noChangeShapeType="1"/>
            </p:cNvSpPr>
            <p:nvPr/>
          </p:nvSpPr>
          <p:spPr bwMode="auto">
            <a:xfrm flipV="1">
              <a:off x="3526" y="2308"/>
              <a:ext cx="106" cy="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99" name="Line 574"/>
            <p:cNvSpPr>
              <a:spLocks noChangeShapeType="1"/>
            </p:cNvSpPr>
            <p:nvPr/>
          </p:nvSpPr>
          <p:spPr bwMode="auto">
            <a:xfrm flipV="1">
              <a:off x="4861" y="1380"/>
              <a:ext cx="150" cy="1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00" name="Line 575"/>
            <p:cNvSpPr>
              <a:spLocks noChangeShapeType="1"/>
            </p:cNvSpPr>
            <p:nvPr/>
          </p:nvSpPr>
          <p:spPr bwMode="auto">
            <a:xfrm>
              <a:off x="4949" y="1756"/>
              <a:ext cx="1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01" name="Line 576"/>
            <p:cNvSpPr>
              <a:spLocks noChangeShapeType="1"/>
            </p:cNvSpPr>
            <p:nvPr/>
          </p:nvSpPr>
          <p:spPr bwMode="auto">
            <a:xfrm flipH="1">
              <a:off x="4411" y="1804"/>
              <a:ext cx="62" cy="4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02" name="Line 577"/>
            <p:cNvSpPr>
              <a:spLocks noChangeShapeType="1"/>
            </p:cNvSpPr>
            <p:nvPr/>
          </p:nvSpPr>
          <p:spPr bwMode="auto">
            <a:xfrm flipH="1">
              <a:off x="4783" y="1804"/>
              <a:ext cx="70" cy="4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6144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CEF128A-3622-45E3-B11E-422961E11049}" type="slidenum">
              <a:rPr lang="zh-CN" altLang="en-US" sz="1400" smtClean="0"/>
              <a:pPr/>
              <a:t>86</a:t>
            </a:fld>
            <a:endParaRPr lang="en-US" altLang="zh-CN" sz="1400" smtClean="0"/>
          </a:p>
        </p:txBody>
      </p:sp>
      <p:sp>
        <p:nvSpPr>
          <p:cNvPr id="61444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1430" tIns="45716" rIns="91430" bIns="45716" anchor="t"/>
          <a:lstStyle/>
          <a:p>
            <a:r>
              <a:rPr lang="en-US" altLang="zh-CN" smtClean="0">
                <a:ea typeface="宋体" pitchFamily="2" charset="-122"/>
              </a:rPr>
              <a:t>Who is Who on the Internet ?</a:t>
            </a:r>
          </a:p>
        </p:txBody>
      </p:sp>
      <p:sp>
        <p:nvSpPr>
          <p:cNvPr id="614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92200"/>
            <a:ext cx="8509000" cy="4560888"/>
          </a:xfrm>
        </p:spPr>
        <p:txBody>
          <a:bodyPr lIns="91430" tIns="45716" rIns="91430" bIns="45716"/>
          <a:lstStyle/>
          <a:p>
            <a:pPr marL="285750" indent="-285750" defTabSz="915988">
              <a:lnSpc>
                <a:spcPct val="90000"/>
              </a:lnSpc>
            </a:pPr>
            <a:r>
              <a:rPr lang="en-US" altLang="zh-CN" sz="2400" b="1" smtClean="0">
                <a:solidFill>
                  <a:schemeClr val="tx2"/>
                </a:solidFill>
                <a:ea typeface="宋体" pitchFamily="2" charset="-122"/>
              </a:rPr>
              <a:t>Internet Architecture Board (IAB)</a:t>
            </a:r>
            <a:r>
              <a:rPr lang="en-US" altLang="zh-CN" sz="2400" smtClean="0">
                <a:solidFill>
                  <a:schemeClr val="tx2"/>
                </a:solidFill>
                <a:ea typeface="宋体" pitchFamily="2" charset="-122"/>
              </a:rPr>
              <a:t>:</a:t>
            </a:r>
            <a:r>
              <a:rPr lang="en-US" altLang="zh-CN" sz="2400" smtClean="0">
                <a:ea typeface="宋体" pitchFamily="2" charset="-122"/>
              </a:rPr>
              <a:t> The IAB is responsible for defining the overall architecture of the Internet, providing guidance and broad direction to the IETF. </a:t>
            </a:r>
            <a:endParaRPr lang="en-US" altLang="zh-CN" sz="2400" b="1" smtClean="0">
              <a:solidFill>
                <a:schemeClr val="tx2"/>
              </a:solidFill>
              <a:ea typeface="宋体" pitchFamily="2" charset="-122"/>
            </a:endParaRPr>
          </a:p>
          <a:p>
            <a:pPr marL="285750" indent="-285750" defTabSz="915988">
              <a:lnSpc>
                <a:spcPct val="90000"/>
              </a:lnSpc>
            </a:pPr>
            <a:r>
              <a:rPr lang="en-US" altLang="zh-CN" sz="2400" b="1" smtClean="0">
                <a:solidFill>
                  <a:schemeClr val="tx2"/>
                </a:solidFill>
                <a:ea typeface="宋体" pitchFamily="2" charset="-122"/>
              </a:rPr>
              <a:t>Internet Engineering Task Force (IETF):</a:t>
            </a:r>
            <a:r>
              <a:rPr lang="en-US" altLang="zh-CN" sz="2400" b="1" smtClean="0">
                <a:solidFill>
                  <a:srgbClr val="FF00FF"/>
                </a:solidFill>
                <a:ea typeface="宋体" pitchFamily="2" charset="-122"/>
              </a:rPr>
              <a:t> </a:t>
            </a:r>
            <a:r>
              <a:rPr lang="en-US" altLang="zh-CN" sz="2400" smtClean="0">
                <a:ea typeface="宋体" pitchFamily="2" charset="-122"/>
              </a:rPr>
              <a:t>The IETF is the protocol engineering and development arm of the Internet. Subdivided into many working groups, which specify </a:t>
            </a:r>
            <a:r>
              <a:rPr lang="en-US" altLang="zh-CN" sz="2400" smtClean="0">
                <a:solidFill>
                  <a:srgbClr val="0000FF"/>
                </a:solidFill>
                <a:ea typeface="宋体" pitchFamily="2" charset="-122"/>
              </a:rPr>
              <a:t>Request For Comments or RFCs.</a:t>
            </a:r>
          </a:p>
          <a:p>
            <a:pPr marL="285750" indent="-285750" defTabSz="915988">
              <a:lnSpc>
                <a:spcPct val="90000"/>
              </a:lnSpc>
            </a:pPr>
            <a:r>
              <a:rPr lang="en-US" altLang="zh-CN" sz="2400" b="1" smtClean="0">
                <a:solidFill>
                  <a:schemeClr val="tx2"/>
                </a:solidFill>
                <a:ea typeface="宋体" pitchFamily="2" charset="-122"/>
              </a:rPr>
              <a:t>IRTF (Internet Research Task Force):</a:t>
            </a:r>
            <a:r>
              <a:rPr lang="en-US" altLang="zh-CN" sz="2400" smtClean="0">
                <a:solidFill>
                  <a:srgbClr val="0000FF"/>
                </a:solidFill>
                <a:ea typeface="宋体" pitchFamily="2" charset="-122"/>
              </a:rPr>
              <a:t> </a:t>
            </a:r>
            <a:r>
              <a:rPr lang="en-US" altLang="zh-CN" sz="2400" smtClean="0">
                <a:ea typeface="宋体" pitchFamily="2" charset="-122"/>
              </a:rPr>
              <a:t>The Internet Research Task Force is a composed of a number of focused, long-term and small Research Groups.</a:t>
            </a:r>
            <a:endParaRPr lang="en-US" altLang="zh-CN" smtClean="0">
              <a:ea typeface="宋体" pitchFamily="2" charset="-122"/>
            </a:endParaRPr>
          </a:p>
          <a:p>
            <a:pPr marL="285750" indent="-285750" defTabSz="915988">
              <a:lnSpc>
                <a:spcPct val="90000"/>
              </a:lnSpc>
            </a:pPr>
            <a:r>
              <a:rPr lang="en-US" altLang="zh-CN" sz="2400" b="1" smtClean="0">
                <a:solidFill>
                  <a:schemeClr val="tx2"/>
                </a:solidFill>
                <a:ea typeface="宋体" pitchFamily="2" charset="-122"/>
              </a:rPr>
              <a:t>The Internet Engineering Steering Group (IESG)</a:t>
            </a:r>
            <a:r>
              <a:rPr lang="en-US" altLang="zh-CN" sz="2400" smtClean="0">
                <a:solidFill>
                  <a:schemeClr val="tx2"/>
                </a:solidFill>
                <a:ea typeface="宋体" pitchFamily="2" charset="-122"/>
              </a:rPr>
              <a:t>:</a:t>
            </a:r>
            <a:r>
              <a:rPr lang="en-US" altLang="zh-CN" sz="2400" smtClean="0">
                <a:ea typeface="宋体" pitchFamily="2" charset="-122"/>
              </a:rPr>
              <a:t> The IESG is responsible for technical management of IETF activities and the Internet standards process. Standards. Composed of the Area Directors of the IETF working groups.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62467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4A319E8-4652-4BC0-AAB5-563748DE1AFC}" type="slidenum">
              <a:rPr lang="zh-CN" altLang="en-US" sz="1400" smtClean="0"/>
              <a:pPr/>
              <a:t>87</a:t>
            </a:fld>
            <a:endParaRPr lang="en-US" altLang="zh-CN" sz="1400" smtClean="0"/>
          </a:p>
        </p:txBody>
      </p:sp>
      <p:sp>
        <p:nvSpPr>
          <p:cNvPr id="62468" name="Rectangle 2"/>
          <p:cNvSpPr>
            <a:spLocks noGrp="1" noChangeArrowheads="1"/>
          </p:cNvSpPr>
          <p:nvPr>
            <p:ph type="title"/>
          </p:nvPr>
        </p:nvSpPr>
        <p:spPr>
          <a:xfrm>
            <a:off x="692150" y="252413"/>
            <a:ext cx="7993063" cy="1462087"/>
          </a:xfrm>
        </p:spPr>
        <p:txBody>
          <a:bodyPr/>
          <a:lstStyle/>
          <a:p>
            <a:pPr algn="ctr"/>
            <a:r>
              <a:rPr lang="zh-CN" altLang="en-US" smtClean="0">
                <a:ea typeface="宋体" pitchFamily="2" charset="-122"/>
              </a:rPr>
              <a:t>关于因特网的标准化工作</a:t>
            </a:r>
          </a:p>
        </p:txBody>
      </p:sp>
      <p:sp>
        <p:nvSpPr>
          <p:cNvPr id="62469" name="Rectangle 3"/>
          <p:cNvSpPr>
            <a:spLocks noChangeArrowheads="1"/>
          </p:cNvSpPr>
          <p:nvPr/>
        </p:nvSpPr>
        <p:spPr bwMode="auto">
          <a:xfrm>
            <a:off x="323850" y="3576638"/>
            <a:ext cx="2952750" cy="2300287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62470" name="Freeform 4"/>
          <p:cNvSpPr>
            <a:spLocks/>
          </p:cNvSpPr>
          <p:nvPr/>
        </p:nvSpPr>
        <p:spPr bwMode="auto">
          <a:xfrm>
            <a:off x="3146425" y="2755900"/>
            <a:ext cx="2533650" cy="246063"/>
          </a:xfrm>
          <a:custGeom>
            <a:avLst/>
            <a:gdLst>
              <a:gd name="T0" fmla="*/ 0 w 1584"/>
              <a:gd name="T1" fmla="*/ 0 h 336"/>
              <a:gd name="T2" fmla="*/ 2147483647 w 1584"/>
              <a:gd name="T3" fmla="*/ 0 h 336"/>
              <a:gd name="T4" fmla="*/ 2147483647 w 1584"/>
              <a:gd name="T5" fmla="*/ 180199385 h 336"/>
              <a:gd name="T6" fmla="*/ 614035846 w 1584"/>
              <a:gd name="T7" fmla="*/ 180199385 h 336"/>
              <a:gd name="T8" fmla="*/ 0 w 1584"/>
              <a:gd name="T9" fmla="*/ 0 h 3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84"/>
              <a:gd name="T16" fmla="*/ 0 h 336"/>
              <a:gd name="T17" fmla="*/ 1584 w 1584"/>
              <a:gd name="T18" fmla="*/ 336 h 3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84" h="336">
                <a:moveTo>
                  <a:pt x="0" y="0"/>
                </a:moveTo>
                <a:lnTo>
                  <a:pt x="1584" y="0"/>
                </a:lnTo>
                <a:lnTo>
                  <a:pt x="1344" y="336"/>
                </a:lnTo>
                <a:lnTo>
                  <a:pt x="240" y="33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471" name="Rectangle 5"/>
          <p:cNvSpPr>
            <a:spLocks noChangeArrowheads="1"/>
          </p:cNvSpPr>
          <p:nvPr/>
        </p:nvSpPr>
        <p:spPr bwMode="auto">
          <a:xfrm>
            <a:off x="3146425" y="2262188"/>
            <a:ext cx="2533650" cy="49371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kumimoji="1" lang="zh-CN" altLang="en-US" sz="2000" dirty="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因特网协会 </a:t>
            </a:r>
            <a:r>
              <a:rPr kumimoji="1" lang="en-US" altLang="zh-CN" sz="2000" dirty="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ISOC</a:t>
            </a:r>
          </a:p>
        </p:txBody>
      </p:sp>
      <p:sp>
        <p:nvSpPr>
          <p:cNvPr id="62472" name="Line 6"/>
          <p:cNvSpPr>
            <a:spLocks noChangeShapeType="1"/>
          </p:cNvSpPr>
          <p:nvPr/>
        </p:nvSpPr>
        <p:spPr bwMode="auto">
          <a:xfrm>
            <a:off x="2068513" y="4727575"/>
            <a:ext cx="615950" cy="574675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473" name="Line 7"/>
          <p:cNvSpPr>
            <a:spLocks noChangeShapeType="1"/>
          </p:cNvSpPr>
          <p:nvPr/>
        </p:nvSpPr>
        <p:spPr bwMode="auto">
          <a:xfrm>
            <a:off x="3146425" y="2755900"/>
            <a:ext cx="273050" cy="24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474" name="Line 8"/>
          <p:cNvSpPr>
            <a:spLocks noChangeShapeType="1"/>
          </p:cNvSpPr>
          <p:nvPr/>
        </p:nvSpPr>
        <p:spPr bwMode="auto">
          <a:xfrm flipH="1">
            <a:off x="993775" y="4727575"/>
            <a:ext cx="614363" cy="574675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475" name="Line 9"/>
          <p:cNvSpPr>
            <a:spLocks noChangeShapeType="1"/>
          </p:cNvSpPr>
          <p:nvPr/>
        </p:nvSpPr>
        <p:spPr bwMode="auto">
          <a:xfrm flipH="1">
            <a:off x="5364163" y="2755900"/>
            <a:ext cx="315912" cy="24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476" name="Rectangle 10"/>
          <p:cNvSpPr>
            <a:spLocks noChangeArrowheads="1"/>
          </p:cNvSpPr>
          <p:nvPr/>
        </p:nvSpPr>
        <p:spPr bwMode="auto">
          <a:xfrm>
            <a:off x="539750" y="4140200"/>
            <a:ext cx="2520950" cy="6572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kumimoji="1" lang="zh-CN" altLang="en-US" sz="200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因特网研究指导小组</a:t>
            </a:r>
          </a:p>
          <a:p>
            <a:pPr algn="ctr" eaLnBrk="1" hangingPunct="1"/>
            <a:r>
              <a:rPr kumimoji="1" lang="en-US" altLang="zh-CN" sz="200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IRSG </a:t>
            </a:r>
          </a:p>
        </p:txBody>
      </p:sp>
      <p:sp>
        <p:nvSpPr>
          <p:cNvPr id="62477" name="Rectangle 11"/>
          <p:cNvSpPr>
            <a:spLocks noChangeArrowheads="1"/>
          </p:cNvSpPr>
          <p:nvPr/>
        </p:nvSpPr>
        <p:spPr bwMode="auto">
          <a:xfrm>
            <a:off x="5449888" y="3576638"/>
            <a:ext cx="3443287" cy="2300287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62478" name="Text Box 12"/>
          <p:cNvSpPr txBox="1">
            <a:spLocks noChangeArrowheads="1"/>
          </p:cNvSpPr>
          <p:nvPr/>
        </p:nvSpPr>
        <p:spPr bwMode="auto">
          <a:xfrm>
            <a:off x="684213" y="3606800"/>
            <a:ext cx="2414587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zh-CN" altLang="en-US" sz="200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因特网研究部 </a:t>
            </a:r>
            <a:r>
              <a:rPr kumimoji="1" lang="en-US" altLang="zh-CN" sz="200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IRTF </a:t>
            </a:r>
          </a:p>
        </p:txBody>
      </p:sp>
      <p:sp>
        <p:nvSpPr>
          <p:cNvPr id="62479" name="Text Box 13"/>
          <p:cNvSpPr txBox="1">
            <a:spLocks noChangeArrowheads="1"/>
          </p:cNvSpPr>
          <p:nvPr/>
        </p:nvSpPr>
        <p:spPr bwMode="auto">
          <a:xfrm>
            <a:off x="5986463" y="3560763"/>
            <a:ext cx="2398712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zh-CN" altLang="en-US" sz="200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因特网工程部 </a:t>
            </a:r>
            <a:r>
              <a:rPr kumimoji="1" lang="en-US" altLang="zh-CN" sz="200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IETF </a:t>
            </a:r>
          </a:p>
        </p:txBody>
      </p:sp>
      <p:sp>
        <p:nvSpPr>
          <p:cNvPr id="62480" name="Line 14"/>
          <p:cNvSpPr>
            <a:spLocks noChangeShapeType="1"/>
          </p:cNvSpPr>
          <p:nvPr/>
        </p:nvSpPr>
        <p:spPr bwMode="auto">
          <a:xfrm flipV="1">
            <a:off x="1908175" y="3716338"/>
            <a:ext cx="1511300" cy="433387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481" name="Line 15"/>
          <p:cNvSpPr>
            <a:spLocks noChangeShapeType="1"/>
          </p:cNvSpPr>
          <p:nvPr/>
        </p:nvSpPr>
        <p:spPr bwMode="auto">
          <a:xfrm flipH="1" flipV="1">
            <a:off x="4835525" y="3659188"/>
            <a:ext cx="2257425" cy="417512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482" name="Rectangle 16"/>
          <p:cNvSpPr>
            <a:spLocks noChangeArrowheads="1"/>
          </p:cNvSpPr>
          <p:nvPr/>
        </p:nvSpPr>
        <p:spPr bwMode="auto">
          <a:xfrm>
            <a:off x="5867400" y="4070350"/>
            <a:ext cx="2665413" cy="6572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kumimoji="1" lang="zh-CN" altLang="en-US" sz="200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因特网工程指导小组</a:t>
            </a:r>
          </a:p>
          <a:p>
            <a:pPr algn="ctr" eaLnBrk="1" hangingPunct="1"/>
            <a:r>
              <a:rPr kumimoji="1" lang="en-US" altLang="zh-CN" sz="200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IESG </a:t>
            </a:r>
          </a:p>
        </p:txBody>
      </p:sp>
      <p:sp>
        <p:nvSpPr>
          <p:cNvPr id="62483" name="Text Box 17"/>
          <p:cNvSpPr txBox="1">
            <a:spLocks noChangeArrowheads="1"/>
          </p:cNvSpPr>
          <p:nvPr/>
        </p:nvSpPr>
        <p:spPr bwMode="auto">
          <a:xfrm>
            <a:off x="6804025" y="4754563"/>
            <a:ext cx="439738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en-US" altLang="zh-CN" sz="2000" b="1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…</a:t>
            </a:r>
          </a:p>
        </p:txBody>
      </p:sp>
      <p:sp>
        <p:nvSpPr>
          <p:cNvPr id="62484" name="Line 18"/>
          <p:cNvSpPr>
            <a:spLocks noChangeShapeType="1"/>
          </p:cNvSpPr>
          <p:nvPr/>
        </p:nvSpPr>
        <p:spPr bwMode="auto">
          <a:xfrm flipV="1">
            <a:off x="6300788" y="4727575"/>
            <a:ext cx="146050" cy="214313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485" name="Line 19"/>
          <p:cNvSpPr>
            <a:spLocks noChangeShapeType="1"/>
          </p:cNvSpPr>
          <p:nvPr/>
        </p:nvSpPr>
        <p:spPr bwMode="auto">
          <a:xfrm>
            <a:off x="7667625" y="4724400"/>
            <a:ext cx="239713" cy="168275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486" name="Rectangle 20"/>
          <p:cNvSpPr>
            <a:spLocks noChangeArrowheads="1"/>
          </p:cNvSpPr>
          <p:nvPr/>
        </p:nvSpPr>
        <p:spPr bwMode="auto">
          <a:xfrm>
            <a:off x="763588" y="5302250"/>
            <a:ext cx="460375" cy="4095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kumimoji="1" lang="en-US" altLang="zh-CN" sz="200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RG</a:t>
            </a:r>
          </a:p>
        </p:txBody>
      </p:sp>
      <p:sp>
        <p:nvSpPr>
          <p:cNvPr id="62487" name="Rectangle 21"/>
          <p:cNvSpPr>
            <a:spLocks noChangeArrowheads="1"/>
          </p:cNvSpPr>
          <p:nvPr/>
        </p:nvSpPr>
        <p:spPr bwMode="auto">
          <a:xfrm>
            <a:off x="8281988" y="5373688"/>
            <a:ext cx="538162" cy="4127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kumimoji="1" lang="en-US" altLang="zh-CN" sz="200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WG</a:t>
            </a:r>
          </a:p>
        </p:txBody>
      </p:sp>
      <p:sp>
        <p:nvSpPr>
          <p:cNvPr id="62488" name="Text Box 22"/>
          <p:cNvSpPr txBox="1">
            <a:spLocks noChangeArrowheads="1"/>
          </p:cNvSpPr>
          <p:nvPr/>
        </p:nvSpPr>
        <p:spPr bwMode="auto">
          <a:xfrm>
            <a:off x="6056313" y="5264150"/>
            <a:ext cx="4397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en-US" altLang="zh-CN" sz="2000" b="1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…</a:t>
            </a:r>
          </a:p>
        </p:txBody>
      </p:sp>
      <p:sp>
        <p:nvSpPr>
          <p:cNvPr id="62489" name="Text Box 23"/>
          <p:cNvSpPr txBox="1">
            <a:spLocks noChangeArrowheads="1"/>
          </p:cNvSpPr>
          <p:nvPr/>
        </p:nvSpPr>
        <p:spPr bwMode="auto">
          <a:xfrm>
            <a:off x="7805738" y="5264150"/>
            <a:ext cx="438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en-US" altLang="zh-CN" sz="2000" b="1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…</a:t>
            </a:r>
          </a:p>
        </p:txBody>
      </p:sp>
      <p:sp>
        <p:nvSpPr>
          <p:cNvPr id="62490" name="Line 24"/>
          <p:cNvSpPr>
            <a:spLocks noChangeShapeType="1"/>
          </p:cNvSpPr>
          <p:nvPr/>
        </p:nvSpPr>
        <p:spPr bwMode="auto">
          <a:xfrm flipH="1">
            <a:off x="5756275" y="5219700"/>
            <a:ext cx="306388" cy="163513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491" name="Line 25"/>
          <p:cNvSpPr>
            <a:spLocks noChangeShapeType="1"/>
          </p:cNvSpPr>
          <p:nvPr/>
        </p:nvSpPr>
        <p:spPr bwMode="auto">
          <a:xfrm>
            <a:off x="6294438" y="5219700"/>
            <a:ext cx="461962" cy="163513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492" name="Line 26"/>
          <p:cNvSpPr>
            <a:spLocks noChangeShapeType="1"/>
          </p:cNvSpPr>
          <p:nvPr/>
        </p:nvSpPr>
        <p:spPr bwMode="auto">
          <a:xfrm flipH="1">
            <a:off x="7370763" y="5219700"/>
            <a:ext cx="384175" cy="163513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493" name="Line 27"/>
          <p:cNvSpPr>
            <a:spLocks noChangeShapeType="1"/>
          </p:cNvSpPr>
          <p:nvPr/>
        </p:nvSpPr>
        <p:spPr bwMode="auto">
          <a:xfrm>
            <a:off x="7985125" y="5219700"/>
            <a:ext cx="384175" cy="163513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494" name="Rectangle 28"/>
          <p:cNvSpPr>
            <a:spLocks noChangeArrowheads="1"/>
          </p:cNvSpPr>
          <p:nvPr/>
        </p:nvSpPr>
        <p:spPr bwMode="auto">
          <a:xfrm>
            <a:off x="2452688" y="5302250"/>
            <a:ext cx="461962" cy="4095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kumimoji="1" lang="en-US" altLang="zh-CN" sz="200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RG</a:t>
            </a:r>
          </a:p>
        </p:txBody>
      </p:sp>
      <p:sp>
        <p:nvSpPr>
          <p:cNvPr id="62495" name="Text Box 29"/>
          <p:cNvSpPr txBox="1">
            <a:spLocks noChangeArrowheads="1"/>
          </p:cNvSpPr>
          <p:nvPr/>
        </p:nvSpPr>
        <p:spPr bwMode="auto">
          <a:xfrm>
            <a:off x="1547813" y="5264150"/>
            <a:ext cx="438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en-US" altLang="zh-CN" sz="2000" b="1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…</a:t>
            </a:r>
          </a:p>
        </p:txBody>
      </p:sp>
      <p:sp>
        <p:nvSpPr>
          <p:cNvPr id="62496" name="Rectangle 30"/>
          <p:cNvSpPr>
            <a:spLocks noChangeArrowheads="1"/>
          </p:cNvSpPr>
          <p:nvPr/>
        </p:nvSpPr>
        <p:spPr bwMode="auto">
          <a:xfrm>
            <a:off x="5994400" y="4892675"/>
            <a:ext cx="579438" cy="3889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kumimoji="1" lang="zh-CN" altLang="en-US" sz="200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领域</a:t>
            </a:r>
          </a:p>
        </p:txBody>
      </p:sp>
      <p:sp>
        <p:nvSpPr>
          <p:cNvPr id="62497" name="Rectangle 31"/>
          <p:cNvSpPr>
            <a:spLocks noChangeArrowheads="1"/>
          </p:cNvSpPr>
          <p:nvPr/>
        </p:nvSpPr>
        <p:spPr bwMode="auto">
          <a:xfrm>
            <a:off x="7737475" y="4892675"/>
            <a:ext cx="579438" cy="3889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kumimoji="1" lang="zh-CN" altLang="en-US" sz="200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领域</a:t>
            </a:r>
          </a:p>
        </p:txBody>
      </p:sp>
      <p:sp>
        <p:nvSpPr>
          <p:cNvPr id="62498" name="Rectangle 32"/>
          <p:cNvSpPr>
            <a:spLocks noChangeArrowheads="1"/>
          </p:cNvSpPr>
          <p:nvPr/>
        </p:nvSpPr>
        <p:spPr bwMode="auto">
          <a:xfrm>
            <a:off x="3419475" y="3001963"/>
            <a:ext cx="1944688" cy="752475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kumimoji="1" lang="zh-CN" altLang="en-US" sz="2000" dirty="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因特网体系结构</a:t>
            </a:r>
          </a:p>
          <a:p>
            <a:pPr algn="ctr" eaLnBrk="1" hangingPunct="1"/>
            <a:r>
              <a:rPr kumimoji="1" lang="zh-CN" altLang="en-US" sz="2000" dirty="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研究委员会 </a:t>
            </a:r>
            <a:r>
              <a:rPr kumimoji="1" lang="en-US" altLang="zh-CN" sz="2000" dirty="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IAB </a:t>
            </a:r>
          </a:p>
        </p:txBody>
      </p:sp>
      <p:sp>
        <p:nvSpPr>
          <p:cNvPr id="62499" name="Rectangle 33"/>
          <p:cNvSpPr>
            <a:spLocks noChangeArrowheads="1"/>
          </p:cNvSpPr>
          <p:nvPr/>
        </p:nvSpPr>
        <p:spPr bwMode="auto">
          <a:xfrm>
            <a:off x="7202488" y="5373688"/>
            <a:ext cx="538162" cy="4127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kumimoji="1" lang="en-US" altLang="zh-CN" sz="200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WG</a:t>
            </a:r>
          </a:p>
        </p:txBody>
      </p:sp>
      <p:sp>
        <p:nvSpPr>
          <p:cNvPr id="62500" name="Rectangle 34"/>
          <p:cNvSpPr>
            <a:spLocks noChangeArrowheads="1"/>
          </p:cNvSpPr>
          <p:nvPr/>
        </p:nvSpPr>
        <p:spPr bwMode="auto">
          <a:xfrm>
            <a:off x="6481763" y="5373688"/>
            <a:ext cx="538162" cy="4127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kumimoji="1" lang="en-US" altLang="zh-CN" sz="200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WG</a:t>
            </a:r>
          </a:p>
        </p:txBody>
      </p:sp>
      <p:sp>
        <p:nvSpPr>
          <p:cNvPr id="62501" name="Rectangle 35"/>
          <p:cNvSpPr>
            <a:spLocks noChangeArrowheads="1"/>
          </p:cNvSpPr>
          <p:nvPr/>
        </p:nvSpPr>
        <p:spPr bwMode="auto">
          <a:xfrm>
            <a:off x="5508625" y="5373688"/>
            <a:ext cx="538163" cy="4127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kumimoji="1" lang="en-US" altLang="zh-CN" sz="200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WG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63491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68B990F-0D97-48AB-85DC-2FCCD92A5C72}" type="slidenum">
              <a:rPr lang="zh-CN" altLang="en-US" sz="1400" smtClean="0"/>
              <a:pPr/>
              <a:t>88</a:t>
            </a:fld>
            <a:endParaRPr lang="en-US" altLang="zh-CN" sz="1400" smtClean="0"/>
          </a:p>
        </p:txBody>
      </p:sp>
      <p:sp>
        <p:nvSpPr>
          <p:cNvPr id="63492" name="Rectangle 2"/>
          <p:cNvSpPr>
            <a:spLocks noGrp="1" noChangeArrowheads="1"/>
          </p:cNvSpPr>
          <p:nvPr>
            <p:ph type="title"/>
          </p:nvPr>
        </p:nvSpPr>
        <p:spPr>
          <a:xfrm>
            <a:off x="546100" y="368300"/>
            <a:ext cx="7772400" cy="1143000"/>
          </a:xfrm>
        </p:spPr>
        <p:txBody>
          <a:bodyPr lIns="91430" tIns="45716" rIns="91430" bIns="45716" anchor="t"/>
          <a:lstStyle/>
          <a:p>
            <a:r>
              <a:rPr lang="en-US" altLang="zh-CN" sz="3600" smtClean="0">
                <a:ea typeface="宋体" pitchFamily="2" charset="-122"/>
              </a:rPr>
              <a:t>Internet Standardization Process</a:t>
            </a:r>
          </a:p>
        </p:txBody>
      </p:sp>
      <p:sp>
        <p:nvSpPr>
          <p:cNvPr id="634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3300" y="1306513"/>
            <a:ext cx="7505700" cy="4954587"/>
          </a:xfrm>
        </p:spPr>
        <p:txBody>
          <a:bodyPr lIns="91430" tIns="45716" rIns="91430" bIns="45716"/>
          <a:lstStyle/>
          <a:p>
            <a:pPr marL="285750" indent="-285750" defTabSz="915988">
              <a:lnSpc>
                <a:spcPct val="90000"/>
              </a:lnSpc>
            </a:pPr>
            <a:r>
              <a:rPr lang="en-US" altLang="zh-CN" sz="2400" dirty="0" smtClean="0">
                <a:ea typeface="宋体" pitchFamily="2" charset="-122"/>
              </a:rPr>
              <a:t>All standards of the Internet are published as </a:t>
            </a:r>
            <a:r>
              <a:rPr lang="en-US" altLang="zh-CN" sz="2400" dirty="0" smtClean="0">
                <a:solidFill>
                  <a:srgbClr val="FF0000"/>
                </a:solidFill>
                <a:ea typeface="宋体" pitchFamily="2" charset="-122"/>
              </a:rPr>
              <a:t>RFC (Request for Comments).</a:t>
            </a:r>
            <a:r>
              <a:rPr lang="en-US" altLang="zh-CN" sz="2400" dirty="0" smtClean="0">
                <a:ea typeface="宋体" pitchFamily="2" charset="-122"/>
              </a:rPr>
              <a:t> But not all RFCs are Internet Standards !</a:t>
            </a:r>
          </a:p>
          <a:p>
            <a:pPr marL="687388" lvl="1" indent="-230188" defTabSz="915988">
              <a:lnSpc>
                <a:spcPct val="90000"/>
              </a:lnSpc>
            </a:pPr>
            <a:r>
              <a:rPr lang="en-US" altLang="zh-CN" sz="2000" dirty="0" smtClean="0">
                <a:ea typeface="宋体" pitchFamily="2" charset="-122"/>
              </a:rPr>
              <a:t>available: http://www.ietf.org </a:t>
            </a:r>
          </a:p>
          <a:p>
            <a:pPr marL="285750" indent="-285750" defTabSz="915988">
              <a:lnSpc>
                <a:spcPct val="90000"/>
              </a:lnSpc>
            </a:pPr>
            <a:r>
              <a:rPr lang="en-US" altLang="zh-CN" sz="2400" dirty="0" smtClean="0">
                <a:ea typeface="宋体" pitchFamily="2" charset="-122"/>
              </a:rPr>
              <a:t>A typical (but not only) way of standardization is:</a:t>
            </a:r>
          </a:p>
          <a:p>
            <a:pPr marL="687388" lvl="1" indent="-230188" defTabSz="915988">
              <a:lnSpc>
                <a:spcPct val="90000"/>
              </a:lnSpc>
            </a:pPr>
            <a:r>
              <a:rPr lang="en-US" altLang="zh-CN" sz="2000" dirty="0" smtClean="0">
                <a:ea typeface="宋体" pitchFamily="2" charset="-122"/>
              </a:rPr>
              <a:t>Internet Drafts</a:t>
            </a:r>
          </a:p>
          <a:p>
            <a:pPr marL="687388" lvl="1" indent="-230188" defTabSz="915988">
              <a:lnSpc>
                <a:spcPct val="90000"/>
              </a:lnSpc>
            </a:pPr>
            <a:r>
              <a:rPr lang="en-US" altLang="zh-CN" sz="2000" dirty="0" smtClean="0">
                <a:ea typeface="宋体" pitchFamily="2" charset="-122"/>
              </a:rPr>
              <a:t>Proposed Standard   </a:t>
            </a:r>
          </a:p>
          <a:p>
            <a:pPr marL="687388" lvl="1" indent="-230188" defTabSz="915988">
              <a:lnSpc>
                <a:spcPct val="90000"/>
              </a:lnSpc>
            </a:pPr>
            <a:r>
              <a:rPr lang="en-US" altLang="zh-CN" sz="2000" dirty="0" smtClean="0">
                <a:ea typeface="宋体" pitchFamily="2" charset="-122"/>
              </a:rPr>
              <a:t>Draft Standard  (requires 2 working implementation)</a:t>
            </a:r>
          </a:p>
          <a:p>
            <a:pPr marL="687388" lvl="1" indent="-230188" defTabSz="915988">
              <a:lnSpc>
                <a:spcPct val="90000"/>
              </a:lnSpc>
            </a:pPr>
            <a:r>
              <a:rPr lang="en-US" altLang="zh-CN" sz="2000" dirty="0" smtClean="0">
                <a:ea typeface="宋体" pitchFamily="2" charset="-122"/>
              </a:rPr>
              <a:t>Internet Standard (declared by IAB)</a:t>
            </a:r>
          </a:p>
          <a:p>
            <a:pPr marL="687388" lvl="1" indent="-230188" defTabSz="915988">
              <a:lnSpc>
                <a:spcPct val="90000"/>
              </a:lnSpc>
            </a:pPr>
            <a:endParaRPr lang="en-US" altLang="zh-CN" sz="2000" dirty="0" smtClean="0">
              <a:ea typeface="宋体" pitchFamily="2" charset="-122"/>
            </a:endParaRPr>
          </a:p>
          <a:p>
            <a:pPr marL="285750" indent="-285750" defTabSz="915988">
              <a:lnSpc>
                <a:spcPct val="90000"/>
              </a:lnSpc>
            </a:pPr>
            <a:r>
              <a:rPr lang="en-US" altLang="zh-CN" sz="2400" dirty="0" smtClean="0">
                <a:ea typeface="宋体" pitchFamily="2" charset="-122"/>
              </a:rPr>
              <a:t>David Clark, MIT, 1992: "We reject: kings, presidents, and voting. We believe in: rough consensus and running code.</a:t>
            </a:r>
            <a:r>
              <a:rPr lang="en-US" altLang="zh-CN" sz="2400" dirty="0" smtClean="0">
                <a:latin typeface="Arial" pitchFamily="34" charset="0"/>
                <a:ea typeface="宋体" pitchFamily="2" charset="-122"/>
              </a:rPr>
              <a:t>”</a:t>
            </a:r>
            <a:endParaRPr lang="en-US" altLang="zh-CN" sz="2400" dirty="0" smtClean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64515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63B1DF3-9FAB-4D42-AAD9-527C78C83F3E}" type="slidenum">
              <a:rPr lang="zh-CN" altLang="en-US" sz="1400" smtClean="0"/>
              <a:pPr/>
              <a:t>89</a:t>
            </a:fld>
            <a:endParaRPr lang="en-US" altLang="zh-CN" sz="1400" smtClean="0"/>
          </a:p>
        </p:txBody>
      </p:sp>
      <p:sp>
        <p:nvSpPr>
          <p:cNvPr id="64516" name="Rectangle 2"/>
          <p:cNvSpPr>
            <a:spLocks noChangeArrowheads="1"/>
          </p:cNvSpPr>
          <p:nvPr/>
        </p:nvSpPr>
        <p:spPr bwMode="auto">
          <a:xfrm>
            <a:off x="0" y="1519238"/>
            <a:ext cx="9144000" cy="4505325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6451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mtClean="0">
                <a:ea typeface="宋体" pitchFamily="2" charset="-122"/>
              </a:rPr>
              <a:t>各种</a:t>
            </a:r>
            <a:r>
              <a:rPr lang="en-US" altLang="zh-CN" smtClean="0">
                <a:ea typeface="宋体" pitchFamily="2" charset="-122"/>
              </a:rPr>
              <a:t>RFC</a:t>
            </a:r>
            <a:r>
              <a:rPr lang="zh-CN" altLang="en-US" smtClean="0">
                <a:ea typeface="宋体" pitchFamily="2" charset="-122"/>
              </a:rPr>
              <a:t>之间的关系 </a:t>
            </a:r>
          </a:p>
        </p:txBody>
      </p:sp>
      <p:sp>
        <p:nvSpPr>
          <p:cNvPr id="258052" name="Rectangle 4"/>
          <p:cNvSpPr>
            <a:spLocks noChangeArrowheads="1"/>
          </p:cNvSpPr>
          <p:nvPr/>
        </p:nvSpPr>
        <p:spPr bwMode="auto">
          <a:xfrm>
            <a:off x="3422650" y="2547938"/>
            <a:ext cx="1666875" cy="466725"/>
          </a:xfrm>
          <a:prstGeom prst="rect">
            <a:avLst/>
          </a:prstGeom>
          <a:solidFill>
            <a:srgbClr val="CCECFF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endParaRPr kumimoji="1" lang="zh-CN" altLang="en-US" sz="2000">
              <a:solidFill>
                <a:srgbClr val="333399"/>
              </a:solidFill>
              <a:latin typeface="Arial" pitchFamily="34" charset="0"/>
              <a:ea typeface="黑体" pitchFamily="2" charset="-122"/>
            </a:endParaRPr>
          </a:p>
        </p:txBody>
      </p:sp>
      <p:sp>
        <p:nvSpPr>
          <p:cNvPr id="258053" name="Rectangle 5"/>
          <p:cNvSpPr>
            <a:spLocks noChangeArrowheads="1"/>
          </p:cNvSpPr>
          <p:nvPr/>
        </p:nvSpPr>
        <p:spPr bwMode="auto">
          <a:xfrm>
            <a:off x="3422650" y="3481388"/>
            <a:ext cx="1666875" cy="4699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endParaRPr kumimoji="1" lang="zh-CN" altLang="en-US" sz="2000">
              <a:solidFill>
                <a:srgbClr val="333399"/>
              </a:solidFill>
              <a:latin typeface="Arial" pitchFamily="34" charset="0"/>
              <a:ea typeface="黑体" pitchFamily="2" charset="-122"/>
            </a:endParaRPr>
          </a:p>
        </p:txBody>
      </p:sp>
      <p:sp>
        <p:nvSpPr>
          <p:cNvPr id="258054" name="Rectangle 6"/>
          <p:cNvSpPr>
            <a:spLocks noChangeArrowheads="1"/>
          </p:cNvSpPr>
          <p:nvPr/>
        </p:nvSpPr>
        <p:spPr bwMode="auto">
          <a:xfrm>
            <a:off x="3422650" y="4418013"/>
            <a:ext cx="1666875" cy="468312"/>
          </a:xfrm>
          <a:prstGeom prst="rect">
            <a:avLst/>
          </a:prstGeom>
          <a:solidFill>
            <a:srgbClr val="333399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endParaRPr kumimoji="1" lang="zh-CN" altLang="en-US" sz="2000">
              <a:solidFill>
                <a:srgbClr val="333399"/>
              </a:solidFill>
              <a:latin typeface="Arial" pitchFamily="34" charset="0"/>
              <a:ea typeface="黑体" pitchFamily="2" charset="-122"/>
            </a:endParaRPr>
          </a:p>
        </p:txBody>
      </p:sp>
      <p:sp>
        <p:nvSpPr>
          <p:cNvPr id="258055" name="Rectangle 7"/>
          <p:cNvSpPr>
            <a:spLocks noChangeArrowheads="1"/>
          </p:cNvSpPr>
          <p:nvPr/>
        </p:nvSpPr>
        <p:spPr bwMode="auto">
          <a:xfrm>
            <a:off x="3422650" y="5353050"/>
            <a:ext cx="1666875" cy="466725"/>
          </a:xfrm>
          <a:prstGeom prst="rect">
            <a:avLst/>
          </a:prstGeom>
          <a:solidFill>
            <a:schemeClr val="accent2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endParaRPr kumimoji="1" lang="zh-CN" altLang="en-US" sz="2000">
              <a:solidFill>
                <a:srgbClr val="333399"/>
              </a:solidFill>
              <a:latin typeface="Arial" pitchFamily="34" charset="0"/>
              <a:ea typeface="黑体" pitchFamily="2" charset="-122"/>
            </a:endParaRPr>
          </a:p>
        </p:txBody>
      </p:sp>
      <p:sp>
        <p:nvSpPr>
          <p:cNvPr id="258056" name="Rectangle 8"/>
          <p:cNvSpPr>
            <a:spLocks noChangeArrowheads="1"/>
          </p:cNvSpPr>
          <p:nvPr/>
        </p:nvSpPr>
        <p:spPr bwMode="auto">
          <a:xfrm>
            <a:off x="5969000" y="2547938"/>
            <a:ext cx="2019300" cy="466725"/>
          </a:xfrm>
          <a:prstGeom prst="rect">
            <a:avLst/>
          </a:prstGeom>
          <a:solidFill>
            <a:schemeClr val="accent2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endParaRPr kumimoji="1" lang="zh-CN" altLang="en-US" sz="2000">
              <a:solidFill>
                <a:srgbClr val="333399"/>
              </a:solidFill>
              <a:latin typeface="Arial" pitchFamily="34" charset="0"/>
              <a:ea typeface="黑体" pitchFamily="2" charset="-122"/>
            </a:endParaRPr>
          </a:p>
        </p:txBody>
      </p:sp>
      <p:sp>
        <p:nvSpPr>
          <p:cNvPr id="258057" name="Rectangle 9"/>
          <p:cNvSpPr>
            <a:spLocks noChangeArrowheads="1"/>
          </p:cNvSpPr>
          <p:nvPr/>
        </p:nvSpPr>
        <p:spPr bwMode="auto">
          <a:xfrm>
            <a:off x="612775" y="2547938"/>
            <a:ext cx="1755775" cy="466725"/>
          </a:xfrm>
          <a:prstGeom prst="rect">
            <a:avLst/>
          </a:prstGeom>
          <a:solidFill>
            <a:schemeClr val="accent2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endParaRPr kumimoji="1" lang="zh-CN" altLang="en-US" sz="2000">
              <a:solidFill>
                <a:srgbClr val="333399"/>
              </a:solidFill>
              <a:latin typeface="Arial" pitchFamily="34" charset="0"/>
              <a:ea typeface="黑体" pitchFamily="2" charset="-122"/>
            </a:endParaRPr>
          </a:p>
        </p:txBody>
      </p:sp>
      <p:sp>
        <p:nvSpPr>
          <p:cNvPr id="258058" name="Oval 10"/>
          <p:cNvSpPr>
            <a:spLocks noChangeArrowheads="1"/>
          </p:cNvSpPr>
          <p:nvPr/>
        </p:nvSpPr>
        <p:spPr bwMode="auto">
          <a:xfrm>
            <a:off x="3246438" y="1519238"/>
            <a:ext cx="2019300" cy="561975"/>
          </a:xfrm>
          <a:prstGeom prst="ellipse">
            <a:avLst/>
          </a:prstGeom>
          <a:solidFill>
            <a:srgbClr val="FFFF99"/>
          </a:solidFill>
          <a:ln w="9525">
            <a:solidFill>
              <a:srgbClr val="333399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endParaRPr kumimoji="1" lang="zh-CN" altLang="en-US" sz="2000">
              <a:solidFill>
                <a:srgbClr val="333399"/>
              </a:solidFill>
              <a:latin typeface="Arial" pitchFamily="34" charset="0"/>
              <a:ea typeface="黑体" pitchFamily="2" charset="-122"/>
            </a:endParaRPr>
          </a:p>
        </p:txBody>
      </p:sp>
      <p:sp>
        <p:nvSpPr>
          <p:cNvPr id="64525" name="Line 11"/>
          <p:cNvSpPr>
            <a:spLocks noChangeShapeType="1"/>
          </p:cNvSpPr>
          <p:nvPr/>
        </p:nvSpPr>
        <p:spPr bwMode="auto">
          <a:xfrm>
            <a:off x="4256088" y="2081213"/>
            <a:ext cx="0" cy="466725"/>
          </a:xfrm>
          <a:prstGeom prst="line">
            <a:avLst/>
          </a:prstGeom>
          <a:noFill/>
          <a:ln w="57150">
            <a:solidFill>
              <a:srgbClr val="333399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4526" name="Line 12"/>
          <p:cNvSpPr>
            <a:spLocks noChangeShapeType="1"/>
          </p:cNvSpPr>
          <p:nvPr/>
        </p:nvSpPr>
        <p:spPr bwMode="auto">
          <a:xfrm>
            <a:off x="4256088" y="3014663"/>
            <a:ext cx="0" cy="466725"/>
          </a:xfrm>
          <a:prstGeom prst="line">
            <a:avLst/>
          </a:prstGeom>
          <a:noFill/>
          <a:ln w="57150">
            <a:solidFill>
              <a:srgbClr val="333399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4527" name="Line 13"/>
          <p:cNvSpPr>
            <a:spLocks noChangeShapeType="1"/>
          </p:cNvSpPr>
          <p:nvPr/>
        </p:nvSpPr>
        <p:spPr bwMode="auto">
          <a:xfrm>
            <a:off x="4256088" y="3951288"/>
            <a:ext cx="0" cy="466725"/>
          </a:xfrm>
          <a:prstGeom prst="line">
            <a:avLst/>
          </a:prstGeom>
          <a:noFill/>
          <a:ln w="57150">
            <a:solidFill>
              <a:srgbClr val="333399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4528" name="Line 14"/>
          <p:cNvSpPr>
            <a:spLocks noChangeShapeType="1"/>
          </p:cNvSpPr>
          <p:nvPr/>
        </p:nvSpPr>
        <p:spPr bwMode="auto">
          <a:xfrm>
            <a:off x="4256088" y="4886325"/>
            <a:ext cx="0" cy="466725"/>
          </a:xfrm>
          <a:prstGeom prst="line">
            <a:avLst/>
          </a:prstGeom>
          <a:noFill/>
          <a:ln w="57150">
            <a:solidFill>
              <a:srgbClr val="333399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4529" name="Freeform 15"/>
          <p:cNvSpPr>
            <a:spLocks/>
          </p:cNvSpPr>
          <p:nvPr/>
        </p:nvSpPr>
        <p:spPr bwMode="auto">
          <a:xfrm>
            <a:off x="5265738" y="1798638"/>
            <a:ext cx="1712912" cy="749300"/>
          </a:xfrm>
          <a:custGeom>
            <a:avLst/>
            <a:gdLst>
              <a:gd name="T0" fmla="*/ 0 w 960"/>
              <a:gd name="T1" fmla="*/ 0 h 384"/>
              <a:gd name="T2" fmla="*/ 2147483647 w 960"/>
              <a:gd name="T3" fmla="*/ 0 h 384"/>
              <a:gd name="T4" fmla="*/ 2147483647 w 960"/>
              <a:gd name="T5" fmla="*/ 1462110674 h 384"/>
              <a:gd name="T6" fmla="*/ 0 60000 65536"/>
              <a:gd name="T7" fmla="*/ 0 60000 65536"/>
              <a:gd name="T8" fmla="*/ 0 60000 65536"/>
              <a:gd name="T9" fmla="*/ 0 w 960"/>
              <a:gd name="T10" fmla="*/ 0 h 384"/>
              <a:gd name="T11" fmla="*/ 960 w 960"/>
              <a:gd name="T12" fmla="*/ 384 h 3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60" h="384">
                <a:moveTo>
                  <a:pt x="0" y="0"/>
                </a:moveTo>
                <a:lnTo>
                  <a:pt x="960" y="0"/>
                </a:lnTo>
                <a:lnTo>
                  <a:pt x="960" y="384"/>
                </a:lnTo>
              </a:path>
            </a:pathLst>
          </a:custGeom>
          <a:noFill/>
          <a:ln w="28575">
            <a:solidFill>
              <a:srgbClr val="333399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4530" name="Freeform 16"/>
          <p:cNvSpPr>
            <a:spLocks/>
          </p:cNvSpPr>
          <p:nvPr/>
        </p:nvSpPr>
        <p:spPr bwMode="auto">
          <a:xfrm flipH="1">
            <a:off x="1490663" y="1798638"/>
            <a:ext cx="1711325" cy="749300"/>
          </a:xfrm>
          <a:custGeom>
            <a:avLst/>
            <a:gdLst>
              <a:gd name="T0" fmla="*/ 0 w 960"/>
              <a:gd name="T1" fmla="*/ 0 h 384"/>
              <a:gd name="T2" fmla="*/ 2147483647 w 960"/>
              <a:gd name="T3" fmla="*/ 0 h 384"/>
              <a:gd name="T4" fmla="*/ 2147483647 w 960"/>
              <a:gd name="T5" fmla="*/ 1462110674 h 384"/>
              <a:gd name="T6" fmla="*/ 0 60000 65536"/>
              <a:gd name="T7" fmla="*/ 0 60000 65536"/>
              <a:gd name="T8" fmla="*/ 0 60000 65536"/>
              <a:gd name="T9" fmla="*/ 0 w 960"/>
              <a:gd name="T10" fmla="*/ 0 h 384"/>
              <a:gd name="T11" fmla="*/ 960 w 960"/>
              <a:gd name="T12" fmla="*/ 384 h 3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60" h="384">
                <a:moveTo>
                  <a:pt x="0" y="0"/>
                </a:moveTo>
                <a:lnTo>
                  <a:pt x="960" y="0"/>
                </a:lnTo>
                <a:lnTo>
                  <a:pt x="960" y="384"/>
                </a:lnTo>
              </a:path>
            </a:pathLst>
          </a:custGeom>
          <a:noFill/>
          <a:ln w="28575">
            <a:solidFill>
              <a:srgbClr val="333399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4531" name="Freeform 17"/>
          <p:cNvSpPr>
            <a:spLocks/>
          </p:cNvSpPr>
          <p:nvPr/>
        </p:nvSpPr>
        <p:spPr bwMode="auto">
          <a:xfrm rot="16200000" flipH="1">
            <a:off x="1171576" y="3381375"/>
            <a:ext cx="2570162" cy="1931987"/>
          </a:xfrm>
          <a:custGeom>
            <a:avLst/>
            <a:gdLst>
              <a:gd name="T0" fmla="*/ 0 w 960"/>
              <a:gd name="T1" fmla="*/ 0 h 384"/>
              <a:gd name="T2" fmla="*/ 2147483647 w 960"/>
              <a:gd name="T3" fmla="*/ 0 h 384"/>
              <a:gd name="T4" fmla="*/ 2147483647 w 960"/>
              <a:gd name="T5" fmla="*/ 2147483647 h 384"/>
              <a:gd name="T6" fmla="*/ 0 60000 65536"/>
              <a:gd name="T7" fmla="*/ 0 60000 65536"/>
              <a:gd name="T8" fmla="*/ 0 60000 65536"/>
              <a:gd name="T9" fmla="*/ 0 w 960"/>
              <a:gd name="T10" fmla="*/ 0 h 384"/>
              <a:gd name="T11" fmla="*/ 960 w 960"/>
              <a:gd name="T12" fmla="*/ 384 h 3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60" h="384">
                <a:moveTo>
                  <a:pt x="0" y="0"/>
                </a:moveTo>
                <a:lnTo>
                  <a:pt x="960" y="0"/>
                </a:lnTo>
                <a:lnTo>
                  <a:pt x="960" y="384"/>
                </a:lnTo>
              </a:path>
            </a:pathLst>
          </a:custGeom>
          <a:noFill/>
          <a:ln w="28575">
            <a:solidFill>
              <a:srgbClr val="333399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4532" name="Freeform 18"/>
          <p:cNvSpPr>
            <a:spLocks/>
          </p:cNvSpPr>
          <p:nvPr/>
        </p:nvSpPr>
        <p:spPr bwMode="auto">
          <a:xfrm rot="5400000">
            <a:off x="4755356" y="3348832"/>
            <a:ext cx="2573337" cy="1905000"/>
          </a:xfrm>
          <a:custGeom>
            <a:avLst/>
            <a:gdLst>
              <a:gd name="T0" fmla="*/ 0 w 960"/>
              <a:gd name="T1" fmla="*/ 0 h 384"/>
              <a:gd name="T2" fmla="*/ 2147483647 w 960"/>
              <a:gd name="T3" fmla="*/ 0 h 384"/>
              <a:gd name="T4" fmla="*/ 2147483647 w 960"/>
              <a:gd name="T5" fmla="*/ 2147483647 h 384"/>
              <a:gd name="T6" fmla="*/ 0 60000 65536"/>
              <a:gd name="T7" fmla="*/ 0 60000 65536"/>
              <a:gd name="T8" fmla="*/ 0 60000 65536"/>
              <a:gd name="T9" fmla="*/ 0 w 960"/>
              <a:gd name="T10" fmla="*/ 0 h 384"/>
              <a:gd name="T11" fmla="*/ 960 w 960"/>
              <a:gd name="T12" fmla="*/ 384 h 3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60" h="384">
                <a:moveTo>
                  <a:pt x="0" y="0"/>
                </a:moveTo>
                <a:lnTo>
                  <a:pt x="960" y="0"/>
                </a:lnTo>
                <a:lnTo>
                  <a:pt x="960" y="384"/>
                </a:lnTo>
              </a:path>
            </a:pathLst>
          </a:custGeom>
          <a:noFill/>
          <a:ln w="28575">
            <a:solidFill>
              <a:srgbClr val="333399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4533" name="Line 19"/>
          <p:cNvSpPr>
            <a:spLocks noChangeShapeType="1"/>
          </p:cNvSpPr>
          <p:nvPr/>
        </p:nvSpPr>
        <p:spPr bwMode="auto">
          <a:xfrm rot="-5400000">
            <a:off x="2902744" y="2262982"/>
            <a:ext cx="0" cy="1039812"/>
          </a:xfrm>
          <a:prstGeom prst="line">
            <a:avLst/>
          </a:prstGeom>
          <a:noFill/>
          <a:ln w="19050">
            <a:solidFill>
              <a:srgbClr val="333399"/>
            </a:solidFill>
            <a:prstDash val="dash"/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4534" name="Freeform 20"/>
          <p:cNvSpPr>
            <a:spLocks/>
          </p:cNvSpPr>
          <p:nvPr/>
        </p:nvSpPr>
        <p:spPr bwMode="auto">
          <a:xfrm>
            <a:off x="2733675" y="3032125"/>
            <a:ext cx="965200" cy="2320925"/>
          </a:xfrm>
          <a:custGeom>
            <a:avLst/>
            <a:gdLst>
              <a:gd name="T0" fmla="*/ 1764414490 w 528"/>
              <a:gd name="T1" fmla="*/ 0 h 1192"/>
              <a:gd name="T2" fmla="*/ 1764414490 w 528"/>
              <a:gd name="T3" fmla="*/ 470100173 h 1192"/>
              <a:gd name="T4" fmla="*/ 0 w 528"/>
              <a:gd name="T5" fmla="*/ 470100173 h 1192"/>
              <a:gd name="T6" fmla="*/ 0 w 528"/>
              <a:gd name="T7" fmla="*/ 2147483647 h 1192"/>
              <a:gd name="T8" fmla="*/ 1577279114 w 528"/>
              <a:gd name="T9" fmla="*/ 2147483647 h 1192"/>
              <a:gd name="T10" fmla="*/ 1580620752 w 528"/>
              <a:gd name="T11" fmla="*/ 2147483647 h 1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28"/>
              <a:gd name="T19" fmla="*/ 0 h 1192"/>
              <a:gd name="T20" fmla="*/ 528 w 528"/>
              <a:gd name="T21" fmla="*/ 1192 h 1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28" h="1192">
                <a:moveTo>
                  <a:pt x="528" y="0"/>
                </a:moveTo>
                <a:lnTo>
                  <a:pt x="528" y="124"/>
                </a:lnTo>
                <a:lnTo>
                  <a:pt x="0" y="124"/>
                </a:lnTo>
                <a:lnTo>
                  <a:pt x="0" y="1112"/>
                </a:lnTo>
                <a:lnTo>
                  <a:pt x="472" y="1111"/>
                </a:lnTo>
                <a:lnTo>
                  <a:pt x="473" y="1192"/>
                </a:lnTo>
              </a:path>
            </a:pathLst>
          </a:custGeom>
          <a:noFill/>
          <a:ln w="19050">
            <a:solidFill>
              <a:srgbClr val="333399"/>
            </a:solidFill>
            <a:prstDash val="dash"/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4535" name="Freeform 21"/>
          <p:cNvSpPr>
            <a:spLocks/>
          </p:cNvSpPr>
          <p:nvPr/>
        </p:nvSpPr>
        <p:spPr bwMode="auto">
          <a:xfrm>
            <a:off x="3084513" y="3957638"/>
            <a:ext cx="866775" cy="1379537"/>
          </a:xfrm>
          <a:custGeom>
            <a:avLst/>
            <a:gdLst>
              <a:gd name="T0" fmla="*/ 1585010836 w 473"/>
              <a:gd name="T1" fmla="*/ 0 h 708"/>
              <a:gd name="T2" fmla="*/ 1585010836 w 473"/>
              <a:gd name="T3" fmla="*/ 451800282 h 708"/>
              <a:gd name="T4" fmla="*/ 0 w 473"/>
              <a:gd name="T5" fmla="*/ 455597904 h 708"/>
              <a:gd name="T6" fmla="*/ 0 w 473"/>
              <a:gd name="T7" fmla="*/ 2110935419 h 708"/>
              <a:gd name="T8" fmla="*/ 1585010836 w 473"/>
              <a:gd name="T9" fmla="*/ 2110935419 h 708"/>
              <a:gd name="T10" fmla="*/ 1588369817 w 473"/>
              <a:gd name="T11" fmla="*/ 2147483647 h 70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73"/>
              <a:gd name="T19" fmla="*/ 0 h 708"/>
              <a:gd name="T20" fmla="*/ 473 w 473"/>
              <a:gd name="T21" fmla="*/ 708 h 70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73" h="708">
                <a:moveTo>
                  <a:pt x="472" y="0"/>
                </a:moveTo>
                <a:lnTo>
                  <a:pt x="472" y="119"/>
                </a:lnTo>
                <a:lnTo>
                  <a:pt x="0" y="120"/>
                </a:lnTo>
                <a:lnTo>
                  <a:pt x="0" y="556"/>
                </a:lnTo>
                <a:lnTo>
                  <a:pt x="472" y="556"/>
                </a:lnTo>
                <a:lnTo>
                  <a:pt x="473" y="708"/>
                </a:lnTo>
              </a:path>
            </a:pathLst>
          </a:custGeom>
          <a:noFill/>
          <a:ln w="19050">
            <a:solidFill>
              <a:srgbClr val="333399"/>
            </a:solidFill>
            <a:prstDash val="dash"/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4536" name="Text Box 22"/>
          <p:cNvSpPr txBox="1">
            <a:spLocks noChangeArrowheads="1"/>
          </p:cNvSpPr>
          <p:nvPr/>
        </p:nvSpPr>
        <p:spPr bwMode="auto">
          <a:xfrm>
            <a:off x="3503613" y="1595438"/>
            <a:ext cx="1454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zh-CN" altLang="en-US" sz="200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因特网草案</a:t>
            </a:r>
          </a:p>
        </p:txBody>
      </p:sp>
      <p:sp>
        <p:nvSpPr>
          <p:cNvPr id="64537" name="Text Box 23"/>
          <p:cNvSpPr txBox="1">
            <a:spLocks noChangeArrowheads="1"/>
          </p:cNvSpPr>
          <p:nvPr/>
        </p:nvSpPr>
        <p:spPr bwMode="auto">
          <a:xfrm>
            <a:off x="3609975" y="2584450"/>
            <a:ext cx="1200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zh-CN" altLang="en-US" sz="200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建议标准</a:t>
            </a:r>
          </a:p>
        </p:txBody>
      </p:sp>
      <p:sp>
        <p:nvSpPr>
          <p:cNvPr id="64538" name="Text Box 24"/>
          <p:cNvSpPr txBox="1">
            <a:spLocks noChangeArrowheads="1"/>
          </p:cNvSpPr>
          <p:nvPr/>
        </p:nvSpPr>
        <p:spPr bwMode="auto">
          <a:xfrm>
            <a:off x="3625850" y="3540125"/>
            <a:ext cx="1200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zh-CN" altLang="en-US" sz="200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草案标准</a:t>
            </a:r>
          </a:p>
        </p:txBody>
      </p:sp>
      <p:sp>
        <p:nvSpPr>
          <p:cNvPr id="64539" name="Text Box 25"/>
          <p:cNvSpPr txBox="1">
            <a:spLocks noChangeArrowheads="1"/>
          </p:cNvSpPr>
          <p:nvPr/>
        </p:nvSpPr>
        <p:spPr bwMode="auto">
          <a:xfrm>
            <a:off x="3497263" y="4475163"/>
            <a:ext cx="1454150" cy="396875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zh-CN" altLang="en-US" sz="2000">
                <a:solidFill>
                  <a:srgbClr val="FF0066"/>
                </a:solidFill>
                <a:latin typeface="Arial" pitchFamily="34" charset="0"/>
                <a:ea typeface="黑体" pitchFamily="49" charset="-122"/>
              </a:rPr>
              <a:t>因特网标准</a:t>
            </a:r>
          </a:p>
        </p:txBody>
      </p:sp>
      <p:sp>
        <p:nvSpPr>
          <p:cNvPr id="64540" name="Text Box 26"/>
          <p:cNvSpPr txBox="1">
            <a:spLocks noChangeArrowheads="1"/>
          </p:cNvSpPr>
          <p:nvPr/>
        </p:nvSpPr>
        <p:spPr bwMode="auto">
          <a:xfrm>
            <a:off x="3465513" y="5411788"/>
            <a:ext cx="15382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zh-CN" altLang="en-US" sz="2000">
                <a:solidFill>
                  <a:srgbClr val="FF0066"/>
                </a:solidFill>
                <a:latin typeface="Arial" pitchFamily="34" charset="0"/>
                <a:ea typeface="黑体" pitchFamily="49" charset="-122"/>
              </a:rPr>
              <a:t>历史的 </a:t>
            </a:r>
            <a:r>
              <a:rPr kumimoji="1" lang="en-US" altLang="zh-CN" sz="2000">
                <a:solidFill>
                  <a:srgbClr val="FF0066"/>
                </a:solidFill>
                <a:latin typeface="Arial" pitchFamily="34" charset="0"/>
                <a:ea typeface="黑体" pitchFamily="49" charset="-122"/>
              </a:rPr>
              <a:t>RFC</a:t>
            </a:r>
          </a:p>
        </p:txBody>
      </p:sp>
      <p:sp>
        <p:nvSpPr>
          <p:cNvPr id="64541" name="Text Box 27"/>
          <p:cNvSpPr txBox="1">
            <a:spLocks noChangeArrowheads="1"/>
          </p:cNvSpPr>
          <p:nvPr/>
        </p:nvSpPr>
        <p:spPr bwMode="auto">
          <a:xfrm>
            <a:off x="701675" y="2589213"/>
            <a:ext cx="1538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zh-CN" altLang="en-US" sz="2000">
                <a:solidFill>
                  <a:srgbClr val="FF0066"/>
                </a:solidFill>
                <a:latin typeface="Arial" pitchFamily="34" charset="0"/>
                <a:ea typeface="黑体" pitchFamily="49" charset="-122"/>
              </a:rPr>
              <a:t>实验的 </a:t>
            </a:r>
            <a:r>
              <a:rPr kumimoji="1" lang="en-US" altLang="zh-CN" sz="2000">
                <a:solidFill>
                  <a:srgbClr val="FF0066"/>
                </a:solidFill>
                <a:latin typeface="Arial" pitchFamily="34" charset="0"/>
                <a:ea typeface="黑体" pitchFamily="49" charset="-122"/>
              </a:rPr>
              <a:t>RFC</a:t>
            </a:r>
          </a:p>
        </p:txBody>
      </p:sp>
      <p:sp>
        <p:nvSpPr>
          <p:cNvPr id="64542" name="Text Box 28"/>
          <p:cNvSpPr txBox="1">
            <a:spLocks noChangeArrowheads="1"/>
          </p:cNvSpPr>
          <p:nvPr/>
        </p:nvSpPr>
        <p:spPr bwMode="auto">
          <a:xfrm>
            <a:off x="5940425" y="2605088"/>
            <a:ext cx="2047875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zh-CN" altLang="en-US" sz="2000">
                <a:solidFill>
                  <a:srgbClr val="FF0066"/>
                </a:solidFill>
                <a:latin typeface="Arial" pitchFamily="34" charset="0"/>
                <a:ea typeface="黑体" pitchFamily="49" charset="-122"/>
              </a:rPr>
              <a:t>提供信息的 </a:t>
            </a:r>
            <a:r>
              <a:rPr kumimoji="1" lang="en-US" altLang="zh-CN" sz="2000">
                <a:solidFill>
                  <a:srgbClr val="FF0066"/>
                </a:solidFill>
                <a:latin typeface="Arial" pitchFamily="34" charset="0"/>
                <a:ea typeface="黑体" pitchFamily="49" charset="-122"/>
              </a:rPr>
              <a:t>RFC</a:t>
            </a:r>
          </a:p>
        </p:txBody>
      </p:sp>
      <p:sp>
        <p:nvSpPr>
          <p:cNvPr id="64543" name="Line 29"/>
          <p:cNvSpPr>
            <a:spLocks noChangeShapeType="1"/>
          </p:cNvSpPr>
          <p:nvPr/>
        </p:nvSpPr>
        <p:spPr bwMode="auto">
          <a:xfrm>
            <a:off x="420688" y="2312988"/>
            <a:ext cx="8237537" cy="0"/>
          </a:xfrm>
          <a:prstGeom prst="line">
            <a:avLst/>
          </a:prstGeom>
          <a:noFill/>
          <a:ln w="9525">
            <a:solidFill>
              <a:srgbClr val="33339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4544" name="Line 30"/>
          <p:cNvSpPr>
            <a:spLocks noChangeShapeType="1"/>
          </p:cNvSpPr>
          <p:nvPr/>
        </p:nvSpPr>
        <p:spPr bwMode="auto">
          <a:xfrm>
            <a:off x="420688" y="6024563"/>
            <a:ext cx="8237537" cy="0"/>
          </a:xfrm>
          <a:prstGeom prst="line">
            <a:avLst/>
          </a:prstGeom>
          <a:noFill/>
          <a:ln w="9525">
            <a:solidFill>
              <a:srgbClr val="33339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4545" name="Line 31"/>
          <p:cNvSpPr>
            <a:spLocks noChangeShapeType="1"/>
          </p:cNvSpPr>
          <p:nvPr/>
        </p:nvSpPr>
        <p:spPr bwMode="auto">
          <a:xfrm>
            <a:off x="8275638" y="2300288"/>
            <a:ext cx="0" cy="3724275"/>
          </a:xfrm>
          <a:prstGeom prst="line">
            <a:avLst/>
          </a:prstGeom>
          <a:noFill/>
          <a:ln w="19050">
            <a:solidFill>
              <a:srgbClr val="333399"/>
            </a:solidFill>
            <a:round/>
            <a:headEnd type="triangle" w="sm" len="med"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4546" name="Text Box 32"/>
          <p:cNvSpPr txBox="1">
            <a:spLocks noChangeArrowheads="1"/>
          </p:cNvSpPr>
          <p:nvPr/>
        </p:nvSpPr>
        <p:spPr bwMode="auto">
          <a:xfrm>
            <a:off x="7710488" y="3976688"/>
            <a:ext cx="1243012" cy="396875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en-US" altLang="zh-CN" sz="200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6 </a:t>
            </a:r>
            <a:r>
              <a:rPr kumimoji="1" lang="zh-CN" altLang="en-US" sz="200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种 </a:t>
            </a:r>
            <a:r>
              <a:rPr kumimoji="1" lang="en-US" altLang="zh-CN" sz="200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RFC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152589"/>
            <a:ext cx="7772400" cy="1143000"/>
          </a:xfrm>
        </p:spPr>
        <p:txBody>
          <a:bodyPr/>
          <a:lstStyle/>
          <a:p>
            <a:pPr algn="ctr"/>
            <a:r>
              <a:rPr lang="zh-CN" altLang="en-US" dirty="0" smtClean="0"/>
              <a:t>第一阶段代表：</a:t>
            </a:r>
            <a:r>
              <a:rPr lang="en-US" altLang="zh-CN" dirty="0" smtClean="0"/>
              <a:t>SAGE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73EBCC-21F0-43D7-A044-8E25475800F4}" type="slidenum">
              <a:rPr lang="zh-CN" altLang="en-US" smtClean="0"/>
              <a:pPr>
                <a:defRPr/>
              </a:pPr>
              <a:t>9</a:t>
            </a:fld>
            <a:endParaRPr lang="en-US" altLang="zh-CN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9897406"/>
              </p:ext>
            </p:extLst>
          </p:nvPr>
        </p:nvGraphicFramePr>
        <p:xfrm>
          <a:off x="541338" y="1155701"/>
          <a:ext cx="2714625" cy="331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18" name="Visio" r:id="rId3" imgW="2479760" imgH="2201814" progId="Visio.Drawing.11">
                  <p:embed/>
                </p:oleObj>
              </mc:Choice>
              <mc:Fallback>
                <p:oleObj name="Visio" r:id="rId3" imgW="2479760" imgH="220181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338" y="1155701"/>
                        <a:ext cx="2714625" cy="331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3568700" y="990411"/>
            <a:ext cx="5473700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ts val="1800"/>
              </a:spcBef>
              <a:buFont typeface="Wingdings 2" pitchFamily="18" charset="2"/>
              <a:buNone/>
            </a:pPr>
            <a:r>
              <a:rPr lang="en-US" altLang="zh-CN" b="1" dirty="0"/>
              <a:t>20</a:t>
            </a:r>
            <a:r>
              <a:rPr lang="zh-CN" altLang="en-US" b="1" dirty="0"/>
              <a:t>世纪</a:t>
            </a:r>
            <a:r>
              <a:rPr lang="en-US" altLang="zh-CN" b="1" dirty="0"/>
              <a:t>50</a:t>
            </a:r>
            <a:r>
              <a:rPr lang="zh-CN" altLang="en-US" b="1" dirty="0"/>
              <a:t>年代建立于美国的</a:t>
            </a:r>
            <a:r>
              <a:rPr lang="zh-CN" altLang="en-US" b="1" dirty="0">
                <a:solidFill>
                  <a:srgbClr val="FF0000"/>
                </a:solidFill>
              </a:rPr>
              <a:t>半自动地面防空系统</a:t>
            </a:r>
            <a:r>
              <a:rPr lang="en-US" altLang="zh-CN" b="1" dirty="0">
                <a:solidFill>
                  <a:srgbClr val="FF0000"/>
                </a:solidFill>
              </a:rPr>
              <a:t>SAGE</a:t>
            </a:r>
            <a:r>
              <a:rPr lang="en-US" altLang="zh-CN" b="1" dirty="0" smtClean="0"/>
              <a:t>:</a:t>
            </a:r>
            <a:r>
              <a:rPr lang="zh-CN" altLang="en-US" b="1" dirty="0" smtClean="0"/>
              <a:t>把</a:t>
            </a:r>
            <a:r>
              <a:rPr lang="zh-CN" altLang="en-US" b="1" dirty="0"/>
              <a:t>远距离的</a:t>
            </a:r>
            <a:r>
              <a:rPr lang="zh-CN" altLang="en-US" b="1" dirty="0" smtClean="0"/>
              <a:t>雷达通过</a:t>
            </a:r>
            <a:r>
              <a:rPr lang="zh-CN" altLang="en-US" b="1" dirty="0"/>
              <a:t>通信线路送到一台旋风型计算机上进行处理和控制，首次实现了</a:t>
            </a:r>
            <a:r>
              <a:rPr lang="zh-CN" altLang="en-US" b="1" dirty="0" smtClean="0"/>
              <a:t>计算机和通信的</a:t>
            </a:r>
            <a:r>
              <a:rPr lang="zh-CN" altLang="en-US" b="1" dirty="0"/>
              <a:t>结合</a:t>
            </a:r>
            <a:r>
              <a:rPr lang="zh-CN" altLang="en-US" b="1" dirty="0" smtClean="0"/>
              <a:t>。特点</a:t>
            </a:r>
            <a:r>
              <a:rPr lang="en-US" altLang="zh-CN" b="1" dirty="0" smtClean="0"/>
              <a:t>:</a:t>
            </a:r>
          </a:p>
          <a:p>
            <a:pPr eaLnBrk="1" hangingPunct="1">
              <a:spcBef>
                <a:spcPts val="1800"/>
              </a:spcBef>
              <a:buFont typeface="Wingdings 2" pitchFamily="18" charset="2"/>
              <a:buNone/>
            </a:pPr>
            <a:r>
              <a:rPr lang="zh-CN" altLang="en-US" sz="1800" b="1" dirty="0" smtClean="0"/>
              <a:t>（</a:t>
            </a:r>
            <a:r>
              <a:rPr lang="en-US" altLang="zh-CN" sz="1800" b="1" dirty="0" smtClean="0"/>
              <a:t>1</a:t>
            </a:r>
            <a:r>
              <a:rPr lang="zh-CN" altLang="en-US" sz="1800" b="1" dirty="0" smtClean="0"/>
              <a:t>）</a:t>
            </a:r>
            <a:r>
              <a:rPr lang="zh-CN" altLang="en-US" sz="1800" b="1" dirty="0"/>
              <a:t>以主机为中心</a:t>
            </a:r>
            <a:r>
              <a:rPr lang="zh-CN" altLang="en-US" sz="1800" b="1" dirty="0" smtClean="0"/>
              <a:t>，终端</a:t>
            </a:r>
            <a:r>
              <a:rPr lang="zh-CN" altLang="en-US" sz="1800" b="1" dirty="0"/>
              <a:t>没有</a:t>
            </a:r>
            <a:r>
              <a:rPr lang="zh-CN" altLang="en-US" sz="1800" b="1" dirty="0" smtClean="0"/>
              <a:t>独立数据处理</a:t>
            </a:r>
            <a:r>
              <a:rPr lang="zh-CN" altLang="en-US" sz="1800" b="1" dirty="0"/>
              <a:t>能力</a:t>
            </a:r>
            <a:r>
              <a:rPr lang="zh-CN" altLang="en-US" sz="1800" b="1" dirty="0" smtClean="0"/>
              <a:t>。（</a:t>
            </a:r>
            <a:r>
              <a:rPr lang="en-US" altLang="zh-CN" sz="1800" b="1" dirty="0"/>
              <a:t>2</a:t>
            </a:r>
            <a:r>
              <a:rPr lang="zh-CN" altLang="en-US" sz="1800" b="1" dirty="0" smtClean="0"/>
              <a:t>）主机通过串行接口</a:t>
            </a:r>
            <a:r>
              <a:rPr lang="en-US" altLang="zh-CN" sz="1800" b="1" dirty="0"/>
              <a:t>RS-232</a:t>
            </a:r>
            <a:r>
              <a:rPr lang="zh-CN" altLang="en-US" sz="1800" b="1" dirty="0"/>
              <a:t>与多用户系统相连接</a:t>
            </a:r>
            <a:r>
              <a:rPr lang="zh-CN" altLang="en-US" sz="1800" b="1" dirty="0" smtClean="0"/>
              <a:t>，</a:t>
            </a:r>
            <a:r>
              <a:rPr lang="zh-CN" altLang="en-US" sz="1800" b="1" dirty="0"/>
              <a:t>同时</a:t>
            </a:r>
            <a:r>
              <a:rPr lang="zh-CN" altLang="en-US" sz="1800" b="1" dirty="0" smtClean="0"/>
              <a:t>承担数据处理和通信</a:t>
            </a:r>
            <a:r>
              <a:rPr lang="zh-CN" altLang="en-US" sz="1800" b="1" dirty="0"/>
              <a:t>任务</a:t>
            </a:r>
            <a:r>
              <a:rPr lang="zh-CN" altLang="en-US" sz="1800" b="1" dirty="0" smtClean="0"/>
              <a:t>，主机负担</a:t>
            </a:r>
            <a:r>
              <a:rPr lang="zh-CN" altLang="en-US" sz="1800" b="1" dirty="0"/>
              <a:t>较重</a:t>
            </a:r>
            <a:r>
              <a:rPr lang="zh-CN" altLang="en-US" sz="1800" b="1" dirty="0" smtClean="0"/>
              <a:t>。</a:t>
            </a:r>
            <a:r>
              <a:rPr lang="en-US" altLang="zh-CN" sz="1800" b="1" dirty="0"/>
              <a:t> </a:t>
            </a:r>
            <a:r>
              <a:rPr lang="en-US" altLang="zh-CN" sz="1800" b="1" dirty="0" smtClean="0"/>
              <a:t> </a:t>
            </a:r>
            <a:r>
              <a:rPr lang="zh-CN" altLang="en-US" sz="1800" b="1" dirty="0" smtClean="0"/>
              <a:t>（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）</a:t>
            </a:r>
            <a:r>
              <a:rPr lang="zh-CN" altLang="en-US" sz="1800" b="1" dirty="0" smtClean="0"/>
              <a:t>终端运行</a:t>
            </a:r>
            <a:r>
              <a:rPr lang="zh-CN" altLang="en-US" sz="1800" b="1" dirty="0"/>
              <a:t>速度慢</a:t>
            </a:r>
            <a:r>
              <a:rPr lang="zh-CN" altLang="en-US" sz="1800" b="1" dirty="0" smtClean="0"/>
              <a:t>，每个用户独占</a:t>
            </a:r>
            <a:r>
              <a:rPr lang="zh-CN" altLang="en-US" sz="1800" b="1" dirty="0"/>
              <a:t>一</a:t>
            </a:r>
            <a:r>
              <a:rPr lang="zh-CN" altLang="en-US" sz="1800" b="1" dirty="0" smtClean="0"/>
              <a:t>条通信</a:t>
            </a:r>
            <a:r>
              <a:rPr lang="zh-CN" altLang="en-US" sz="1800" b="1" dirty="0"/>
              <a:t>线路，线路利用率较低</a:t>
            </a:r>
            <a:r>
              <a:rPr lang="zh-CN" altLang="en-US" sz="1800" b="1" dirty="0" smtClean="0"/>
              <a:t>。（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）这种结构属于集中控制方式，可靠性低。</a:t>
            </a:r>
          </a:p>
          <a:p>
            <a:pPr eaLnBrk="1" hangingPunct="1">
              <a:spcBef>
                <a:spcPts val="1800"/>
              </a:spcBef>
            </a:pPr>
            <a:endParaRPr lang="zh-CN" altLang="en-US" b="1" dirty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3076127"/>
              </p:ext>
            </p:extLst>
          </p:nvPr>
        </p:nvGraphicFramePr>
        <p:xfrm>
          <a:off x="1116806" y="4102100"/>
          <a:ext cx="6859587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19" name="Visio" r:id="rId5" imgW="3954560" imgH="1832866" progId="Visio.Drawing.11">
                  <p:embed/>
                </p:oleObj>
              </mc:Choice>
              <mc:Fallback>
                <p:oleObj name="Visio" r:id="rId5" imgW="3954560" imgH="183286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806" y="4102100"/>
                        <a:ext cx="6859587" cy="285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45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718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58011E5-1B94-46DA-B8FF-70D30E791FC3}" type="slidenum">
              <a:rPr lang="zh-CN" altLang="en-US" sz="1400" smtClean="0"/>
              <a:pPr/>
              <a:t>90</a:t>
            </a:fld>
            <a:endParaRPr lang="en-US" altLang="zh-CN" sz="1400" smtClean="0"/>
          </a:p>
        </p:txBody>
      </p:sp>
      <p:sp>
        <p:nvSpPr>
          <p:cNvPr id="7185" name="Footer Placeholder 5"/>
          <p:cNvSpPr txBox="1">
            <a:spLocks noGrp="1"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zh-CN" altLang="en-US" sz="1400">
                <a:latin typeface="Comic Sans MS" pitchFamily="66" charset="0"/>
                <a:ea typeface="宋体" pitchFamily="2" charset="-122"/>
              </a:rPr>
              <a:t> </a:t>
            </a:r>
            <a:r>
              <a:rPr lang="en-US" altLang="zh-CN" sz="1400">
                <a:latin typeface="Comic Sans MS" pitchFamily="66" charset="0"/>
                <a:ea typeface="宋体" pitchFamily="2" charset="-122"/>
              </a:rPr>
              <a:t>Introduction</a:t>
            </a:r>
            <a:endParaRPr lang="en-US" altLang="zh-CN" sz="1400">
              <a:ea typeface="宋体" pitchFamily="2" charset="-122"/>
            </a:endParaRPr>
          </a:p>
        </p:txBody>
      </p:sp>
      <p:sp>
        <p:nvSpPr>
          <p:cNvPr id="7186" name="Slide Number Placeholder 6"/>
          <p:cNvSpPr txBox="1">
            <a:spLocks noGrp="1"/>
          </p:cNvSpPr>
          <p:nvPr/>
        </p:nvSpPr>
        <p:spPr bwMode="auto">
          <a:xfrm>
            <a:off x="8305800" y="6400800"/>
            <a:ext cx="625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altLang="zh-CN" sz="1400">
                <a:ea typeface="宋体" pitchFamily="2" charset="-122"/>
              </a:rPr>
              <a:t>1-</a:t>
            </a:r>
            <a:fld id="{2AF8FE67-2F6F-460C-92D6-67B7C826C5AA}" type="slidenum">
              <a:rPr lang="en-US" altLang="zh-CN" sz="1400">
                <a:ea typeface="宋体" pitchFamily="2" charset="-122"/>
              </a:rPr>
              <a:pPr algn="r"/>
              <a:t>90</a:t>
            </a:fld>
            <a:endParaRPr lang="en-US" altLang="zh-CN" sz="1400">
              <a:ea typeface="宋体" pitchFamily="2" charset="-122"/>
            </a:endParaRPr>
          </a:p>
        </p:txBody>
      </p:sp>
      <p:grpSp>
        <p:nvGrpSpPr>
          <p:cNvPr id="2" name="Group 871"/>
          <p:cNvGrpSpPr>
            <a:grpSpLocks/>
          </p:cNvGrpSpPr>
          <p:nvPr/>
        </p:nvGrpSpPr>
        <p:grpSpPr bwMode="auto">
          <a:xfrm>
            <a:off x="4989513" y="1639888"/>
            <a:ext cx="3470275" cy="4168775"/>
            <a:chOff x="3143" y="1033"/>
            <a:chExt cx="2186" cy="2626"/>
          </a:xfrm>
        </p:grpSpPr>
        <p:sp>
          <p:nvSpPr>
            <p:cNvPr id="7484" name="Freeform 553"/>
            <p:cNvSpPr>
              <a:spLocks/>
            </p:cNvSpPr>
            <p:nvPr/>
          </p:nvSpPr>
          <p:spPr bwMode="auto">
            <a:xfrm>
              <a:off x="4227" y="2178"/>
              <a:ext cx="828" cy="425"/>
            </a:xfrm>
            <a:custGeom>
              <a:avLst/>
              <a:gdLst>
                <a:gd name="T0" fmla="*/ 382 w 828"/>
                <a:gd name="T1" fmla="*/ 30 h 425"/>
                <a:gd name="T2" fmla="*/ 370 w 828"/>
                <a:gd name="T3" fmla="*/ 30 h 425"/>
                <a:gd name="T4" fmla="*/ 126 w 828"/>
                <a:gd name="T5" fmla="*/ 32 h 425"/>
                <a:gd name="T6" fmla="*/ 6 w 828"/>
                <a:gd name="T7" fmla="*/ 126 h 425"/>
                <a:gd name="T8" fmla="*/ 92 w 828"/>
                <a:gd name="T9" fmla="*/ 274 h 425"/>
                <a:gd name="T10" fmla="*/ 292 w 828"/>
                <a:gd name="T11" fmla="*/ 384 h 425"/>
                <a:gd name="T12" fmla="*/ 540 w 828"/>
                <a:gd name="T13" fmla="*/ 416 h 425"/>
                <a:gd name="T14" fmla="*/ 698 w 828"/>
                <a:gd name="T15" fmla="*/ 330 h 425"/>
                <a:gd name="T16" fmla="*/ 776 w 828"/>
                <a:gd name="T17" fmla="*/ 170 h 425"/>
                <a:gd name="T18" fmla="*/ 792 w 828"/>
                <a:gd name="T19" fmla="*/ 22 h 425"/>
                <a:gd name="T20" fmla="*/ 560 w 828"/>
                <a:gd name="T21" fmla="*/ 38 h 425"/>
                <a:gd name="T22" fmla="*/ 382 w 828"/>
                <a:gd name="T23" fmla="*/ 30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5" name="Freeform 554"/>
            <p:cNvSpPr>
              <a:spLocks/>
            </p:cNvSpPr>
            <p:nvPr/>
          </p:nvSpPr>
          <p:spPr bwMode="auto">
            <a:xfrm>
              <a:off x="4239" y="1217"/>
              <a:ext cx="1090" cy="658"/>
            </a:xfrm>
            <a:custGeom>
              <a:avLst/>
              <a:gdLst>
                <a:gd name="T0" fmla="*/ 2491 w 765"/>
                <a:gd name="T1" fmla="*/ 60 h 459"/>
                <a:gd name="T2" fmla="*/ 1688 w 765"/>
                <a:gd name="T3" fmla="*/ 421 h 459"/>
                <a:gd name="T4" fmla="*/ 564 w 765"/>
                <a:gd name="T5" fmla="*/ 604 h 459"/>
                <a:gd name="T6" fmla="*/ 81 w 765"/>
                <a:gd name="T7" fmla="*/ 2037 h 459"/>
                <a:gd name="T8" fmla="*/ 1056 w 765"/>
                <a:gd name="T9" fmla="*/ 2686 h 459"/>
                <a:gd name="T10" fmla="*/ 2030 w 765"/>
                <a:gd name="T11" fmla="*/ 2582 h 459"/>
                <a:gd name="T12" fmla="*/ 3427 w 765"/>
                <a:gd name="T13" fmla="*/ 2686 h 459"/>
                <a:gd name="T14" fmla="*/ 4101 w 765"/>
                <a:gd name="T15" fmla="*/ 2629 h 459"/>
                <a:gd name="T16" fmla="*/ 4414 w 765"/>
                <a:gd name="T17" fmla="*/ 2251 h 459"/>
                <a:gd name="T18" fmla="*/ 4406 w 765"/>
                <a:gd name="T19" fmla="*/ 958 h 459"/>
                <a:gd name="T20" fmla="*/ 3888 w 765"/>
                <a:gd name="T21" fmla="*/ 205 h 459"/>
                <a:gd name="T22" fmla="*/ 2491 w 765"/>
                <a:gd name="T23" fmla="*/ 60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6" name="Freeform 555"/>
            <p:cNvSpPr>
              <a:spLocks/>
            </p:cNvSpPr>
            <p:nvPr/>
          </p:nvSpPr>
          <p:spPr bwMode="auto">
            <a:xfrm>
              <a:off x="3143" y="1033"/>
              <a:ext cx="1036" cy="675"/>
            </a:xfrm>
            <a:custGeom>
              <a:avLst/>
              <a:gdLst>
                <a:gd name="T0" fmla="*/ 648 w 1036"/>
                <a:gd name="T1" fmla="*/ 11 h 675"/>
                <a:gd name="T2" fmla="*/ 390 w 1036"/>
                <a:gd name="T3" fmla="*/ 53 h 675"/>
                <a:gd name="T4" fmla="*/ 206 w 1036"/>
                <a:gd name="T5" fmla="*/ 129 h 675"/>
                <a:gd name="T6" fmla="*/ 152 w 1036"/>
                <a:gd name="T7" fmla="*/ 229 h 675"/>
                <a:gd name="T8" fmla="*/ 22 w 1036"/>
                <a:gd name="T9" fmla="*/ 297 h 675"/>
                <a:gd name="T10" fmla="*/ 18 w 1036"/>
                <a:gd name="T11" fmla="*/ 459 h 675"/>
                <a:gd name="T12" fmla="*/ 132 w 1036"/>
                <a:gd name="T13" fmla="*/ 489 h 675"/>
                <a:gd name="T14" fmla="*/ 458 w 1036"/>
                <a:gd name="T15" fmla="*/ 489 h 675"/>
                <a:gd name="T16" fmla="*/ 598 w 1036"/>
                <a:gd name="T17" fmla="*/ 555 h 675"/>
                <a:gd name="T18" fmla="*/ 752 w 1036"/>
                <a:gd name="T19" fmla="*/ 657 h 675"/>
                <a:gd name="T20" fmla="*/ 870 w 1036"/>
                <a:gd name="T21" fmla="*/ 661 h 675"/>
                <a:gd name="T22" fmla="*/ 952 w 1036"/>
                <a:gd name="T23" fmla="*/ 603 h 675"/>
                <a:gd name="T24" fmla="*/ 992 w 1036"/>
                <a:gd name="T25" fmla="*/ 445 h 675"/>
                <a:gd name="T26" fmla="*/ 1018 w 1036"/>
                <a:gd name="T27" fmla="*/ 291 h 675"/>
                <a:gd name="T28" fmla="*/ 1022 w 1036"/>
                <a:gd name="T29" fmla="*/ 107 h 675"/>
                <a:gd name="T30" fmla="*/ 934 w 1036"/>
                <a:gd name="T31" fmla="*/ 17 h 675"/>
                <a:gd name="T32" fmla="*/ 776 w 1036"/>
                <a:gd name="T33" fmla="*/ 3 h 675"/>
                <a:gd name="T34" fmla="*/ 648 w 1036"/>
                <a:gd name="T35" fmla="*/ 11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487" name="Group 556"/>
            <p:cNvGrpSpPr>
              <a:grpSpLocks/>
            </p:cNvGrpSpPr>
            <p:nvPr/>
          </p:nvGrpSpPr>
          <p:grpSpPr bwMode="auto">
            <a:xfrm>
              <a:off x="3198" y="1874"/>
              <a:ext cx="919" cy="588"/>
              <a:chOff x="2889" y="1631"/>
              <a:chExt cx="980" cy="743"/>
            </a:xfrm>
          </p:grpSpPr>
          <p:sp>
            <p:nvSpPr>
              <p:cNvPr id="7494" name="Rectangle 55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7495" name="AutoShape 55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solidFill>
                    <a:srgbClr val="00CCFF"/>
                  </a:solidFill>
                  <a:ea typeface="宋体" pitchFamily="2" charset="-122"/>
                </a:endParaRPr>
              </a:p>
            </p:txBody>
          </p:sp>
        </p:grpSp>
        <p:sp>
          <p:nvSpPr>
            <p:cNvPr id="7488" name="Line 728"/>
            <p:cNvSpPr>
              <a:spLocks noChangeShapeType="1"/>
            </p:cNvSpPr>
            <p:nvPr/>
          </p:nvSpPr>
          <p:spPr bwMode="auto">
            <a:xfrm>
              <a:off x="3864" y="2312"/>
              <a:ext cx="4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9" name="Line 751"/>
            <p:cNvSpPr>
              <a:spLocks noChangeShapeType="1"/>
            </p:cNvSpPr>
            <p:nvPr/>
          </p:nvSpPr>
          <p:spPr bwMode="auto">
            <a:xfrm>
              <a:off x="4050" y="1586"/>
              <a:ext cx="321" cy="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90" name="Freeform 753"/>
            <p:cNvSpPr>
              <a:spLocks/>
            </p:cNvSpPr>
            <p:nvPr/>
          </p:nvSpPr>
          <p:spPr bwMode="auto">
            <a:xfrm>
              <a:off x="3348" y="2742"/>
              <a:ext cx="1877" cy="917"/>
            </a:xfrm>
            <a:custGeom>
              <a:avLst/>
              <a:gdLst>
                <a:gd name="T0" fmla="*/ 889 w 1877"/>
                <a:gd name="T1" fmla="*/ 23 h 917"/>
                <a:gd name="T2" fmla="*/ 692 w 1877"/>
                <a:gd name="T3" fmla="*/ 109 h 917"/>
                <a:gd name="T4" fmla="*/ 415 w 1877"/>
                <a:gd name="T5" fmla="*/ 91 h 917"/>
                <a:gd name="T6" fmla="*/ 112 w 1877"/>
                <a:gd name="T7" fmla="*/ 170 h 917"/>
                <a:gd name="T8" fmla="*/ 50 w 1877"/>
                <a:gd name="T9" fmla="*/ 353 h 917"/>
                <a:gd name="T10" fmla="*/ 14 w 1877"/>
                <a:gd name="T11" fmla="*/ 528 h 917"/>
                <a:gd name="T12" fmla="*/ 139 w 1877"/>
                <a:gd name="T13" fmla="*/ 650 h 917"/>
                <a:gd name="T14" fmla="*/ 505 w 1877"/>
                <a:gd name="T15" fmla="*/ 781 h 917"/>
                <a:gd name="T16" fmla="*/ 933 w 1877"/>
                <a:gd name="T17" fmla="*/ 886 h 917"/>
                <a:gd name="T18" fmla="*/ 1370 w 1877"/>
                <a:gd name="T19" fmla="*/ 901 h 917"/>
                <a:gd name="T20" fmla="*/ 1676 w 1877"/>
                <a:gd name="T21" fmla="*/ 793 h 917"/>
                <a:gd name="T22" fmla="*/ 1860 w 1877"/>
                <a:gd name="T23" fmla="*/ 624 h 917"/>
                <a:gd name="T24" fmla="*/ 1776 w 1877"/>
                <a:gd name="T25" fmla="*/ 219 h 917"/>
                <a:gd name="T26" fmla="*/ 1503 w 1877"/>
                <a:gd name="T27" fmla="*/ 100 h 917"/>
                <a:gd name="T28" fmla="*/ 1200 w 1877"/>
                <a:gd name="T29" fmla="*/ 13 h 917"/>
                <a:gd name="T30" fmla="*/ 889 w 1877"/>
                <a:gd name="T31" fmla="*/ 23 h 91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877"/>
                <a:gd name="T49" fmla="*/ 0 h 917"/>
                <a:gd name="T50" fmla="*/ 1877 w 1877"/>
                <a:gd name="T51" fmla="*/ 917 h 91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877" h="917">
                  <a:moveTo>
                    <a:pt x="889" y="23"/>
                  </a:moveTo>
                  <a:cubicBezTo>
                    <a:pt x="804" y="39"/>
                    <a:pt x="771" y="98"/>
                    <a:pt x="692" y="109"/>
                  </a:cubicBezTo>
                  <a:cubicBezTo>
                    <a:pt x="613" y="120"/>
                    <a:pt x="511" y="81"/>
                    <a:pt x="415" y="91"/>
                  </a:cubicBezTo>
                  <a:cubicBezTo>
                    <a:pt x="319" y="101"/>
                    <a:pt x="174" y="126"/>
                    <a:pt x="112" y="170"/>
                  </a:cubicBezTo>
                  <a:cubicBezTo>
                    <a:pt x="51" y="214"/>
                    <a:pt x="66" y="294"/>
                    <a:pt x="50" y="353"/>
                  </a:cubicBezTo>
                  <a:cubicBezTo>
                    <a:pt x="34" y="412"/>
                    <a:pt x="0" y="479"/>
                    <a:pt x="14" y="528"/>
                  </a:cubicBezTo>
                  <a:cubicBezTo>
                    <a:pt x="29" y="577"/>
                    <a:pt x="57" y="608"/>
                    <a:pt x="139" y="650"/>
                  </a:cubicBezTo>
                  <a:cubicBezTo>
                    <a:pt x="221" y="692"/>
                    <a:pt x="372" y="742"/>
                    <a:pt x="505" y="781"/>
                  </a:cubicBezTo>
                  <a:cubicBezTo>
                    <a:pt x="638" y="820"/>
                    <a:pt x="789" y="866"/>
                    <a:pt x="933" y="886"/>
                  </a:cubicBezTo>
                  <a:cubicBezTo>
                    <a:pt x="1077" y="906"/>
                    <a:pt x="1246" y="917"/>
                    <a:pt x="1370" y="901"/>
                  </a:cubicBezTo>
                  <a:cubicBezTo>
                    <a:pt x="1494" y="885"/>
                    <a:pt x="1594" y="839"/>
                    <a:pt x="1676" y="793"/>
                  </a:cubicBezTo>
                  <a:cubicBezTo>
                    <a:pt x="1758" y="747"/>
                    <a:pt x="1843" y="720"/>
                    <a:pt x="1860" y="624"/>
                  </a:cubicBezTo>
                  <a:cubicBezTo>
                    <a:pt x="1877" y="528"/>
                    <a:pt x="1835" y="306"/>
                    <a:pt x="1776" y="219"/>
                  </a:cubicBezTo>
                  <a:cubicBezTo>
                    <a:pt x="1717" y="132"/>
                    <a:pt x="1599" y="134"/>
                    <a:pt x="1503" y="100"/>
                  </a:cubicBezTo>
                  <a:cubicBezTo>
                    <a:pt x="1407" y="66"/>
                    <a:pt x="1302" y="26"/>
                    <a:pt x="1200" y="13"/>
                  </a:cubicBezTo>
                  <a:cubicBezTo>
                    <a:pt x="1098" y="0"/>
                    <a:pt x="974" y="7"/>
                    <a:pt x="889" y="23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91" name="Line 866"/>
            <p:cNvSpPr>
              <a:spLocks noChangeShapeType="1"/>
            </p:cNvSpPr>
            <p:nvPr/>
          </p:nvSpPr>
          <p:spPr bwMode="auto">
            <a:xfrm flipH="1">
              <a:off x="4411" y="1804"/>
              <a:ext cx="62" cy="4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92" name="Line 867"/>
            <p:cNvSpPr>
              <a:spLocks noChangeShapeType="1"/>
            </p:cNvSpPr>
            <p:nvPr/>
          </p:nvSpPr>
          <p:spPr bwMode="auto">
            <a:xfrm flipH="1">
              <a:off x="4783" y="1804"/>
              <a:ext cx="70" cy="4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93" name="Line 724"/>
            <p:cNvSpPr>
              <a:spLocks noChangeShapeType="1"/>
            </p:cNvSpPr>
            <p:nvPr/>
          </p:nvSpPr>
          <p:spPr bwMode="auto">
            <a:xfrm flipV="1">
              <a:off x="4396" y="2523"/>
              <a:ext cx="143" cy="2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18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77875" y="215900"/>
            <a:ext cx="7772400" cy="1143000"/>
          </a:xfrm>
        </p:spPr>
        <p:txBody>
          <a:bodyPr/>
          <a:lstStyle/>
          <a:p>
            <a:r>
              <a:rPr lang="en-US" altLang="zh-CN" sz="3600" smtClean="0">
                <a:ea typeface="宋体" pitchFamily="2" charset="-122"/>
              </a:rPr>
              <a:t>A closer look at network structure: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17513" y="1381125"/>
            <a:ext cx="3810000" cy="2819400"/>
          </a:xfrm>
        </p:spPr>
        <p:txBody>
          <a:bodyPr/>
          <a:lstStyle/>
          <a:p>
            <a:r>
              <a:rPr lang="en-US" altLang="zh-CN" smtClean="0">
                <a:solidFill>
                  <a:srgbClr val="FF0000"/>
                </a:solidFill>
                <a:ea typeface="宋体" pitchFamily="2" charset="-122"/>
              </a:rPr>
              <a:t>network edge:</a:t>
            </a:r>
            <a:r>
              <a:rPr lang="en-US" altLang="zh-CN" smtClean="0">
                <a:ea typeface="宋体" pitchFamily="2" charset="-122"/>
              </a:rPr>
              <a:t> applications and hosts</a:t>
            </a:r>
          </a:p>
        </p:txBody>
      </p:sp>
      <p:grpSp>
        <p:nvGrpSpPr>
          <p:cNvPr id="4" name="Group 868"/>
          <p:cNvGrpSpPr>
            <a:grpSpLocks/>
          </p:cNvGrpSpPr>
          <p:nvPr/>
        </p:nvGrpSpPr>
        <p:grpSpPr bwMode="auto">
          <a:xfrm>
            <a:off x="5103813" y="1658938"/>
            <a:ext cx="3021012" cy="3981450"/>
            <a:chOff x="3189" y="1069"/>
            <a:chExt cx="1903" cy="2508"/>
          </a:xfrm>
        </p:grpSpPr>
        <p:grpSp>
          <p:nvGrpSpPr>
            <p:cNvPr id="7457" name="Group 590"/>
            <p:cNvGrpSpPr>
              <a:grpSpLocks/>
            </p:cNvGrpSpPr>
            <p:nvPr/>
          </p:nvGrpSpPr>
          <p:grpSpPr bwMode="auto">
            <a:xfrm>
              <a:off x="3189" y="1364"/>
              <a:ext cx="436" cy="114"/>
              <a:chOff x="3072" y="739"/>
              <a:chExt cx="652" cy="146"/>
            </a:xfrm>
          </p:grpSpPr>
          <p:pic>
            <p:nvPicPr>
              <p:cNvPr id="7481" name="Picture 591" descr="lgv_fqmg[1]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237" y="739"/>
                <a:ext cx="487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482" name="Line 592"/>
              <p:cNvSpPr>
                <a:spLocks noChangeShapeType="1"/>
              </p:cNvSpPr>
              <p:nvPr/>
            </p:nvSpPr>
            <p:spPr bwMode="auto">
              <a:xfrm flipH="1">
                <a:off x="3104" y="784"/>
                <a:ext cx="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83" name="Line 593"/>
              <p:cNvSpPr>
                <a:spLocks noChangeShapeType="1"/>
              </p:cNvSpPr>
              <p:nvPr/>
            </p:nvSpPr>
            <p:spPr bwMode="auto">
              <a:xfrm flipH="1">
                <a:off x="3072" y="760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7458" name="Picture 594" descr="imgyjavg[1]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5" y="1183"/>
              <a:ext cx="232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459" name="Group 595"/>
            <p:cNvGrpSpPr>
              <a:grpSpLocks/>
            </p:cNvGrpSpPr>
            <p:nvPr/>
          </p:nvGrpSpPr>
          <p:grpSpPr bwMode="auto">
            <a:xfrm>
              <a:off x="3846" y="1069"/>
              <a:ext cx="256" cy="269"/>
              <a:chOff x="2870" y="1518"/>
              <a:chExt cx="292" cy="320"/>
            </a:xfrm>
          </p:grpSpPr>
          <p:graphicFrame>
            <p:nvGraphicFramePr>
              <p:cNvPr id="7181" name="Object 596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030" name="Clip" r:id="rId6" imgW="819000" imgH="847800" progId="MS_ClipArt_Gallery.2">
                      <p:embed/>
                    </p:oleObj>
                  </mc:Choice>
                  <mc:Fallback>
                    <p:oleObj name="Clip" r:id="rId6" imgW="819000" imgH="847800" progId="MS_ClipArt_Gallery.2">
                      <p:embed/>
                      <p:pic>
                        <p:nvPicPr>
                          <p:cNvPr id="0" name="Object 59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182" name="Object 597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031" name="Clip" r:id="rId8" imgW="1266840" imgH="1200240" progId="MS_ClipArt_Gallery.2">
                      <p:embed/>
                    </p:oleObj>
                  </mc:Choice>
                  <mc:Fallback>
                    <p:oleObj name="Clip" r:id="rId8" imgW="1266840" imgH="1200240" progId="MS_ClipArt_Gallery.2">
                      <p:embed/>
                      <p:pic>
                        <p:nvPicPr>
                          <p:cNvPr id="0" name="Object 59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460" name="Group 729"/>
            <p:cNvGrpSpPr>
              <a:grpSpLocks/>
            </p:cNvGrpSpPr>
            <p:nvPr/>
          </p:nvGrpSpPr>
          <p:grpSpPr bwMode="auto">
            <a:xfrm>
              <a:off x="3390" y="1979"/>
              <a:ext cx="209" cy="224"/>
              <a:chOff x="2870" y="1518"/>
              <a:chExt cx="292" cy="320"/>
            </a:xfrm>
          </p:grpSpPr>
          <p:graphicFrame>
            <p:nvGraphicFramePr>
              <p:cNvPr id="7179" name="Object 730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032" name="Clip" r:id="rId10" imgW="819000" imgH="847800" progId="MS_ClipArt_Gallery.2">
                      <p:embed/>
                    </p:oleObj>
                  </mc:Choice>
                  <mc:Fallback>
                    <p:oleObj name="Clip" r:id="rId10" imgW="819000" imgH="847800" progId="MS_ClipArt_Gallery.2">
                      <p:embed/>
                      <p:pic>
                        <p:nvPicPr>
                          <p:cNvPr id="0" name="Object 73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180" name="Object 731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033" name="Clip" r:id="rId11" imgW="1266840" imgH="1200240" progId="MS_ClipArt_Gallery.2">
                      <p:embed/>
                    </p:oleObj>
                  </mc:Choice>
                  <mc:Fallback>
                    <p:oleObj name="Clip" r:id="rId11" imgW="1266840" imgH="1200240" progId="MS_ClipArt_Gallery.2">
                      <p:embed/>
                      <p:pic>
                        <p:nvPicPr>
                          <p:cNvPr id="0" name="Object 73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7170" name="Object 750"/>
            <p:cNvGraphicFramePr>
              <a:graphicFrameLocks noChangeAspect="1"/>
            </p:cNvGraphicFramePr>
            <p:nvPr/>
          </p:nvGraphicFramePr>
          <p:xfrm>
            <a:off x="3660" y="2006"/>
            <a:ext cx="207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34" name="Clip" r:id="rId12" imgW="1305000" imgH="1085760" progId="MS_ClipArt_Gallery.2">
                    <p:embed/>
                  </p:oleObj>
                </mc:Choice>
                <mc:Fallback>
                  <p:oleObj name="Clip" r:id="rId12" imgW="1305000" imgH="1085760" progId="MS_ClipArt_Gallery.2">
                    <p:embed/>
                    <p:pic>
                      <p:nvPicPr>
                        <p:cNvPr id="0" name="Object 7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60" y="2006"/>
                          <a:ext cx="207" cy="1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7461" name="Group 755"/>
            <p:cNvGrpSpPr>
              <a:grpSpLocks/>
            </p:cNvGrpSpPr>
            <p:nvPr/>
          </p:nvGrpSpPr>
          <p:grpSpPr bwMode="auto">
            <a:xfrm>
              <a:off x="4702" y="3292"/>
              <a:ext cx="125" cy="230"/>
              <a:chOff x="4180" y="783"/>
              <a:chExt cx="150" cy="307"/>
            </a:xfrm>
          </p:grpSpPr>
          <p:sp>
            <p:nvSpPr>
              <p:cNvPr id="7473" name="AutoShape 756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7474" name="Rectangle 757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7475" name="Rectangle 758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7476" name="AutoShape 759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7477" name="Line 760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478" name="Line 761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479" name="Rectangle 762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7480" name="Rectangle 763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</p:grpSp>
        <p:graphicFrame>
          <p:nvGraphicFramePr>
            <p:cNvPr id="7171" name="Object 818"/>
            <p:cNvGraphicFramePr>
              <a:graphicFrameLocks noChangeAspect="1"/>
            </p:cNvGraphicFramePr>
            <p:nvPr/>
          </p:nvGraphicFramePr>
          <p:xfrm>
            <a:off x="3417" y="3101"/>
            <a:ext cx="216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35" name="Clip" r:id="rId14" imgW="1305000" imgH="1085760" progId="MS_ClipArt_Gallery.2">
                    <p:embed/>
                  </p:oleObj>
                </mc:Choice>
                <mc:Fallback>
                  <p:oleObj name="Clip" r:id="rId14" imgW="1305000" imgH="1085760" progId="MS_ClipArt_Gallery.2">
                    <p:embed/>
                    <p:pic>
                      <p:nvPicPr>
                        <p:cNvPr id="0" name="Object 8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17" y="3101"/>
                          <a:ext cx="216" cy="1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72" name="Object 819"/>
            <p:cNvGraphicFramePr>
              <a:graphicFrameLocks noChangeAspect="1"/>
            </p:cNvGraphicFramePr>
            <p:nvPr/>
          </p:nvGraphicFramePr>
          <p:xfrm>
            <a:off x="3521" y="2901"/>
            <a:ext cx="216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36" name="Clip" r:id="rId15" imgW="1305000" imgH="1085760" progId="MS_ClipArt_Gallery.2">
                    <p:embed/>
                  </p:oleObj>
                </mc:Choice>
                <mc:Fallback>
                  <p:oleObj name="Clip" r:id="rId15" imgW="1305000" imgH="1085760" progId="MS_ClipArt_Gallery.2">
                    <p:embed/>
                    <p:pic>
                      <p:nvPicPr>
                        <p:cNvPr id="0" name="Object 8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21" y="2901"/>
                          <a:ext cx="216" cy="1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73" name="Object 820"/>
            <p:cNvGraphicFramePr>
              <a:graphicFrameLocks noChangeAspect="1"/>
            </p:cNvGraphicFramePr>
            <p:nvPr/>
          </p:nvGraphicFramePr>
          <p:xfrm>
            <a:off x="3689" y="3261"/>
            <a:ext cx="216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37" name="Clip" r:id="rId16" imgW="1305000" imgH="1085760" progId="MS_ClipArt_Gallery.2">
                    <p:embed/>
                  </p:oleObj>
                </mc:Choice>
                <mc:Fallback>
                  <p:oleObj name="Clip" r:id="rId16" imgW="1305000" imgH="1085760" progId="MS_ClipArt_Gallery.2">
                    <p:embed/>
                    <p:pic>
                      <p:nvPicPr>
                        <p:cNvPr id="0" name="Object 8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89" y="3261"/>
                          <a:ext cx="216" cy="1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74" name="Object 821"/>
            <p:cNvGraphicFramePr>
              <a:graphicFrameLocks noChangeAspect="1"/>
            </p:cNvGraphicFramePr>
            <p:nvPr/>
          </p:nvGraphicFramePr>
          <p:xfrm>
            <a:off x="3903" y="3263"/>
            <a:ext cx="216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38" name="Clip" r:id="rId17" imgW="1305000" imgH="1085760" progId="MS_ClipArt_Gallery.2">
                    <p:embed/>
                  </p:oleObj>
                </mc:Choice>
                <mc:Fallback>
                  <p:oleObj name="Clip" r:id="rId17" imgW="1305000" imgH="1085760" progId="MS_ClipArt_Gallery.2">
                    <p:embed/>
                    <p:pic>
                      <p:nvPicPr>
                        <p:cNvPr id="0" name="Object 8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03" y="3263"/>
                          <a:ext cx="216" cy="1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7462" name="Group 822"/>
            <p:cNvGrpSpPr>
              <a:grpSpLocks/>
            </p:cNvGrpSpPr>
            <p:nvPr/>
          </p:nvGrpSpPr>
          <p:grpSpPr bwMode="auto">
            <a:xfrm>
              <a:off x="4475" y="3342"/>
              <a:ext cx="172" cy="215"/>
              <a:chOff x="2870" y="1518"/>
              <a:chExt cx="292" cy="320"/>
            </a:xfrm>
          </p:grpSpPr>
          <p:graphicFrame>
            <p:nvGraphicFramePr>
              <p:cNvPr id="7177" name="Object 823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039" name="Clip" r:id="rId18" imgW="819000" imgH="847800" progId="MS_ClipArt_Gallery.2">
                      <p:embed/>
                    </p:oleObj>
                  </mc:Choice>
                  <mc:Fallback>
                    <p:oleObj name="Clip" r:id="rId18" imgW="819000" imgH="847800" progId="MS_ClipArt_Gallery.2">
                      <p:embed/>
                      <p:pic>
                        <p:nvPicPr>
                          <p:cNvPr id="0" name="Object 82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178" name="Object 824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040" name="Clip" r:id="rId19" imgW="1266840" imgH="1200240" progId="MS_ClipArt_Gallery.2">
                      <p:embed/>
                    </p:oleObj>
                  </mc:Choice>
                  <mc:Fallback>
                    <p:oleObj name="Clip" r:id="rId19" imgW="1266840" imgH="1200240" progId="MS_ClipArt_Gallery.2">
                      <p:embed/>
                      <p:pic>
                        <p:nvPicPr>
                          <p:cNvPr id="0" name="Object 82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463" name="Group 825"/>
            <p:cNvGrpSpPr>
              <a:grpSpLocks/>
            </p:cNvGrpSpPr>
            <p:nvPr/>
          </p:nvGrpSpPr>
          <p:grpSpPr bwMode="auto">
            <a:xfrm>
              <a:off x="4191" y="3374"/>
              <a:ext cx="220" cy="203"/>
              <a:chOff x="2870" y="1518"/>
              <a:chExt cx="292" cy="320"/>
            </a:xfrm>
          </p:grpSpPr>
          <p:graphicFrame>
            <p:nvGraphicFramePr>
              <p:cNvPr id="7175" name="Object 826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041" name="Clip" r:id="rId20" imgW="819000" imgH="847800" progId="MS_ClipArt_Gallery.2">
                      <p:embed/>
                    </p:oleObj>
                  </mc:Choice>
                  <mc:Fallback>
                    <p:oleObj name="Clip" r:id="rId20" imgW="819000" imgH="847800" progId="MS_ClipArt_Gallery.2">
                      <p:embed/>
                      <p:pic>
                        <p:nvPicPr>
                          <p:cNvPr id="0" name="Object 82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176" name="Object 827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042" name="Clip" r:id="rId21" imgW="1266840" imgH="1200240" progId="MS_ClipArt_Gallery.2">
                      <p:embed/>
                    </p:oleObj>
                  </mc:Choice>
                  <mc:Fallback>
                    <p:oleObj name="Clip" r:id="rId21" imgW="1266840" imgH="1200240" progId="MS_ClipArt_Gallery.2">
                      <p:embed/>
                      <p:pic>
                        <p:nvPicPr>
                          <p:cNvPr id="0" name="Object 82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464" name="Group 848"/>
            <p:cNvGrpSpPr>
              <a:grpSpLocks/>
            </p:cNvGrpSpPr>
            <p:nvPr/>
          </p:nvGrpSpPr>
          <p:grpSpPr bwMode="auto">
            <a:xfrm>
              <a:off x="4961" y="3136"/>
              <a:ext cx="131" cy="258"/>
              <a:chOff x="4180" y="783"/>
              <a:chExt cx="150" cy="307"/>
            </a:xfrm>
          </p:grpSpPr>
          <p:sp>
            <p:nvSpPr>
              <p:cNvPr id="7465" name="AutoShape 849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7466" name="Rectangle 850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7467" name="Rectangle 851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7468" name="AutoShape 852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7469" name="Line 853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470" name="Line 854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471" name="Rectangle 855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7472" name="Rectangle 856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</p:grpSp>
      </p:grpSp>
      <p:grpSp>
        <p:nvGrpSpPr>
          <p:cNvPr id="12" name="Group 869"/>
          <p:cNvGrpSpPr>
            <a:grpSpLocks/>
          </p:cNvGrpSpPr>
          <p:nvPr/>
        </p:nvGrpSpPr>
        <p:grpSpPr bwMode="auto">
          <a:xfrm>
            <a:off x="5454650" y="1822450"/>
            <a:ext cx="2538413" cy="3589338"/>
            <a:chOff x="3418" y="1154"/>
            <a:chExt cx="1599" cy="2261"/>
          </a:xfrm>
        </p:grpSpPr>
        <p:grpSp>
          <p:nvGrpSpPr>
            <p:cNvPr id="7319" name="Group 559"/>
            <p:cNvGrpSpPr>
              <a:grpSpLocks/>
            </p:cNvGrpSpPr>
            <p:nvPr/>
          </p:nvGrpSpPr>
          <p:grpSpPr bwMode="auto">
            <a:xfrm>
              <a:off x="3640" y="1154"/>
              <a:ext cx="212" cy="335"/>
              <a:chOff x="3796" y="1043"/>
              <a:chExt cx="865" cy="1237"/>
            </a:xfrm>
          </p:grpSpPr>
          <p:sp>
            <p:nvSpPr>
              <p:cNvPr id="7427" name="Line 560"/>
              <p:cNvSpPr>
                <a:spLocks noChangeShapeType="1"/>
              </p:cNvSpPr>
              <p:nvPr/>
            </p:nvSpPr>
            <p:spPr bwMode="auto">
              <a:xfrm flipH="1">
                <a:off x="3992" y="1481"/>
                <a:ext cx="235" cy="7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428" name="Line 561"/>
              <p:cNvSpPr>
                <a:spLocks noChangeShapeType="1"/>
              </p:cNvSpPr>
              <p:nvPr/>
            </p:nvSpPr>
            <p:spPr bwMode="auto">
              <a:xfrm>
                <a:off x="4227" y="1481"/>
                <a:ext cx="236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429" name="Line 562"/>
              <p:cNvSpPr>
                <a:spLocks noChangeShapeType="1"/>
              </p:cNvSpPr>
              <p:nvPr/>
            </p:nvSpPr>
            <p:spPr bwMode="auto">
              <a:xfrm>
                <a:off x="3992" y="2201"/>
                <a:ext cx="235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430" name="Line 563"/>
              <p:cNvSpPr>
                <a:spLocks noChangeShapeType="1"/>
              </p:cNvSpPr>
              <p:nvPr/>
            </p:nvSpPr>
            <p:spPr bwMode="auto">
              <a:xfrm flipH="1">
                <a:off x="4227" y="2201"/>
                <a:ext cx="236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431" name="Line 564"/>
              <p:cNvSpPr>
                <a:spLocks noChangeShapeType="1"/>
              </p:cNvSpPr>
              <p:nvPr/>
            </p:nvSpPr>
            <p:spPr bwMode="auto">
              <a:xfrm>
                <a:off x="4227" y="1497"/>
                <a:ext cx="0" cy="78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432" name="Line 565"/>
              <p:cNvSpPr>
                <a:spLocks noChangeShapeType="1"/>
              </p:cNvSpPr>
              <p:nvPr/>
            </p:nvSpPr>
            <p:spPr bwMode="auto">
              <a:xfrm flipV="1">
                <a:off x="3992" y="2127"/>
                <a:ext cx="235" cy="7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433" name="Line 566"/>
              <p:cNvSpPr>
                <a:spLocks noChangeShapeType="1"/>
              </p:cNvSpPr>
              <p:nvPr/>
            </p:nvSpPr>
            <p:spPr bwMode="auto">
              <a:xfrm flipH="1" flipV="1">
                <a:off x="4227" y="2127"/>
                <a:ext cx="236" cy="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434" name="Line 567"/>
              <p:cNvSpPr>
                <a:spLocks noChangeShapeType="1"/>
              </p:cNvSpPr>
              <p:nvPr/>
            </p:nvSpPr>
            <p:spPr bwMode="auto">
              <a:xfrm>
                <a:off x="4092" y="1890"/>
                <a:ext cx="135" cy="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435" name="Line 568"/>
              <p:cNvSpPr>
                <a:spLocks noChangeShapeType="1"/>
              </p:cNvSpPr>
              <p:nvPr/>
            </p:nvSpPr>
            <p:spPr bwMode="auto">
              <a:xfrm flipV="1">
                <a:off x="4227" y="1890"/>
                <a:ext cx="143" cy="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436" name="Line 569"/>
              <p:cNvSpPr>
                <a:spLocks noChangeShapeType="1"/>
              </p:cNvSpPr>
              <p:nvPr/>
            </p:nvSpPr>
            <p:spPr bwMode="auto">
              <a:xfrm>
                <a:off x="4047" y="1996"/>
                <a:ext cx="175" cy="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437" name="Line 570"/>
              <p:cNvSpPr>
                <a:spLocks noChangeShapeType="1"/>
              </p:cNvSpPr>
              <p:nvPr/>
            </p:nvSpPr>
            <p:spPr bwMode="auto">
              <a:xfrm flipV="1">
                <a:off x="4227" y="2012"/>
                <a:ext cx="176" cy="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438" name="Line 571"/>
              <p:cNvSpPr>
                <a:spLocks noChangeShapeType="1"/>
              </p:cNvSpPr>
              <p:nvPr/>
            </p:nvSpPr>
            <p:spPr bwMode="auto">
              <a:xfrm flipV="1">
                <a:off x="4227" y="1782"/>
                <a:ext cx="90" cy="2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439" name="Line 572"/>
              <p:cNvSpPr>
                <a:spLocks noChangeShapeType="1"/>
              </p:cNvSpPr>
              <p:nvPr/>
            </p:nvSpPr>
            <p:spPr bwMode="auto">
              <a:xfrm flipV="1">
                <a:off x="4227" y="1632"/>
                <a:ext cx="57" cy="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440" name="Line 573"/>
              <p:cNvSpPr>
                <a:spLocks noChangeShapeType="1"/>
              </p:cNvSpPr>
              <p:nvPr/>
            </p:nvSpPr>
            <p:spPr bwMode="auto">
              <a:xfrm>
                <a:off x="4126" y="1772"/>
                <a:ext cx="109" cy="3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441" name="Line 574"/>
              <p:cNvSpPr>
                <a:spLocks noChangeShapeType="1"/>
              </p:cNvSpPr>
              <p:nvPr/>
            </p:nvSpPr>
            <p:spPr bwMode="auto">
              <a:xfrm>
                <a:off x="4175" y="1625"/>
                <a:ext cx="63" cy="3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pSp>
            <p:nvGrpSpPr>
              <p:cNvPr id="7442" name="Group 575"/>
              <p:cNvGrpSpPr>
                <a:grpSpLocks/>
              </p:cNvGrpSpPr>
              <p:nvPr/>
            </p:nvGrpSpPr>
            <p:grpSpPr bwMode="auto">
              <a:xfrm>
                <a:off x="4269" y="1415"/>
                <a:ext cx="392" cy="137"/>
                <a:chOff x="4227" y="1360"/>
                <a:chExt cx="863" cy="270"/>
              </a:xfrm>
            </p:grpSpPr>
            <p:sp>
              <p:nvSpPr>
                <p:cNvPr id="7453" name="Line 576"/>
                <p:cNvSpPr>
                  <a:spLocks noChangeShapeType="1"/>
                </p:cNvSpPr>
                <p:nvPr/>
              </p:nvSpPr>
              <p:spPr bwMode="auto">
                <a:xfrm>
                  <a:off x="4227" y="1604"/>
                  <a:ext cx="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7454" name="Line 577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464" y="1205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7455" name="Line 578"/>
                <p:cNvSpPr>
                  <a:spLocks noChangeShapeType="1"/>
                </p:cNvSpPr>
                <p:nvPr/>
              </p:nvSpPr>
              <p:spPr bwMode="auto">
                <a:xfrm rot="6361956">
                  <a:off x="4602" y="1393"/>
                  <a:ext cx="189" cy="203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7456" name="Line 579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745" y="1286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443" name="Group 580"/>
              <p:cNvGrpSpPr>
                <a:grpSpLocks/>
              </p:cNvGrpSpPr>
              <p:nvPr/>
            </p:nvGrpSpPr>
            <p:grpSpPr bwMode="auto">
              <a:xfrm rot="5700496">
                <a:off x="4053" y="1170"/>
                <a:ext cx="392" cy="137"/>
                <a:chOff x="4227" y="1360"/>
                <a:chExt cx="863" cy="270"/>
              </a:xfrm>
            </p:grpSpPr>
            <p:sp>
              <p:nvSpPr>
                <p:cNvPr id="7449" name="Line 581"/>
                <p:cNvSpPr>
                  <a:spLocks noChangeShapeType="1"/>
                </p:cNvSpPr>
                <p:nvPr/>
              </p:nvSpPr>
              <p:spPr bwMode="auto">
                <a:xfrm>
                  <a:off x="4227" y="1604"/>
                  <a:ext cx="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7450" name="Line 582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464" y="1205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7451" name="Line 583"/>
                <p:cNvSpPr>
                  <a:spLocks noChangeShapeType="1"/>
                </p:cNvSpPr>
                <p:nvPr/>
              </p:nvSpPr>
              <p:spPr bwMode="auto">
                <a:xfrm rot="6361956">
                  <a:off x="4602" y="1393"/>
                  <a:ext cx="189" cy="203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7452" name="Line 584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745" y="1286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444" name="Group 585"/>
              <p:cNvGrpSpPr>
                <a:grpSpLocks/>
              </p:cNvGrpSpPr>
              <p:nvPr/>
            </p:nvGrpSpPr>
            <p:grpSpPr bwMode="auto">
              <a:xfrm rot="10800000">
                <a:off x="3796" y="1402"/>
                <a:ext cx="392" cy="137"/>
                <a:chOff x="4227" y="1360"/>
                <a:chExt cx="863" cy="270"/>
              </a:xfrm>
            </p:grpSpPr>
            <p:sp>
              <p:nvSpPr>
                <p:cNvPr id="7445" name="Line 586"/>
                <p:cNvSpPr>
                  <a:spLocks noChangeShapeType="1"/>
                </p:cNvSpPr>
                <p:nvPr/>
              </p:nvSpPr>
              <p:spPr bwMode="auto">
                <a:xfrm>
                  <a:off x="4227" y="1604"/>
                  <a:ext cx="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7446" name="Line 587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464" y="1205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7447" name="Line 588"/>
                <p:cNvSpPr>
                  <a:spLocks noChangeShapeType="1"/>
                </p:cNvSpPr>
                <p:nvPr/>
              </p:nvSpPr>
              <p:spPr bwMode="auto">
                <a:xfrm rot="6361956">
                  <a:off x="4602" y="1393"/>
                  <a:ext cx="189" cy="203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7448" name="Line 589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745" y="1286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320" name="Group 696"/>
            <p:cNvGrpSpPr>
              <a:grpSpLocks/>
            </p:cNvGrpSpPr>
            <p:nvPr/>
          </p:nvGrpSpPr>
          <p:grpSpPr bwMode="auto">
            <a:xfrm>
              <a:off x="3832" y="1529"/>
              <a:ext cx="220" cy="100"/>
              <a:chOff x="3600" y="219"/>
              <a:chExt cx="360" cy="175"/>
            </a:xfrm>
          </p:grpSpPr>
          <p:sp>
            <p:nvSpPr>
              <p:cNvPr id="7414" name="Oval 697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7415" name="Line 698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416" name="Line 699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417" name="Rectangle 700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7418" name="Oval 701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7419" name="Group 702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7424" name="Line 70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425" name="Line 70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426" name="Line 70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420" name="Group 706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7421" name="Line 70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422" name="Line 70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423" name="Line 70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321" name="Group 710"/>
            <p:cNvGrpSpPr>
              <a:grpSpLocks/>
            </p:cNvGrpSpPr>
            <p:nvPr/>
          </p:nvGrpSpPr>
          <p:grpSpPr bwMode="auto">
            <a:xfrm>
              <a:off x="3639" y="2253"/>
              <a:ext cx="220" cy="100"/>
              <a:chOff x="3600" y="219"/>
              <a:chExt cx="360" cy="175"/>
            </a:xfrm>
          </p:grpSpPr>
          <p:sp>
            <p:nvSpPr>
              <p:cNvPr id="7401" name="Oval 711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7402" name="Line 712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403" name="Line 713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404" name="Rectangle 714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7405" name="Oval 715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7406" name="Group 716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7411" name="Line 71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412" name="Line 71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413" name="Line 71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407" name="Group 720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7408" name="Line 72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409" name="Line 72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410" name="Line 72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322" name="Group 732"/>
            <p:cNvGrpSpPr>
              <a:grpSpLocks/>
            </p:cNvGrpSpPr>
            <p:nvPr/>
          </p:nvGrpSpPr>
          <p:grpSpPr bwMode="auto">
            <a:xfrm>
              <a:off x="3418" y="2211"/>
              <a:ext cx="139" cy="194"/>
              <a:chOff x="2556" y="2689"/>
              <a:chExt cx="183" cy="255"/>
            </a:xfrm>
          </p:grpSpPr>
          <p:pic>
            <p:nvPicPr>
              <p:cNvPr id="7384" name="Picture 733" descr="31u_bnrz[1]"/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09" y="2770"/>
                <a:ext cx="121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385" name="Freeform 734"/>
              <p:cNvSpPr>
                <a:spLocks/>
              </p:cNvSpPr>
              <p:nvPr/>
            </p:nvSpPr>
            <p:spPr bwMode="auto">
              <a:xfrm>
                <a:off x="2605" y="2702"/>
                <a:ext cx="33" cy="39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86" name="Freeform 735"/>
              <p:cNvSpPr>
                <a:spLocks/>
              </p:cNvSpPr>
              <p:nvPr/>
            </p:nvSpPr>
            <p:spPr bwMode="auto">
              <a:xfrm>
                <a:off x="2661" y="2701"/>
                <a:ext cx="22" cy="30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87" name="Freeform 736"/>
              <p:cNvSpPr>
                <a:spLocks/>
              </p:cNvSpPr>
              <p:nvPr/>
            </p:nvSpPr>
            <p:spPr bwMode="auto">
              <a:xfrm>
                <a:off x="2584" y="2694"/>
                <a:ext cx="54" cy="63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88" name="Freeform 737"/>
              <p:cNvSpPr>
                <a:spLocks/>
              </p:cNvSpPr>
              <p:nvPr/>
            </p:nvSpPr>
            <p:spPr bwMode="auto">
              <a:xfrm>
                <a:off x="2660" y="2692"/>
                <a:ext cx="47" cy="42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89" name="Freeform 738"/>
              <p:cNvSpPr>
                <a:spLocks/>
              </p:cNvSpPr>
              <p:nvPr/>
            </p:nvSpPr>
            <p:spPr bwMode="auto">
              <a:xfrm>
                <a:off x="2564" y="2712"/>
                <a:ext cx="19" cy="39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90" name="Freeform 739"/>
              <p:cNvSpPr>
                <a:spLocks/>
              </p:cNvSpPr>
              <p:nvPr/>
            </p:nvSpPr>
            <p:spPr bwMode="auto">
              <a:xfrm>
                <a:off x="2698" y="2689"/>
                <a:ext cx="41" cy="52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91" name="Freeform 740"/>
              <p:cNvSpPr>
                <a:spLocks/>
              </p:cNvSpPr>
              <p:nvPr/>
            </p:nvSpPr>
            <p:spPr bwMode="auto">
              <a:xfrm>
                <a:off x="2653" y="2750"/>
                <a:ext cx="14" cy="31"/>
              </a:xfrm>
              <a:custGeom>
                <a:avLst/>
                <a:gdLst>
                  <a:gd name="T0" fmla="*/ 0 w 83"/>
                  <a:gd name="T1" fmla="*/ 0 h 187"/>
                  <a:gd name="T2" fmla="*/ 0 w 83"/>
                  <a:gd name="T3" fmla="*/ 0 h 187"/>
                  <a:gd name="T4" fmla="*/ 0 w 83"/>
                  <a:gd name="T5" fmla="*/ 0 h 187"/>
                  <a:gd name="T6" fmla="*/ 0 w 83"/>
                  <a:gd name="T7" fmla="*/ 0 h 187"/>
                  <a:gd name="T8" fmla="*/ 0 w 83"/>
                  <a:gd name="T9" fmla="*/ 0 h 187"/>
                  <a:gd name="T10" fmla="*/ 0 w 83"/>
                  <a:gd name="T11" fmla="*/ 0 h 187"/>
                  <a:gd name="T12" fmla="*/ 0 w 83"/>
                  <a:gd name="T13" fmla="*/ 0 h 187"/>
                  <a:gd name="T14" fmla="*/ 0 w 83"/>
                  <a:gd name="T15" fmla="*/ 0 h 187"/>
                  <a:gd name="T16" fmla="*/ 0 w 83"/>
                  <a:gd name="T17" fmla="*/ 0 h 187"/>
                  <a:gd name="T18" fmla="*/ 0 w 83"/>
                  <a:gd name="T19" fmla="*/ 0 h 187"/>
                  <a:gd name="T20" fmla="*/ 0 w 83"/>
                  <a:gd name="T21" fmla="*/ 0 h 187"/>
                  <a:gd name="T22" fmla="*/ 0 w 83"/>
                  <a:gd name="T23" fmla="*/ 0 h 187"/>
                  <a:gd name="T24" fmla="*/ 0 w 83"/>
                  <a:gd name="T25" fmla="*/ 0 h 187"/>
                  <a:gd name="T26" fmla="*/ 0 w 83"/>
                  <a:gd name="T27" fmla="*/ 0 h 187"/>
                  <a:gd name="T28" fmla="*/ 0 w 83"/>
                  <a:gd name="T29" fmla="*/ 0 h 187"/>
                  <a:gd name="T30" fmla="*/ 0 w 83"/>
                  <a:gd name="T31" fmla="*/ 0 h 187"/>
                  <a:gd name="T32" fmla="*/ 0 w 83"/>
                  <a:gd name="T33" fmla="*/ 0 h 187"/>
                  <a:gd name="T34" fmla="*/ 0 w 83"/>
                  <a:gd name="T35" fmla="*/ 0 h 187"/>
                  <a:gd name="T36" fmla="*/ 0 w 83"/>
                  <a:gd name="T37" fmla="*/ 0 h 187"/>
                  <a:gd name="T38" fmla="*/ 0 w 83"/>
                  <a:gd name="T39" fmla="*/ 0 h 187"/>
                  <a:gd name="T40" fmla="*/ 0 w 83"/>
                  <a:gd name="T41" fmla="*/ 0 h 187"/>
                  <a:gd name="T42" fmla="*/ 0 w 83"/>
                  <a:gd name="T43" fmla="*/ 0 h 187"/>
                  <a:gd name="T44" fmla="*/ 0 w 83"/>
                  <a:gd name="T45" fmla="*/ 0 h 187"/>
                  <a:gd name="T46" fmla="*/ 0 w 83"/>
                  <a:gd name="T47" fmla="*/ 0 h 187"/>
                  <a:gd name="T48" fmla="*/ 0 w 83"/>
                  <a:gd name="T49" fmla="*/ 0 h 18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83"/>
                  <a:gd name="T76" fmla="*/ 0 h 187"/>
                  <a:gd name="T77" fmla="*/ 83 w 83"/>
                  <a:gd name="T78" fmla="*/ 187 h 18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83" h="187">
                    <a:moveTo>
                      <a:pt x="31" y="14"/>
                    </a:moveTo>
                    <a:lnTo>
                      <a:pt x="29" y="8"/>
                    </a:lnTo>
                    <a:lnTo>
                      <a:pt x="25" y="3"/>
                    </a:lnTo>
                    <a:lnTo>
                      <a:pt x="19" y="1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3" y="5"/>
                    </a:lnTo>
                    <a:lnTo>
                      <a:pt x="0" y="11"/>
                    </a:lnTo>
                    <a:lnTo>
                      <a:pt x="0" y="17"/>
                    </a:lnTo>
                    <a:lnTo>
                      <a:pt x="5" y="42"/>
                    </a:lnTo>
                    <a:lnTo>
                      <a:pt x="15" y="71"/>
                    </a:lnTo>
                    <a:lnTo>
                      <a:pt x="27" y="100"/>
                    </a:lnTo>
                    <a:lnTo>
                      <a:pt x="41" y="127"/>
                    </a:lnTo>
                    <a:lnTo>
                      <a:pt x="55" y="151"/>
                    </a:lnTo>
                    <a:lnTo>
                      <a:pt x="68" y="171"/>
                    </a:lnTo>
                    <a:lnTo>
                      <a:pt x="77" y="184"/>
                    </a:lnTo>
                    <a:lnTo>
                      <a:pt x="83" y="187"/>
                    </a:lnTo>
                    <a:lnTo>
                      <a:pt x="80" y="174"/>
                    </a:lnTo>
                    <a:lnTo>
                      <a:pt x="75" y="158"/>
                    </a:lnTo>
                    <a:lnTo>
                      <a:pt x="68" y="138"/>
                    </a:lnTo>
                    <a:lnTo>
                      <a:pt x="59" y="113"/>
                    </a:lnTo>
                    <a:lnTo>
                      <a:pt x="51" y="88"/>
                    </a:lnTo>
                    <a:lnTo>
                      <a:pt x="43" y="63"/>
                    </a:lnTo>
                    <a:lnTo>
                      <a:pt x="36" y="38"/>
                    </a:lnTo>
                    <a:lnTo>
                      <a:pt x="31" y="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92" name="Freeform 741"/>
              <p:cNvSpPr>
                <a:spLocks/>
              </p:cNvSpPr>
              <p:nvPr/>
            </p:nvSpPr>
            <p:spPr bwMode="auto">
              <a:xfrm>
                <a:off x="2647" y="2733"/>
                <a:ext cx="7" cy="16"/>
              </a:xfrm>
              <a:custGeom>
                <a:avLst/>
                <a:gdLst>
                  <a:gd name="T0" fmla="*/ 0 w 44"/>
                  <a:gd name="T1" fmla="*/ 0 h 94"/>
                  <a:gd name="T2" fmla="*/ 0 w 44"/>
                  <a:gd name="T3" fmla="*/ 0 h 94"/>
                  <a:gd name="T4" fmla="*/ 0 w 44"/>
                  <a:gd name="T5" fmla="*/ 0 h 94"/>
                  <a:gd name="T6" fmla="*/ 0 w 44"/>
                  <a:gd name="T7" fmla="*/ 0 h 94"/>
                  <a:gd name="T8" fmla="*/ 0 w 44"/>
                  <a:gd name="T9" fmla="*/ 0 h 94"/>
                  <a:gd name="T10" fmla="*/ 0 w 44"/>
                  <a:gd name="T11" fmla="*/ 0 h 94"/>
                  <a:gd name="T12" fmla="*/ 0 w 44"/>
                  <a:gd name="T13" fmla="*/ 0 h 94"/>
                  <a:gd name="T14" fmla="*/ 0 w 44"/>
                  <a:gd name="T15" fmla="*/ 0 h 94"/>
                  <a:gd name="T16" fmla="*/ 0 w 44"/>
                  <a:gd name="T17" fmla="*/ 0 h 94"/>
                  <a:gd name="T18" fmla="*/ 0 w 44"/>
                  <a:gd name="T19" fmla="*/ 0 h 94"/>
                  <a:gd name="T20" fmla="*/ 0 w 44"/>
                  <a:gd name="T21" fmla="*/ 0 h 94"/>
                  <a:gd name="T22" fmla="*/ 0 w 44"/>
                  <a:gd name="T23" fmla="*/ 0 h 94"/>
                  <a:gd name="T24" fmla="*/ 0 w 44"/>
                  <a:gd name="T25" fmla="*/ 0 h 94"/>
                  <a:gd name="T26" fmla="*/ 0 w 44"/>
                  <a:gd name="T27" fmla="*/ 0 h 94"/>
                  <a:gd name="T28" fmla="*/ 0 w 44"/>
                  <a:gd name="T29" fmla="*/ 0 h 94"/>
                  <a:gd name="T30" fmla="*/ 0 w 44"/>
                  <a:gd name="T31" fmla="*/ 0 h 94"/>
                  <a:gd name="T32" fmla="*/ 0 w 44"/>
                  <a:gd name="T33" fmla="*/ 0 h 94"/>
                  <a:gd name="T34" fmla="*/ 0 w 44"/>
                  <a:gd name="T35" fmla="*/ 0 h 94"/>
                  <a:gd name="T36" fmla="*/ 0 w 44"/>
                  <a:gd name="T37" fmla="*/ 0 h 94"/>
                  <a:gd name="T38" fmla="*/ 0 w 44"/>
                  <a:gd name="T39" fmla="*/ 0 h 94"/>
                  <a:gd name="T40" fmla="*/ 0 w 44"/>
                  <a:gd name="T41" fmla="*/ 0 h 9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44"/>
                  <a:gd name="T64" fmla="*/ 0 h 94"/>
                  <a:gd name="T65" fmla="*/ 44 w 44"/>
                  <a:gd name="T66" fmla="*/ 94 h 94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44" h="94">
                    <a:moveTo>
                      <a:pt x="22" y="10"/>
                    </a:moveTo>
                    <a:lnTo>
                      <a:pt x="21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1"/>
                    </a:lnTo>
                    <a:lnTo>
                      <a:pt x="3" y="3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0" y="24"/>
                    </a:lnTo>
                    <a:lnTo>
                      <a:pt x="4" y="38"/>
                    </a:lnTo>
                    <a:lnTo>
                      <a:pt x="8" y="52"/>
                    </a:lnTo>
                    <a:lnTo>
                      <a:pt x="14" y="65"/>
                    </a:lnTo>
                    <a:lnTo>
                      <a:pt x="21" y="78"/>
                    </a:lnTo>
                    <a:lnTo>
                      <a:pt x="28" y="87"/>
                    </a:lnTo>
                    <a:lnTo>
                      <a:pt x="37" y="93"/>
                    </a:lnTo>
                    <a:lnTo>
                      <a:pt x="42" y="94"/>
                    </a:lnTo>
                    <a:lnTo>
                      <a:pt x="44" y="76"/>
                    </a:lnTo>
                    <a:lnTo>
                      <a:pt x="38" y="54"/>
                    </a:lnTo>
                    <a:lnTo>
                      <a:pt x="31" y="32"/>
                    </a:lnTo>
                    <a:lnTo>
                      <a:pt x="22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93" name="Freeform 742"/>
              <p:cNvSpPr>
                <a:spLocks/>
              </p:cNvSpPr>
              <p:nvPr/>
            </p:nvSpPr>
            <p:spPr bwMode="auto">
              <a:xfrm>
                <a:off x="2641" y="2722"/>
                <a:ext cx="6" cy="9"/>
              </a:xfrm>
              <a:custGeom>
                <a:avLst/>
                <a:gdLst>
                  <a:gd name="T0" fmla="*/ 0 w 38"/>
                  <a:gd name="T1" fmla="*/ 0 h 54"/>
                  <a:gd name="T2" fmla="*/ 0 w 38"/>
                  <a:gd name="T3" fmla="*/ 0 h 54"/>
                  <a:gd name="T4" fmla="*/ 0 w 38"/>
                  <a:gd name="T5" fmla="*/ 0 h 54"/>
                  <a:gd name="T6" fmla="*/ 0 w 38"/>
                  <a:gd name="T7" fmla="*/ 0 h 54"/>
                  <a:gd name="T8" fmla="*/ 0 w 38"/>
                  <a:gd name="T9" fmla="*/ 0 h 54"/>
                  <a:gd name="T10" fmla="*/ 0 w 38"/>
                  <a:gd name="T11" fmla="*/ 0 h 54"/>
                  <a:gd name="T12" fmla="*/ 0 w 38"/>
                  <a:gd name="T13" fmla="*/ 0 h 54"/>
                  <a:gd name="T14" fmla="*/ 0 w 38"/>
                  <a:gd name="T15" fmla="*/ 0 h 54"/>
                  <a:gd name="T16" fmla="*/ 0 w 38"/>
                  <a:gd name="T17" fmla="*/ 0 h 54"/>
                  <a:gd name="T18" fmla="*/ 0 w 38"/>
                  <a:gd name="T19" fmla="*/ 0 h 54"/>
                  <a:gd name="T20" fmla="*/ 0 w 38"/>
                  <a:gd name="T21" fmla="*/ 0 h 54"/>
                  <a:gd name="T22" fmla="*/ 0 w 38"/>
                  <a:gd name="T23" fmla="*/ 0 h 54"/>
                  <a:gd name="T24" fmla="*/ 0 w 38"/>
                  <a:gd name="T25" fmla="*/ 0 h 54"/>
                  <a:gd name="T26" fmla="*/ 0 w 38"/>
                  <a:gd name="T27" fmla="*/ 0 h 54"/>
                  <a:gd name="T28" fmla="*/ 0 w 38"/>
                  <a:gd name="T29" fmla="*/ 0 h 54"/>
                  <a:gd name="T30" fmla="*/ 0 w 38"/>
                  <a:gd name="T31" fmla="*/ 0 h 54"/>
                  <a:gd name="T32" fmla="*/ 0 w 38"/>
                  <a:gd name="T33" fmla="*/ 0 h 54"/>
                  <a:gd name="T34" fmla="*/ 0 w 38"/>
                  <a:gd name="T35" fmla="*/ 0 h 54"/>
                  <a:gd name="T36" fmla="*/ 0 w 38"/>
                  <a:gd name="T37" fmla="*/ 0 h 54"/>
                  <a:gd name="T38" fmla="*/ 0 w 38"/>
                  <a:gd name="T39" fmla="*/ 0 h 54"/>
                  <a:gd name="T40" fmla="*/ 0 w 38"/>
                  <a:gd name="T41" fmla="*/ 0 h 54"/>
                  <a:gd name="T42" fmla="*/ 0 w 38"/>
                  <a:gd name="T43" fmla="*/ 0 h 54"/>
                  <a:gd name="T44" fmla="*/ 0 w 38"/>
                  <a:gd name="T45" fmla="*/ 0 h 54"/>
                  <a:gd name="T46" fmla="*/ 0 w 38"/>
                  <a:gd name="T47" fmla="*/ 0 h 54"/>
                  <a:gd name="T48" fmla="*/ 0 w 38"/>
                  <a:gd name="T49" fmla="*/ 0 h 54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38"/>
                  <a:gd name="T76" fmla="*/ 0 h 54"/>
                  <a:gd name="T77" fmla="*/ 38 w 38"/>
                  <a:gd name="T78" fmla="*/ 54 h 54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38" h="54">
                    <a:moveTo>
                      <a:pt x="20" y="7"/>
                    </a:moveTo>
                    <a:lnTo>
                      <a:pt x="20" y="8"/>
                    </a:lnTo>
                    <a:lnTo>
                      <a:pt x="19" y="4"/>
                    </a:lnTo>
                    <a:lnTo>
                      <a:pt x="15" y="1"/>
                    </a:lnTo>
                    <a:lnTo>
                      <a:pt x="12" y="0"/>
                    </a:lnTo>
                    <a:lnTo>
                      <a:pt x="7" y="0"/>
                    </a:lnTo>
                    <a:lnTo>
                      <a:pt x="4" y="1"/>
                    </a:lnTo>
                    <a:lnTo>
                      <a:pt x="1" y="4"/>
                    </a:lnTo>
                    <a:lnTo>
                      <a:pt x="0" y="8"/>
                    </a:lnTo>
                    <a:lnTo>
                      <a:pt x="0" y="11"/>
                    </a:lnTo>
                    <a:lnTo>
                      <a:pt x="1" y="17"/>
                    </a:lnTo>
                    <a:lnTo>
                      <a:pt x="4" y="24"/>
                    </a:lnTo>
                    <a:lnTo>
                      <a:pt x="8" y="32"/>
                    </a:lnTo>
                    <a:lnTo>
                      <a:pt x="14" y="39"/>
                    </a:lnTo>
                    <a:lnTo>
                      <a:pt x="20" y="46"/>
                    </a:lnTo>
                    <a:lnTo>
                      <a:pt x="27" y="50"/>
                    </a:lnTo>
                    <a:lnTo>
                      <a:pt x="33" y="54"/>
                    </a:lnTo>
                    <a:lnTo>
                      <a:pt x="38" y="54"/>
                    </a:lnTo>
                    <a:lnTo>
                      <a:pt x="36" y="42"/>
                    </a:lnTo>
                    <a:lnTo>
                      <a:pt x="32" y="29"/>
                    </a:lnTo>
                    <a:lnTo>
                      <a:pt x="25" y="16"/>
                    </a:lnTo>
                    <a:lnTo>
                      <a:pt x="2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94" name="Freeform 743"/>
              <p:cNvSpPr>
                <a:spLocks/>
              </p:cNvSpPr>
              <p:nvPr/>
            </p:nvSpPr>
            <p:spPr bwMode="auto">
              <a:xfrm>
                <a:off x="2636" y="2714"/>
                <a:ext cx="8" cy="6"/>
              </a:xfrm>
              <a:custGeom>
                <a:avLst/>
                <a:gdLst>
                  <a:gd name="T0" fmla="*/ 0 w 52"/>
                  <a:gd name="T1" fmla="*/ 0 h 36"/>
                  <a:gd name="T2" fmla="*/ 0 w 52"/>
                  <a:gd name="T3" fmla="*/ 0 h 36"/>
                  <a:gd name="T4" fmla="*/ 0 w 52"/>
                  <a:gd name="T5" fmla="*/ 0 h 36"/>
                  <a:gd name="T6" fmla="*/ 0 w 52"/>
                  <a:gd name="T7" fmla="*/ 0 h 36"/>
                  <a:gd name="T8" fmla="*/ 0 w 52"/>
                  <a:gd name="T9" fmla="*/ 0 h 36"/>
                  <a:gd name="T10" fmla="*/ 0 w 52"/>
                  <a:gd name="T11" fmla="*/ 0 h 36"/>
                  <a:gd name="T12" fmla="*/ 0 w 52"/>
                  <a:gd name="T13" fmla="*/ 0 h 36"/>
                  <a:gd name="T14" fmla="*/ 0 w 52"/>
                  <a:gd name="T15" fmla="*/ 0 h 36"/>
                  <a:gd name="T16" fmla="*/ 0 w 52"/>
                  <a:gd name="T17" fmla="*/ 0 h 36"/>
                  <a:gd name="T18" fmla="*/ 0 w 52"/>
                  <a:gd name="T19" fmla="*/ 0 h 36"/>
                  <a:gd name="T20" fmla="*/ 0 w 52"/>
                  <a:gd name="T21" fmla="*/ 0 h 36"/>
                  <a:gd name="T22" fmla="*/ 0 w 52"/>
                  <a:gd name="T23" fmla="*/ 0 h 36"/>
                  <a:gd name="T24" fmla="*/ 0 w 52"/>
                  <a:gd name="T25" fmla="*/ 0 h 36"/>
                  <a:gd name="T26" fmla="*/ 0 w 52"/>
                  <a:gd name="T27" fmla="*/ 0 h 36"/>
                  <a:gd name="T28" fmla="*/ 0 w 52"/>
                  <a:gd name="T29" fmla="*/ 0 h 36"/>
                  <a:gd name="T30" fmla="*/ 0 w 52"/>
                  <a:gd name="T31" fmla="*/ 0 h 36"/>
                  <a:gd name="T32" fmla="*/ 0 w 52"/>
                  <a:gd name="T33" fmla="*/ 0 h 36"/>
                  <a:gd name="T34" fmla="*/ 0 w 52"/>
                  <a:gd name="T35" fmla="*/ 0 h 36"/>
                  <a:gd name="T36" fmla="*/ 0 w 52"/>
                  <a:gd name="T37" fmla="*/ 0 h 36"/>
                  <a:gd name="T38" fmla="*/ 0 w 52"/>
                  <a:gd name="T39" fmla="*/ 0 h 36"/>
                  <a:gd name="T40" fmla="*/ 0 w 52"/>
                  <a:gd name="T41" fmla="*/ 0 h 36"/>
                  <a:gd name="T42" fmla="*/ 0 w 52"/>
                  <a:gd name="T43" fmla="*/ 0 h 36"/>
                  <a:gd name="T44" fmla="*/ 0 w 52"/>
                  <a:gd name="T45" fmla="*/ 0 h 36"/>
                  <a:gd name="T46" fmla="*/ 0 w 52"/>
                  <a:gd name="T47" fmla="*/ 0 h 36"/>
                  <a:gd name="T48" fmla="*/ 0 w 52"/>
                  <a:gd name="T49" fmla="*/ 0 h 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52"/>
                  <a:gd name="T76" fmla="*/ 0 h 36"/>
                  <a:gd name="T77" fmla="*/ 52 w 52"/>
                  <a:gd name="T78" fmla="*/ 36 h 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52" h="36">
                    <a:moveTo>
                      <a:pt x="41" y="27"/>
                    </a:moveTo>
                    <a:lnTo>
                      <a:pt x="46" y="24"/>
                    </a:lnTo>
                    <a:lnTo>
                      <a:pt x="51" y="21"/>
                    </a:lnTo>
                    <a:lnTo>
                      <a:pt x="52" y="16"/>
                    </a:lnTo>
                    <a:lnTo>
                      <a:pt x="52" y="12"/>
                    </a:lnTo>
                    <a:lnTo>
                      <a:pt x="50" y="6"/>
                    </a:lnTo>
                    <a:lnTo>
                      <a:pt x="46" y="2"/>
                    </a:lnTo>
                    <a:lnTo>
                      <a:pt x="41" y="0"/>
                    </a:lnTo>
                    <a:lnTo>
                      <a:pt x="36" y="0"/>
                    </a:lnTo>
                    <a:lnTo>
                      <a:pt x="33" y="0"/>
                    </a:lnTo>
                    <a:lnTo>
                      <a:pt x="29" y="1"/>
                    </a:lnTo>
                    <a:lnTo>
                      <a:pt x="21" y="4"/>
                    </a:lnTo>
                    <a:lnTo>
                      <a:pt x="13" y="8"/>
                    </a:lnTo>
                    <a:lnTo>
                      <a:pt x="6" y="15"/>
                    </a:lnTo>
                    <a:lnTo>
                      <a:pt x="3" y="22"/>
                    </a:lnTo>
                    <a:lnTo>
                      <a:pt x="0" y="29"/>
                    </a:lnTo>
                    <a:lnTo>
                      <a:pt x="0" y="31"/>
                    </a:lnTo>
                    <a:lnTo>
                      <a:pt x="4" y="33"/>
                    </a:lnTo>
                    <a:lnTo>
                      <a:pt x="9" y="36"/>
                    </a:lnTo>
                    <a:lnTo>
                      <a:pt x="13" y="36"/>
                    </a:lnTo>
                    <a:lnTo>
                      <a:pt x="18" y="36"/>
                    </a:lnTo>
                    <a:lnTo>
                      <a:pt x="24" y="33"/>
                    </a:lnTo>
                    <a:lnTo>
                      <a:pt x="30" y="32"/>
                    </a:lnTo>
                    <a:lnTo>
                      <a:pt x="36" y="30"/>
                    </a:lnTo>
                    <a:lnTo>
                      <a:pt x="41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95" name="Freeform 744"/>
              <p:cNvSpPr>
                <a:spLocks/>
              </p:cNvSpPr>
              <p:nvPr/>
            </p:nvSpPr>
            <p:spPr bwMode="auto">
              <a:xfrm>
                <a:off x="2596" y="2704"/>
                <a:ext cx="33" cy="39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96" name="Freeform 745"/>
              <p:cNvSpPr>
                <a:spLocks/>
              </p:cNvSpPr>
              <p:nvPr/>
            </p:nvSpPr>
            <p:spPr bwMode="auto">
              <a:xfrm>
                <a:off x="2652" y="2704"/>
                <a:ext cx="22" cy="30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97" name="Freeform 746"/>
              <p:cNvSpPr>
                <a:spLocks/>
              </p:cNvSpPr>
              <p:nvPr/>
            </p:nvSpPr>
            <p:spPr bwMode="auto">
              <a:xfrm>
                <a:off x="2575" y="2697"/>
                <a:ext cx="53" cy="63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98" name="Freeform 747"/>
              <p:cNvSpPr>
                <a:spLocks/>
              </p:cNvSpPr>
              <p:nvPr/>
            </p:nvSpPr>
            <p:spPr bwMode="auto">
              <a:xfrm>
                <a:off x="2650" y="2695"/>
                <a:ext cx="47" cy="42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99" name="Freeform 748"/>
              <p:cNvSpPr>
                <a:spLocks/>
              </p:cNvSpPr>
              <p:nvPr/>
            </p:nvSpPr>
            <p:spPr bwMode="auto">
              <a:xfrm>
                <a:off x="2556" y="2718"/>
                <a:ext cx="19" cy="39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00" name="Freeform 749"/>
              <p:cNvSpPr>
                <a:spLocks/>
              </p:cNvSpPr>
              <p:nvPr/>
            </p:nvSpPr>
            <p:spPr bwMode="auto">
              <a:xfrm>
                <a:off x="2689" y="2692"/>
                <a:ext cx="41" cy="52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323" name="Line 752"/>
            <p:cNvSpPr>
              <a:spLocks noChangeShapeType="1"/>
            </p:cNvSpPr>
            <p:nvPr/>
          </p:nvSpPr>
          <p:spPr bwMode="auto">
            <a:xfrm>
              <a:off x="3777" y="1478"/>
              <a:ext cx="96" cy="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24" name="Line 754"/>
            <p:cNvSpPr>
              <a:spLocks noChangeShapeType="1"/>
            </p:cNvSpPr>
            <p:nvPr/>
          </p:nvSpPr>
          <p:spPr bwMode="auto">
            <a:xfrm rot="-5400000">
              <a:off x="4757" y="3206"/>
              <a:ext cx="330" cy="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25" name="Line 764"/>
            <p:cNvSpPr>
              <a:spLocks noChangeShapeType="1"/>
            </p:cNvSpPr>
            <p:nvPr/>
          </p:nvSpPr>
          <p:spPr bwMode="auto">
            <a:xfrm rot="5400000" flipV="1">
              <a:off x="4849" y="3383"/>
              <a:ext cx="2" cy="5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26" name="Line 765"/>
            <p:cNvSpPr>
              <a:spLocks noChangeShapeType="1"/>
            </p:cNvSpPr>
            <p:nvPr/>
          </p:nvSpPr>
          <p:spPr bwMode="auto">
            <a:xfrm rot="-5400000">
              <a:off x="4966" y="3179"/>
              <a:ext cx="0" cy="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7327" name="Group 766"/>
            <p:cNvGrpSpPr>
              <a:grpSpLocks/>
            </p:cNvGrpSpPr>
            <p:nvPr/>
          </p:nvGrpSpPr>
          <p:grpSpPr bwMode="auto">
            <a:xfrm>
              <a:off x="4701" y="2996"/>
              <a:ext cx="316" cy="148"/>
              <a:chOff x="3600" y="219"/>
              <a:chExt cx="360" cy="175"/>
            </a:xfrm>
          </p:grpSpPr>
          <p:sp>
            <p:nvSpPr>
              <p:cNvPr id="7371" name="Oval 767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7372" name="Line 768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73" name="Line 769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74" name="Rectangle 770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7375" name="Oval 771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7376" name="Group 772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7381" name="Line 77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382" name="Line 77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383" name="Line 77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377" name="Group 776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7378" name="Line 77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379" name="Line 77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380" name="Line 77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328" name="Group 794"/>
            <p:cNvGrpSpPr>
              <a:grpSpLocks/>
            </p:cNvGrpSpPr>
            <p:nvPr/>
          </p:nvGrpSpPr>
          <p:grpSpPr bwMode="auto">
            <a:xfrm>
              <a:off x="3768" y="3014"/>
              <a:ext cx="316" cy="148"/>
              <a:chOff x="3600" y="219"/>
              <a:chExt cx="360" cy="175"/>
            </a:xfrm>
          </p:grpSpPr>
          <p:sp>
            <p:nvSpPr>
              <p:cNvPr id="7358" name="Oval 795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7359" name="Line 796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60" name="Line 797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61" name="Rectangle 798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7362" name="Oval 799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7363" name="Group 800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7368" name="Line 80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369" name="Line 80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370" name="Line 80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364" name="Group 804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7365" name="Line 80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366" name="Line 80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367" name="Line 80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7329" name="Line 811"/>
            <p:cNvSpPr>
              <a:spLocks noChangeShapeType="1"/>
            </p:cNvSpPr>
            <p:nvPr/>
          </p:nvSpPr>
          <p:spPr bwMode="auto">
            <a:xfrm flipH="1">
              <a:off x="3642" y="2931"/>
              <a:ext cx="160" cy="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30" name="Line 812"/>
            <p:cNvSpPr>
              <a:spLocks noChangeShapeType="1"/>
            </p:cNvSpPr>
            <p:nvPr/>
          </p:nvSpPr>
          <p:spPr bwMode="auto">
            <a:xfrm>
              <a:off x="3658" y="2963"/>
              <a:ext cx="1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31" name="Line 813"/>
            <p:cNvSpPr>
              <a:spLocks noChangeShapeType="1"/>
            </p:cNvSpPr>
            <p:nvPr/>
          </p:nvSpPr>
          <p:spPr bwMode="auto">
            <a:xfrm>
              <a:off x="3570" y="3175"/>
              <a:ext cx="9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32" name="Line 814"/>
            <p:cNvSpPr>
              <a:spLocks noChangeShapeType="1"/>
            </p:cNvSpPr>
            <p:nvPr/>
          </p:nvSpPr>
          <p:spPr bwMode="auto">
            <a:xfrm>
              <a:off x="3729" y="3225"/>
              <a:ext cx="3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33" name="Line 815"/>
            <p:cNvSpPr>
              <a:spLocks noChangeShapeType="1"/>
            </p:cNvSpPr>
            <p:nvPr/>
          </p:nvSpPr>
          <p:spPr bwMode="auto">
            <a:xfrm flipH="1">
              <a:off x="3880" y="3167"/>
              <a:ext cx="34" cy="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34" name="Line 816"/>
            <p:cNvSpPr>
              <a:spLocks noChangeShapeType="1"/>
            </p:cNvSpPr>
            <p:nvPr/>
          </p:nvSpPr>
          <p:spPr bwMode="auto">
            <a:xfrm>
              <a:off x="3762" y="3223"/>
              <a:ext cx="1" cy="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35" name="Line 817"/>
            <p:cNvSpPr>
              <a:spLocks noChangeShapeType="1"/>
            </p:cNvSpPr>
            <p:nvPr/>
          </p:nvSpPr>
          <p:spPr bwMode="auto">
            <a:xfrm flipH="1" flipV="1">
              <a:off x="4012" y="3228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336" name="Group 828"/>
            <p:cNvGrpSpPr>
              <a:grpSpLocks/>
            </p:cNvGrpSpPr>
            <p:nvPr/>
          </p:nvGrpSpPr>
          <p:grpSpPr bwMode="auto">
            <a:xfrm>
              <a:off x="4290" y="3130"/>
              <a:ext cx="183" cy="255"/>
              <a:chOff x="2556" y="2689"/>
              <a:chExt cx="183" cy="255"/>
            </a:xfrm>
          </p:grpSpPr>
          <p:pic>
            <p:nvPicPr>
              <p:cNvPr id="7341" name="Picture 829" descr="31u_bnrz[1]"/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09" y="2770"/>
                <a:ext cx="121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342" name="Freeform 830"/>
              <p:cNvSpPr>
                <a:spLocks/>
              </p:cNvSpPr>
              <p:nvPr/>
            </p:nvSpPr>
            <p:spPr bwMode="auto">
              <a:xfrm>
                <a:off x="2605" y="2702"/>
                <a:ext cx="33" cy="39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43" name="Freeform 831"/>
              <p:cNvSpPr>
                <a:spLocks/>
              </p:cNvSpPr>
              <p:nvPr/>
            </p:nvSpPr>
            <p:spPr bwMode="auto">
              <a:xfrm>
                <a:off x="2661" y="2701"/>
                <a:ext cx="22" cy="30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44" name="Freeform 832"/>
              <p:cNvSpPr>
                <a:spLocks/>
              </p:cNvSpPr>
              <p:nvPr/>
            </p:nvSpPr>
            <p:spPr bwMode="auto">
              <a:xfrm>
                <a:off x="2584" y="2694"/>
                <a:ext cx="54" cy="63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45" name="Freeform 833"/>
              <p:cNvSpPr>
                <a:spLocks/>
              </p:cNvSpPr>
              <p:nvPr/>
            </p:nvSpPr>
            <p:spPr bwMode="auto">
              <a:xfrm>
                <a:off x="2660" y="2692"/>
                <a:ext cx="47" cy="42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46" name="Freeform 834"/>
              <p:cNvSpPr>
                <a:spLocks/>
              </p:cNvSpPr>
              <p:nvPr/>
            </p:nvSpPr>
            <p:spPr bwMode="auto">
              <a:xfrm>
                <a:off x="2564" y="2712"/>
                <a:ext cx="19" cy="39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47" name="Freeform 835"/>
              <p:cNvSpPr>
                <a:spLocks/>
              </p:cNvSpPr>
              <p:nvPr/>
            </p:nvSpPr>
            <p:spPr bwMode="auto">
              <a:xfrm>
                <a:off x="2698" y="2689"/>
                <a:ext cx="41" cy="52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48" name="Freeform 836"/>
              <p:cNvSpPr>
                <a:spLocks/>
              </p:cNvSpPr>
              <p:nvPr/>
            </p:nvSpPr>
            <p:spPr bwMode="auto">
              <a:xfrm>
                <a:off x="2653" y="2750"/>
                <a:ext cx="14" cy="31"/>
              </a:xfrm>
              <a:custGeom>
                <a:avLst/>
                <a:gdLst>
                  <a:gd name="T0" fmla="*/ 0 w 83"/>
                  <a:gd name="T1" fmla="*/ 0 h 187"/>
                  <a:gd name="T2" fmla="*/ 0 w 83"/>
                  <a:gd name="T3" fmla="*/ 0 h 187"/>
                  <a:gd name="T4" fmla="*/ 0 w 83"/>
                  <a:gd name="T5" fmla="*/ 0 h 187"/>
                  <a:gd name="T6" fmla="*/ 0 w 83"/>
                  <a:gd name="T7" fmla="*/ 0 h 187"/>
                  <a:gd name="T8" fmla="*/ 0 w 83"/>
                  <a:gd name="T9" fmla="*/ 0 h 187"/>
                  <a:gd name="T10" fmla="*/ 0 w 83"/>
                  <a:gd name="T11" fmla="*/ 0 h 187"/>
                  <a:gd name="T12" fmla="*/ 0 w 83"/>
                  <a:gd name="T13" fmla="*/ 0 h 187"/>
                  <a:gd name="T14" fmla="*/ 0 w 83"/>
                  <a:gd name="T15" fmla="*/ 0 h 187"/>
                  <a:gd name="T16" fmla="*/ 0 w 83"/>
                  <a:gd name="T17" fmla="*/ 0 h 187"/>
                  <a:gd name="T18" fmla="*/ 0 w 83"/>
                  <a:gd name="T19" fmla="*/ 0 h 187"/>
                  <a:gd name="T20" fmla="*/ 0 w 83"/>
                  <a:gd name="T21" fmla="*/ 0 h 187"/>
                  <a:gd name="T22" fmla="*/ 0 w 83"/>
                  <a:gd name="T23" fmla="*/ 0 h 187"/>
                  <a:gd name="T24" fmla="*/ 0 w 83"/>
                  <a:gd name="T25" fmla="*/ 0 h 187"/>
                  <a:gd name="T26" fmla="*/ 0 w 83"/>
                  <a:gd name="T27" fmla="*/ 0 h 187"/>
                  <a:gd name="T28" fmla="*/ 0 w 83"/>
                  <a:gd name="T29" fmla="*/ 0 h 187"/>
                  <a:gd name="T30" fmla="*/ 0 w 83"/>
                  <a:gd name="T31" fmla="*/ 0 h 187"/>
                  <a:gd name="T32" fmla="*/ 0 w 83"/>
                  <a:gd name="T33" fmla="*/ 0 h 187"/>
                  <a:gd name="T34" fmla="*/ 0 w 83"/>
                  <a:gd name="T35" fmla="*/ 0 h 187"/>
                  <a:gd name="T36" fmla="*/ 0 w 83"/>
                  <a:gd name="T37" fmla="*/ 0 h 187"/>
                  <a:gd name="T38" fmla="*/ 0 w 83"/>
                  <a:gd name="T39" fmla="*/ 0 h 187"/>
                  <a:gd name="T40" fmla="*/ 0 w 83"/>
                  <a:gd name="T41" fmla="*/ 0 h 187"/>
                  <a:gd name="T42" fmla="*/ 0 w 83"/>
                  <a:gd name="T43" fmla="*/ 0 h 187"/>
                  <a:gd name="T44" fmla="*/ 0 w 83"/>
                  <a:gd name="T45" fmla="*/ 0 h 187"/>
                  <a:gd name="T46" fmla="*/ 0 w 83"/>
                  <a:gd name="T47" fmla="*/ 0 h 187"/>
                  <a:gd name="T48" fmla="*/ 0 w 83"/>
                  <a:gd name="T49" fmla="*/ 0 h 18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83"/>
                  <a:gd name="T76" fmla="*/ 0 h 187"/>
                  <a:gd name="T77" fmla="*/ 83 w 83"/>
                  <a:gd name="T78" fmla="*/ 187 h 18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83" h="187">
                    <a:moveTo>
                      <a:pt x="31" y="14"/>
                    </a:moveTo>
                    <a:lnTo>
                      <a:pt x="29" y="8"/>
                    </a:lnTo>
                    <a:lnTo>
                      <a:pt x="25" y="3"/>
                    </a:lnTo>
                    <a:lnTo>
                      <a:pt x="19" y="1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3" y="5"/>
                    </a:lnTo>
                    <a:lnTo>
                      <a:pt x="0" y="11"/>
                    </a:lnTo>
                    <a:lnTo>
                      <a:pt x="0" y="17"/>
                    </a:lnTo>
                    <a:lnTo>
                      <a:pt x="5" y="42"/>
                    </a:lnTo>
                    <a:lnTo>
                      <a:pt x="15" y="71"/>
                    </a:lnTo>
                    <a:lnTo>
                      <a:pt x="27" y="100"/>
                    </a:lnTo>
                    <a:lnTo>
                      <a:pt x="41" y="127"/>
                    </a:lnTo>
                    <a:lnTo>
                      <a:pt x="55" y="151"/>
                    </a:lnTo>
                    <a:lnTo>
                      <a:pt x="68" y="171"/>
                    </a:lnTo>
                    <a:lnTo>
                      <a:pt x="77" y="184"/>
                    </a:lnTo>
                    <a:lnTo>
                      <a:pt x="83" y="187"/>
                    </a:lnTo>
                    <a:lnTo>
                      <a:pt x="80" y="174"/>
                    </a:lnTo>
                    <a:lnTo>
                      <a:pt x="75" y="158"/>
                    </a:lnTo>
                    <a:lnTo>
                      <a:pt x="68" y="138"/>
                    </a:lnTo>
                    <a:lnTo>
                      <a:pt x="59" y="113"/>
                    </a:lnTo>
                    <a:lnTo>
                      <a:pt x="51" y="88"/>
                    </a:lnTo>
                    <a:lnTo>
                      <a:pt x="43" y="63"/>
                    </a:lnTo>
                    <a:lnTo>
                      <a:pt x="36" y="38"/>
                    </a:lnTo>
                    <a:lnTo>
                      <a:pt x="31" y="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49" name="Freeform 837"/>
              <p:cNvSpPr>
                <a:spLocks/>
              </p:cNvSpPr>
              <p:nvPr/>
            </p:nvSpPr>
            <p:spPr bwMode="auto">
              <a:xfrm>
                <a:off x="2647" y="2733"/>
                <a:ext cx="7" cy="16"/>
              </a:xfrm>
              <a:custGeom>
                <a:avLst/>
                <a:gdLst>
                  <a:gd name="T0" fmla="*/ 0 w 44"/>
                  <a:gd name="T1" fmla="*/ 0 h 94"/>
                  <a:gd name="T2" fmla="*/ 0 w 44"/>
                  <a:gd name="T3" fmla="*/ 0 h 94"/>
                  <a:gd name="T4" fmla="*/ 0 w 44"/>
                  <a:gd name="T5" fmla="*/ 0 h 94"/>
                  <a:gd name="T6" fmla="*/ 0 w 44"/>
                  <a:gd name="T7" fmla="*/ 0 h 94"/>
                  <a:gd name="T8" fmla="*/ 0 w 44"/>
                  <a:gd name="T9" fmla="*/ 0 h 94"/>
                  <a:gd name="T10" fmla="*/ 0 w 44"/>
                  <a:gd name="T11" fmla="*/ 0 h 94"/>
                  <a:gd name="T12" fmla="*/ 0 w 44"/>
                  <a:gd name="T13" fmla="*/ 0 h 94"/>
                  <a:gd name="T14" fmla="*/ 0 w 44"/>
                  <a:gd name="T15" fmla="*/ 0 h 94"/>
                  <a:gd name="T16" fmla="*/ 0 w 44"/>
                  <a:gd name="T17" fmla="*/ 0 h 94"/>
                  <a:gd name="T18" fmla="*/ 0 w 44"/>
                  <a:gd name="T19" fmla="*/ 0 h 94"/>
                  <a:gd name="T20" fmla="*/ 0 w 44"/>
                  <a:gd name="T21" fmla="*/ 0 h 94"/>
                  <a:gd name="T22" fmla="*/ 0 w 44"/>
                  <a:gd name="T23" fmla="*/ 0 h 94"/>
                  <a:gd name="T24" fmla="*/ 0 w 44"/>
                  <a:gd name="T25" fmla="*/ 0 h 94"/>
                  <a:gd name="T26" fmla="*/ 0 w 44"/>
                  <a:gd name="T27" fmla="*/ 0 h 94"/>
                  <a:gd name="T28" fmla="*/ 0 w 44"/>
                  <a:gd name="T29" fmla="*/ 0 h 94"/>
                  <a:gd name="T30" fmla="*/ 0 w 44"/>
                  <a:gd name="T31" fmla="*/ 0 h 94"/>
                  <a:gd name="T32" fmla="*/ 0 w 44"/>
                  <a:gd name="T33" fmla="*/ 0 h 94"/>
                  <a:gd name="T34" fmla="*/ 0 w 44"/>
                  <a:gd name="T35" fmla="*/ 0 h 94"/>
                  <a:gd name="T36" fmla="*/ 0 w 44"/>
                  <a:gd name="T37" fmla="*/ 0 h 94"/>
                  <a:gd name="T38" fmla="*/ 0 w 44"/>
                  <a:gd name="T39" fmla="*/ 0 h 94"/>
                  <a:gd name="T40" fmla="*/ 0 w 44"/>
                  <a:gd name="T41" fmla="*/ 0 h 9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44"/>
                  <a:gd name="T64" fmla="*/ 0 h 94"/>
                  <a:gd name="T65" fmla="*/ 44 w 44"/>
                  <a:gd name="T66" fmla="*/ 94 h 94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44" h="94">
                    <a:moveTo>
                      <a:pt x="22" y="10"/>
                    </a:moveTo>
                    <a:lnTo>
                      <a:pt x="21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1"/>
                    </a:lnTo>
                    <a:lnTo>
                      <a:pt x="3" y="3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0" y="24"/>
                    </a:lnTo>
                    <a:lnTo>
                      <a:pt x="4" y="38"/>
                    </a:lnTo>
                    <a:lnTo>
                      <a:pt x="8" y="52"/>
                    </a:lnTo>
                    <a:lnTo>
                      <a:pt x="14" y="65"/>
                    </a:lnTo>
                    <a:lnTo>
                      <a:pt x="21" y="78"/>
                    </a:lnTo>
                    <a:lnTo>
                      <a:pt x="28" y="87"/>
                    </a:lnTo>
                    <a:lnTo>
                      <a:pt x="37" y="93"/>
                    </a:lnTo>
                    <a:lnTo>
                      <a:pt x="42" y="94"/>
                    </a:lnTo>
                    <a:lnTo>
                      <a:pt x="44" y="76"/>
                    </a:lnTo>
                    <a:lnTo>
                      <a:pt x="38" y="54"/>
                    </a:lnTo>
                    <a:lnTo>
                      <a:pt x="31" y="32"/>
                    </a:lnTo>
                    <a:lnTo>
                      <a:pt x="22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50" name="Freeform 838"/>
              <p:cNvSpPr>
                <a:spLocks/>
              </p:cNvSpPr>
              <p:nvPr/>
            </p:nvSpPr>
            <p:spPr bwMode="auto">
              <a:xfrm>
                <a:off x="2641" y="2722"/>
                <a:ext cx="6" cy="9"/>
              </a:xfrm>
              <a:custGeom>
                <a:avLst/>
                <a:gdLst>
                  <a:gd name="T0" fmla="*/ 0 w 38"/>
                  <a:gd name="T1" fmla="*/ 0 h 54"/>
                  <a:gd name="T2" fmla="*/ 0 w 38"/>
                  <a:gd name="T3" fmla="*/ 0 h 54"/>
                  <a:gd name="T4" fmla="*/ 0 w 38"/>
                  <a:gd name="T5" fmla="*/ 0 h 54"/>
                  <a:gd name="T6" fmla="*/ 0 w 38"/>
                  <a:gd name="T7" fmla="*/ 0 h 54"/>
                  <a:gd name="T8" fmla="*/ 0 w 38"/>
                  <a:gd name="T9" fmla="*/ 0 h 54"/>
                  <a:gd name="T10" fmla="*/ 0 w 38"/>
                  <a:gd name="T11" fmla="*/ 0 h 54"/>
                  <a:gd name="T12" fmla="*/ 0 w 38"/>
                  <a:gd name="T13" fmla="*/ 0 h 54"/>
                  <a:gd name="T14" fmla="*/ 0 w 38"/>
                  <a:gd name="T15" fmla="*/ 0 h 54"/>
                  <a:gd name="T16" fmla="*/ 0 w 38"/>
                  <a:gd name="T17" fmla="*/ 0 h 54"/>
                  <a:gd name="T18" fmla="*/ 0 w 38"/>
                  <a:gd name="T19" fmla="*/ 0 h 54"/>
                  <a:gd name="T20" fmla="*/ 0 w 38"/>
                  <a:gd name="T21" fmla="*/ 0 h 54"/>
                  <a:gd name="T22" fmla="*/ 0 w 38"/>
                  <a:gd name="T23" fmla="*/ 0 h 54"/>
                  <a:gd name="T24" fmla="*/ 0 w 38"/>
                  <a:gd name="T25" fmla="*/ 0 h 54"/>
                  <a:gd name="T26" fmla="*/ 0 w 38"/>
                  <a:gd name="T27" fmla="*/ 0 h 54"/>
                  <a:gd name="T28" fmla="*/ 0 w 38"/>
                  <a:gd name="T29" fmla="*/ 0 h 54"/>
                  <a:gd name="T30" fmla="*/ 0 w 38"/>
                  <a:gd name="T31" fmla="*/ 0 h 54"/>
                  <a:gd name="T32" fmla="*/ 0 w 38"/>
                  <a:gd name="T33" fmla="*/ 0 h 54"/>
                  <a:gd name="T34" fmla="*/ 0 w 38"/>
                  <a:gd name="T35" fmla="*/ 0 h 54"/>
                  <a:gd name="T36" fmla="*/ 0 w 38"/>
                  <a:gd name="T37" fmla="*/ 0 h 54"/>
                  <a:gd name="T38" fmla="*/ 0 w 38"/>
                  <a:gd name="T39" fmla="*/ 0 h 54"/>
                  <a:gd name="T40" fmla="*/ 0 w 38"/>
                  <a:gd name="T41" fmla="*/ 0 h 54"/>
                  <a:gd name="T42" fmla="*/ 0 w 38"/>
                  <a:gd name="T43" fmla="*/ 0 h 54"/>
                  <a:gd name="T44" fmla="*/ 0 w 38"/>
                  <a:gd name="T45" fmla="*/ 0 h 54"/>
                  <a:gd name="T46" fmla="*/ 0 w 38"/>
                  <a:gd name="T47" fmla="*/ 0 h 54"/>
                  <a:gd name="T48" fmla="*/ 0 w 38"/>
                  <a:gd name="T49" fmla="*/ 0 h 54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38"/>
                  <a:gd name="T76" fmla="*/ 0 h 54"/>
                  <a:gd name="T77" fmla="*/ 38 w 38"/>
                  <a:gd name="T78" fmla="*/ 54 h 54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38" h="54">
                    <a:moveTo>
                      <a:pt x="20" y="7"/>
                    </a:moveTo>
                    <a:lnTo>
                      <a:pt x="20" y="8"/>
                    </a:lnTo>
                    <a:lnTo>
                      <a:pt x="19" y="4"/>
                    </a:lnTo>
                    <a:lnTo>
                      <a:pt x="15" y="1"/>
                    </a:lnTo>
                    <a:lnTo>
                      <a:pt x="12" y="0"/>
                    </a:lnTo>
                    <a:lnTo>
                      <a:pt x="7" y="0"/>
                    </a:lnTo>
                    <a:lnTo>
                      <a:pt x="4" y="1"/>
                    </a:lnTo>
                    <a:lnTo>
                      <a:pt x="1" y="4"/>
                    </a:lnTo>
                    <a:lnTo>
                      <a:pt x="0" y="8"/>
                    </a:lnTo>
                    <a:lnTo>
                      <a:pt x="0" y="11"/>
                    </a:lnTo>
                    <a:lnTo>
                      <a:pt x="1" y="17"/>
                    </a:lnTo>
                    <a:lnTo>
                      <a:pt x="4" y="24"/>
                    </a:lnTo>
                    <a:lnTo>
                      <a:pt x="8" y="32"/>
                    </a:lnTo>
                    <a:lnTo>
                      <a:pt x="14" y="39"/>
                    </a:lnTo>
                    <a:lnTo>
                      <a:pt x="20" y="46"/>
                    </a:lnTo>
                    <a:lnTo>
                      <a:pt x="27" y="50"/>
                    </a:lnTo>
                    <a:lnTo>
                      <a:pt x="33" y="54"/>
                    </a:lnTo>
                    <a:lnTo>
                      <a:pt x="38" y="54"/>
                    </a:lnTo>
                    <a:lnTo>
                      <a:pt x="36" y="42"/>
                    </a:lnTo>
                    <a:lnTo>
                      <a:pt x="32" y="29"/>
                    </a:lnTo>
                    <a:lnTo>
                      <a:pt x="25" y="16"/>
                    </a:lnTo>
                    <a:lnTo>
                      <a:pt x="2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51" name="Freeform 839"/>
              <p:cNvSpPr>
                <a:spLocks/>
              </p:cNvSpPr>
              <p:nvPr/>
            </p:nvSpPr>
            <p:spPr bwMode="auto">
              <a:xfrm>
                <a:off x="2636" y="2714"/>
                <a:ext cx="8" cy="6"/>
              </a:xfrm>
              <a:custGeom>
                <a:avLst/>
                <a:gdLst>
                  <a:gd name="T0" fmla="*/ 0 w 52"/>
                  <a:gd name="T1" fmla="*/ 0 h 36"/>
                  <a:gd name="T2" fmla="*/ 0 w 52"/>
                  <a:gd name="T3" fmla="*/ 0 h 36"/>
                  <a:gd name="T4" fmla="*/ 0 w 52"/>
                  <a:gd name="T5" fmla="*/ 0 h 36"/>
                  <a:gd name="T6" fmla="*/ 0 w 52"/>
                  <a:gd name="T7" fmla="*/ 0 h 36"/>
                  <a:gd name="T8" fmla="*/ 0 w 52"/>
                  <a:gd name="T9" fmla="*/ 0 h 36"/>
                  <a:gd name="T10" fmla="*/ 0 w 52"/>
                  <a:gd name="T11" fmla="*/ 0 h 36"/>
                  <a:gd name="T12" fmla="*/ 0 w 52"/>
                  <a:gd name="T13" fmla="*/ 0 h 36"/>
                  <a:gd name="T14" fmla="*/ 0 w 52"/>
                  <a:gd name="T15" fmla="*/ 0 h 36"/>
                  <a:gd name="T16" fmla="*/ 0 w 52"/>
                  <a:gd name="T17" fmla="*/ 0 h 36"/>
                  <a:gd name="T18" fmla="*/ 0 w 52"/>
                  <a:gd name="T19" fmla="*/ 0 h 36"/>
                  <a:gd name="T20" fmla="*/ 0 w 52"/>
                  <a:gd name="T21" fmla="*/ 0 h 36"/>
                  <a:gd name="T22" fmla="*/ 0 w 52"/>
                  <a:gd name="T23" fmla="*/ 0 h 36"/>
                  <a:gd name="T24" fmla="*/ 0 w 52"/>
                  <a:gd name="T25" fmla="*/ 0 h 36"/>
                  <a:gd name="T26" fmla="*/ 0 w 52"/>
                  <a:gd name="T27" fmla="*/ 0 h 36"/>
                  <a:gd name="T28" fmla="*/ 0 w 52"/>
                  <a:gd name="T29" fmla="*/ 0 h 36"/>
                  <a:gd name="T30" fmla="*/ 0 w 52"/>
                  <a:gd name="T31" fmla="*/ 0 h 36"/>
                  <a:gd name="T32" fmla="*/ 0 w 52"/>
                  <a:gd name="T33" fmla="*/ 0 h 36"/>
                  <a:gd name="T34" fmla="*/ 0 w 52"/>
                  <a:gd name="T35" fmla="*/ 0 h 36"/>
                  <a:gd name="T36" fmla="*/ 0 w 52"/>
                  <a:gd name="T37" fmla="*/ 0 h 36"/>
                  <a:gd name="T38" fmla="*/ 0 w 52"/>
                  <a:gd name="T39" fmla="*/ 0 h 36"/>
                  <a:gd name="T40" fmla="*/ 0 w 52"/>
                  <a:gd name="T41" fmla="*/ 0 h 36"/>
                  <a:gd name="T42" fmla="*/ 0 w 52"/>
                  <a:gd name="T43" fmla="*/ 0 h 36"/>
                  <a:gd name="T44" fmla="*/ 0 w 52"/>
                  <a:gd name="T45" fmla="*/ 0 h 36"/>
                  <a:gd name="T46" fmla="*/ 0 w 52"/>
                  <a:gd name="T47" fmla="*/ 0 h 36"/>
                  <a:gd name="T48" fmla="*/ 0 w 52"/>
                  <a:gd name="T49" fmla="*/ 0 h 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52"/>
                  <a:gd name="T76" fmla="*/ 0 h 36"/>
                  <a:gd name="T77" fmla="*/ 52 w 52"/>
                  <a:gd name="T78" fmla="*/ 36 h 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52" h="36">
                    <a:moveTo>
                      <a:pt x="41" y="27"/>
                    </a:moveTo>
                    <a:lnTo>
                      <a:pt x="46" y="24"/>
                    </a:lnTo>
                    <a:lnTo>
                      <a:pt x="51" y="21"/>
                    </a:lnTo>
                    <a:lnTo>
                      <a:pt x="52" y="16"/>
                    </a:lnTo>
                    <a:lnTo>
                      <a:pt x="52" y="12"/>
                    </a:lnTo>
                    <a:lnTo>
                      <a:pt x="50" y="6"/>
                    </a:lnTo>
                    <a:lnTo>
                      <a:pt x="46" y="2"/>
                    </a:lnTo>
                    <a:lnTo>
                      <a:pt x="41" y="0"/>
                    </a:lnTo>
                    <a:lnTo>
                      <a:pt x="36" y="0"/>
                    </a:lnTo>
                    <a:lnTo>
                      <a:pt x="33" y="0"/>
                    </a:lnTo>
                    <a:lnTo>
                      <a:pt x="29" y="1"/>
                    </a:lnTo>
                    <a:lnTo>
                      <a:pt x="21" y="4"/>
                    </a:lnTo>
                    <a:lnTo>
                      <a:pt x="13" y="8"/>
                    </a:lnTo>
                    <a:lnTo>
                      <a:pt x="6" y="15"/>
                    </a:lnTo>
                    <a:lnTo>
                      <a:pt x="3" y="22"/>
                    </a:lnTo>
                    <a:lnTo>
                      <a:pt x="0" y="29"/>
                    </a:lnTo>
                    <a:lnTo>
                      <a:pt x="0" y="31"/>
                    </a:lnTo>
                    <a:lnTo>
                      <a:pt x="4" y="33"/>
                    </a:lnTo>
                    <a:lnTo>
                      <a:pt x="9" y="36"/>
                    </a:lnTo>
                    <a:lnTo>
                      <a:pt x="13" y="36"/>
                    </a:lnTo>
                    <a:lnTo>
                      <a:pt x="18" y="36"/>
                    </a:lnTo>
                    <a:lnTo>
                      <a:pt x="24" y="33"/>
                    </a:lnTo>
                    <a:lnTo>
                      <a:pt x="30" y="32"/>
                    </a:lnTo>
                    <a:lnTo>
                      <a:pt x="36" y="30"/>
                    </a:lnTo>
                    <a:lnTo>
                      <a:pt x="41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52" name="Freeform 840"/>
              <p:cNvSpPr>
                <a:spLocks/>
              </p:cNvSpPr>
              <p:nvPr/>
            </p:nvSpPr>
            <p:spPr bwMode="auto">
              <a:xfrm>
                <a:off x="2596" y="2704"/>
                <a:ext cx="33" cy="39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53" name="Freeform 841"/>
              <p:cNvSpPr>
                <a:spLocks/>
              </p:cNvSpPr>
              <p:nvPr/>
            </p:nvSpPr>
            <p:spPr bwMode="auto">
              <a:xfrm>
                <a:off x="2652" y="2704"/>
                <a:ext cx="22" cy="30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54" name="Freeform 842"/>
              <p:cNvSpPr>
                <a:spLocks/>
              </p:cNvSpPr>
              <p:nvPr/>
            </p:nvSpPr>
            <p:spPr bwMode="auto">
              <a:xfrm>
                <a:off x="2575" y="2697"/>
                <a:ext cx="53" cy="63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55" name="Freeform 843"/>
              <p:cNvSpPr>
                <a:spLocks/>
              </p:cNvSpPr>
              <p:nvPr/>
            </p:nvSpPr>
            <p:spPr bwMode="auto">
              <a:xfrm>
                <a:off x="2650" y="2695"/>
                <a:ext cx="47" cy="42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56" name="Freeform 844"/>
              <p:cNvSpPr>
                <a:spLocks/>
              </p:cNvSpPr>
              <p:nvPr/>
            </p:nvSpPr>
            <p:spPr bwMode="auto">
              <a:xfrm>
                <a:off x="2556" y="2718"/>
                <a:ext cx="19" cy="39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57" name="Freeform 845"/>
              <p:cNvSpPr>
                <a:spLocks/>
              </p:cNvSpPr>
              <p:nvPr/>
            </p:nvSpPr>
            <p:spPr bwMode="auto">
              <a:xfrm>
                <a:off x="2689" y="2692"/>
                <a:ext cx="41" cy="52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337" name="Line 846"/>
            <p:cNvSpPr>
              <a:spLocks noChangeShapeType="1"/>
            </p:cNvSpPr>
            <p:nvPr/>
          </p:nvSpPr>
          <p:spPr bwMode="auto">
            <a:xfrm>
              <a:off x="4063" y="3139"/>
              <a:ext cx="317" cy="1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38" name="Line 847"/>
            <p:cNvSpPr>
              <a:spLocks noChangeShapeType="1"/>
            </p:cNvSpPr>
            <p:nvPr/>
          </p:nvSpPr>
          <p:spPr bwMode="auto">
            <a:xfrm>
              <a:off x="3716" y="3098"/>
              <a:ext cx="5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39" name="Line 857"/>
            <p:cNvSpPr>
              <a:spLocks noChangeShapeType="1"/>
            </p:cNvSpPr>
            <p:nvPr/>
          </p:nvSpPr>
          <p:spPr bwMode="auto">
            <a:xfrm flipH="1">
              <a:off x="3772" y="2167"/>
              <a:ext cx="2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40" name="Line 863"/>
            <p:cNvSpPr>
              <a:spLocks noChangeShapeType="1"/>
            </p:cNvSpPr>
            <p:nvPr/>
          </p:nvSpPr>
          <p:spPr bwMode="auto">
            <a:xfrm flipV="1">
              <a:off x="3526" y="2308"/>
              <a:ext cx="106" cy="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" name="Group 870"/>
          <p:cNvGrpSpPr>
            <a:grpSpLocks/>
          </p:cNvGrpSpPr>
          <p:nvPr/>
        </p:nvGrpSpPr>
        <p:grpSpPr bwMode="auto">
          <a:xfrm>
            <a:off x="6443663" y="2190750"/>
            <a:ext cx="1590675" cy="2716213"/>
            <a:chOff x="4059" y="1380"/>
            <a:chExt cx="1002" cy="1711"/>
          </a:xfrm>
        </p:grpSpPr>
        <p:grpSp>
          <p:nvGrpSpPr>
            <p:cNvPr id="7195" name="Group 598"/>
            <p:cNvGrpSpPr>
              <a:grpSpLocks/>
            </p:cNvGrpSpPr>
            <p:nvPr/>
          </p:nvGrpSpPr>
          <p:grpSpPr bwMode="auto">
            <a:xfrm>
              <a:off x="4304" y="2253"/>
              <a:ext cx="228" cy="108"/>
              <a:chOff x="3600" y="219"/>
              <a:chExt cx="360" cy="175"/>
            </a:xfrm>
          </p:grpSpPr>
          <p:sp>
            <p:nvSpPr>
              <p:cNvPr id="7306" name="Oval 599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7307" name="Line 60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08" name="Line 60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09" name="Rectangle 60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7310" name="Oval 60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7311" name="Group 60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7316" name="Line 60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317" name="Line 60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318" name="Line 60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312" name="Group 60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7313" name="Line 60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314" name="Line 61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315" name="Line 61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196" name="Group 612"/>
            <p:cNvGrpSpPr>
              <a:grpSpLocks/>
            </p:cNvGrpSpPr>
            <p:nvPr/>
          </p:nvGrpSpPr>
          <p:grpSpPr bwMode="auto">
            <a:xfrm>
              <a:off x="4528" y="2429"/>
              <a:ext cx="228" cy="108"/>
              <a:chOff x="3600" y="219"/>
              <a:chExt cx="360" cy="175"/>
            </a:xfrm>
          </p:grpSpPr>
          <p:sp>
            <p:nvSpPr>
              <p:cNvPr id="7293" name="Oval 613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7294" name="Line 614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95" name="Line 615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96" name="Rectangle 616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7297" name="Oval 617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7298" name="Group 618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7303" name="Line 61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304" name="Line 62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305" name="Line 62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299" name="Group 622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7300" name="Line 62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301" name="Line 62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302" name="Line 62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197" name="Group 626"/>
            <p:cNvGrpSpPr>
              <a:grpSpLocks/>
            </p:cNvGrpSpPr>
            <p:nvPr/>
          </p:nvGrpSpPr>
          <p:grpSpPr bwMode="auto">
            <a:xfrm>
              <a:off x="4704" y="2261"/>
              <a:ext cx="228" cy="108"/>
              <a:chOff x="3600" y="219"/>
              <a:chExt cx="360" cy="175"/>
            </a:xfrm>
          </p:grpSpPr>
          <p:sp>
            <p:nvSpPr>
              <p:cNvPr id="7280" name="Oval 627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7281" name="Line 628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82" name="Line 629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83" name="Rectangle 630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7284" name="Oval 631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7285" name="Group 632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7290" name="Line 63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91" name="Line 63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92" name="Line 63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286" name="Group 636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7287" name="Line 63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88" name="Line 63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89" name="Line 63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198" name="Group 640"/>
            <p:cNvGrpSpPr>
              <a:grpSpLocks/>
            </p:cNvGrpSpPr>
            <p:nvPr/>
          </p:nvGrpSpPr>
          <p:grpSpPr bwMode="auto">
            <a:xfrm>
              <a:off x="4367" y="1532"/>
              <a:ext cx="221" cy="101"/>
              <a:chOff x="3600" y="219"/>
              <a:chExt cx="360" cy="175"/>
            </a:xfrm>
          </p:grpSpPr>
          <p:sp>
            <p:nvSpPr>
              <p:cNvPr id="7267" name="Oval 641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7268" name="Line 642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69" name="Line 643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70" name="Rectangle 644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7271" name="Oval 645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7272" name="Group 646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7277" name="Line 64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78" name="Line 64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79" name="Line 64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273" name="Group 650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7274" name="Line 65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75" name="Line 65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76" name="Line 65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199" name="Group 654"/>
            <p:cNvGrpSpPr>
              <a:grpSpLocks/>
            </p:cNvGrpSpPr>
            <p:nvPr/>
          </p:nvGrpSpPr>
          <p:grpSpPr bwMode="auto">
            <a:xfrm>
              <a:off x="4366" y="1693"/>
              <a:ext cx="228" cy="108"/>
              <a:chOff x="3600" y="219"/>
              <a:chExt cx="360" cy="175"/>
            </a:xfrm>
          </p:grpSpPr>
          <p:sp>
            <p:nvSpPr>
              <p:cNvPr id="7254" name="Oval 655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7255" name="Line 656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56" name="Line 657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57" name="Rectangle 658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7258" name="Oval 659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7259" name="Group 660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7264" name="Line 66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65" name="Line 66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66" name="Line 66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260" name="Group 664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7261" name="Line 66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62" name="Line 66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63" name="Line 66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200" name="Group 668"/>
            <p:cNvGrpSpPr>
              <a:grpSpLocks/>
            </p:cNvGrpSpPr>
            <p:nvPr/>
          </p:nvGrpSpPr>
          <p:grpSpPr bwMode="auto">
            <a:xfrm>
              <a:off x="4666" y="1472"/>
              <a:ext cx="210" cy="97"/>
              <a:chOff x="3600" y="219"/>
              <a:chExt cx="360" cy="175"/>
            </a:xfrm>
          </p:grpSpPr>
          <p:sp>
            <p:nvSpPr>
              <p:cNvPr id="7241" name="Oval 669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7242" name="Line 67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43" name="Line 67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44" name="Rectangle 67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7245" name="Oval 67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7246" name="Group 67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7251" name="Line 67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52" name="Line 67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53" name="Line 67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247" name="Group 67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7248" name="Line 67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49" name="Line 68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50" name="Line 68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201" name="Group 682"/>
            <p:cNvGrpSpPr>
              <a:grpSpLocks/>
            </p:cNvGrpSpPr>
            <p:nvPr/>
          </p:nvGrpSpPr>
          <p:grpSpPr bwMode="auto">
            <a:xfrm>
              <a:off x="4720" y="1693"/>
              <a:ext cx="228" cy="108"/>
              <a:chOff x="3600" y="219"/>
              <a:chExt cx="360" cy="175"/>
            </a:xfrm>
          </p:grpSpPr>
          <p:sp>
            <p:nvSpPr>
              <p:cNvPr id="7228" name="Oval 683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7229" name="Line 684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30" name="Line 685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31" name="Rectangle 686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7232" name="Oval 687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7233" name="Group 688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7238" name="Line 68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39" name="Line 69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40" name="Line 69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234" name="Group 692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7235" name="Line 69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36" name="Line 69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37" name="Line 69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7202" name="Line 725"/>
            <p:cNvSpPr>
              <a:spLocks noChangeShapeType="1"/>
            </p:cNvSpPr>
            <p:nvPr/>
          </p:nvSpPr>
          <p:spPr bwMode="auto">
            <a:xfrm>
              <a:off x="4474" y="2358"/>
              <a:ext cx="103" cy="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3" name="Line 726"/>
            <p:cNvSpPr>
              <a:spLocks noChangeShapeType="1"/>
            </p:cNvSpPr>
            <p:nvPr/>
          </p:nvSpPr>
          <p:spPr bwMode="auto">
            <a:xfrm>
              <a:off x="4535" y="2308"/>
              <a:ext cx="1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4" name="Line 727"/>
            <p:cNvSpPr>
              <a:spLocks noChangeShapeType="1"/>
            </p:cNvSpPr>
            <p:nvPr/>
          </p:nvSpPr>
          <p:spPr bwMode="auto">
            <a:xfrm flipV="1">
              <a:off x="4684" y="2362"/>
              <a:ext cx="85" cy="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205" name="Group 780"/>
            <p:cNvGrpSpPr>
              <a:grpSpLocks/>
            </p:cNvGrpSpPr>
            <p:nvPr/>
          </p:nvGrpSpPr>
          <p:grpSpPr bwMode="auto">
            <a:xfrm>
              <a:off x="4187" y="2822"/>
              <a:ext cx="316" cy="148"/>
              <a:chOff x="3600" y="219"/>
              <a:chExt cx="360" cy="175"/>
            </a:xfrm>
          </p:grpSpPr>
          <p:sp>
            <p:nvSpPr>
              <p:cNvPr id="7215" name="Oval 781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7216" name="Line 782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17" name="Line 783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18" name="Rectangle 784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7219" name="Oval 785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7220" name="Group 786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7225" name="Line 78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26" name="Line 78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27" name="Line 78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221" name="Group 790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7222" name="Line 79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23" name="Line 79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24" name="Line 79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7206" name="Line 808"/>
            <p:cNvSpPr>
              <a:spLocks noChangeShapeType="1"/>
            </p:cNvSpPr>
            <p:nvPr/>
          </p:nvSpPr>
          <p:spPr bwMode="auto">
            <a:xfrm>
              <a:off x="4470" y="2955"/>
              <a:ext cx="226" cy="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7" name="Line 809"/>
            <p:cNvSpPr>
              <a:spLocks noChangeShapeType="1"/>
            </p:cNvSpPr>
            <p:nvPr/>
          </p:nvSpPr>
          <p:spPr bwMode="auto">
            <a:xfrm flipV="1">
              <a:off x="4059" y="2963"/>
              <a:ext cx="175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8" name="Line 810"/>
            <p:cNvSpPr>
              <a:spLocks noChangeShapeType="1"/>
            </p:cNvSpPr>
            <p:nvPr/>
          </p:nvSpPr>
          <p:spPr bwMode="auto">
            <a:xfrm flipV="1">
              <a:off x="4086" y="3091"/>
              <a:ext cx="6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9" name="Line 858"/>
            <p:cNvSpPr>
              <a:spLocks noChangeShapeType="1"/>
            </p:cNvSpPr>
            <p:nvPr/>
          </p:nvSpPr>
          <p:spPr bwMode="auto">
            <a:xfrm flipV="1">
              <a:off x="4589" y="1526"/>
              <a:ext cx="78" cy="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10" name="Line 860"/>
            <p:cNvSpPr>
              <a:spLocks noChangeShapeType="1"/>
            </p:cNvSpPr>
            <p:nvPr/>
          </p:nvSpPr>
          <p:spPr bwMode="auto">
            <a:xfrm flipV="1">
              <a:off x="4596" y="1570"/>
              <a:ext cx="166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11" name="Line 861"/>
            <p:cNvSpPr>
              <a:spLocks noChangeShapeType="1"/>
            </p:cNvSpPr>
            <p:nvPr/>
          </p:nvSpPr>
          <p:spPr bwMode="auto">
            <a:xfrm>
              <a:off x="4818" y="1569"/>
              <a:ext cx="0" cy="1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12" name="Line 862"/>
            <p:cNvSpPr>
              <a:spLocks noChangeShapeType="1"/>
            </p:cNvSpPr>
            <p:nvPr/>
          </p:nvSpPr>
          <p:spPr bwMode="auto">
            <a:xfrm>
              <a:off x="4600" y="1762"/>
              <a:ext cx="11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13" name="Line 864"/>
            <p:cNvSpPr>
              <a:spLocks noChangeShapeType="1"/>
            </p:cNvSpPr>
            <p:nvPr/>
          </p:nvSpPr>
          <p:spPr bwMode="auto">
            <a:xfrm flipV="1">
              <a:off x="4861" y="1380"/>
              <a:ext cx="150" cy="1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14" name="Line 865"/>
            <p:cNvSpPr>
              <a:spLocks noChangeShapeType="1"/>
            </p:cNvSpPr>
            <p:nvPr/>
          </p:nvSpPr>
          <p:spPr bwMode="auto">
            <a:xfrm>
              <a:off x="4949" y="1756"/>
              <a:ext cx="1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088" name="Rectangle 872"/>
          <p:cNvSpPr>
            <a:spLocks noChangeArrowheads="1"/>
          </p:cNvSpPr>
          <p:nvPr/>
        </p:nvSpPr>
        <p:spPr bwMode="auto">
          <a:xfrm>
            <a:off x="431800" y="2660650"/>
            <a:ext cx="38100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q"/>
            </a:pPr>
            <a:r>
              <a:rPr lang="en-US" altLang="zh-CN" sz="2800">
                <a:solidFill>
                  <a:srgbClr val="FF0000"/>
                </a:solidFill>
                <a:latin typeface="Comic Sans MS" pitchFamily="66" charset="0"/>
                <a:ea typeface="宋体" pitchFamily="2" charset="-122"/>
              </a:rPr>
              <a:t>access networks, physical media:</a:t>
            </a:r>
            <a:r>
              <a:rPr lang="en-US" altLang="zh-CN" sz="2800">
                <a:latin typeface="Comic Sans MS" pitchFamily="66" charset="0"/>
                <a:ea typeface="宋体" pitchFamily="2" charset="-122"/>
              </a:rPr>
              <a:t> wired, wireless communication links</a:t>
            </a:r>
            <a:r>
              <a:rPr lang="en-US" altLang="zh-CN" sz="2800">
                <a:solidFill>
                  <a:srgbClr val="FF0000"/>
                </a:solidFill>
                <a:latin typeface="Comic Sans MS" pitchFamily="66" charset="0"/>
                <a:ea typeface="宋体" pitchFamily="2" charset="-122"/>
              </a:rPr>
              <a:t> </a:t>
            </a:r>
            <a:endParaRPr lang="en-US" altLang="zh-CN"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10089" name="Rectangle 873"/>
          <p:cNvSpPr>
            <a:spLocks noChangeArrowheads="1"/>
          </p:cNvSpPr>
          <p:nvPr/>
        </p:nvSpPr>
        <p:spPr bwMode="auto">
          <a:xfrm>
            <a:off x="473075" y="4475163"/>
            <a:ext cx="3810000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q"/>
            </a:pPr>
            <a:r>
              <a:rPr lang="en-US" altLang="zh-CN" sz="2800">
                <a:solidFill>
                  <a:srgbClr val="FF0000"/>
                </a:solidFill>
                <a:latin typeface="Comic Sans MS" pitchFamily="66" charset="0"/>
                <a:ea typeface="宋体" pitchFamily="2" charset="-122"/>
              </a:rPr>
              <a:t>network core:</a:t>
            </a:r>
            <a:r>
              <a:rPr lang="en-US" altLang="zh-CN" sz="2800">
                <a:latin typeface="Comic Sans MS" pitchFamily="66" charset="0"/>
                <a:ea typeface="宋体" pitchFamily="2" charset="-122"/>
              </a:rPr>
              <a:t> 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v"/>
            </a:pPr>
            <a:r>
              <a:rPr lang="en-US" altLang="zh-CN">
                <a:latin typeface="Comic Sans MS" pitchFamily="66" charset="0"/>
                <a:ea typeface="宋体" pitchFamily="2" charset="-122"/>
              </a:rPr>
              <a:t>interconnected routers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v"/>
            </a:pPr>
            <a:r>
              <a:rPr lang="en-US" altLang="zh-CN">
                <a:latin typeface="Comic Sans MS" pitchFamily="66" charset="0"/>
                <a:ea typeface="宋体" pitchFamily="2" charset="-122"/>
              </a:rPr>
              <a:t>network of networks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q"/>
            </a:pPr>
            <a:endParaRPr lang="zh-CN" altLang="en-US">
              <a:latin typeface="Comic Sans MS" pitchFamily="66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/>
      <p:bldP spid="10088" grpId="0"/>
      <p:bldP spid="10089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8208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C6F973E-F4FF-44D4-9F6C-E740D104EFC0}" type="slidenum">
              <a:rPr lang="zh-CN" altLang="en-US" sz="1400" smtClean="0"/>
              <a:pPr/>
              <a:t>91</a:t>
            </a:fld>
            <a:endParaRPr lang="en-US" altLang="zh-CN" sz="1400" smtClean="0"/>
          </a:p>
        </p:txBody>
      </p:sp>
      <p:sp>
        <p:nvSpPr>
          <p:cNvPr id="8209" name="Footer Placeholder 5"/>
          <p:cNvSpPr txBox="1">
            <a:spLocks noGrp="1"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zh-CN" altLang="en-US" sz="1400">
                <a:latin typeface="Comic Sans MS" pitchFamily="66" charset="0"/>
                <a:ea typeface="宋体" pitchFamily="2" charset="-122"/>
              </a:rPr>
              <a:t> </a:t>
            </a:r>
            <a:r>
              <a:rPr lang="en-US" altLang="zh-CN" sz="1400">
                <a:latin typeface="Comic Sans MS" pitchFamily="66" charset="0"/>
                <a:ea typeface="宋体" pitchFamily="2" charset="-122"/>
              </a:rPr>
              <a:t>Introduction</a:t>
            </a:r>
            <a:endParaRPr lang="en-US" altLang="zh-CN" sz="1400">
              <a:ea typeface="宋体" pitchFamily="2" charset="-122"/>
            </a:endParaRPr>
          </a:p>
        </p:txBody>
      </p:sp>
      <p:sp>
        <p:nvSpPr>
          <p:cNvPr id="8210" name="Slide Number Placeholder 6"/>
          <p:cNvSpPr txBox="1">
            <a:spLocks noGrp="1"/>
          </p:cNvSpPr>
          <p:nvPr/>
        </p:nvSpPr>
        <p:spPr bwMode="auto">
          <a:xfrm>
            <a:off x="8305800" y="6400800"/>
            <a:ext cx="625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altLang="zh-CN" sz="1400">
                <a:ea typeface="宋体" pitchFamily="2" charset="-122"/>
              </a:rPr>
              <a:t>1-</a:t>
            </a:r>
            <a:fld id="{9133B90A-0115-46B7-A1CC-C5BC61803370}" type="slidenum">
              <a:rPr lang="en-US" altLang="zh-CN" sz="1400">
                <a:ea typeface="宋体" pitchFamily="2" charset="-122"/>
              </a:rPr>
              <a:pPr algn="r"/>
              <a:t>91</a:t>
            </a:fld>
            <a:endParaRPr lang="en-US" altLang="zh-CN" sz="1400">
              <a:ea typeface="宋体" pitchFamily="2" charset="-122"/>
            </a:endParaRPr>
          </a:p>
        </p:txBody>
      </p:sp>
      <p:sp>
        <p:nvSpPr>
          <p:cNvPr id="821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The network edge:</a:t>
            </a:r>
          </a:p>
        </p:txBody>
      </p:sp>
      <p:sp>
        <p:nvSpPr>
          <p:cNvPr id="821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04800" y="1371600"/>
            <a:ext cx="4651375" cy="4648200"/>
          </a:xfrm>
        </p:spPr>
        <p:txBody>
          <a:bodyPr/>
          <a:lstStyle/>
          <a:p>
            <a:r>
              <a:rPr lang="en-US" altLang="zh-CN" smtClean="0">
                <a:solidFill>
                  <a:srgbClr val="FF0000"/>
                </a:solidFill>
                <a:ea typeface="宋体" pitchFamily="2" charset="-122"/>
              </a:rPr>
              <a:t>end systems (hosts):</a:t>
            </a:r>
            <a:endParaRPr lang="en-US" altLang="zh-CN" sz="2400" smtClean="0">
              <a:ea typeface="宋体" pitchFamily="2" charset="-122"/>
            </a:endParaRPr>
          </a:p>
          <a:p>
            <a:pPr lvl="1"/>
            <a:r>
              <a:rPr lang="en-US" altLang="zh-CN" sz="2000" smtClean="0">
                <a:ea typeface="宋体" pitchFamily="2" charset="-122"/>
              </a:rPr>
              <a:t>run application programs</a:t>
            </a:r>
          </a:p>
          <a:p>
            <a:pPr lvl="1"/>
            <a:r>
              <a:rPr lang="en-US" altLang="zh-CN" sz="2000" smtClean="0">
                <a:ea typeface="宋体" pitchFamily="2" charset="-122"/>
              </a:rPr>
              <a:t>e.g. Web, email</a:t>
            </a:r>
          </a:p>
          <a:p>
            <a:pPr lvl="1"/>
            <a:r>
              <a:rPr lang="en-US" altLang="zh-CN" sz="2000" smtClean="0">
                <a:ea typeface="宋体" pitchFamily="2" charset="-122"/>
              </a:rPr>
              <a:t>at “edge of network”</a:t>
            </a:r>
          </a:p>
        </p:txBody>
      </p:sp>
      <p:sp>
        <p:nvSpPr>
          <p:cNvPr id="8213" name="Freeform 229"/>
          <p:cNvSpPr>
            <a:spLocks/>
          </p:cNvSpPr>
          <p:nvPr/>
        </p:nvSpPr>
        <p:spPr bwMode="auto">
          <a:xfrm>
            <a:off x="6710363" y="3457575"/>
            <a:ext cx="1314450" cy="674688"/>
          </a:xfrm>
          <a:custGeom>
            <a:avLst/>
            <a:gdLst>
              <a:gd name="T0" fmla="*/ 2147483647 w 828"/>
              <a:gd name="T1" fmla="*/ 2147483647 h 425"/>
              <a:gd name="T2" fmla="*/ 2147483647 w 828"/>
              <a:gd name="T3" fmla="*/ 2147483647 h 425"/>
              <a:gd name="T4" fmla="*/ 2147483647 w 828"/>
              <a:gd name="T5" fmla="*/ 2147483647 h 425"/>
              <a:gd name="T6" fmla="*/ 2147483647 w 828"/>
              <a:gd name="T7" fmla="*/ 2147483647 h 425"/>
              <a:gd name="T8" fmla="*/ 2147483647 w 828"/>
              <a:gd name="T9" fmla="*/ 2147483647 h 425"/>
              <a:gd name="T10" fmla="*/ 2147483647 w 828"/>
              <a:gd name="T11" fmla="*/ 2147483647 h 425"/>
              <a:gd name="T12" fmla="*/ 2147483647 w 828"/>
              <a:gd name="T13" fmla="*/ 2147483647 h 425"/>
              <a:gd name="T14" fmla="*/ 2147483647 w 828"/>
              <a:gd name="T15" fmla="*/ 2147483647 h 425"/>
              <a:gd name="T16" fmla="*/ 2147483647 w 828"/>
              <a:gd name="T17" fmla="*/ 2147483647 h 425"/>
              <a:gd name="T18" fmla="*/ 2147483647 w 828"/>
              <a:gd name="T19" fmla="*/ 2147483647 h 425"/>
              <a:gd name="T20" fmla="*/ 2147483647 w 828"/>
              <a:gd name="T21" fmla="*/ 2147483647 h 425"/>
              <a:gd name="T22" fmla="*/ 2147483647 w 828"/>
              <a:gd name="T23" fmla="*/ 2147483647 h 4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8"/>
              <a:gd name="T37" fmla="*/ 0 h 425"/>
              <a:gd name="T38" fmla="*/ 828 w 828"/>
              <a:gd name="T39" fmla="*/ 425 h 4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8" h="425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14" name="Freeform 230"/>
          <p:cNvSpPr>
            <a:spLocks/>
          </p:cNvSpPr>
          <p:nvPr/>
        </p:nvSpPr>
        <p:spPr bwMode="auto">
          <a:xfrm>
            <a:off x="6729413" y="1931988"/>
            <a:ext cx="1730375" cy="1044575"/>
          </a:xfrm>
          <a:custGeom>
            <a:avLst/>
            <a:gdLst>
              <a:gd name="T0" fmla="*/ 2147483647 w 765"/>
              <a:gd name="T1" fmla="*/ 2147483647 h 459"/>
              <a:gd name="T2" fmla="*/ 2147483647 w 765"/>
              <a:gd name="T3" fmla="*/ 2147483647 h 459"/>
              <a:gd name="T4" fmla="*/ 2147483647 w 765"/>
              <a:gd name="T5" fmla="*/ 2147483647 h 459"/>
              <a:gd name="T6" fmla="*/ 2147483647 w 765"/>
              <a:gd name="T7" fmla="*/ 2147483647 h 459"/>
              <a:gd name="T8" fmla="*/ 2147483647 w 765"/>
              <a:gd name="T9" fmla="*/ 2147483647 h 459"/>
              <a:gd name="T10" fmla="*/ 2147483647 w 765"/>
              <a:gd name="T11" fmla="*/ 2147483647 h 459"/>
              <a:gd name="T12" fmla="*/ 2147483647 w 765"/>
              <a:gd name="T13" fmla="*/ 2147483647 h 459"/>
              <a:gd name="T14" fmla="*/ 2147483647 w 765"/>
              <a:gd name="T15" fmla="*/ 2147483647 h 459"/>
              <a:gd name="T16" fmla="*/ 2147483647 w 765"/>
              <a:gd name="T17" fmla="*/ 2147483647 h 459"/>
              <a:gd name="T18" fmla="*/ 2147483647 w 765"/>
              <a:gd name="T19" fmla="*/ 2147483647 h 459"/>
              <a:gd name="T20" fmla="*/ 2147483647 w 765"/>
              <a:gd name="T21" fmla="*/ 2147483647 h 459"/>
              <a:gd name="T22" fmla="*/ 2147483647 w 765"/>
              <a:gd name="T23" fmla="*/ 2147483647 h 45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65"/>
              <a:gd name="T37" fmla="*/ 0 h 459"/>
              <a:gd name="T38" fmla="*/ 765 w 765"/>
              <a:gd name="T39" fmla="*/ 459 h 45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65" h="459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15" name="Freeform 231"/>
          <p:cNvSpPr>
            <a:spLocks/>
          </p:cNvSpPr>
          <p:nvPr/>
        </p:nvSpPr>
        <p:spPr bwMode="auto">
          <a:xfrm>
            <a:off x="4989513" y="1639888"/>
            <a:ext cx="1644650" cy="1071562"/>
          </a:xfrm>
          <a:custGeom>
            <a:avLst/>
            <a:gdLst>
              <a:gd name="T0" fmla="*/ 2147483647 w 1036"/>
              <a:gd name="T1" fmla="*/ 2147483647 h 675"/>
              <a:gd name="T2" fmla="*/ 2147483647 w 1036"/>
              <a:gd name="T3" fmla="*/ 2147483647 h 675"/>
              <a:gd name="T4" fmla="*/ 2147483647 w 1036"/>
              <a:gd name="T5" fmla="*/ 2147483647 h 675"/>
              <a:gd name="T6" fmla="*/ 2147483647 w 1036"/>
              <a:gd name="T7" fmla="*/ 2147483647 h 675"/>
              <a:gd name="T8" fmla="*/ 2147483647 w 1036"/>
              <a:gd name="T9" fmla="*/ 2147483647 h 675"/>
              <a:gd name="T10" fmla="*/ 2147483647 w 1036"/>
              <a:gd name="T11" fmla="*/ 2147483647 h 675"/>
              <a:gd name="T12" fmla="*/ 2147483647 w 1036"/>
              <a:gd name="T13" fmla="*/ 2147483647 h 675"/>
              <a:gd name="T14" fmla="*/ 2147483647 w 1036"/>
              <a:gd name="T15" fmla="*/ 2147483647 h 675"/>
              <a:gd name="T16" fmla="*/ 2147483647 w 1036"/>
              <a:gd name="T17" fmla="*/ 2147483647 h 675"/>
              <a:gd name="T18" fmla="*/ 2147483647 w 1036"/>
              <a:gd name="T19" fmla="*/ 2147483647 h 675"/>
              <a:gd name="T20" fmla="*/ 2147483647 w 1036"/>
              <a:gd name="T21" fmla="*/ 2147483647 h 675"/>
              <a:gd name="T22" fmla="*/ 2147483647 w 1036"/>
              <a:gd name="T23" fmla="*/ 2147483647 h 675"/>
              <a:gd name="T24" fmla="*/ 2147483647 w 1036"/>
              <a:gd name="T25" fmla="*/ 2147483647 h 675"/>
              <a:gd name="T26" fmla="*/ 2147483647 w 1036"/>
              <a:gd name="T27" fmla="*/ 2147483647 h 675"/>
              <a:gd name="T28" fmla="*/ 2147483647 w 1036"/>
              <a:gd name="T29" fmla="*/ 2147483647 h 675"/>
              <a:gd name="T30" fmla="*/ 2147483647 w 1036"/>
              <a:gd name="T31" fmla="*/ 2147483647 h 675"/>
              <a:gd name="T32" fmla="*/ 2147483647 w 1036"/>
              <a:gd name="T33" fmla="*/ 2147483647 h 675"/>
              <a:gd name="T34" fmla="*/ 2147483647 w 1036"/>
              <a:gd name="T35" fmla="*/ 2147483647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8216" name="Group 232"/>
          <p:cNvGrpSpPr>
            <a:grpSpLocks/>
          </p:cNvGrpSpPr>
          <p:nvPr/>
        </p:nvGrpSpPr>
        <p:grpSpPr bwMode="auto">
          <a:xfrm>
            <a:off x="5076825" y="2974975"/>
            <a:ext cx="1458913" cy="933450"/>
            <a:chOff x="2889" y="1631"/>
            <a:chExt cx="980" cy="743"/>
          </a:xfrm>
        </p:grpSpPr>
        <p:sp>
          <p:nvSpPr>
            <p:cNvPr id="8547" name="Rectangle 233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548" name="AutoShape 234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endParaRPr lang="zh-CN" altLang="en-US">
                <a:solidFill>
                  <a:srgbClr val="00CCFF"/>
                </a:solidFill>
                <a:ea typeface="宋体" pitchFamily="2" charset="-122"/>
              </a:endParaRPr>
            </a:p>
          </p:txBody>
        </p:sp>
      </p:grpSp>
      <p:grpSp>
        <p:nvGrpSpPr>
          <p:cNvPr id="8217" name="Group 235"/>
          <p:cNvGrpSpPr>
            <a:grpSpLocks/>
          </p:cNvGrpSpPr>
          <p:nvPr/>
        </p:nvGrpSpPr>
        <p:grpSpPr bwMode="auto">
          <a:xfrm>
            <a:off x="5778500" y="1831975"/>
            <a:ext cx="336550" cy="531813"/>
            <a:chOff x="3796" y="1043"/>
            <a:chExt cx="865" cy="1237"/>
          </a:xfrm>
        </p:grpSpPr>
        <p:sp>
          <p:nvSpPr>
            <p:cNvPr id="8517" name="Line 236"/>
            <p:cNvSpPr>
              <a:spLocks noChangeShapeType="1"/>
            </p:cNvSpPr>
            <p:nvPr/>
          </p:nvSpPr>
          <p:spPr bwMode="auto">
            <a:xfrm flipH="1">
              <a:off x="3992" y="1481"/>
              <a:ext cx="235" cy="72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18" name="Line 237"/>
            <p:cNvSpPr>
              <a:spLocks noChangeShapeType="1"/>
            </p:cNvSpPr>
            <p:nvPr/>
          </p:nvSpPr>
          <p:spPr bwMode="auto">
            <a:xfrm>
              <a:off x="4227" y="1481"/>
              <a:ext cx="236" cy="72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19" name="Line 238"/>
            <p:cNvSpPr>
              <a:spLocks noChangeShapeType="1"/>
            </p:cNvSpPr>
            <p:nvPr/>
          </p:nvSpPr>
          <p:spPr bwMode="auto">
            <a:xfrm>
              <a:off x="3992" y="2201"/>
              <a:ext cx="235" cy="7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20" name="Line 239"/>
            <p:cNvSpPr>
              <a:spLocks noChangeShapeType="1"/>
            </p:cNvSpPr>
            <p:nvPr/>
          </p:nvSpPr>
          <p:spPr bwMode="auto">
            <a:xfrm flipH="1">
              <a:off x="4227" y="2201"/>
              <a:ext cx="236" cy="7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21" name="Line 240"/>
            <p:cNvSpPr>
              <a:spLocks noChangeShapeType="1"/>
            </p:cNvSpPr>
            <p:nvPr/>
          </p:nvSpPr>
          <p:spPr bwMode="auto">
            <a:xfrm>
              <a:off x="4227" y="1497"/>
              <a:ext cx="0" cy="78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22" name="Line 241"/>
            <p:cNvSpPr>
              <a:spLocks noChangeShapeType="1"/>
            </p:cNvSpPr>
            <p:nvPr/>
          </p:nvSpPr>
          <p:spPr bwMode="auto">
            <a:xfrm flipV="1">
              <a:off x="3992" y="2127"/>
              <a:ext cx="235" cy="78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23" name="Line 242"/>
            <p:cNvSpPr>
              <a:spLocks noChangeShapeType="1"/>
            </p:cNvSpPr>
            <p:nvPr/>
          </p:nvSpPr>
          <p:spPr bwMode="auto">
            <a:xfrm flipH="1" flipV="1">
              <a:off x="4227" y="2127"/>
              <a:ext cx="236" cy="7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24" name="Line 243"/>
            <p:cNvSpPr>
              <a:spLocks noChangeShapeType="1"/>
            </p:cNvSpPr>
            <p:nvPr/>
          </p:nvSpPr>
          <p:spPr bwMode="auto">
            <a:xfrm>
              <a:off x="4092" y="1890"/>
              <a:ext cx="135" cy="6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25" name="Line 244"/>
            <p:cNvSpPr>
              <a:spLocks noChangeShapeType="1"/>
            </p:cNvSpPr>
            <p:nvPr/>
          </p:nvSpPr>
          <p:spPr bwMode="auto">
            <a:xfrm flipV="1">
              <a:off x="4227" y="1890"/>
              <a:ext cx="143" cy="6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26" name="Line 245"/>
            <p:cNvSpPr>
              <a:spLocks noChangeShapeType="1"/>
            </p:cNvSpPr>
            <p:nvPr/>
          </p:nvSpPr>
          <p:spPr bwMode="auto">
            <a:xfrm>
              <a:off x="4047" y="1996"/>
              <a:ext cx="175" cy="81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27" name="Line 246"/>
            <p:cNvSpPr>
              <a:spLocks noChangeShapeType="1"/>
            </p:cNvSpPr>
            <p:nvPr/>
          </p:nvSpPr>
          <p:spPr bwMode="auto">
            <a:xfrm flipV="1">
              <a:off x="4227" y="2012"/>
              <a:ext cx="176" cy="71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28" name="Line 247"/>
            <p:cNvSpPr>
              <a:spLocks noChangeShapeType="1"/>
            </p:cNvSpPr>
            <p:nvPr/>
          </p:nvSpPr>
          <p:spPr bwMode="auto">
            <a:xfrm flipV="1">
              <a:off x="4227" y="1782"/>
              <a:ext cx="90" cy="2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29" name="Line 248"/>
            <p:cNvSpPr>
              <a:spLocks noChangeShapeType="1"/>
            </p:cNvSpPr>
            <p:nvPr/>
          </p:nvSpPr>
          <p:spPr bwMode="auto">
            <a:xfrm flipV="1">
              <a:off x="4227" y="1632"/>
              <a:ext cx="57" cy="2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30" name="Line 249"/>
            <p:cNvSpPr>
              <a:spLocks noChangeShapeType="1"/>
            </p:cNvSpPr>
            <p:nvPr/>
          </p:nvSpPr>
          <p:spPr bwMode="auto">
            <a:xfrm>
              <a:off x="4126" y="1772"/>
              <a:ext cx="109" cy="3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31" name="Line 250"/>
            <p:cNvSpPr>
              <a:spLocks noChangeShapeType="1"/>
            </p:cNvSpPr>
            <p:nvPr/>
          </p:nvSpPr>
          <p:spPr bwMode="auto">
            <a:xfrm>
              <a:off x="4175" y="1625"/>
              <a:ext cx="63" cy="3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8532" name="Group 251"/>
            <p:cNvGrpSpPr>
              <a:grpSpLocks/>
            </p:cNvGrpSpPr>
            <p:nvPr/>
          </p:nvGrpSpPr>
          <p:grpSpPr bwMode="auto">
            <a:xfrm>
              <a:off x="4269" y="1415"/>
              <a:ext cx="392" cy="137"/>
              <a:chOff x="4227" y="1360"/>
              <a:chExt cx="863" cy="270"/>
            </a:xfrm>
          </p:grpSpPr>
          <p:sp>
            <p:nvSpPr>
              <p:cNvPr id="8543" name="Line 252"/>
              <p:cNvSpPr>
                <a:spLocks noChangeShapeType="1"/>
              </p:cNvSpPr>
              <p:nvPr/>
            </p:nvSpPr>
            <p:spPr bwMode="auto">
              <a:xfrm>
                <a:off x="4227" y="1604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8544" name="Line 253"/>
              <p:cNvSpPr>
                <a:spLocks noChangeShapeType="1"/>
              </p:cNvSpPr>
              <p:nvPr/>
            </p:nvSpPr>
            <p:spPr bwMode="auto">
              <a:xfrm rot="6361956" flipH="1" flipV="1">
                <a:off x="4464" y="1205"/>
                <a:ext cx="189" cy="500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8545" name="Line 254"/>
              <p:cNvSpPr>
                <a:spLocks noChangeShapeType="1"/>
              </p:cNvSpPr>
              <p:nvPr/>
            </p:nvSpPr>
            <p:spPr bwMode="auto">
              <a:xfrm rot="6361956">
                <a:off x="4602" y="1393"/>
                <a:ext cx="189" cy="203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8546" name="Line 255"/>
              <p:cNvSpPr>
                <a:spLocks noChangeShapeType="1"/>
              </p:cNvSpPr>
              <p:nvPr/>
            </p:nvSpPr>
            <p:spPr bwMode="auto">
              <a:xfrm rot="6361956" flipH="1" flipV="1">
                <a:off x="4745" y="1286"/>
                <a:ext cx="189" cy="500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8533" name="Group 256"/>
            <p:cNvGrpSpPr>
              <a:grpSpLocks/>
            </p:cNvGrpSpPr>
            <p:nvPr/>
          </p:nvGrpSpPr>
          <p:grpSpPr bwMode="auto">
            <a:xfrm rot="5700496">
              <a:off x="4053" y="1170"/>
              <a:ext cx="392" cy="137"/>
              <a:chOff x="4227" y="1360"/>
              <a:chExt cx="863" cy="270"/>
            </a:xfrm>
          </p:grpSpPr>
          <p:sp>
            <p:nvSpPr>
              <p:cNvPr id="8539" name="Line 257"/>
              <p:cNvSpPr>
                <a:spLocks noChangeShapeType="1"/>
              </p:cNvSpPr>
              <p:nvPr/>
            </p:nvSpPr>
            <p:spPr bwMode="auto">
              <a:xfrm>
                <a:off x="4227" y="1604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8540" name="Line 258"/>
              <p:cNvSpPr>
                <a:spLocks noChangeShapeType="1"/>
              </p:cNvSpPr>
              <p:nvPr/>
            </p:nvSpPr>
            <p:spPr bwMode="auto">
              <a:xfrm rot="6361956" flipH="1" flipV="1">
                <a:off x="4464" y="1205"/>
                <a:ext cx="189" cy="500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8541" name="Line 259"/>
              <p:cNvSpPr>
                <a:spLocks noChangeShapeType="1"/>
              </p:cNvSpPr>
              <p:nvPr/>
            </p:nvSpPr>
            <p:spPr bwMode="auto">
              <a:xfrm rot="6361956">
                <a:off x="4602" y="1393"/>
                <a:ext cx="189" cy="203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8542" name="Line 260"/>
              <p:cNvSpPr>
                <a:spLocks noChangeShapeType="1"/>
              </p:cNvSpPr>
              <p:nvPr/>
            </p:nvSpPr>
            <p:spPr bwMode="auto">
              <a:xfrm rot="6361956" flipH="1" flipV="1">
                <a:off x="4745" y="1286"/>
                <a:ext cx="189" cy="500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8534" name="Group 261"/>
            <p:cNvGrpSpPr>
              <a:grpSpLocks/>
            </p:cNvGrpSpPr>
            <p:nvPr/>
          </p:nvGrpSpPr>
          <p:grpSpPr bwMode="auto">
            <a:xfrm rot="10800000">
              <a:off x="3796" y="1402"/>
              <a:ext cx="392" cy="137"/>
              <a:chOff x="4227" y="1360"/>
              <a:chExt cx="863" cy="270"/>
            </a:xfrm>
          </p:grpSpPr>
          <p:sp>
            <p:nvSpPr>
              <p:cNvPr id="8535" name="Line 262"/>
              <p:cNvSpPr>
                <a:spLocks noChangeShapeType="1"/>
              </p:cNvSpPr>
              <p:nvPr/>
            </p:nvSpPr>
            <p:spPr bwMode="auto">
              <a:xfrm>
                <a:off x="4227" y="1604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8536" name="Line 263"/>
              <p:cNvSpPr>
                <a:spLocks noChangeShapeType="1"/>
              </p:cNvSpPr>
              <p:nvPr/>
            </p:nvSpPr>
            <p:spPr bwMode="auto">
              <a:xfrm rot="6361956" flipH="1" flipV="1">
                <a:off x="4464" y="1205"/>
                <a:ext cx="189" cy="500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8537" name="Line 264"/>
              <p:cNvSpPr>
                <a:spLocks noChangeShapeType="1"/>
              </p:cNvSpPr>
              <p:nvPr/>
            </p:nvSpPr>
            <p:spPr bwMode="auto">
              <a:xfrm rot="6361956">
                <a:off x="4602" y="1393"/>
                <a:ext cx="189" cy="203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8538" name="Line 265"/>
              <p:cNvSpPr>
                <a:spLocks noChangeShapeType="1"/>
              </p:cNvSpPr>
              <p:nvPr/>
            </p:nvSpPr>
            <p:spPr bwMode="auto">
              <a:xfrm rot="6361956" flipH="1" flipV="1">
                <a:off x="4745" y="1286"/>
                <a:ext cx="189" cy="500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</p:grpSp>
      <p:sp>
        <p:nvSpPr>
          <p:cNvPr id="8218" name="Oval 275"/>
          <p:cNvSpPr>
            <a:spLocks noChangeArrowheads="1"/>
          </p:cNvSpPr>
          <p:nvPr/>
        </p:nvSpPr>
        <p:spPr bwMode="auto">
          <a:xfrm>
            <a:off x="6835775" y="36528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19" name="Line 276"/>
          <p:cNvSpPr>
            <a:spLocks noChangeShapeType="1"/>
          </p:cNvSpPr>
          <p:nvPr/>
        </p:nvSpPr>
        <p:spPr bwMode="auto">
          <a:xfrm>
            <a:off x="6835775" y="3644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20" name="Line 277"/>
          <p:cNvSpPr>
            <a:spLocks noChangeShapeType="1"/>
          </p:cNvSpPr>
          <p:nvPr/>
        </p:nvSpPr>
        <p:spPr bwMode="auto">
          <a:xfrm>
            <a:off x="7194550" y="3644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21" name="Rectangle 278"/>
          <p:cNvSpPr>
            <a:spLocks noChangeArrowheads="1"/>
          </p:cNvSpPr>
          <p:nvPr/>
        </p:nvSpPr>
        <p:spPr bwMode="auto">
          <a:xfrm>
            <a:off x="6835775" y="3644900"/>
            <a:ext cx="355600" cy="5873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zh-CN" altLang="en-US">
              <a:ea typeface="宋体" pitchFamily="2" charset="-122"/>
            </a:endParaRPr>
          </a:p>
        </p:txBody>
      </p:sp>
      <p:sp>
        <p:nvSpPr>
          <p:cNvPr id="8222" name="Oval 279"/>
          <p:cNvSpPr>
            <a:spLocks noChangeArrowheads="1"/>
          </p:cNvSpPr>
          <p:nvPr/>
        </p:nvSpPr>
        <p:spPr bwMode="auto">
          <a:xfrm>
            <a:off x="6832600" y="3576638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grpSp>
        <p:nvGrpSpPr>
          <p:cNvPr id="8223" name="Group 280"/>
          <p:cNvGrpSpPr>
            <a:grpSpLocks/>
          </p:cNvGrpSpPr>
          <p:nvPr/>
        </p:nvGrpSpPr>
        <p:grpSpPr bwMode="auto">
          <a:xfrm>
            <a:off x="6918325" y="3600450"/>
            <a:ext cx="179388" cy="65088"/>
            <a:chOff x="2848" y="848"/>
            <a:chExt cx="140" cy="98"/>
          </a:xfrm>
        </p:grpSpPr>
        <p:sp>
          <p:nvSpPr>
            <p:cNvPr id="8514" name="Line 281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15" name="Line 282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16" name="Line 283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224" name="Group 284"/>
          <p:cNvGrpSpPr>
            <a:grpSpLocks/>
          </p:cNvGrpSpPr>
          <p:nvPr/>
        </p:nvGrpSpPr>
        <p:grpSpPr bwMode="auto">
          <a:xfrm flipV="1">
            <a:off x="6918325" y="3600450"/>
            <a:ext cx="179388" cy="65088"/>
            <a:chOff x="2848" y="848"/>
            <a:chExt cx="140" cy="98"/>
          </a:xfrm>
        </p:grpSpPr>
        <p:sp>
          <p:nvSpPr>
            <p:cNvPr id="8511" name="Line 285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12" name="Line 286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13" name="Line 287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225" name="Oval 289"/>
          <p:cNvSpPr>
            <a:spLocks noChangeArrowheads="1"/>
          </p:cNvSpPr>
          <p:nvPr/>
        </p:nvSpPr>
        <p:spPr bwMode="auto">
          <a:xfrm>
            <a:off x="7191375" y="39322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26" name="Line 290"/>
          <p:cNvSpPr>
            <a:spLocks noChangeShapeType="1"/>
          </p:cNvSpPr>
          <p:nvPr/>
        </p:nvSpPr>
        <p:spPr bwMode="auto">
          <a:xfrm>
            <a:off x="7191375" y="39243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27" name="Line 291"/>
          <p:cNvSpPr>
            <a:spLocks noChangeShapeType="1"/>
          </p:cNvSpPr>
          <p:nvPr/>
        </p:nvSpPr>
        <p:spPr bwMode="auto">
          <a:xfrm>
            <a:off x="7550150" y="39243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28" name="Rectangle 292"/>
          <p:cNvSpPr>
            <a:spLocks noChangeArrowheads="1"/>
          </p:cNvSpPr>
          <p:nvPr/>
        </p:nvSpPr>
        <p:spPr bwMode="auto">
          <a:xfrm>
            <a:off x="7191375" y="3924300"/>
            <a:ext cx="355600" cy="5873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zh-CN" altLang="en-US">
              <a:ea typeface="宋体" pitchFamily="2" charset="-122"/>
            </a:endParaRPr>
          </a:p>
        </p:txBody>
      </p:sp>
      <p:sp>
        <p:nvSpPr>
          <p:cNvPr id="8229" name="Oval 293"/>
          <p:cNvSpPr>
            <a:spLocks noChangeArrowheads="1"/>
          </p:cNvSpPr>
          <p:nvPr/>
        </p:nvSpPr>
        <p:spPr bwMode="auto">
          <a:xfrm>
            <a:off x="7188200" y="3856038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grpSp>
        <p:nvGrpSpPr>
          <p:cNvPr id="8230" name="Group 294"/>
          <p:cNvGrpSpPr>
            <a:grpSpLocks/>
          </p:cNvGrpSpPr>
          <p:nvPr/>
        </p:nvGrpSpPr>
        <p:grpSpPr bwMode="auto">
          <a:xfrm>
            <a:off x="7273925" y="3879850"/>
            <a:ext cx="179388" cy="65088"/>
            <a:chOff x="2848" y="848"/>
            <a:chExt cx="140" cy="98"/>
          </a:xfrm>
        </p:grpSpPr>
        <p:sp>
          <p:nvSpPr>
            <p:cNvPr id="8508" name="Line 295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9" name="Line 296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10" name="Line 297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231" name="Group 298"/>
          <p:cNvGrpSpPr>
            <a:grpSpLocks/>
          </p:cNvGrpSpPr>
          <p:nvPr/>
        </p:nvGrpSpPr>
        <p:grpSpPr bwMode="auto">
          <a:xfrm flipV="1">
            <a:off x="7273925" y="3879850"/>
            <a:ext cx="179388" cy="65088"/>
            <a:chOff x="2848" y="848"/>
            <a:chExt cx="140" cy="98"/>
          </a:xfrm>
        </p:grpSpPr>
        <p:sp>
          <p:nvSpPr>
            <p:cNvPr id="8505" name="Line 299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6" name="Line 300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7" name="Line 301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232" name="Oval 303"/>
          <p:cNvSpPr>
            <a:spLocks noChangeArrowheads="1"/>
          </p:cNvSpPr>
          <p:nvPr/>
        </p:nvSpPr>
        <p:spPr bwMode="auto">
          <a:xfrm>
            <a:off x="7470775" y="36655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33" name="Line 304"/>
          <p:cNvSpPr>
            <a:spLocks noChangeShapeType="1"/>
          </p:cNvSpPr>
          <p:nvPr/>
        </p:nvSpPr>
        <p:spPr bwMode="auto">
          <a:xfrm>
            <a:off x="7470775" y="36576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34" name="Line 305"/>
          <p:cNvSpPr>
            <a:spLocks noChangeShapeType="1"/>
          </p:cNvSpPr>
          <p:nvPr/>
        </p:nvSpPr>
        <p:spPr bwMode="auto">
          <a:xfrm>
            <a:off x="7829550" y="36576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35" name="Rectangle 306"/>
          <p:cNvSpPr>
            <a:spLocks noChangeArrowheads="1"/>
          </p:cNvSpPr>
          <p:nvPr/>
        </p:nvSpPr>
        <p:spPr bwMode="auto">
          <a:xfrm>
            <a:off x="7470775" y="3657600"/>
            <a:ext cx="355600" cy="5873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zh-CN" altLang="en-US">
              <a:ea typeface="宋体" pitchFamily="2" charset="-122"/>
            </a:endParaRPr>
          </a:p>
        </p:txBody>
      </p:sp>
      <p:sp>
        <p:nvSpPr>
          <p:cNvPr id="8236" name="Oval 307"/>
          <p:cNvSpPr>
            <a:spLocks noChangeArrowheads="1"/>
          </p:cNvSpPr>
          <p:nvPr/>
        </p:nvSpPr>
        <p:spPr bwMode="auto">
          <a:xfrm>
            <a:off x="7467600" y="3589338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grpSp>
        <p:nvGrpSpPr>
          <p:cNvPr id="8237" name="Group 308"/>
          <p:cNvGrpSpPr>
            <a:grpSpLocks/>
          </p:cNvGrpSpPr>
          <p:nvPr/>
        </p:nvGrpSpPr>
        <p:grpSpPr bwMode="auto">
          <a:xfrm>
            <a:off x="7553325" y="3613150"/>
            <a:ext cx="179388" cy="65088"/>
            <a:chOff x="2848" y="848"/>
            <a:chExt cx="140" cy="98"/>
          </a:xfrm>
        </p:grpSpPr>
        <p:sp>
          <p:nvSpPr>
            <p:cNvPr id="8502" name="Line 309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3" name="Line 310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4" name="Line 311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238" name="Group 312"/>
          <p:cNvGrpSpPr>
            <a:grpSpLocks/>
          </p:cNvGrpSpPr>
          <p:nvPr/>
        </p:nvGrpSpPr>
        <p:grpSpPr bwMode="auto">
          <a:xfrm flipV="1">
            <a:off x="7553325" y="3613150"/>
            <a:ext cx="179388" cy="65088"/>
            <a:chOff x="2848" y="848"/>
            <a:chExt cx="140" cy="98"/>
          </a:xfrm>
        </p:grpSpPr>
        <p:sp>
          <p:nvSpPr>
            <p:cNvPr id="8499" name="Line 313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0" name="Line 314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1" name="Line 315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239" name="Oval 317"/>
          <p:cNvSpPr>
            <a:spLocks noChangeArrowheads="1"/>
          </p:cNvSpPr>
          <p:nvPr/>
        </p:nvSpPr>
        <p:spPr bwMode="auto">
          <a:xfrm>
            <a:off x="6935788" y="2503488"/>
            <a:ext cx="347662" cy="8890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40" name="Line 318"/>
          <p:cNvSpPr>
            <a:spLocks noChangeShapeType="1"/>
          </p:cNvSpPr>
          <p:nvPr/>
        </p:nvSpPr>
        <p:spPr bwMode="auto">
          <a:xfrm>
            <a:off x="6935788" y="2495550"/>
            <a:ext cx="0" cy="55563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41" name="Line 319"/>
          <p:cNvSpPr>
            <a:spLocks noChangeShapeType="1"/>
          </p:cNvSpPr>
          <p:nvPr/>
        </p:nvSpPr>
        <p:spPr bwMode="auto">
          <a:xfrm>
            <a:off x="7283450" y="2495550"/>
            <a:ext cx="0" cy="55563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42" name="Rectangle 320"/>
          <p:cNvSpPr>
            <a:spLocks noChangeArrowheads="1"/>
          </p:cNvSpPr>
          <p:nvPr/>
        </p:nvSpPr>
        <p:spPr bwMode="auto">
          <a:xfrm>
            <a:off x="6935788" y="2495550"/>
            <a:ext cx="344487" cy="53975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zh-CN" altLang="en-US">
              <a:ea typeface="宋体" pitchFamily="2" charset="-122"/>
            </a:endParaRPr>
          </a:p>
        </p:txBody>
      </p:sp>
      <p:sp>
        <p:nvSpPr>
          <p:cNvPr id="8243" name="Oval 321"/>
          <p:cNvSpPr>
            <a:spLocks noChangeArrowheads="1"/>
          </p:cNvSpPr>
          <p:nvPr/>
        </p:nvSpPr>
        <p:spPr bwMode="auto">
          <a:xfrm>
            <a:off x="6932613" y="2432050"/>
            <a:ext cx="347662" cy="103188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grpSp>
        <p:nvGrpSpPr>
          <p:cNvPr id="8244" name="Group 322"/>
          <p:cNvGrpSpPr>
            <a:grpSpLocks/>
          </p:cNvGrpSpPr>
          <p:nvPr/>
        </p:nvGrpSpPr>
        <p:grpSpPr bwMode="auto">
          <a:xfrm>
            <a:off x="7016750" y="2454275"/>
            <a:ext cx="171450" cy="61913"/>
            <a:chOff x="2848" y="848"/>
            <a:chExt cx="140" cy="98"/>
          </a:xfrm>
        </p:grpSpPr>
        <p:sp>
          <p:nvSpPr>
            <p:cNvPr id="8496" name="Line 323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97" name="Line 324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98" name="Line 325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245" name="Group 326"/>
          <p:cNvGrpSpPr>
            <a:grpSpLocks/>
          </p:cNvGrpSpPr>
          <p:nvPr/>
        </p:nvGrpSpPr>
        <p:grpSpPr bwMode="auto">
          <a:xfrm flipV="1">
            <a:off x="7016750" y="2454275"/>
            <a:ext cx="171450" cy="60325"/>
            <a:chOff x="2848" y="848"/>
            <a:chExt cx="140" cy="98"/>
          </a:xfrm>
        </p:grpSpPr>
        <p:sp>
          <p:nvSpPr>
            <p:cNvPr id="8493" name="Line 327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94" name="Line 328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95" name="Line 329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246" name="Oval 331"/>
          <p:cNvSpPr>
            <a:spLocks noChangeArrowheads="1"/>
          </p:cNvSpPr>
          <p:nvPr/>
        </p:nvSpPr>
        <p:spPr bwMode="auto">
          <a:xfrm>
            <a:off x="6934200" y="27638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47" name="Line 332"/>
          <p:cNvSpPr>
            <a:spLocks noChangeShapeType="1"/>
          </p:cNvSpPr>
          <p:nvPr/>
        </p:nvSpPr>
        <p:spPr bwMode="auto">
          <a:xfrm>
            <a:off x="6934200" y="2755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48" name="Line 333"/>
          <p:cNvSpPr>
            <a:spLocks noChangeShapeType="1"/>
          </p:cNvSpPr>
          <p:nvPr/>
        </p:nvSpPr>
        <p:spPr bwMode="auto">
          <a:xfrm>
            <a:off x="7292975" y="2755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49" name="Rectangle 334"/>
          <p:cNvSpPr>
            <a:spLocks noChangeArrowheads="1"/>
          </p:cNvSpPr>
          <p:nvPr/>
        </p:nvSpPr>
        <p:spPr bwMode="auto">
          <a:xfrm>
            <a:off x="6934200" y="2755900"/>
            <a:ext cx="355600" cy="5873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zh-CN" altLang="en-US">
              <a:ea typeface="宋体" pitchFamily="2" charset="-122"/>
            </a:endParaRPr>
          </a:p>
        </p:txBody>
      </p:sp>
      <p:sp>
        <p:nvSpPr>
          <p:cNvPr id="8250" name="Oval 335"/>
          <p:cNvSpPr>
            <a:spLocks noChangeArrowheads="1"/>
          </p:cNvSpPr>
          <p:nvPr/>
        </p:nvSpPr>
        <p:spPr bwMode="auto">
          <a:xfrm>
            <a:off x="6931025" y="2687638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grpSp>
        <p:nvGrpSpPr>
          <p:cNvPr id="8251" name="Group 336"/>
          <p:cNvGrpSpPr>
            <a:grpSpLocks/>
          </p:cNvGrpSpPr>
          <p:nvPr/>
        </p:nvGrpSpPr>
        <p:grpSpPr bwMode="auto">
          <a:xfrm>
            <a:off x="7016750" y="2711450"/>
            <a:ext cx="179388" cy="65088"/>
            <a:chOff x="2848" y="848"/>
            <a:chExt cx="140" cy="98"/>
          </a:xfrm>
        </p:grpSpPr>
        <p:sp>
          <p:nvSpPr>
            <p:cNvPr id="8490" name="Line 337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91" name="Line 338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92" name="Line 339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252" name="Group 340"/>
          <p:cNvGrpSpPr>
            <a:grpSpLocks/>
          </p:cNvGrpSpPr>
          <p:nvPr/>
        </p:nvGrpSpPr>
        <p:grpSpPr bwMode="auto">
          <a:xfrm flipV="1">
            <a:off x="7016750" y="2711450"/>
            <a:ext cx="179388" cy="65088"/>
            <a:chOff x="2848" y="848"/>
            <a:chExt cx="140" cy="98"/>
          </a:xfrm>
        </p:grpSpPr>
        <p:sp>
          <p:nvSpPr>
            <p:cNvPr id="8487" name="Line 341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88" name="Line 342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89" name="Line 343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253" name="Oval 345"/>
          <p:cNvSpPr>
            <a:spLocks noChangeArrowheads="1"/>
          </p:cNvSpPr>
          <p:nvPr/>
        </p:nvSpPr>
        <p:spPr bwMode="auto">
          <a:xfrm>
            <a:off x="7410450" y="2405063"/>
            <a:ext cx="330200" cy="857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54" name="Line 346"/>
          <p:cNvSpPr>
            <a:spLocks noChangeShapeType="1"/>
          </p:cNvSpPr>
          <p:nvPr/>
        </p:nvSpPr>
        <p:spPr bwMode="auto">
          <a:xfrm>
            <a:off x="7410450" y="2398713"/>
            <a:ext cx="0" cy="52387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55" name="Line 347"/>
          <p:cNvSpPr>
            <a:spLocks noChangeShapeType="1"/>
          </p:cNvSpPr>
          <p:nvPr/>
        </p:nvSpPr>
        <p:spPr bwMode="auto">
          <a:xfrm>
            <a:off x="7740650" y="2398713"/>
            <a:ext cx="0" cy="52387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56" name="Rectangle 348"/>
          <p:cNvSpPr>
            <a:spLocks noChangeArrowheads="1"/>
          </p:cNvSpPr>
          <p:nvPr/>
        </p:nvSpPr>
        <p:spPr bwMode="auto">
          <a:xfrm>
            <a:off x="7410450" y="2398713"/>
            <a:ext cx="327025" cy="52387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zh-CN" altLang="en-US">
              <a:solidFill>
                <a:schemeClr val="bg2"/>
              </a:solidFill>
              <a:ea typeface="宋体" pitchFamily="2" charset="-122"/>
            </a:endParaRPr>
          </a:p>
        </p:txBody>
      </p:sp>
      <p:sp>
        <p:nvSpPr>
          <p:cNvPr id="8257" name="Oval 349"/>
          <p:cNvSpPr>
            <a:spLocks noChangeArrowheads="1"/>
          </p:cNvSpPr>
          <p:nvPr/>
        </p:nvSpPr>
        <p:spPr bwMode="auto">
          <a:xfrm>
            <a:off x="7407275" y="2336800"/>
            <a:ext cx="330200" cy="100013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grpSp>
        <p:nvGrpSpPr>
          <p:cNvPr id="8258" name="Group 350"/>
          <p:cNvGrpSpPr>
            <a:grpSpLocks/>
          </p:cNvGrpSpPr>
          <p:nvPr/>
        </p:nvGrpSpPr>
        <p:grpSpPr bwMode="auto">
          <a:xfrm>
            <a:off x="7486650" y="2359025"/>
            <a:ext cx="163513" cy="57150"/>
            <a:chOff x="2848" y="848"/>
            <a:chExt cx="140" cy="98"/>
          </a:xfrm>
        </p:grpSpPr>
        <p:sp>
          <p:nvSpPr>
            <p:cNvPr id="8484" name="Line 351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85" name="Line 352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86" name="Line 353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259" name="Group 354"/>
          <p:cNvGrpSpPr>
            <a:grpSpLocks/>
          </p:cNvGrpSpPr>
          <p:nvPr/>
        </p:nvGrpSpPr>
        <p:grpSpPr bwMode="auto">
          <a:xfrm flipV="1">
            <a:off x="7486650" y="2357438"/>
            <a:ext cx="163513" cy="58737"/>
            <a:chOff x="2848" y="848"/>
            <a:chExt cx="140" cy="98"/>
          </a:xfrm>
        </p:grpSpPr>
        <p:sp>
          <p:nvSpPr>
            <p:cNvPr id="8481" name="Line 355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82" name="Line 356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83" name="Line 357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260" name="Oval 359"/>
          <p:cNvSpPr>
            <a:spLocks noChangeArrowheads="1"/>
          </p:cNvSpPr>
          <p:nvPr/>
        </p:nvSpPr>
        <p:spPr bwMode="auto">
          <a:xfrm>
            <a:off x="7496175" y="27638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61" name="Line 360"/>
          <p:cNvSpPr>
            <a:spLocks noChangeShapeType="1"/>
          </p:cNvSpPr>
          <p:nvPr/>
        </p:nvSpPr>
        <p:spPr bwMode="auto">
          <a:xfrm>
            <a:off x="7496175" y="2755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62" name="Line 361"/>
          <p:cNvSpPr>
            <a:spLocks noChangeShapeType="1"/>
          </p:cNvSpPr>
          <p:nvPr/>
        </p:nvSpPr>
        <p:spPr bwMode="auto">
          <a:xfrm>
            <a:off x="7854950" y="2755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63" name="Rectangle 362"/>
          <p:cNvSpPr>
            <a:spLocks noChangeArrowheads="1"/>
          </p:cNvSpPr>
          <p:nvPr/>
        </p:nvSpPr>
        <p:spPr bwMode="auto">
          <a:xfrm>
            <a:off x="7496175" y="2755900"/>
            <a:ext cx="355600" cy="5873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zh-CN" altLang="en-US">
              <a:ea typeface="宋体" pitchFamily="2" charset="-122"/>
            </a:endParaRPr>
          </a:p>
        </p:txBody>
      </p:sp>
      <p:sp>
        <p:nvSpPr>
          <p:cNvPr id="8264" name="Oval 363"/>
          <p:cNvSpPr>
            <a:spLocks noChangeArrowheads="1"/>
          </p:cNvSpPr>
          <p:nvPr/>
        </p:nvSpPr>
        <p:spPr bwMode="auto">
          <a:xfrm>
            <a:off x="7493000" y="2687638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grpSp>
        <p:nvGrpSpPr>
          <p:cNvPr id="8265" name="Group 364"/>
          <p:cNvGrpSpPr>
            <a:grpSpLocks/>
          </p:cNvGrpSpPr>
          <p:nvPr/>
        </p:nvGrpSpPr>
        <p:grpSpPr bwMode="auto">
          <a:xfrm>
            <a:off x="7578725" y="2711450"/>
            <a:ext cx="179388" cy="65088"/>
            <a:chOff x="2848" y="848"/>
            <a:chExt cx="140" cy="98"/>
          </a:xfrm>
        </p:grpSpPr>
        <p:sp>
          <p:nvSpPr>
            <p:cNvPr id="8478" name="Line 365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79" name="Line 366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80" name="Line 367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266" name="Group 368"/>
          <p:cNvGrpSpPr>
            <a:grpSpLocks/>
          </p:cNvGrpSpPr>
          <p:nvPr/>
        </p:nvGrpSpPr>
        <p:grpSpPr bwMode="auto">
          <a:xfrm flipV="1">
            <a:off x="7578725" y="2711450"/>
            <a:ext cx="179388" cy="65088"/>
            <a:chOff x="2848" y="848"/>
            <a:chExt cx="140" cy="98"/>
          </a:xfrm>
        </p:grpSpPr>
        <p:sp>
          <p:nvSpPr>
            <p:cNvPr id="8475" name="Line 369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76" name="Line 370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77" name="Line 371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267" name="Oval 373"/>
          <p:cNvSpPr>
            <a:spLocks noChangeArrowheads="1"/>
          </p:cNvSpPr>
          <p:nvPr/>
        </p:nvSpPr>
        <p:spPr bwMode="auto">
          <a:xfrm>
            <a:off x="6086475" y="2498725"/>
            <a:ext cx="346075" cy="87313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68" name="Line 374"/>
          <p:cNvSpPr>
            <a:spLocks noChangeShapeType="1"/>
          </p:cNvSpPr>
          <p:nvPr/>
        </p:nvSpPr>
        <p:spPr bwMode="auto">
          <a:xfrm>
            <a:off x="6086475" y="2490788"/>
            <a:ext cx="0" cy="53975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69" name="Line 375"/>
          <p:cNvSpPr>
            <a:spLocks noChangeShapeType="1"/>
          </p:cNvSpPr>
          <p:nvPr/>
        </p:nvSpPr>
        <p:spPr bwMode="auto">
          <a:xfrm>
            <a:off x="6432550" y="2490788"/>
            <a:ext cx="0" cy="53975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70" name="Rectangle 376"/>
          <p:cNvSpPr>
            <a:spLocks noChangeArrowheads="1"/>
          </p:cNvSpPr>
          <p:nvPr/>
        </p:nvSpPr>
        <p:spPr bwMode="auto">
          <a:xfrm>
            <a:off x="6086475" y="2490788"/>
            <a:ext cx="342900" cy="53975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zh-CN" altLang="en-US">
              <a:ea typeface="宋体" pitchFamily="2" charset="-122"/>
            </a:endParaRPr>
          </a:p>
        </p:txBody>
      </p:sp>
      <p:sp>
        <p:nvSpPr>
          <p:cNvPr id="8271" name="Oval 377"/>
          <p:cNvSpPr>
            <a:spLocks noChangeArrowheads="1"/>
          </p:cNvSpPr>
          <p:nvPr/>
        </p:nvSpPr>
        <p:spPr bwMode="auto">
          <a:xfrm>
            <a:off x="6083300" y="2427288"/>
            <a:ext cx="346075" cy="103187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grpSp>
        <p:nvGrpSpPr>
          <p:cNvPr id="8272" name="Group 378"/>
          <p:cNvGrpSpPr>
            <a:grpSpLocks/>
          </p:cNvGrpSpPr>
          <p:nvPr/>
        </p:nvGrpSpPr>
        <p:grpSpPr bwMode="auto">
          <a:xfrm>
            <a:off x="6167438" y="2449513"/>
            <a:ext cx="171450" cy="60325"/>
            <a:chOff x="2848" y="848"/>
            <a:chExt cx="140" cy="98"/>
          </a:xfrm>
        </p:grpSpPr>
        <p:sp>
          <p:nvSpPr>
            <p:cNvPr id="8472" name="Line 379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73" name="Line 380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74" name="Line 381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273" name="Group 382"/>
          <p:cNvGrpSpPr>
            <a:grpSpLocks/>
          </p:cNvGrpSpPr>
          <p:nvPr/>
        </p:nvGrpSpPr>
        <p:grpSpPr bwMode="auto">
          <a:xfrm flipV="1">
            <a:off x="6167438" y="2449513"/>
            <a:ext cx="171450" cy="58737"/>
            <a:chOff x="2848" y="848"/>
            <a:chExt cx="140" cy="98"/>
          </a:xfrm>
        </p:grpSpPr>
        <p:sp>
          <p:nvSpPr>
            <p:cNvPr id="8469" name="Line 383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70" name="Line 384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71" name="Line 385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274" name="Oval 387"/>
          <p:cNvSpPr>
            <a:spLocks noChangeArrowheads="1"/>
          </p:cNvSpPr>
          <p:nvPr/>
        </p:nvSpPr>
        <p:spPr bwMode="auto">
          <a:xfrm>
            <a:off x="5780088" y="3648075"/>
            <a:ext cx="346075" cy="87313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75" name="Line 388"/>
          <p:cNvSpPr>
            <a:spLocks noChangeShapeType="1"/>
          </p:cNvSpPr>
          <p:nvPr/>
        </p:nvSpPr>
        <p:spPr bwMode="auto">
          <a:xfrm>
            <a:off x="5780088" y="3640138"/>
            <a:ext cx="0" cy="53975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76" name="Line 389"/>
          <p:cNvSpPr>
            <a:spLocks noChangeShapeType="1"/>
          </p:cNvSpPr>
          <p:nvPr/>
        </p:nvSpPr>
        <p:spPr bwMode="auto">
          <a:xfrm>
            <a:off x="6126163" y="3640138"/>
            <a:ext cx="0" cy="53975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77" name="Rectangle 390"/>
          <p:cNvSpPr>
            <a:spLocks noChangeArrowheads="1"/>
          </p:cNvSpPr>
          <p:nvPr/>
        </p:nvSpPr>
        <p:spPr bwMode="auto">
          <a:xfrm>
            <a:off x="5780088" y="3640138"/>
            <a:ext cx="342900" cy="53975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zh-CN" altLang="en-US">
              <a:ea typeface="宋体" pitchFamily="2" charset="-122"/>
            </a:endParaRPr>
          </a:p>
        </p:txBody>
      </p:sp>
      <p:sp>
        <p:nvSpPr>
          <p:cNvPr id="8278" name="Oval 391"/>
          <p:cNvSpPr>
            <a:spLocks noChangeArrowheads="1"/>
          </p:cNvSpPr>
          <p:nvPr/>
        </p:nvSpPr>
        <p:spPr bwMode="auto">
          <a:xfrm>
            <a:off x="5776913" y="3576638"/>
            <a:ext cx="346075" cy="103187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grpSp>
        <p:nvGrpSpPr>
          <p:cNvPr id="8279" name="Group 392"/>
          <p:cNvGrpSpPr>
            <a:grpSpLocks/>
          </p:cNvGrpSpPr>
          <p:nvPr/>
        </p:nvGrpSpPr>
        <p:grpSpPr bwMode="auto">
          <a:xfrm>
            <a:off x="5861050" y="3598863"/>
            <a:ext cx="171450" cy="60325"/>
            <a:chOff x="2848" y="848"/>
            <a:chExt cx="140" cy="98"/>
          </a:xfrm>
        </p:grpSpPr>
        <p:sp>
          <p:nvSpPr>
            <p:cNvPr id="8466" name="Line 393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67" name="Line 394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68" name="Line 395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280" name="Group 396"/>
          <p:cNvGrpSpPr>
            <a:grpSpLocks/>
          </p:cNvGrpSpPr>
          <p:nvPr/>
        </p:nvGrpSpPr>
        <p:grpSpPr bwMode="auto">
          <a:xfrm flipV="1">
            <a:off x="5861050" y="3598863"/>
            <a:ext cx="171450" cy="58737"/>
            <a:chOff x="2848" y="848"/>
            <a:chExt cx="140" cy="98"/>
          </a:xfrm>
        </p:grpSpPr>
        <p:sp>
          <p:nvSpPr>
            <p:cNvPr id="8463" name="Line 397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64" name="Line 398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65" name="Line 399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281" name="Line 400"/>
          <p:cNvSpPr>
            <a:spLocks noChangeShapeType="1"/>
          </p:cNvSpPr>
          <p:nvPr/>
        </p:nvSpPr>
        <p:spPr bwMode="auto">
          <a:xfrm flipV="1">
            <a:off x="6978650" y="4005263"/>
            <a:ext cx="227013" cy="43656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82" name="Line 401"/>
          <p:cNvSpPr>
            <a:spLocks noChangeShapeType="1"/>
          </p:cNvSpPr>
          <p:nvPr/>
        </p:nvSpPr>
        <p:spPr bwMode="auto">
          <a:xfrm>
            <a:off x="7102475" y="3743325"/>
            <a:ext cx="163513" cy="1206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83" name="Line 402"/>
          <p:cNvSpPr>
            <a:spLocks noChangeShapeType="1"/>
          </p:cNvSpPr>
          <p:nvPr/>
        </p:nvSpPr>
        <p:spPr bwMode="auto">
          <a:xfrm>
            <a:off x="7199313" y="3663950"/>
            <a:ext cx="2794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84" name="Line 403"/>
          <p:cNvSpPr>
            <a:spLocks noChangeShapeType="1"/>
          </p:cNvSpPr>
          <p:nvPr/>
        </p:nvSpPr>
        <p:spPr bwMode="auto">
          <a:xfrm flipV="1">
            <a:off x="7435850" y="3749675"/>
            <a:ext cx="134938" cy="1047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85" name="Line 404"/>
          <p:cNvSpPr>
            <a:spLocks noChangeShapeType="1"/>
          </p:cNvSpPr>
          <p:nvPr/>
        </p:nvSpPr>
        <p:spPr bwMode="auto">
          <a:xfrm>
            <a:off x="6134100" y="3670300"/>
            <a:ext cx="6794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86" name="Line 427"/>
          <p:cNvSpPr>
            <a:spLocks noChangeShapeType="1"/>
          </p:cNvSpPr>
          <p:nvPr/>
        </p:nvSpPr>
        <p:spPr bwMode="auto">
          <a:xfrm>
            <a:off x="6429375" y="2517775"/>
            <a:ext cx="509588" cy="31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87" name="Line 428"/>
          <p:cNvSpPr>
            <a:spLocks noChangeShapeType="1"/>
          </p:cNvSpPr>
          <p:nvPr/>
        </p:nvSpPr>
        <p:spPr bwMode="auto">
          <a:xfrm>
            <a:off x="5995988" y="2346325"/>
            <a:ext cx="152400" cy="825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88" name="Freeform 429"/>
          <p:cNvSpPr>
            <a:spLocks/>
          </p:cNvSpPr>
          <p:nvPr/>
        </p:nvSpPr>
        <p:spPr bwMode="auto">
          <a:xfrm>
            <a:off x="5316538" y="4352925"/>
            <a:ext cx="2979737" cy="1455738"/>
          </a:xfrm>
          <a:custGeom>
            <a:avLst/>
            <a:gdLst>
              <a:gd name="T0" fmla="*/ 2147483647 w 1877"/>
              <a:gd name="T1" fmla="*/ 2147483647 h 917"/>
              <a:gd name="T2" fmla="*/ 2147483647 w 1877"/>
              <a:gd name="T3" fmla="*/ 2147483647 h 917"/>
              <a:gd name="T4" fmla="*/ 2147483647 w 1877"/>
              <a:gd name="T5" fmla="*/ 2147483647 h 917"/>
              <a:gd name="T6" fmla="*/ 2147483647 w 1877"/>
              <a:gd name="T7" fmla="*/ 2147483647 h 917"/>
              <a:gd name="T8" fmla="*/ 2147483647 w 1877"/>
              <a:gd name="T9" fmla="*/ 2147483647 h 917"/>
              <a:gd name="T10" fmla="*/ 2147483647 w 1877"/>
              <a:gd name="T11" fmla="*/ 2147483647 h 917"/>
              <a:gd name="T12" fmla="*/ 2147483647 w 1877"/>
              <a:gd name="T13" fmla="*/ 2147483647 h 917"/>
              <a:gd name="T14" fmla="*/ 2147483647 w 1877"/>
              <a:gd name="T15" fmla="*/ 2147483647 h 917"/>
              <a:gd name="T16" fmla="*/ 2147483647 w 1877"/>
              <a:gd name="T17" fmla="*/ 2147483647 h 917"/>
              <a:gd name="T18" fmla="*/ 2147483647 w 1877"/>
              <a:gd name="T19" fmla="*/ 2147483647 h 917"/>
              <a:gd name="T20" fmla="*/ 2147483647 w 1877"/>
              <a:gd name="T21" fmla="*/ 2147483647 h 917"/>
              <a:gd name="T22" fmla="*/ 2147483647 w 1877"/>
              <a:gd name="T23" fmla="*/ 2147483647 h 917"/>
              <a:gd name="T24" fmla="*/ 2147483647 w 1877"/>
              <a:gd name="T25" fmla="*/ 2147483647 h 917"/>
              <a:gd name="T26" fmla="*/ 2147483647 w 1877"/>
              <a:gd name="T27" fmla="*/ 2147483647 h 917"/>
              <a:gd name="T28" fmla="*/ 2147483647 w 1877"/>
              <a:gd name="T29" fmla="*/ 2147483647 h 917"/>
              <a:gd name="T30" fmla="*/ 2147483647 w 1877"/>
              <a:gd name="T31" fmla="*/ 2147483647 h 91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77"/>
              <a:gd name="T49" fmla="*/ 0 h 917"/>
              <a:gd name="T50" fmla="*/ 1877 w 1877"/>
              <a:gd name="T51" fmla="*/ 917 h 91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89" name="Line 430"/>
          <p:cNvSpPr>
            <a:spLocks noChangeShapeType="1"/>
          </p:cNvSpPr>
          <p:nvPr/>
        </p:nvSpPr>
        <p:spPr bwMode="auto">
          <a:xfrm rot="-5400000">
            <a:off x="7551737" y="5089526"/>
            <a:ext cx="523875" cy="1397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0" name="Line 440"/>
          <p:cNvSpPr>
            <a:spLocks noChangeShapeType="1"/>
          </p:cNvSpPr>
          <p:nvPr/>
        </p:nvSpPr>
        <p:spPr bwMode="auto">
          <a:xfrm rot="5400000" flipV="1">
            <a:off x="7697788" y="5370513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1" name="Line 441"/>
          <p:cNvSpPr>
            <a:spLocks noChangeShapeType="1"/>
          </p:cNvSpPr>
          <p:nvPr/>
        </p:nvSpPr>
        <p:spPr bwMode="auto">
          <a:xfrm rot="-5400000">
            <a:off x="7883525" y="5046663"/>
            <a:ext cx="0" cy="1143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8292" name="Group 545"/>
          <p:cNvGrpSpPr>
            <a:grpSpLocks/>
          </p:cNvGrpSpPr>
          <p:nvPr/>
        </p:nvGrpSpPr>
        <p:grpSpPr bwMode="auto">
          <a:xfrm>
            <a:off x="7462838" y="4756150"/>
            <a:ext cx="501650" cy="234950"/>
            <a:chOff x="4701" y="2996"/>
            <a:chExt cx="316" cy="148"/>
          </a:xfrm>
        </p:grpSpPr>
        <p:sp>
          <p:nvSpPr>
            <p:cNvPr id="8450" name="Oval 443"/>
            <p:cNvSpPr>
              <a:spLocks noChangeArrowheads="1"/>
            </p:cNvSpPr>
            <p:nvPr/>
          </p:nvSpPr>
          <p:spPr bwMode="auto">
            <a:xfrm>
              <a:off x="4704" y="3062"/>
              <a:ext cx="313" cy="82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451" name="Line 444"/>
            <p:cNvSpPr>
              <a:spLocks noChangeShapeType="1"/>
            </p:cNvSpPr>
            <p:nvPr/>
          </p:nvSpPr>
          <p:spPr bwMode="auto">
            <a:xfrm>
              <a:off x="4704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52" name="Line 445"/>
            <p:cNvSpPr>
              <a:spLocks noChangeShapeType="1"/>
            </p:cNvSpPr>
            <p:nvPr/>
          </p:nvSpPr>
          <p:spPr bwMode="auto">
            <a:xfrm>
              <a:off x="5017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53" name="Rectangle 446"/>
            <p:cNvSpPr>
              <a:spLocks noChangeArrowheads="1"/>
            </p:cNvSpPr>
            <p:nvPr/>
          </p:nvSpPr>
          <p:spPr bwMode="auto">
            <a:xfrm>
              <a:off x="4704" y="3055"/>
              <a:ext cx="310" cy="5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454" name="Oval 447"/>
            <p:cNvSpPr>
              <a:spLocks noChangeArrowheads="1"/>
            </p:cNvSpPr>
            <p:nvPr/>
          </p:nvSpPr>
          <p:spPr bwMode="auto">
            <a:xfrm>
              <a:off x="4701" y="2996"/>
              <a:ext cx="313" cy="96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grpSp>
          <p:nvGrpSpPr>
            <p:cNvPr id="8455" name="Group 448"/>
            <p:cNvGrpSpPr>
              <a:grpSpLocks/>
            </p:cNvGrpSpPr>
            <p:nvPr/>
          </p:nvGrpSpPr>
          <p:grpSpPr bwMode="auto">
            <a:xfrm>
              <a:off x="4776" y="3017"/>
              <a:ext cx="156" cy="56"/>
              <a:chOff x="2848" y="848"/>
              <a:chExt cx="140" cy="98"/>
            </a:xfrm>
          </p:grpSpPr>
          <p:sp>
            <p:nvSpPr>
              <p:cNvPr id="8460" name="Line 44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461" name="Line 45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462" name="Line 45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8456" name="Group 452"/>
            <p:cNvGrpSpPr>
              <a:grpSpLocks/>
            </p:cNvGrpSpPr>
            <p:nvPr/>
          </p:nvGrpSpPr>
          <p:grpSpPr bwMode="auto">
            <a:xfrm flipV="1">
              <a:off x="4776" y="3016"/>
              <a:ext cx="156" cy="56"/>
              <a:chOff x="2848" y="848"/>
              <a:chExt cx="140" cy="98"/>
            </a:xfrm>
          </p:grpSpPr>
          <p:sp>
            <p:nvSpPr>
              <p:cNvPr id="8457" name="Line 45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458" name="Line 45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459" name="Line 45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8293" name="Group 456"/>
          <p:cNvGrpSpPr>
            <a:grpSpLocks/>
          </p:cNvGrpSpPr>
          <p:nvPr/>
        </p:nvGrpSpPr>
        <p:grpSpPr bwMode="auto">
          <a:xfrm>
            <a:off x="6646863" y="4479925"/>
            <a:ext cx="501650" cy="234950"/>
            <a:chOff x="3600" y="219"/>
            <a:chExt cx="360" cy="175"/>
          </a:xfrm>
        </p:grpSpPr>
        <p:sp>
          <p:nvSpPr>
            <p:cNvPr id="8437" name="Oval 457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438" name="Line 458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39" name="Line 459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40" name="Rectangle 460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441" name="Oval 461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grpSp>
          <p:nvGrpSpPr>
            <p:cNvPr id="8442" name="Group 462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8447" name="Line 46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448" name="Line 46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449" name="Line 46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8443" name="Group 466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8444" name="Line 46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445" name="Line 46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446" name="Line 46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8294" name="Group 470"/>
          <p:cNvGrpSpPr>
            <a:grpSpLocks/>
          </p:cNvGrpSpPr>
          <p:nvPr/>
        </p:nvGrpSpPr>
        <p:grpSpPr bwMode="auto">
          <a:xfrm>
            <a:off x="5981700" y="4784725"/>
            <a:ext cx="501650" cy="234950"/>
            <a:chOff x="3600" y="219"/>
            <a:chExt cx="360" cy="175"/>
          </a:xfrm>
        </p:grpSpPr>
        <p:sp>
          <p:nvSpPr>
            <p:cNvPr id="8424" name="Oval 471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425" name="Line 472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26" name="Line 473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27" name="Rectangle 474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428" name="Oval 475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grpSp>
          <p:nvGrpSpPr>
            <p:cNvPr id="8429" name="Group 476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8434" name="Line 47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435" name="Line 47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436" name="Line 47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8430" name="Group 480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8431" name="Line 48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432" name="Line 48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433" name="Line 48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8295" name="Line 484"/>
          <p:cNvSpPr>
            <a:spLocks noChangeShapeType="1"/>
          </p:cNvSpPr>
          <p:nvPr/>
        </p:nvSpPr>
        <p:spPr bwMode="auto">
          <a:xfrm>
            <a:off x="7096125" y="4691063"/>
            <a:ext cx="358775" cy="1206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96" name="Line 485"/>
          <p:cNvSpPr>
            <a:spLocks noChangeShapeType="1"/>
          </p:cNvSpPr>
          <p:nvPr/>
        </p:nvSpPr>
        <p:spPr bwMode="auto">
          <a:xfrm flipV="1">
            <a:off x="6443663" y="4703763"/>
            <a:ext cx="277812" cy="1095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97" name="Line 486"/>
          <p:cNvSpPr>
            <a:spLocks noChangeShapeType="1"/>
          </p:cNvSpPr>
          <p:nvPr/>
        </p:nvSpPr>
        <p:spPr bwMode="auto">
          <a:xfrm flipV="1">
            <a:off x="6486525" y="4906963"/>
            <a:ext cx="9715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98" name="Line 487"/>
          <p:cNvSpPr>
            <a:spLocks noChangeShapeType="1"/>
          </p:cNvSpPr>
          <p:nvPr/>
        </p:nvSpPr>
        <p:spPr bwMode="auto">
          <a:xfrm flipH="1">
            <a:off x="5781675" y="4652963"/>
            <a:ext cx="254000" cy="4699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99" name="Line 488"/>
          <p:cNvSpPr>
            <a:spLocks noChangeShapeType="1"/>
          </p:cNvSpPr>
          <p:nvPr/>
        </p:nvSpPr>
        <p:spPr bwMode="auto">
          <a:xfrm>
            <a:off x="5807075" y="4703763"/>
            <a:ext cx="1968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300" name="Line 489"/>
          <p:cNvSpPr>
            <a:spLocks noChangeShapeType="1"/>
          </p:cNvSpPr>
          <p:nvPr/>
        </p:nvSpPr>
        <p:spPr bwMode="auto">
          <a:xfrm>
            <a:off x="5667375" y="5040313"/>
            <a:ext cx="153988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301" name="Line 490"/>
          <p:cNvSpPr>
            <a:spLocks noChangeShapeType="1"/>
          </p:cNvSpPr>
          <p:nvPr/>
        </p:nvSpPr>
        <p:spPr bwMode="auto">
          <a:xfrm>
            <a:off x="5919788" y="5119688"/>
            <a:ext cx="490537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302" name="Line 491"/>
          <p:cNvSpPr>
            <a:spLocks noChangeShapeType="1"/>
          </p:cNvSpPr>
          <p:nvPr/>
        </p:nvSpPr>
        <p:spPr bwMode="auto">
          <a:xfrm flipH="1">
            <a:off x="6159500" y="5027613"/>
            <a:ext cx="53975" cy="857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303" name="Line 492"/>
          <p:cNvSpPr>
            <a:spLocks noChangeShapeType="1"/>
          </p:cNvSpPr>
          <p:nvPr/>
        </p:nvSpPr>
        <p:spPr bwMode="auto">
          <a:xfrm>
            <a:off x="5972175" y="5116513"/>
            <a:ext cx="1588" cy="825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304" name="Line 493"/>
          <p:cNvSpPr>
            <a:spLocks noChangeShapeType="1"/>
          </p:cNvSpPr>
          <p:nvPr/>
        </p:nvSpPr>
        <p:spPr bwMode="auto">
          <a:xfrm flipH="1" flipV="1">
            <a:off x="6369050" y="5124450"/>
            <a:ext cx="0" cy="762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305" name="Line 522"/>
          <p:cNvSpPr>
            <a:spLocks noChangeShapeType="1"/>
          </p:cNvSpPr>
          <p:nvPr/>
        </p:nvSpPr>
        <p:spPr bwMode="auto">
          <a:xfrm>
            <a:off x="6450013" y="4983163"/>
            <a:ext cx="503237" cy="2698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306" name="Line 523"/>
          <p:cNvSpPr>
            <a:spLocks noChangeShapeType="1"/>
          </p:cNvSpPr>
          <p:nvPr/>
        </p:nvSpPr>
        <p:spPr bwMode="auto">
          <a:xfrm>
            <a:off x="5899150" y="4918075"/>
            <a:ext cx="80963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8307" name="Group 596"/>
          <p:cNvGrpSpPr>
            <a:grpSpLocks/>
          </p:cNvGrpSpPr>
          <p:nvPr/>
        </p:nvGrpSpPr>
        <p:grpSpPr bwMode="auto">
          <a:xfrm>
            <a:off x="5084763" y="1677988"/>
            <a:ext cx="3021012" cy="3981450"/>
            <a:chOff x="-1203" y="1352"/>
            <a:chExt cx="1903" cy="2508"/>
          </a:xfrm>
        </p:grpSpPr>
        <p:grpSp>
          <p:nvGrpSpPr>
            <p:cNvPr id="8397" name="Group 266"/>
            <p:cNvGrpSpPr>
              <a:grpSpLocks/>
            </p:cNvGrpSpPr>
            <p:nvPr/>
          </p:nvGrpSpPr>
          <p:grpSpPr bwMode="auto">
            <a:xfrm>
              <a:off x="-1203" y="1647"/>
              <a:ext cx="436" cy="114"/>
              <a:chOff x="3072" y="739"/>
              <a:chExt cx="652" cy="146"/>
            </a:xfrm>
          </p:grpSpPr>
          <p:pic>
            <p:nvPicPr>
              <p:cNvPr id="8421" name="Picture 267" descr="lgv_fqmg[1]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237" y="739"/>
                <a:ext cx="487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422" name="Line 268"/>
              <p:cNvSpPr>
                <a:spLocks noChangeShapeType="1"/>
              </p:cNvSpPr>
              <p:nvPr/>
            </p:nvSpPr>
            <p:spPr bwMode="auto">
              <a:xfrm flipH="1">
                <a:off x="3104" y="784"/>
                <a:ext cx="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423" name="Line 269"/>
              <p:cNvSpPr>
                <a:spLocks noChangeShapeType="1"/>
              </p:cNvSpPr>
              <p:nvPr/>
            </p:nvSpPr>
            <p:spPr bwMode="auto">
              <a:xfrm flipH="1">
                <a:off x="3072" y="760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8398" name="Picture 270" descr="imgyjavg[1]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27" y="1466"/>
              <a:ext cx="232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399" name="Group 271"/>
            <p:cNvGrpSpPr>
              <a:grpSpLocks/>
            </p:cNvGrpSpPr>
            <p:nvPr/>
          </p:nvGrpSpPr>
          <p:grpSpPr bwMode="auto">
            <a:xfrm>
              <a:off x="-546" y="1352"/>
              <a:ext cx="256" cy="269"/>
              <a:chOff x="2870" y="1518"/>
              <a:chExt cx="292" cy="320"/>
            </a:xfrm>
          </p:grpSpPr>
          <p:graphicFrame>
            <p:nvGraphicFramePr>
              <p:cNvPr id="8205" name="Object 272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083" name="Clip" r:id="rId6" imgW="819000" imgH="847800" progId="MS_ClipArt_Gallery.2">
                      <p:embed/>
                    </p:oleObj>
                  </mc:Choice>
                  <mc:Fallback>
                    <p:oleObj name="Clip" r:id="rId6" imgW="819000" imgH="847800" progId="MS_ClipArt_Gallery.2">
                      <p:embed/>
                      <p:pic>
                        <p:nvPicPr>
                          <p:cNvPr id="0" name="Object 27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206" name="Object 273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084" name="Clip" r:id="rId8" imgW="1266840" imgH="1200240" progId="MS_ClipArt_Gallery.2">
                      <p:embed/>
                    </p:oleObj>
                  </mc:Choice>
                  <mc:Fallback>
                    <p:oleObj name="Clip" r:id="rId8" imgW="1266840" imgH="1200240" progId="MS_ClipArt_Gallery.2">
                      <p:embed/>
                      <p:pic>
                        <p:nvPicPr>
                          <p:cNvPr id="0" name="Object 27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400" name="Group 405"/>
            <p:cNvGrpSpPr>
              <a:grpSpLocks/>
            </p:cNvGrpSpPr>
            <p:nvPr/>
          </p:nvGrpSpPr>
          <p:grpSpPr bwMode="auto">
            <a:xfrm>
              <a:off x="-1002" y="2262"/>
              <a:ext cx="209" cy="224"/>
              <a:chOff x="2870" y="1518"/>
              <a:chExt cx="292" cy="320"/>
            </a:xfrm>
          </p:grpSpPr>
          <p:graphicFrame>
            <p:nvGraphicFramePr>
              <p:cNvPr id="8203" name="Object 406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085" name="Clip" r:id="rId10" imgW="819000" imgH="847800" progId="MS_ClipArt_Gallery.2">
                      <p:embed/>
                    </p:oleObj>
                  </mc:Choice>
                  <mc:Fallback>
                    <p:oleObj name="Clip" r:id="rId10" imgW="819000" imgH="847800" progId="MS_ClipArt_Gallery.2">
                      <p:embed/>
                      <p:pic>
                        <p:nvPicPr>
                          <p:cNvPr id="0" name="Object 40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204" name="Object 407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086" name="Clip" r:id="rId11" imgW="1266840" imgH="1200240" progId="MS_ClipArt_Gallery.2">
                      <p:embed/>
                    </p:oleObj>
                  </mc:Choice>
                  <mc:Fallback>
                    <p:oleObj name="Clip" r:id="rId11" imgW="1266840" imgH="1200240" progId="MS_ClipArt_Gallery.2">
                      <p:embed/>
                      <p:pic>
                        <p:nvPicPr>
                          <p:cNvPr id="0" name="Object 40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8194" name="Object 426"/>
            <p:cNvGraphicFramePr>
              <a:graphicFrameLocks noChangeAspect="1"/>
            </p:cNvGraphicFramePr>
            <p:nvPr/>
          </p:nvGraphicFramePr>
          <p:xfrm>
            <a:off x="-732" y="2289"/>
            <a:ext cx="207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87" name="Clip" r:id="rId12" imgW="1305000" imgH="1085760" progId="MS_ClipArt_Gallery.2">
                    <p:embed/>
                  </p:oleObj>
                </mc:Choice>
                <mc:Fallback>
                  <p:oleObj name="Clip" r:id="rId12" imgW="1305000" imgH="1085760" progId="MS_ClipArt_Gallery.2">
                    <p:embed/>
                    <p:pic>
                      <p:nvPicPr>
                        <p:cNvPr id="0" name="Object 4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732" y="2289"/>
                          <a:ext cx="207" cy="1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8401" name="Group 431"/>
            <p:cNvGrpSpPr>
              <a:grpSpLocks/>
            </p:cNvGrpSpPr>
            <p:nvPr/>
          </p:nvGrpSpPr>
          <p:grpSpPr bwMode="auto">
            <a:xfrm>
              <a:off x="310" y="3575"/>
              <a:ext cx="125" cy="230"/>
              <a:chOff x="4180" y="783"/>
              <a:chExt cx="150" cy="307"/>
            </a:xfrm>
          </p:grpSpPr>
          <p:sp>
            <p:nvSpPr>
              <p:cNvPr id="8413" name="AutoShape 432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414" name="Rectangle 433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415" name="Rectangle 434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416" name="AutoShape 435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417" name="Line 436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418" name="Line 437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419" name="Rectangle 438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420" name="Rectangle 439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</p:grpSp>
        <p:graphicFrame>
          <p:nvGraphicFramePr>
            <p:cNvPr id="8195" name="Object 494"/>
            <p:cNvGraphicFramePr>
              <a:graphicFrameLocks noChangeAspect="1"/>
            </p:cNvGraphicFramePr>
            <p:nvPr/>
          </p:nvGraphicFramePr>
          <p:xfrm>
            <a:off x="-975" y="3384"/>
            <a:ext cx="216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88" name="Clip" r:id="rId14" imgW="1305000" imgH="1085760" progId="MS_ClipArt_Gallery.2">
                    <p:embed/>
                  </p:oleObj>
                </mc:Choice>
                <mc:Fallback>
                  <p:oleObj name="Clip" r:id="rId14" imgW="1305000" imgH="1085760" progId="MS_ClipArt_Gallery.2">
                    <p:embed/>
                    <p:pic>
                      <p:nvPicPr>
                        <p:cNvPr id="0" name="Object 49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975" y="3384"/>
                          <a:ext cx="216" cy="1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96" name="Object 495"/>
            <p:cNvGraphicFramePr>
              <a:graphicFrameLocks noChangeAspect="1"/>
            </p:cNvGraphicFramePr>
            <p:nvPr/>
          </p:nvGraphicFramePr>
          <p:xfrm>
            <a:off x="-871" y="3184"/>
            <a:ext cx="216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89" name="Clip" r:id="rId15" imgW="1305000" imgH="1085760" progId="MS_ClipArt_Gallery.2">
                    <p:embed/>
                  </p:oleObj>
                </mc:Choice>
                <mc:Fallback>
                  <p:oleObj name="Clip" r:id="rId15" imgW="1305000" imgH="1085760" progId="MS_ClipArt_Gallery.2">
                    <p:embed/>
                    <p:pic>
                      <p:nvPicPr>
                        <p:cNvPr id="0" name="Object 49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871" y="3184"/>
                          <a:ext cx="216" cy="1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97" name="Object 496"/>
            <p:cNvGraphicFramePr>
              <a:graphicFrameLocks noChangeAspect="1"/>
            </p:cNvGraphicFramePr>
            <p:nvPr/>
          </p:nvGraphicFramePr>
          <p:xfrm>
            <a:off x="-703" y="3544"/>
            <a:ext cx="216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90" name="Clip" r:id="rId16" imgW="1305000" imgH="1085760" progId="MS_ClipArt_Gallery.2">
                    <p:embed/>
                  </p:oleObj>
                </mc:Choice>
                <mc:Fallback>
                  <p:oleObj name="Clip" r:id="rId16" imgW="1305000" imgH="1085760" progId="MS_ClipArt_Gallery.2">
                    <p:embed/>
                    <p:pic>
                      <p:nvPicPr>
                        <p:cNvPr id="0" name="Object 49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703" y="3544"/>
                          <a:ext cx="216" cy="1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98" name="Object 497"/>
            <p:cNvGraphicFramePr>
              <a:graphicFrameLocks noChangeAspect="1"/>
            </p:cNvGraphicFramePr>
            <p:nvPr/>
          </p:nvGraphicFramePr>
          <p:xfrm>
            <a:off x="-489" y="3546"/>
            <a:ext cx="216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91" name="Clip" r:id="rId17" imgW="1305000" imgH="1085760" progId="MS_ClipArt_Gallery.2">
                    <p:embed/>
                  </p:oleObj>
                </mc:Choice>
                <mc:Fallback>
                  <p:oleObj name="Clip" r:id="rId17" imgW="1305000" imgH="1085760" progId="MS_ClipArt_Gallery.2">
                    <p:embed/>
                    <p:pic>
                      <p:nvPicPr>
                        <p:cNvPr id="0" name="Object 49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489" y="3546"/>
                          <a:ext cx="216" cy="1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8402" name="Group 498"/>
            <p:cNvGrpSpPr>
              <a:grpSpLocks/>
            </p:cNvGrpSpPr>
            <p:nvPr/>
          </p:nvGrpSpPr>
          <p:grpSpPr bwMode="auto">
            <a:xfrm>
              <a:off x="83" y="3625"/>
              <a:ext cx="172" cy="215"/>
              <a:chOff x="2870" y="1518"/>
              <a:chExt cx="292" cy="320"/>
            </a:xfrm>
          </p:grpSpPr>
          <p:graphicFrame>
            <p:nvGraphicFramePr>
              <p:cNvPr id="8201" name="Object 499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092" name="Clip" r:id="rId18" imgW="819000" imgH="847800" progId="MS_ClipArt_Gallery.2">
                      <p:embed/>
                    </p:oleObj>
                  </mc:Choice>
                  <mc:Fallback>
                    <p:oleObj name="Clip" r:id="rId18" imgW="819000" imgH="847800" progId="MS_ClipArt_Gallery.2">
                      <p:embed/>
                      <p:pic>
                        <p:nvPicPr>
                          <p:cNvPr id="0" name="Object 49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202" name="Object 500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093" name="Clip" r:id="rId19" imgW="1266840" imgH="1200240" progId="MS_ClipArt_Gallery.2">
                      <p:embed/>
                    </p:oleObj>
                  </mc:Choice>
                  <mc:Fallback>
                    <p:oleObj name="Clip" r:id="rId19" imgW="1266840" imgH="1200240" progId="MS_ClipArt_Gallery.2">
                      <p:embed/>
                      <p:pic>
                        <p:nvPicPr>
                          <p:cNvPr id="0" name="Object 50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403" name="Group 501"/>
            <p:cNvGrpSpPr>
              <a:grpSpLocks/>
            </p:cNvGrpSpPr>
            <p:nvPr/>
          </p:nvGrpSpPr>
          <p:grpSpPr bwMode="auto">
            <a:xfrm>
              <a:off x="-201" y="3657"/>
              <a:ext cx="220" cy="203"/>
              <a:chOff x="2870" y="1518"/>
              <a:chExt cx="292" cy="320"/>
            </a:xfrm>
          </p:grpSpPr>
          <p:graphicFrame>
            <p:nvGraphicFramePr>
              <p:cNvPr id="8199" name="Object 502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094" name="Clip" r:id="rId20" imgW="819000" imgH="847800" progId="MS_ClipArt_Gallery.2">
                      <p:embed/>
                    </p:oleObj>
                  </mc:Choice>
                  <mc:Fallback>
                    <p:oleObj name="Clip" r:id="rId20" imgW="819000" imgH="847800" progId="MS_ClipArt_Gallery.2">
                      <p:embed/>
                      <p:pic>
                        <p:nvPicPr>
                          <p:cNvPr id="0" name="Object 50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200" name="Object 503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095" name="Clip" r:id="rId21" imgW="1266840" imgH="1200240" progId="MS_ClipArt_Gallery.2">
                      <p:embed/>
                    </p:oleObj>
                  </mc:Choice>
                  <mc:Fallback>
                    <p:oleObj name="Clip" r:id="rId21" imgW="1266840" imgH="1200240" progId="MS_ClipArt_Gallery.2">
                      <p:embed/>
                      <p:pic>
                        <p:nvPicPr>
                          <p:cNvPr id="0" name="Object 50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404" name="Group 524"/>
            <p:cNvGrpSpPr>
              <a:grpSpLocks/>
            </p:cNvGrpSpPr>
            <p:nvPr/>
          </p:nvGrpSpPr>
          <p:grpSpPr bwMode="auto">
            <a:xfrm>
              <a:off x="569" y="3419"/>
              <a:ext cx="131" cy="258"/>
              <a:chOff x="4180" y="783"/>
              <a:chExt cx="150" cy="307"/>
            </a:xfrm>
          </p:grpSpPr>
          <p:sp>
            <p:nvSpPr>
              <p:cNvPr id="8405" name="AutoShape 525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406" name="Rectangle 526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407" name="Rectangle 527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408" name="AutoShape 528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409" name="Line 529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410" name="Line 530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411" name="Rectangle 531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412" name="Rectangle 532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</p:grpSp>
      </p:grpSp>
      <p:sp>
        <p:nvSpPr>
          <p:cNvPr id="8308" name="Line 533"/>
          <p:cNvSpPr>
            <a:spLocks noChangeShapeType="1"/>
          </p:cNvSpPr>
          <p:nvPr/>
        </p:nvSpPr>
        <p:spPr bwMode="auto">
          <a:xfrm flipH="1">
            <a:off x="5988050" y="3440113"/>
            <a:ext cx="3175" cy="14446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309" name="Line 534"/>
          <p:cNvSpPr>
            <a:spLocks noChangeShapeType="1"/>
          </p:cNvSpPr>
          <p:nvPr/>
        </p:nvSpPr>
        <p:spPr bwMode="auto">
          <a:xfrm flipV="1">
            <a:off x="7285038" y="2422525"/>
            <a:ext cx="123825" cy="87313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310" name="Line 535"/>
          <p:cNvSpPr>
            <a:spLocks noChangeShapeType="1"/>
          </p:cNvSpPr>
          <p:nvPr/>
        </p:nvSpPr>
        <p:spPr bwMode="auto">
          <a:xfrm>
            <a:off x="7112000" y="2595563"/>
            <a:ext cx="0" cy="825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311" name="Line 536"/>
          <p:cNvSpPr>
            <a:spLocks noChangeShapeType="1"/>
          </p:cNvSpPr>
          <p:nvPr/>
        </p:nvSpPr>
        <p:spPr bwMode="auto">
          <a:xfrm flipV="1">
            <a:off x="7296150" y="2492375"/>
            <a:ext cx="263525" cy="2889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312" name="Line 537"/>
          <p:cNvSpPr>
            <a:spLocks noChangeShapeType="1"/>
          </p:cNvSpPr>
          <p:nvPr/>
        </p:nvSpPr>
        <p:spPr bwMode="auto">
          <a:xfrm>
            <a:off x="7648575" y="2490788"/>
            <a:ext cx="0" cy="1968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313" name="Line 538"/>
          <p:cNvSpPr>
            <a:spLocks noChangeShapeType="1"/>
          </p:cNvSpPr>
          <p:nvPr/>
        </p:nvSpPr>
        <p:spPr bwMode="auto">
          <a:xfrm>
            <a:off x="7302500" y="2797175"/>
            <a:ext cx="188913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314" name="Line 539"/>
          <p:cNvSpPr>
            <a:spLocks noChangeShapeType="1"/>
          </p:cNvSpPr>
          <p:nvPr/>
        </p:nvSpPr>
        <p:spPr bwMode="auto">
          <a:xfrm flipV="1">
            <a:off x="5597525" y="3663950"/>
            <a:ext cx="168275" cy="31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315" name="Line 540"/>
          <p:cNvSpPr>
            <a:spLocks noChangeShapeType="1"/>
          </p:cNvSpPr>
          <p:nvPr/>
        </p:nvSpPr>
        <p:spPr bwMode="auto">
          <a:xfrm flipV="1">
            <a:off x="7716838" y="2190750"/>
            <a:ext cx="238125" cy="1682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316" name="Line 541"/>
          <p:cNvSpPr>
            <a:spLocks noChangeShapeType="1"/>
          </p:cNvSpPr>
          <p:nvPr/>
        </p:nvSpPr>
        <p:spPr bwMode="auto">
          <a:xfrm>
            <a:off x="7856538" y="2787650"/>
            <a:ext cx="1778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317" name="Line 542"/>
          <p:cNvSpPr>
            <a:spLocks noChangeShapeType="1"/>
          </p:cNvSpPr>
          <p:nvPr/>
        </p:nvSpPr>
        <p:spPr bwMode="auto">
          <a:xfrm flipH="1">
            <a:off x="7002463" y="2863850"/>
            <a:ext cx="98425" cy="7048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318" name="Line 543"/>
          <p:cNvSpPr>
            <a:spLocks noChangeShapeType="1"/>
          </p:cNvSpPr>
          <p:nvPr/>
        </p:nvSpPr>
        <p:spPr bwMode="auto">
          <a:xfrm flipH="1">
            <a:off x="7593013" y="2863850"/>
            <a:ext cx="111125" cy="7270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8319" name="Group 546"/>
          <p:cNvGrpSpPr>
            <a:grpSpLocks/>
          </p:cNvGrpSpPr>
          <p:nvPr/>
        </p:nvGrpSpPr>
        <p:grpSpPr bwMode="auto">
          <a:xfrm>
            <a:off x="6645275" y="4481513"/>
            <a:ext cx="501650" cy="234950"/>
            <a:chOff x="4701" y="2996"/>
            <a:chExt cx="316" cy="148"/>
          </a:xfrm>
        </p:grpSpPr>
        <p:sp>
          <p:nvSpPr>
            <p:cNvPr id="8384" name="Oval 547"/>
            <p:cNvSpPr>
              <a:spLocks noChangeArrowheads="1"/>
            </p:cNvSpPr>
            <p:nvPr/>
          </p:nvSpPr>
          <p:spPr bwMode="auto">
            <a:xfrm>
              <a:off x="4704" y="3062"/>
              <a:ext cx="313" cy="82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385" name="Line 548"/>
            <p:cNvSpPr>
              <a:spLocks noChangeShapeType="1"/>
            </p:cNvSpPr>
            <p:nvPr/>
          </p:nvSpPr>
          <p:spPr bwMode="auto">
            <a:xfrm>
              <a:off x="4704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86" name="Line 549"/>
            <p:cNvSpPr>
              <a:spLocks noChangeShapeType="1"/>
            </p:cNvSpPr>
            <p:nvPr/>
          </p:nvSpPr>
          <p:spPr bwMode="auto">
            <a:xfrm>
              <a:off x="5017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87" name="Rectangle 550"/>
            <p:cNvSpPr>
              <a:spLocks noChangeArrowheads="1"/>
            </p:cNvSpPr>
            <p:nvPr/>
          </p:nvSpPr>
          <p:spPr bwMode="auto">
            <a:xfrm>
              <a:off x="4704" y="3055"/>
              <a:ext cx="310" cy="5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388" name="Oval 551"/>
            <p:cNvSpPr>
              <a:spLocks noChangeArrowheads="1"/>
            </p:cNvSpPr>
            <p:nvPr/>
          </p:nvSpPr>
          <p:spPr bwMode="auto">
            <a:xfrm>
              <a:off x="4701" y="2996"/>
              <a:ext cx="313" cy="96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grpSp>
          <p:nvGrpSpPr>
            <p:cNvPr id="8389" name="Group 552"/>
            <p:cNvGrpSpPr>
              <a:grpSpLocks/>
            </p:cNvGrpSpPr>
            <p:nvPr/>
          </p:nvGrpSpPr>
          <p:grpSpPr bwMode="auto">
            <a:xfrm>
              <a:off x="4776" y="3017"/>
              <a:ext cx="156" cy="56"/>
              <a:chOff x="2848" y="848"/>
              <a:chExt cx="140" cy="98"/>
            </a:xfrm>
          </p:grpSpPr>
          <p:sp>
            <p:nvSpPr>
              <p:cNvPr id="8394" name="Line 55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395" name="Line 55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396" name="Line 55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8390" name="Group 556"/>
            <p:cNvGrpSpPr>
              <a:grpSpLocks/>
            </p:cNvGrpSpPr>
            <p:nvPr/>
          </p:nvGrpSpPr>
          <p:grpSpPr bwMode="auto">
            <a:xfrm flipV="1">
              <a:off x="4776" y="3016"/>
              <a:ext cx="156" cy="56"/>
              <a:chOff x="2848" y="848"/>
              <a:chExt cx="140" cy="98"/>
            </a:xfrm>
          </p:grpSpPr>
          <p:sp>
            <p:nvSpPr>
              <p:cNvPr id="8391" name="Line 55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392" name="Line 55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393" name="Line 55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8320" name="Group 560"/>
          <p:cNvGrpSpPr>
            <a:grpSpLocks/>
          </p:cNvGrpSpPr>
          <p:nvPr/>
        </p:nvGrpSpPr>
        <p:grpSpPr bwMode="auto">
          <a:xfrm>
            <a:off x="5980113" y="4783138"/>
            <a:ext cx="501650" cy="234950"/>
            <a:chOff x="4701" y="2996"/>
            <a:chExt cx="316" cy="148"/>
          </a:xfrm>
        </p:grpSpPr>
        <p:sp>
          <p:nvSpPr>
            <p:cNvPr id="8371" name="Oval 561"/>
            <p:cNvSpPr>
              <a:spLocks noChangeArrowheads="1"/>
            </p:cNvSpPr>
            <p:nvPr/>
          </p:nvSpPr>
          <p:spPr bwMode="auto">
            <a:xfrm>
              <a:off x="4704" y="3062"/>
              <a:ext cx="313" cy="82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372" name="Line 562"/>
            <p:cNvSpPr>
              <a:spLocks noChangeShapeType="1"/>
            </p:cNvSpPr>
            <p:nvPr/>
          </p:nvSpPr>
          <p:spPr bwMode="auto">
            <a:xfrm>
              <a:off x="4704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73" name="Line 563"/>
            <p:cNvSpPr>
              <a:spLocks noChangeShapeType="1"/>
            </p:cNvSpPr>
            <p:nvPr/>
          </p:nvSpPr>
          <p:spPr bwMode="auto">
            <a:xfrm>
              <a:off x="5017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74" name="Rectangle 564"/>
            <p:cNvSpPr>
              <a:spLocks noChangeArrowheads="1"/>
            </p:cNvSpPr>
            <p:nvPr/>
          </p:nvSpPr>
          <p:spPr bwMode="auto">
            <a:xfrm>
              <a:off x="4704" y="3055"/>
              <a:ext cx="310" cy="5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375" name="Oval 565"/>
            <p:cNvSpPr>
              <a:spLocks noChangeArrowheads="1"/>
            </p:cNvSpPr>
            <p:nvPr/>
          </p:nvSpPr>
          <p:spPr bwMode="auto">
            <a:xfrm>
              <a:off x="4701" y="2996"/>
              <a:ext cx="313" cy="96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grpSp>
          <p:nvGrpSpPr>
            <p:cNvPr id="8376" name="Group 566"/>
            <p:cNvGrpSpPr>
              <a:grpSpLocks/>
            </p:cNvGrpSpPr>
            <p:nvPr/>
          </p:nvGrpSpPr>
          <p:grpSpPr bwMode="auto">
            <a:xfrm>
              <a:off x="4776" y="3017"/>
              <a:ext cx="156" cy="56"/>
              <a:chOff x="2848" y="848"/>
              <a:chExt cx="140" cy="98"/>
            </a:xfrm>
          </p:grpSpPr>
          <p:sp>
            <p:nvSpPr>
              <p:cNvPr id="8381" name="Line 56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382" name="Line 56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383" name="Line 56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8377" name="Group 570"/>
            <p:cNvGrpSpPr>
              <a:grpSpLocks/>
            </p:cNvGrpSpPr>
            <p:nvPr/>
          </p:nvGrpSpPr>
          <p:grpSpPr bwMode="auto">
            <a:xfrm flipV="1">
              <a:off x="4776" y="3016"/>
              <a:ext cx="156" cy="56"/>
              <a:chOff x="2848" y="848"/>
              <a:chExt cx="140" cy="98"/>
            </a:xfrm>
          </p:grpSpPr>
          <p:sp>
            <p:nvSpPr>
              <p:cNvPr id="8378" name="Line 57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379" name="Line 57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380" name="Line 57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8321" name="Group 576"/>
          <p:cNvGrpSpPr>
            <a:grpSpLocks/>
          </p:cNvGrpSpPr>
          <p:nvPr/>
        </p:nvGrpSpPr>
        <p:grpSpPr bwMode="auto">
          <a:xfrm>
            <a:off x="6810375" y="4968875"/>
            <a:ext cx="290513" cy="404813"/>
            <a:chOff x="4290" y="3130"/>
            <a:chExt cx="183" cy="255"/>
          </a:xfrm>
        </p:grpSpPr>
        <p:pic>
          <p:nvPicPr>
            <p:cNvPr id="8353" name="Picture 505" descr="31u_bnrz[1]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" y="3211"/>
              <a:ext cx="121" cy="174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54" name="Freeform 506"/>
            <p:cNvSpPr>
              <a:spLocks/>
            </p:cNvSpPr>
            <p:nvPr/>
          </p:nvSpPr>
          <p:spPr bwMode="auto">
            <a:xfrm>
              <a:off x="4339" y="3143"/>
              <a:ext cx="33" cy="39"/>
            </a:xfrm>
            <a:custGeom>
              <a:avLst/>
              <a:gdLst>
                <a:gd name="T0" fmla="*/ 0 w 199"/>
                <a:gd name="T1" fmla="*/ 0 h 232"/>
                <a:gd name="T2" fmla="*/ 0 w 199"/>
                <a:gd name="T3" fmla="*/ 0 h 232"/>
                <a:gd name="T4" fmla="*/ 0 w 199"/>
                <a:gd name="T5" fmla="*/ 0 h 232"/>
                <a:gd name="T6" fmla="*/ 0 w 199"/>
                <a:gd name="T7" fmla="*/ 0 h 232"/>
                <a:gd name="T8" fmla="*/ 0 w 199"/>
                <a:gd name="T9" fmla="*/ 0 h 232"/>
                <a:gd name="T10" fmla="*/ 0 w 199"/>
                <a:gd name="T11" fmla="*/ 0 h 232"/>
                <a:gd name="T12" fmla="*/ 0 w 199"/>
                <a:gd name="T13" fmla="*/ 0 h 232"/>
                <a:gd name="T14" fmla="*/ 0 w 199"/>
                <a:gd name="T15" fmla="*/ 0 h 232"/>
                <a:gd name="T16" fmla="*/ 0 w 199"/>
                <a:gd name="T17" fmla="*/ 0 h 232"/>
                <a:gd name="T18" fmla="*/ 0 w 199"/>
                <a:gd name="T19" fmla="*/ 0 h 232"/>
                <a:gd name="T20" fmla="*/ 0 w 199"/>
                <a:gd name="T21" fmla="*/ 0 h 232"/>
                <a:gd name="T22" fmla="*/ 0 w 199"/>
                <a:gd name="T23" fmla="*/ 0 h 232"/>
                <a:gd name="T24" fmla="*/ 0 w 199"/>
                <a:gd name="T25" fmla="*/ 0 h 232"/>
                <a:gd name="T26" fmla="*/ 0 w 199"/>
                <a:gd name="T27" fmla="*/ 0 h 232"/>
                <a:gd name="T28" fmla="*/ 0 w 199"/>
                <a:gd name="T29" fmla="*/ 0 h 232"/>
                <a:gd name="T30" fmla="*/ 0 w 199"/>
                <a:gd name="T31" fmla="*/ 0 h 232"/>
                <a:gd name="T32" fmla="*/ 0 w 199"/>
                <a:gd name="T33" fmla="*/ 0 h 232"/>
                <a:gd name="T34" fmla="*/ 0 w 199"/>
                <a:gd name="T35" fmla="*/ 0 h 232"/>
                <a:gd name="T36" fmla="*/ 0 w 199"/>
                <a:gd name="T37" fmla="*/ 0 h 232"/>
                <a:gd name="T38" fmla="*/ 0 w 199"/>
                <a:gd name="T39" fmla="*/ 0 h 232"/>
                <a:gd name="T40" fmla="*/ 0 w 199"/>
                <a:gd name="T41" fmla="*/ 0 h 232"/>
                <a:gd name="T42" fmla="*/ 0 w 199"/>
                <a:gd name="T43" fmla="*/ 0 h 232"/>
                <a:gd name="T44" fmla="*/ 0 w 199"/>
                <a:gd name="T45" fmla="*/ 0 h 232"/>
                <a:gd name="T46" fmla="*/ 0 w 199"/>
                <a:gd name="T47" fmla="*/ 0 h 232"/>
                <a:gd name="T48" fmla="*/ 0 w 199"/>
                <a:gd name="T49" fmla="*/ 0 h 232"/>
                <a:gd name="T50" fmla="*/ 0 w 199"/>
                <a:gd name="T51" fmla="*/ 0 h 232"/>
                <a:gd name="T52" fmla="*/ 0 w 199"/>
                <a:gd name="T53" fmla="*/ 0 h 232"/>
                <a:gd name="T54" fmla="*/ 0 w 199"/>
                <a:gd name="T55" fmla="*/ 0 h 232"/>
                <a:gd name="T56" fmla="*/ 0 w 199"/>
                <a:gd name="T57" fmla="*/ 0 h 232"/>
                <a:gd name="T58" fmla="*/ 0 w 199"/>
                <a:gd name="T59" fmla="*/ 0 h 232"/>
                <a:gd name="T60" fmla="*/ 0 w 199"/>
                <a:gd name="T61" fmla="*/ 0 h 232"/>
                <a:gd name="T62" fmla="*/ 0 w 199"/>
                <a:gd name="T63" fmla="*/ 0 h 232"/>
                <a:gd name="T64" fmla="*/ 0 w 199"/>
                <a:gd name="T65" fmla="*/ 0 h 232"/>
                <a:gd name="T66" fmla="*/ 0 w 199"/>
                <a:gd name="T67" fmla="*/ 0 h 232"/>
                <a:gd name="T68" fmla="*/ 0 w 199"/>
                <a:gd name="T69" fmla="*/ 0 h 232"/>
                <a:gd name="T70" fmla="*/ 0 w 199"/>
                <a:gd name="T71" fmla="*/ 0 h 232"/>
                <a:gd name="T72" fmla="*/ 0 w 199"/>
                <a:gd name="T73" fmla="*/ 0 h 232"/>
                <a:gd name="T74" fmla="*/ 0 w 199"/>
                <a:gd name="T75" fmla="*/ 0 h 232"/>
                <a:gd name="T76" fmla="*/ 0 w 199"/>
                <a:gd name="T77" fmla="*/ 0 h 232"/>
                <a:gd name="T78" fmla="*/ 0 w 199"/>
                <a:gd name="T79" fmla="*/ 0 h 232"/>
                <a:gd name="T80" fmla="*/ 0 w 199"/>
                <a:gd name="T81" fmla="*/ 0 h 232"/>
                <a:gd name="T82" fmla="*/ 0 w 199"/>
                <a:gd name="T83" fmla="*/ 0 h 232"/>
                <a:gd name="T84" fmla="*/ 0 w 199"/>
                <a:gd name="T85" fmla="*/ 0 h 232"/>
                <a:gd name="T86" fmla="*/ 0 w 199"/>
                <a:gd name="T87" fmla="*/ 0 h 232"/>
                <a:gd name="T88" fmla="*/ 0 w 199"/>
                <a:gd name="T89" fmla="*/ 0 h 232"/>
                <a:gd name="T90" fmla="*/ 0 w 199"/>
                <a:gd name="T91" fmla="*/ 0 h 232"/>
                <a:gd name="T92" fmla="*/ 0 w 199"/>
                <a:gd name="T93" fmla="*/ 0 h 232"/>
                <a:gd name="T94" fmla="*/ 0 w 199"/>
                <a:gd name="T95" fmla="*/ 0 h 232"/>
                <a:gd name="T96" fmla="*/ 0 w 199"/>
                <a:gd name="T97" fmla="*/ 0 h 23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99"/>
                <a:gd name="T148" fmla="*/ 0 h 232"/>
                <a:gd name="T149" fmla="*/ 199 w 199"/>
                <a:gd name="T150" fmla="*/ 232 h 23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99" h="232">
                  <a:moveTo>
                    <a:pt x="70" y="29"/>
                  </a:moveTo>
                  <a:lnTo>
                    <a:pt x="55" y="39"/>
                  </a:lnTo>
                  <a:lnTo>
                    <a:pt x="42" y="50"/>
                  </a:lnTo>
                  <a:lnTo>
                    <a:pt x="30" y="63"/>
                  </a:lnTo>
                  <a:lnTo>
                    <a:pt x="20" y="77"/>
                  </a:lnTo>
                  <a:lnTo>
                    <a:pt x="12" y="91"/>
                  </a:lnTo>
                  <a:lnTo>
                    <a:pt x="6" y="108"/>
                  </a:lnTo>
                  <a:lnTo>
                    <a:pt x="2" y="125"/>
                  </a:lnTo>
                  <a:lnTo>
                    <a:pt x="0" y="142"/>
                  </a:lnTo>
                  <a:lnTo>
                    <a:pt x="2" y="166"/>
                  </a:lnTo>
                  <a:lnTo>
                    <a:pt x="12" y="186"/>
                  </a:lnTo>
                  <a:lnTo>
                    <a:pt x="26" y="203"/>
                  </a:lnTo>
                  <a:lnTo>
                    <a:pt x="45" y="216"/>
                  </a:lnTo>
                  <a:lnTo>
                    <a:pt x="66" y="226"/>
                  </a:lnTo>
                  <a:lnTo>
                    <a:pt x="88" y="230"/>
                  </a:lnTo>
                  <a:lnTo>
                    <a:pt x="111" y="232"/>
                  </a:lnTo>
                  <a:lnTo>
                    <a:pt x="134" y="228"/>
                  </a:lnTo>
                  <a:lnTo>
                    <a:pt x="138" y="228"/>
                  </a:lnTo>
                  <a:lnTo>
                    <a:pt x="143" y="226"/>
                  </a:lnTo>
                  <a:lnTo>
                    <a:pt x="147" y="222"/>
                  </a:lnTo>
                  <a:lnTo>
                    <a:pt x="148" y="218"/>
                  </a:lnTo>
                  <a:lnTo>
                    <a:pt x="145" y="212"/>
                  </a:lnTo>
                  <a:lnTo>
                    <a:pt x="141" y="207"/>
                  </a:lnTo>
                  <a:lnTo>
                    <a:pt x="135" y="203"/>
                  </a:lnTo>
                  <a:lnTo>
                    <a:pt x="129" y="201"/>
                  </a:lnTo>
                  <a:lnTo>
                    <a:pt x="117" y="197"/>
                  </a:lnTo>
                  <a:lnTo>
                    <a:pt x="105" y="195"/>
                  </a:lnTo>
                  <a:lnTo>
                    <a:pt x="94" y="193"/>
                  </a:lnTo>
                  <a:lnTo>
                    <a:pt x="83" y="190"/>
                  </a:lnTo>
                  <a:lnTo>
                    <a:pt x="73" y="187"/>
                  </a:lnTo>
                  <a:lnTo>
                    <a:pt x="62" y="182"/>
                  </a:lnTo>
                  <a:lnTo>
                    <a:pt x="53" y="176"/>
                  </a:lnTo>
                  <a:lnTo>
                    <a:pt x="43" y="167"/>
                  </a:lnTo>
                  <a:lnTo>
                    <a:pt x="40" y="128"/>
                  </a:lnTo>
                  <a:lnTo>
                    <a:pt x="49" y="96"/>
                  </a:lnTo>
                  <a:lnTo>
                    <a:pt x="68" y="71"/>
                  </a:lnTo>
                  <a:lnTo>
                    <a:pt x="94" y="50"/>
                  </a:lnTo>
                  <a:lnTo>
                    <a:pt x="122" y="34"/>
                  </a:lnTo>
                  <a:lnTo>
                    <a:pt x="151" y="21"/>
                  </a:lnTo>
                  <a:lnTo>
                    <a:pt x="178" y="12"/>
                  </a:lnTo>
                  <a:lnTo>
                    <a:pt x="199" y="4"/>
                  </a:lnTo>
                  <a:lnTo>
                    <a:pt x="186" y="1"/>
                  </a:lnTo>
                  <a:lnTo>
                    <a:pt x="172" y="0"/>
                  </a:lnTo>
                  <a:lnTo>
                    <a:pt x="156" y="2"/>
                  </a:lnTo>
                  <a:lnTo>
                    <a:pt x="138" y="4"/>
                  </a:lnTo>
                  <a:lnTo>
                    <a:pt x="121" y="10"/>
                  </a:lnTo>
                  <a:lnTo>
                    <a:pt x="103" y="16"/>
                  </a:lnTo>
                  <a:lnTo>
                    <a:pt x="86" y="23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55" name="Freeform 507"/>
            <p:cNvSpPr>
              <a:spLocks/>
            </p:cNvSpPr>
            <p:nvPr/>
          </p:nvSpPr>
          <p:spPr bwMode="auto">
            <a:xfrm>
              <a:off x="4395" y="3142"/>
              <a:ext cx="22" cy="30"/>
            </a:xfrm>
            <a:custGeom>
              <a:avLst/>
              <a:gdLst>
                <a:gd name="T0" fmla="*/ 0 w 128"/>
                <a:gd name="T1" fmla="*/ 0 h 180"/>
                <a:gd name="T2" fmla="*/ 0 w 128"/>
                <a:gd name="T3" fmla="*/ 0 h 180"/>
                <a:gd name="T4" fmla="*/ 0 w 128"/>
                <a:gd name="T5" fmla="*/ 0 h 180"/>
                <a:gd name="T6" fmla="*/ 0 w 128"/>
                <a:gd name="T7" fmla="*/ 0 h 180"/>
                <a:gd name="T8" fmla="*/ 0 w 128"/>
                <a:gd name="T9" fmla="*/ 0 h 180"/>
                <a:gd name="T10" fmla="*/ 0 w 128"/>
                <a:gd name="T11" fmla="*/ 0 h 180"/>
                <a:gd name="T12" fmla="*/ 0 w 128"/>
                <a:gd name="T13" fmla="*/ 0 h 180"/>
                <a:gd name="T14" fmla="*/ 0 w 128"/>
                <a:gd name="T15" fmla="*/ 0 h 180"/>
                <a:gd name="T16" fmla="*/ 0 w 128"/>
                <a:gd name="T17" fmla="*/ 0 h 180"/>
                <a:gd name="T18" fmla="*/ 0 w 128"/>
                <a:gd name="T19" fmla="*/ 0 h 180"/>
                <a:gd name="T20" fmla="*/ 0 w 128"/>
                <a:gd name="T21" fmla="*/ 0 h 180"/>
                <a:gd name="T22" fmla="*/ 0 w 128"/>
                <a:gd name="T23" fmla="*/ 0 h 180"/>
                <a:gd name="T24" fmla="*/ 0 w 128"/>
                <a:gd name="T25" fmla="*/ 0 h 180"/>
                <a:gd name="T26" fmla="*/ 0 w 128"/>
                <a:gd name="T27" fmla="*/ 0 h 180"/>
                <a:gd name="T28" fmla="*/ 0 w 128"/>
                <a:gd name="T29" fmla="*/ 0 h 180"/>
                <a:gd name="T30" fmla="*/ 0 w 128"/>
                <a:gd name="T31" fmla="*/ 0 h 180"/>
                <a:gd name="T32" fmla="*/ 0 w 128"/>
                <a:gd name="T33" fmla="*/ 0 h 180"/>
                <a:gd name="T34" fmla="*/ 0 w 128"/>
                <a:gd name="T35" fmla="*/ 0 h 180"/>
                <a:gd name="T36" fmla="*/ 0 w 128"/>
                <a:gd name="T37" fmla="*/ 0 h 180"/>
                <a:gd name="T38" fmla="*/ 0 w 128"/>
                <a:gd name="T39" fmla="*/ 0 h 180"/>
                <a:gd name="T40" fmla="*/ 0 w 128"/>
                <a:gd name="T41" fmla="*/ 0 h 180"/>
                <a:gd name="T42" fmla="*/ 0 w 128"/>
                <a:gd name="T43" fmla="*/ 0 h 180"/>
                <a:gd name="T44" fmla="*/ 0 w 128"/>
                <a:gd name="T45" fmla="*/ 0 h 180"/>
                <a:gd name="T46" fmla="*/ 0 w 128"/>
                <a:gd name="T47" fmla="*/ 0 h 180"/>
                <a:gd name="T48" fmla="*/ 0 w 128"/>
                <a:gd name="T49" fmla="*/ 0 h 180"/>
                <a:gd name="T50" fmla="*/ 0 w 128"/>
                <a:gd name="T51" fmla="*/ 0 h 180"/>
                <a:gd name="T52" fmla="*/ 0 w 128"/>
                <a:gd name="T53" fmla="*/ 0 h 180"/>
                <a:gd name="T54" fmla="*/ 0 w 128"/>
                <a:gd name="T55" fmla="*/ 0 h 180"/>
                <a:gd name="T56" fmla="*/ 0 w 128"/>
                <a:gd name="T57" fmla="*/ 0 h 180"/>
                <a:gd name="T58" fmla="*/ 0 w 128"/>
                <a:gd name="T59" fmla="*/ 0 h 180"/>
                <a:gd name="T60" fmla="*/ 0 w 128"/>
                <a:gd name="T61" fmla="*/ 0 h 180"/>
                <a:gd name="T62" fmla="*/ 0 w 128"/>
                <a:gd name="T63" fmla="*/ 0 h 180"/>
                <a:gd name="T64" fmla="*/ 0 w 128"/>
                <a:gd name="T65" fmla="*/ 0 h 180"/>
                <a:gd name="T66" fmla="*/ 0 w 128"/>
                <a:gd name="T67" fmla="*/ 0 h 180"/>
                <a:gd name="T68" fmla="*/ 0 w 128"/>
                <a:gd name="T69" fmla="*/ 0 h 180"/>
                <a:gd name="T70" fmla="*/ 0 w 128"/>
                <a:gd name="T71" fmla="*/ 0 h 180"/>
                <a:gd name="T72" fmla="*/ 0 w 128"/>
                <a:gd name="T73" fmla="*/ 0 h 180"/>
                <a:gd name="T74" fmla="*/ 0 w 128"/>
                <a:gd name="T75" fmla="*/ 0 h 180"/>
                <a:gd name="T76" fmla="*/ 0 w 128"/>
                <a:gd name="T77" fmla="*/ 0 h 180"/>
                <a:gd name="T78" fmla="*/ 0 w 128"/>
                <a:gd name="T79" fmla="*/ 0 h 180"/>
                <a:gd name="T80" fmla="*/ 0 w 128"/>
                <a:gd name="T81" fmla="*/ 0 h 18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8"/>
                <a:gd name="T124" fmla="*/ 0 h 180"/>
                <a:gd name="T125" fmla="*/ 128 w 128"/>
                <a:gd name="T126" fmla="*/ 180 h 18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8" h="180">
                  <a:moveTo>
                    <a:pt x="108" y="59"/>
                  </a:moveTo>
                  <a:lnTo>
                    <a:pt x="113" y="77"/>
                  </a:lnTo>
                  <a:lnTo>
                    <a:pt x="111" y="94"/>
                  </a:lnTo>
                  <a:lnTo>
                    <a:pt x="103" y="108"/>
                  </a:lnTo>
                  <a:lnTo>
                    <a:pt x="91" y="121"/>
                  </a:lnTo>
                  <a:lnTo>
                    <a:pt x="77" y="132"/>
                  </a:lnTo>
                  <a:lnTo>
                    <a:pt x="61" y="144"/>
                  </a:lnTo>
                  <a:lnTo>
                    <a:pt x="45" y="154"/>
                  </a:lnTo>
                  <a:lnTo>
                    <a:pt x="30" y="164"/>
                  </a:lnTo>
                  <a:lnTo>
                    <a:pt x="28" y="168"/>
                  </a:lnTo>
                  <a:lnTo>
                    <a:pt x="27" y="170"/>
                  </a:lnTo>
                  <a:lnTo>
                    <a:pt x="27" y="174"/>
                  </a:lnTo>
                  <a:lnTo>
                    <a:pt x="28" y="177"/>
                  </a:lnTo>
                  <a:lnTo>
                    <a:pt x="32" y="179"/>
                  </a:lnTo>
                  <a:lnTo>
                    <a:pt x="35" y="180"/>
                  </a:lnTo>
                  <a:lnTo>
                    <a:pt x="37" y="180"/>
                  </a:lnTo>
                  <a:lnTo>
                    <a:pt x="41" y="179"/>
                  </a:lnTo>
                  <a:lnTo>
                    <a:pt x="60" y="169"/>
                  </a:lnTo>
                  <a:lnTo>
                    <a:pt x="77" y="158"/>
                  </a:lnTo>
                  <a:lnTo>
                    <a:pt x="94" y="145"/>
                  </a:lnTo>
                  <a:lnTo>
                    <a:pt x="109" y="130"/>
                  </a:lnTo>
                  <a:lnTo>
                    <a:pt x="120" y="114"/>
                  </a:lnTo>
                  <a:lnTo>
                    <a:pt x="127" y="95"/>
                  </a:lnTo>
                  <a:lnTo>
                    <a:pt x="128" y="76"/>
                  </a:lnTo>
                  <a:lnTo>
                    <a:pt x="123" y="55"/>
                  </a:lnTo>
                  <a:lnTo>
                    <a:pt x="113" y="39"/>
                  </a:lnTo>
                  <a:lnTo>
                    <a:pt x="97" y="25"/>
                  </a:lnTo>
                  <a:lnTo>
                    <a:pt x="79" y="15"/>
                  </a:lnTo>
                  <a:lnTo>
                    <a:pt x="57" y="7"/>
                  </a:lnTo>
                  <a:lnTo>
                    <a:pt x="36" y="2"/>
                  </a:lnTo>
                  <a:lnTo>
                    <a:pt x="19" y="0"/>
                  </a:lnTo>
                  <a:lnTo>
                    <a:pt x="6" y="0"/>
                  </a:lnTo>
                  <a:lnTo>
                    <a:pt x="0" y="4"/>
                  </a:lnTo>
                  <a:lnTo>
                    <a:pt x="14" y="9"/>
                  </a:lnTo>
                  <a:lnTo>
                    <a:pt x="29" y="14"/>
                  </a:lnTo>
                  <a:lnTo>
                    <a:pt x="46" y="19"/>
                  </a:lnTo>
                  <a:lnTo>
                    <a:pt x="61" y="23"/>
                  </a:lnTo>
                  <a:lnTo>
                    <a:pt x="76" y="29"/>
                  </a:lnTo>
                  <a:lnTo>
                    <a:pt x="89" y="37"/>
                  </a:lnTo>
                  <a:lnTo>
                    <a:pt x="100" y="46"/>
                  </a:lnTo>
                  <a:lnTo>
                    <a:pt x="108" y="5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56" name="Freeform 508"/>
            <p:cNvSpPr>
              <a:spLocks/>
            </p:cNvSpPr>
            <p:nvPr/>
          </p:nvSpPr>
          <p:spPr bwMode="auto">
            <a:xfrm>
              <a:off x="4318" y="3135"/>
              <a:ext cx="54" cy="63"/>
            </a:xfrm>
            <a:custGeom>
              <a:avLst/>
              <a:gdLst>
                <a:gd name="T0" fmla="*/ 0 w 322"/>
                <a:gd name="T1" fmla="*/ 0 h 378"/>
                <a:gd name="T2" fmla="*/ 0 w 322"/>
                <a:gd name="T3" fmla="*/ 0 h 378"/>
                <a:gd name="T4" fmla="*/ 0 w 322"/>
                <a:gd name="T5" fmla="*/ 0 h 378"/>
                <a:gd name="T6" fmla="*/ 0 w 322"/>
                <a:gd name="T7" fmla="*/ 0 h 378"/>
                <a:gd name="T8" fmla="*/ 0 w 322"/>
                <a:gd name="T9" fmla="*/ 0 h 378"/>
                <a:gd name="T10" fmla="*/ 0 w 322"/>
                <a:gd name="T11" fmla="*/ 0 h 378"/>
                <a:gd name="T12" fmla="*/ 0 w 322"/>
                <a:gd name="T13" fmla="*/ 0 h 378"/>
                <a:gd name="T14" fmla="*/ 0 w 322"/>
                <a:gd name="T15" fmla="*/ 0 h 378"/>
                <a:gd name="T16" fmla="*/ 0 w 322"/>
                <a:gd name="T17" fmla="*/ 0 h 378"/>
                <a:gd name="T18" fmla="*/ 0 w 322"/>
                <a:gd name="T19" fmla="*/ 0 h 378"/>
                <a:gd name="T20" fmla="*/ 0 w 322"/>
                <a:gd name="T21" fmla="*/ 0 h 378"/>
                <a:gd name="T22" fmla="*/ 0 w 322"/>
                <a:gd name="T23" fmla="*/ 0 h 378"/>
                <a:gd name="T24" fmla="*/ 0 w 322"/>
                <a:gd name="T25" fmla="*/ 0 h 378"/>
                <a:gd name="T26" fmla="*/ 0 w 322"/>
                <a:gd name="T27" fmla="*/ 0 h 378"/>
                <a:gd name="T28" fmla="*/ 0 w 322"/>
                <a:gd name="T29" fmla="*/ 0 h 378"/>
                <a:gd name="T30" fmla="*/ 0 w 322"/>
                <a:gd name="T31" fmla="*/ 0 h 378"/>
                <a:gd name="T32" fmla="*/ 0 w 322"/>
                <a:gd name="T33" fmla="*/ 0 h 378"/>
                <a:gd name="T34" fmla="*/ 0 w 322"/>
                <a:gd name="T35" fmla="*/ 0 h 378"/>
                <a:gd name="T36" fmla="*/ 0 w 322"/>
                <a:gd name="T37" fmla="*/ 0 h 378"/>
                <a:gd name="T38" fmla="*/ 0 w 322"/>
                <a:gd name="T39" fmla="*/ 0 h 378"/>
                <a:gd name="T40" fmla="*/ 0 w 322"/>
                <a:gd name="T41" fmla="*/ 0 h 378"/>
                <a:gd name="T42" fmla="*/ 0 w 322"/>
                <a:gd name="T43" fmla="*/ 0 h 378"/>
                <a:gd name="T44" fmla="*/ 0 w 322"/>
                <a:gd name="T45" fmla="*/ 0 h 378"/>
                <a:gd name="T46" fmla="*/ 0 w 322"/>
                <a:gd name="T47" fmla="*/ 0 h 378"/>
                <a:gd name="T48" fmla="*/ 0 w 322"/>
                <a:gd name="T49" fmla="*/ 0 h 378"/>
                <a:gd name="T50" fmla="*/ 0 w 322"/>
                <a:gd name="T51" fmla="*/ 0 h 378"/>
                <a:gd name="T52" fmla="*/ 0 w 322"/>
                <a:gd name="T53" fmla="*/ 0 h 378"/>
                <a:gd name="T54" fmla="*/ 0 w 322"/>
                <a:gd name="T55" fmla="*/ 0 h 378"/>
                <a:gd name="T56" fmla="*/ 0 w 322"/>
                <a:gd name="T57" fmla="*/ 0 h 378"/>
                <a:gd name="T58" fmla="*/ 0 w 322"/>
                <a:gd name="T59" fmla="*/ 0 h 378"/>
                <a:gd name="T60" fmla="*/ 0 w 322"/>
                <a:gd name="T61" fmla="*/ 0 h 378"/>
                <a:gd name="T62" fmla="*/ 0 w 322"/>
                <a:gd name="T63" fmla="*/ 0 h 378"/>
                <a:gd name="T64" fmla="*/ 0 w 322"/>
                <a:gd name="T65" fmla="*/ 0 h 378"/>
                <a:gd name="T66" fmla="*/ 0 w 322"/>
                <a:gd name="T67" fmla="*/ 0 h 378"/>
                <a:gd name="T68" fmla="*/ 0 w 322"/>
                <a:gd name="T69" fmla="*/ 0 h 378"/>
                <a:gd name="T70" fmla="*/ 0 w 322"/>
                <a:gd name="T71" fmla="*/ 0 h 378"/>
                <a:gd name="T72" fmla="*/ 0 w 322"/>
                <a:gd name="T73" fmla="*/ 0 h 378"/>
                <a:gd name="T74" fmla="*/ 0 w 322"/>
                <a:gd name="T75" fmla="*/ 0 h 378"/>
                <a:gd name="T76" fmla="*/ 0 w 322"/>
                <a:gd name="T77" fmla="*/ 0 h 378"/>
                <a:gd name="T78" fmla="*/ 0 w 322"/>
                <a:gd name="T79" fmla="*/ 0 h 378"/>
                <a:gd name="T80" fmla="*/ 0 w 322"/>
                <a:gd name="T81" fmla="*/ 0 h 378"/>
                <a:gd name="T82" fmla="*/ 0 w 322"/>
                <a:gd name="T83" fmla="*/ 0 h 378"/>
                <a:gd name="T84" fmla="*/ 0 w 322"/>
                <a:gd name="T85" fmla="*/ 0 h 378"/>
                <a:gd name="T86" fmla="*/ 0 w 322"/>
                <a:gd name="T87" fmla="*/ 0 h 37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2"/>
                <a:gd name="T133" fmla="*/ 0 h 378"/>
                <a:gd name="T134" fmla="*/ 322 w 322"/>
                <a:gd name="T135" fmla="*/ 378 h 37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2" h="378">
                  <a:moveTo>
                    <a:pt x="125" y="49"/>
                  </a:moveTo>
                  <a:lnTo>
                    <a:pt x="100" y="70"/>
                  </a:lnTo>
                  <a:lnTo>
                    <a:pt x="76" y="90"/>
                  </a:lnTo>
                  <a:lnTo>
                    <a:pt x="53" y="115"/>
                  </a:lnTo>
                  <a:lnTo>
                    <a:pt x="34" y="140"/>
                  </a:lnTo>
                  <a:lnTo>
                    <a:pt x="17" y="166"/>
                  </a:lnTo>
                  <a:lnTo>
                    <a:pt x="5" y="195"/>
                  </a:lnTo>
                  <a:lnTo>
                    <a:pt x="0" y="226"/>
                  </a:lnTo>
                  <a:lnTo>
                    <a:pt x="1" y="258"/>
                  </a:lnTo>
                  <a:lnTo>
                    <a:pt x="3" y="266"/>
                  </a:lnTo>
                  <a:lnTo>
                    <a:pt x="5" y="275"/>
                  </a:lnTo>
                  <a:lnTo>
                    <a:pt x="9" y="282"/>
                  </a:lnTo>
                  <a:lnTo>
                    <a:pt x="14" y="290"/>
                  </a:lnTo>
                  <a:lnTo>
                    <a:pt x="19" y="297"/>
                  </a:lnTo>
                  <a:lnTo>
                    <a:pt x="26" y="304"/>
                  </a:lnTo>
                  <a:lnTo>
                    <a:pt x="32" y="310"/>
                  </a:lnTo>
                  <a:lnTo>
                    <a:pt x="41" y="314"/>
                  </a:lnTo>
                  <a:lnTo>
                    <a:pt x="56" y="324"/>
                  </a:lnTo>
                  <a:lnTo>
                    <a:pt x="71" y="332"/>
                  </a:lnTo>
                  <a:lnTo>
                    <a:pt x="86" y="338"/>
                  </a:lnTo>
                  <a:lnTo>
                    <a:pt x="103" y="344"/>
                  </a:lnTo>
                  <a:lnTo>
                    <a:pt x="119" y="350"/>
                  </a:lnTo>
                  <a:lnTo>
                    <a:pt x="136" y="355"/>
                  </a:lnTo>
                  <a:lnTo>
                    <a:pt x="152" y="359"/>
                  </a:lnTo>
                  <a:lnTo>
                    <a:pt x="168" y="363"/>
                  </a:lnTo>
                  <a:lnTo>
                    <a:pt x="186" y="366"/>
                  </a:lnTo>
                  <a:lnTo>
                    <a:pt x="202" y="368"/>
                  </a:lnTo>
                  <a:lnTo>
                    <a:pt x="220" y="371"/>
                  </a:lnTo>
                  <a:lnTo>
                    <a:pt x="238" y="373"/>
                  </a:lnTo>
                  <a:lnTo>
                    <a:pt x="254" y="374"/>
                  </a:lnTo>
                  <a:lnTo>
                    <a:pt x="272" y="375"/>
                  </a:lnTo>
                  <a:lnTo>
                    <a:pt x="289" y="376"/>
                  </a:lnTo>
                  <a:lnTo>
                    <a:pt x="306" y="378"/>
                  </a:lnTo>
                  <a:lnTo>
                    <a:pt x="311" y="378"/>
                  </a:lnTo>
                  <a:lnTo>
                    <a:pt x="316" y="375"/>
                  </a:lnTo>
                  <a:lnTo>
                    <a:pt x="320" y="371"/>
                  </a:lnTo>
                  <a:lnTo>
                    <a:pt x="322" y="366"/>
                  </a:lnTo>
                  <a:lnTo>
                    <a:pt x="322" y="360"/>
                  </a:lnTo>
                  <a:lnTo>
                    <a:pt x="320" y="356"/>
                  </a:lnTo>
                  <a:lnTo>
                    <a:pt x="315" y="352"/>
                  </a:lnTo>
                  <a:lnTo>
                    <a:pt x="309" y="350"/>
                  </a:lnTo>
                  <a:lnTo>
                    <a:pt x="294" y="347"/>
                  </a:lnTo>
                  <a:lnTo>
                    <a:pt x="279" y="344"/>
                  </a:lnTo>
                  <a:lnTo>
                    <a:pt x="263" y="341"/>
                  </a:lnTo>
                  <a:lnTo>
                    <a:pt x="247" y="338"/>
                  </a:lnTo>
                  <a:lnTo>
                    <a:pt x="232" y="336"/>
                  </a:lnTo>
                  <a:lnTo>
                    <a:pt x="216" y="334"/>
                  </a:lnTo>
                  <a:lnTo>
                    <a:pt x="200" y="332"/>
                  </a:lnTo>
                  <a:lnTo>
                    <a:pt x="185" y="328"/>
                  </a:lnTo>
                  <a:lnTo>
                    <a:pt x="170" y="326"/>
                  </a:lnTo>
                  <a:lnTo>
                    <a:pt x="154" y="322"/>
                  </a:lnTo>
                  <a:lnTo>
                    <a:pt x="139" y="318"/>
                  </a:lnTo>
                  <a:lnTo>
                    <a:pt x="124" y="314"/>
                  </a:lnTo>
                  <a:lnTo>
                    <a:pt x="110" y="309"/>
                  </a:lnTo>
                  <a:lnTo>
                    <a:pt x="94" y="303"/>
                  </a:lnTo>
                  <a:lnTo>
                    <a:pt x="80" y="297"/>
                  </a:lnTo>
                  <a:lnTo>
                    <a:pt x="66" y="289"/>
                  </a:lnTo>
                  <a:lnTo>
                    <a:pt x="55" y="281"/>
                  </a:lnTo>
                  <a:lnTo>
                    <a:pt x="45" y="271"/>
                  </a:lnTo>
                  <a:lnTo>
                    <a:pt x="38" y="259"/>
                  </a:lnTo>
                  <a:lnTo>
                    <a:pt x="35" y="245"/>
                  </a:lnTo>
                  <a:lnTo>
                    <a:pt x="34" y="232"/>
                  </a:lnTo>
                  <a:lnTo>
                    <a:pt x="35" y="216"/>
                  </a:lnTo>
                  <a:lnTo>
                    <a:pt x="38" y="200"/>
                  </a:lnTo>
                  <a:lnTo>
                    <a:pt x="43" y="187"/>
                  </a:lnTo>
                  <a:lnTo>
                    <a:pt x="51" y="170"/>
                  </a:lnTo>
                  <a:lnTo>
                    <a:pt x="60" y="152"/>
                  </a:lnTo>
                  <a:lnTo>
                    <a:pt x="71" y="137"/>
                  </a:lnTo>
                  <a:lnTo>
                    <a:pt x="83" y="124"/>
                  </a:lnTo>
                  <a:lnTo>
                    <a:pt x="94" y="110"/>
                  </a:lnTo>
                  <a:lnTo>
                    <a:pt x="107" y="96"/>
                  </a:lnTo>
                  <a:lnTo>
                    <a:pt x="123" y="82"/>
                  </a:lnTo>
                  <a:lnTo>
                    <a:pt x="138" y="69"/>
                  </a:lnTo>
                  <a:lnTo>
                    <a:pt x="153" y="57"/>
                  </a:lnTo>
                  <a:lnTo>
                    <a:pt x="173" y="47"/>
                  </a:lnTo>
                  <a:lnTo>
                    <a:pt x="195" y="38"/>
                  </a:lnTo>
                  <a:lnTo>
                    <a:pt x="218" y="28"/>
                  </a:lnTo>
                  <a:lnTo>
                    <a:pt x="238" y="20"/>
                  </a:lnTo>
                  <a:lnTo>
                    <a:pt x="254" y="13"/>
                  </a:lnTo>
                  <a:lnTo>
                    <a:pt x="264" y="7"/>
                  </a:lnTo>
                  <a:lnTo>
                    <a:pt x="268" y="2"/>
                  </a:lnTo>
                  <a:lnTo>
                    <a:pt x="256" y="0"/>
                  </a:lnTo>
                  <a:lnTo>
                    <a:pt x="240" y="1"/>
                  </a:lnTo>
                  <a:lnTo>
                    <a:pt x="221" y="4"/>
                  </a:lnTo>
                  <a:lnTo>
                    <a:pt x="201" y="10"/>
                  </a:lnTo>
                  <a:lnTo>
                    <a:pt x="180" y="18"/>
                  </a:lnTo>
                  <a:lnTo>
                    <a:pt x="160" y="27"/>
                  </a:lnTo>
                  <a:lnTo>
                    <a:pt x="141" y="38"/>
                  </a:lnTo>
                  <a:lnTo>
                    <a:pt x="125" y="4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57" name="Freeform 509"/>
            <p:cNvSpPr>
              <a:spLocks/>
            </p:cNvSpPr>
            <p:nvPr/>
          </p:nvSpPr>
          <p:spPr bwMode="auto">
            <a:xfrm>
              <a:off x="4394" y="3133"/>
              <a:ext cx="47" cy="42"/>
            </a:xfrm>
            <a:custGeom>
              <a:avLst/>
              <a:gdLst>
                <a:gd name="T0" fmla="*/ 0 w 283"/>
                <a:gd name="T1" fmla="*/ 0 h 252"/>
                <a:gd name="T2" fmla="*/ 0 w 283"/>
                <a:gd name="T3" fmla="*/ 0 h 252"/>
                <a:gd name="T4" fmla="*/ 0 w 283"/>
                <a:gd name="T5" fmla="*/ 0 h 252"/>
                <a:gd name="T6" fmla="*/ 0 w 283"/>
                <a:gd name="T7" fmla="*/ 0 h 252"/>
                <a:gd name="T8" fmla="*/ 0 w 283"/>
                <a:gd name="T9" fmla="*/ 0 h 252"/>
                <a:gd name="T10" fmla="*/ 0 w 283"/>
                <a:gd name="T11" fmla="*/ 0 h 252"/>
                <a:gd name="T12" fmla="*/ 0 w 283"/>
                <a:gd name="T13" fmla="*/ 0 h 252"/>
                <a:gd name="T14" fmla="*/ 0 w 283"/>
                <a:gd name="T15" fmla="*/ 0 h 252"/>
                <a:gd name="T16" fmla="*/ 0 w 283"/>
                <a:gd name="T17" fmla="*/ 0 h 252"/>
                <a:gd name="T18" fmla="*/ 0 w 283"/>
                <a:gd name="T19" fmla="*/ 0 h 252"/>
                <a:gd name="T20" fmla="*/ 0 w 283"/>
                <a:gd name="T21" fmla="*/ 0 h 252"/>
                <a:gd name="T22" fmla="*/ 0 w 283"/>
                <a:gd name="T23" fmla="*/ 0 h 252"/>
                <a:gd name="T24" fmla="*/ 0 w 283"/>
                <a:gd name="T25" fmla="*/ 0 h 252"/>
                <a:gd name="T26" fmla="*/ 0 w 283"/>
                <a:gd name="T27" fmla="*/ 0 h 252"/>
                <a:gd name="T28" fmla="*/ 0 w 283"/>
                <a:gd name="T29" fmla="*/ 0 h 252"/>
                <a:gd name="T30" fmla="*/ 0 w 283"/>
                <a:gd name="T31" fmla="*/ 0 h 252"/>
                <a:gd name="T32" fmla="*/ 0 w 283"/>
                <a:gd name="T33" fmla="*/ 0 h 252"/>
                <a:gd name="T34" fmla="*/ 0 w 283"/>
                <a:gd name="T35" fmla="*/ 0 h 252"/>
                <a:gd name="T36" fmla="*/ 0 w 283"/>
                <a:gd name="T37" fmla="*/ 0 h 252"/>
                <a:gd name="T38" fmla="*/ 0 w 283"/>
                <a:gd name="T39" fmla="*/ 0 h 252"/>
                <a:gd name="T40" fmla="*/ 0 w 283"/>
                <a:gd name="T41" fmla="*/ 0 h 252"/>
                <a:gd name="T42" fmla="*/ 0 w 283"/>
                <a:gd name="T43" fmla="*/ 0 h 252"/>
                <a:gd name="T44" fmla="*/ 0 w 283"/>
                <a:gd name="T45" fmla="*/ 0 h 252"/>
                <a:gd name="T46" fmla="*/ 0 w 283"/>
                <a:gd name="T47" fmla="*/ 0 h 252"/>
                <a:gd name="T48" fmla="*/ 0 w 283"/>
                <a:gd name="T49" fmla="*/ 0 h 252"/>
                <a:gd name="T50" fmla="*/ 0 w 283"/>
                <a:gd name="T51" fmla="*/ 0 h 252"/>
                <a:gd name="T52" fmla="*/ 0 w 283"/>
                <a:gd name="T53" fmla="*/ 0 h 252"/>
                <a:gd name="T54" fmla="*/ 0 w 283"/>
                <a:gd name="T55" fmla="*/ 0 h 252"/>
                <a:gd name="T56" fmla="*/ 0 w 283"/>
                <a:gd name="T57" fmla="*/ 0 h 252"/>
                <a:gd name="T58" fmla="*/ 0 w 283"/>
                <a:gd name="T59" fmla="*/ 0 h 252"/>
                <a:gd name="T60" fmla="*/ 0 w 283"/>
                <a:gd name="T61" fmla="*/ 0 h 252"/>
                <a:gd name="T62" fmla="*/ 0 w 283"/>
                <a:gd name="T63" fmla="*/ 0 h 252"/>
                <a:gd name="T64" fmla="*/ 0 w 283"/>
                <a:gd name="T65" fmla="*/ 0 h 252"/>
                <a:gd name="T66" fmla="*/ 0 w 283"/>
                <a:gd name="T67" fmla="*/ 0 h 252"/>
                <a:gd name="T68" fmla="*/ 0 w 283"/>
                <a:gd name="T69" fmla="*/ 0 h 252"/>
                <a:gd name="T70" fmla="*/ 0 w 283"/>
                <a:gd name="T71" fmla="*/ 0 h 252"/>
                <a:gd name="T72" fmla="*/ 0 w 283"/>
                <a:gd name="T73" fmla="*/ 0 h 252"/>
                <a:gd name="T74" fmla="*/ 0 w 283"/>
                <a:gd name="T75" fmla="*/ 0 h 252"/>
                <a:gd name="T76" fmla="*/ 0 w 283"/>
                <a:gd name="T77" fmla="*/ 0 h 252"/>
                <a:gd name="T78" fmla="*/ 0 w 283"/>
                <a:gd name="T79" fmla="*/ 0 h 252"/>
                <a:gd name="T80" fmla="*/ 0 w 283"/>
                <a:gd name="T81" fmla="*/ 0 h 252"/>
                <a:gd name="T82" fmla="*/ 0 w 283"/>
                <a:gd name="T83" fmla="*/ 0 h 252"/>
                <a:gd name="T84" fmla="*/ 0 w 283"/>
                <a:gd name="T85" fmla="*/ 0 h 252"/>
                <a:gd name="T86" fmla="*/ 0 w 283"/>
                <a:gd name="T87" fmla="*/ 0 h 252"/>
                <a:gd name="T88" fmla="*/ 0 w 283"/>
                <a:gd name="T89" fmla="*/ 0 h 252"/>
                <a:gd name="T90" fmla="*/ 0 w 283"/>
                <a:gd name="T91" fmla="*/ 0 h 252"/>
                <a:gd name="T92" fmla="*/ 0 w 283"/>
                <a:gd name="T93" fmla="*/ 0 h 252"/>
                <a:gd name="T94" fmla="*/ 0 w 283"/>
                <a:gd name="T95" fmla="*/ 0 h 252"/>
                <a:gd name="T96" fmla="*/ 0 w 283"/>
                <a:gd name="T97" fmla="*/ 0 h 252"/>
                <a:gd name="T98" fmla="*/ 0 w 283"/>
                <a:gd name="T99" fmla="*/ 0 h 252"/>
                <a:gd name="T100" fmla="*/ 0 w 283"/>
                <a:gd name="T101" fmla="*/ 0 h 252"/>
                <a:gd name="T102" fmla="*/ 0 w 283"/>
                <a:gd name="T103" fmla="*/ 0 h 252"/>
                <a:gd name="T104" fmla="*/ 0 w 283"/>
                <a:gd name="T105" fmla="*/ 0 h 252"/>
                <a:gd name="T106" fmla="*/ 0 w 283"/>
                <a:gd name="T107" fmla="*/ 0 h 252"/>
                <a:gd name="T108" fmla="*/ 0 w 283"/>
                <a:gd name="T109" fmla="*/ 0 h 252"/>
                <a:gd name="T110" fmla="*/ 0 w 283"/>
                <a:gd name="T111" fmla="*/ 0 h 252"/>
                <a:gd name="T112" fmla="*/ 0 w 283"/>
                <a:gd name="T113" fmla="*/ 0 h 252"/>
                <a:gd name="T114" fmla="*/ 0 w 283"/>
                <a:gd name="T115" fmla="*/ 0 h 252"/>
                <a:gd name="T116" fmla="*/ 0 w 283"/>
                <a:gd name="T117" fmla="*/ 0 h 252"/>
                <a:gd name="T118" fmla="*/ 0 w 283"/>
                <a:gd name="T119" fmla="*/ 0 h 252"/>
                <a:gd name="T120" fmla="*/ 0 w 283"/>
                <a:gd name="T121" fmla="*/ 0 h 25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3"/>
                <a:gd name="T184" fmla="*/ 0 h 252"/>
                <a:gd name="T185" fmla="*/ 283 w 283"/>
                <a:gd name="T186" fmla="*/ 252 h 25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3" h="252">
                  <a:moveTo>
                    <a:pt x="235" y="77"/>
                  </a:moveTo>
                  <a:lnTo>
                    <a:pt x="248" y="91"/>
                  </a:lnTo>
                  <a:lnTo>
                    <a:pt x="256" y="107"/>
                  </a:lnTo>
                  <a:lnTo>
                    <a:pt x="259" y="124"/>
                  </a:lnTo>
                  <a:lnTo>
                    <a:pt x="259" y="142"/>
                  </a:lnTo>
                  <a:lnTo>
                    <a:pt x="257" y="157"/>
                  </a:lnTo>
                  <a:lnTo>
                    <a:pt x="252" y="170"/>
                  </a:lnTo>
                  <a:lnTo>
                    <a:pt x="244" y="183"/>
                  </a:lnTo>
                  <a:lnTo>
                    <a:pt x="236" y="193"/>
                  </a:lnTo>
                  <a:lnTo>
                    <a:pt x="225" y="204"/>
                  </a:lnTo>
                  <a:lnTo>
                    <a:pt x="215" y="214"/>
                  </a:lnTo>
                  <a:lnTo>
                    <a:pt x="204" y="224"/>
                  </a:lnTo>
                  <a:lnTo>
                    <a:pt x="194" y="234"/>
                  </a:lnTo>
                  <a:lnTo>
                    <a:pt x="191" y="238"/>
                  </a:lnTo>
                  <a:lnTo>
                    <a:pt x="191" y="241"/>
                  </a:lnTo>
                  <a:lnTo>
                    <a:pt x="191" y="245"/>
                  </a:lnTo>
                  <a:lnTo>
                    <a:pt x="194" y="248"/>
                  </a:lnTo>
                  <a:lnTo>
                    <a:pt x="197" y="250"/>
                  </a:lnTo>
                  <a:lnTo>
                    <a:pt x="202" y="252"/>
                  </a:lnTo>
                  <a:lnTo>
                    <a:pt x="205" y="250"/>
                  </a:lnTo>
                  <a:lnTo>
                    <a:pt x="209" y="248"/>
                  </a:lnTo>
                  <a:lnTo>
                    <a:pt x="232" y="233"/>
                  </a:lnTo>
                  <a:lnTo>
                    <a:pt x="252" y="214"/>
                  </a:lnTo>
                  <a:lnTo>
                    <a:pt x="268" y="192"/>
                  </a:lnTo>
                  <a:lnTo>
                    <a:pt x="278" y="167"/>
                  </a:lnTo>
                  <a:lnTo>
                    <a:pt x="283" y="141"/>
                  </a:lnTo>
                  <a:lnTo>
                    <a:pt x="280" y="115"/>
                  </a:lnTo>
                  <a:lnTo>
                    <a:pt x="271" y="91"/>
                  </a:lnTo>
                  <a:lnTo>
                    <a:pt x="252" y="69"/>
                  </a:lnTo>
                  <a:lnTo>
                    <a:pt x="238" y="57"/>
                  </a:lnTo>
                  <a:lnTo>
                    <a:pt x="222" y="48"/>
                  </a:lnTo>
                  <a:lnTo>
                    <a:pt x="204" y="39"/>
                  </a:lnTo>
                  <a:lnTo>
                    <a:pt x="184" y="31"/>
                  </a:lnTo>
                  <a:lnTo>
                    <a:pt x="164" y="23"/>
                  </a:lnTo>
                  <a:lnTo>
                    <a:pt x="144" y="17"/>
                  </a:lnTo>
                  <a:lnTo>
                    <a:pt x="123" y="13"/>
                  </a:lnTo>
                  <a:lnTo>
                    <a:pt x="103" y="8"/>
                  </a:lnTo>
                  <a:lnTo>
                    <a:pt x="83" y="5"/>
                  </a:lnTo>
                  <a:lnTo>
                    <a:pt x="66" y="2"/>
                  </a:lnTo>
                  <a:lnTo>
                    <a:pt x="48" y="0"/>
                  </a:lnTo>
                  <a:lnTo>
                    <a:pt x="34" y="0"/>
                  </a:lnTo>
                  <a:lnTo>
                    <a:pt x="21" y="0"/>
                  </a:lnTo>
                  <a:lnTo>
                    <a:pt x="11" y="0"/>
                  </a:lnTo>
                  <a:lnTo>
                    <a:pt x="4" y="2"/>
                  </a:lnTo>
                  <a:lnTo>
                    <a:pt x="0" y="5"/>
                  </a:lnTo>
                  <a:lnTo>
                    <a:pt x="12" y="7"/>
                  </a:lnTo>
                  <a:lnTo>
                    <a:pt x="24" y="8"/>
                  </a:lnTo>
                  <a:lnTo>
                    <a:pt x="38" y="10"/>
                  </a:lnTo>
                  <a:lnTo>
                    <a:pt x="52" y="13"/>
                  </a:lnTo>
                  <a:lnTo>
                    <a:pt x="66" y="16"/>
                  </a:lnTo>
                  <a:lnTo>
                    <a:pt x="82" y="18"/>
                  </a:lnTo>
                  <a:lnTo>
                    <a:pt x="98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4"/>
                  </a:lnTo>
                  <a:lnTo>
                    <a:pt x="162" y="39"/>
                  </a:lnTo>
                  <a:lnTo>
                    <a:pt x="177" y="45"/>
                  </a:lnTo>
                  <a:lnTo>
                    <a:pt x="193" y="52"/>
                  </a:lnTo>
                  <a:lnTo>
                    <a:pt x="208" y="60"/>
                  </a:lnTo>
                  <a:lnTo>
                    <a:pt x="222" y="68"/>
                  </a:lnTo>
                  <a:lnTo>
                    <a:pt x="235" y="77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58" name="Freeform 510"/>
            <p:cNvSpPr>
              <a:spLocks/>
            </p:cNvSpPr>
            <p:nvPr/>
          </p:nvSpPr>
          <p:spPr bwMode="auto">
            <a:xfrm>
              <a:off x="4298" y="3153"/>
              <a:ext cx="19" cy="39"/>
            </a:xfrm>
            <a:custGeom>
              <a:avLst/>
              <a:gdLst>
                <a:gd name="T0" fmla="*/ 0 w 114"/>
                <a:gd name="T1" fmla="*/ 0 h 238"/>
                <a:gd name="T2" fmla="*/ 0 w 114"/>
                <a:gd name="T3" fmla="*/ 0 h 238"/>
                <a:gd name="T4" fmla="*/ 0 w 114"/>
                <a:gd name="T5" fmla="*/ 0 h 238"/>
                <a:gd name="T6" fmla="*/ 0 w 114"/>
                <a:gd name="T7" fmla="*/ 0 h 238"/>
                <a:gd name="T8" fmla="*/ 0 w 114"/>
                <a:gd name="T9" fmla="*/ 0 h 238"/>
                <a:gd name="T10" fmla="*/ 0 w 114"/>
                <a:gd name="T11" fmla="*/ 0 h 238"/>
                <a:gd name="T12" fmla="*/ 0 w 114"/>
                <a:gd name="T13" fmla="*/ 0 h 238"/>
                <a:gd name="T14" fmla="*/ 0 w 114"/>
                <a:gd name="T15" fmla="*/ 0 h 238"/>
                <a:gd name="T16" fmla="*/ 0 w 114"/>
                <a:gd name="T17" fmla="*/ 0 h 238"/>
                <a:gd name="T18" fmla="*/ 0 w 114"/>
                <a:gd name="T19" fmla="*/ 0 h 238"/>
                <a:gd name="T20" fmla="*/ 0 w 114"/>
                <a:gd name="T21" fmla="*/ 0 h 238"/>
                <a:gd name="T22" fmla="*/ 0 w 114"/>
                <a:gd name="T23" fmla="*/ 0 h 238"/>
                <a:gd name="T24" fmla="*/ 0 w 114"/>
                <a:gd name="T25" fmla="*/ 0 h 238"/>
                <a:gd name="T26" fmla="*/ 0 w 114"/>
                <a:gd name="T27" fmla="*/ 0 h 238"/>
                <a:gd name="T28" fmla="*/ 0 w 114"/>
                <a:gd name="T29" fmla="*/ 0 h 238"/>
                <a:gd name="T30" fmla="*/ 0 w 114"/>
                <a:gd name="T31" fmla="*/ 0 h 238"/>
                <a:gd name="T32" fmla="*/ 0 w 114"/>
                <a:gd name="T33" fmla="*/ 0 h 238"/>
                <a:gd name="T34" fmla="*/ 0 w 114"/>
                <a:gd name="T35" fmla="*/ 0 h 238"/>
                <a:gd name="T36" fmla="*/ 0 w 114"/>
                <a:gd name="T37" fmla="*/ 0 h 238"/>
                <a:gd name="T38" fmla="*/ 0 w 114"/>
                <a:gd name="T39" fmla="*/ 0 h 238"/>
                <a:gd name="T40" fmla="*/ 0 w 114"/>
                <a:gd name="T41" fmla="*/ 0 h 238"/>
                <a:gd name="T42" fmla="*/ 0 w 114"/>
                <a:gd name="T43" fmla="*/ 0 h 238"/>
                <a:gd name="T44" fmla="*/ 0 w 114"/>
                <a:gd name="T45" fmla="*/ 0 h 238"/>
                <a:gd name="T46" fmla="*/ 0 w 114"/>
                <a:gd name="T47" fmla="*/ 0 h 238"/>
                <a:gd name="T48" fmla="*/ 0 w 114"/>
                <a:gd name="T49" fmla="*/ 0 h 238"/>
                <a:gd name="T50" fmla="*/ 0 w 114"/>
                <a:gd name="T51" fmla="*/ 0 h 238"/>
                <a:gd name="T52" fmla="*/ 0 w 114"/>
                <a:gd name="T53" fmla="*/ 0 h 238"/>
                <a:gd name="T54" fmla="*/ 0 w 114"/>
                <a:gd name="T55" fmla="*/ 0 h 238"/>
                <a:gd name="T56" fmla="*/ 0 w 114"/>
                <a:gd name="T57" fmla="*/ 0 h 238"/>
                <a:gd name="T58" fmla="*/ 0 w 114"/>
                <a:gd name="T59" fmla="*/ 0 h 238"/>
                <a:gd name="T60" fmla="*/ 0 w 114"/>
                <a:gd name="T61" fmla="*/ 0 h 238"/>
                <a:gd name="T62" fmla="*/ 0 w 114"/>
                <a:gd name="T63" fmla="*/ 0 h 238"/>
                <a:gd name="T64" fmla="*/ 0 w 114"/>
                <a:gd name="T65" fmla="*/ 0 h 238"/>
                <a:gd name="T66" fmla="*/ 0 w 114"/>
                <a:gd name="T67" fmla="*/ 0 h 238"/>
                <a:gd name="T68" fmla="*/ 0 w 114"/>
                <a:gd name="T69" fmla="*/ 0 h 238"/>
                <a:gd name="T70" fmla="*/ 0 w 114"/>
                <a:gd name="T71" fmla="*/ 0 h 238"/>
                <a:gd name="T72" fmla="*/ 0 w 114"/>
                <a:gd name="T73" fmla="*/ 0 h 238"/>
                <a:gd name="T74" fmla="*/ 0 w 114"/>
                <a:gd name="T75" fmla="*/ 0 h 238"/>
                <a:gd name="T76" fmla="*/ 0 w 114"/>
                <a:gd name="T77" fmla="*/ 0 h 238"/>
                <a:gd name="T78" fmla="*/ 0 w 114"/>
                <a:gd name="T79" fmla="*/ 0 h 238"/>
                <a:gd name="T80" fmla="*/ 0 w 114"/>
                <a:gd name="T81" fmla="*/ 0 h 23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4"/>
                <a:gd name="T124" fmla="*/ 0 h 238"/>
                <a:gd name="T125" fmla="*/ 114 w 114"/>
                <a:gd name="T126" fmla="*/ 238 h 23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4" h="238">
                  <a:moveTo>
                    <a:pt x="0" y="130"/>
                  </a:moveTo>
                  <a:lnTo>
                    <a:pt x="0" y="149"/>
                  </a:lnTo>
                  <a:lnTo>
                    <a:pt x="4" y="168"/>
                  </a:lnTo>
                  <a:lnTo>
                    <a:pt x="12" y="185"/>
                  </a:lnTo>
                  <a:lnTo>
                    <a:pt x="24" y="200"/>
                  </a:lnTo>
                  <a:lnTo>
                    <a:pt x="38" y="213"/>
                  </a:lnTo>
                  <a:lnTo>
                    <a:pt x="55" y="224"/>
                  </a:lnTo>
                  <a:lnTo>
                    <a:pt x="73" y="232"/>
                  </a:lnTo>
                  <a:lnTo>
                    <a:pt x="92" y="237"/>
                  </a:lnTo>
                  <a:lnTo>
                    <a:pt x="98" y="238"/>
                  </a:lnTo>
                  <a:lnTo>
                    <a:pt x="104" y="235"/>
                  </a:lnTo>
                  <a:lnTo>
                    <a:pt x="109" y="232"/>
                  </a:lnTo>
                  <a:lnTo>
                    <a:pt x="111" y="227"/>
                  </a:lnTo>
                  <a:lnTo>
                    <a:pt x="111" y="222"/>
                  </a:lnTo>
                  <a:lnTo>
                    <a:pt x="110" y="216"/>
                  </a:lnTo>
                  <a:lnTo>
                    <a:pt x="106" y="211"/>
                  </a:lnTo>
                  <a:lnTo>
                    <a:pt x="100" y="209"/>
                  </a:lnTo>
                  <a:lnTo>
                    <a:pt x="82" y="202"/>
                  </a:lnTo>
                  <a:lnTo>
                    <a:pt x="64" y="193"/>
                  </a:lnTo>
                  <a:lnTo>
                    <a:pt x="50" y="180"/>
                  </a:lnTo>
                  <a:lnTo>
                    <a:pt x="39" y="167"/>
                  </a:lnTo>
                  <a:lnTo>
                    <a:pt x="32" y="149"/>
                  </a:lnTo>
                  <a:lnTo>
                    <a:pt x="29" y="131"/>
                  </a:lnTo>
                  <a:lnTo>
                    <a:pt x="29" y="111"/>
                  </a:lnTo>
                  <a:lnTo>
                    <a:pt x="35" y="91"/>
                  </a:lnTo>
                  <a:lnTo>
                    <a:pt x="42" y="76"/>
                  </a:lnTo>
                  <a:lnTo>
                    <a:pt x="51" y="62"/>
                  </a:lnTo>
                  <a:lnTo>
                    <a:pt x="62" y="49"/>
                  </a:lnTo>
                  <a:lnTo>
                    <a:pt x="73" y="38"/>
                  </a:lnTo>
                  <a:lnTo>
                    <a:pt x="84" y="28"/>
                  </a:lnTo>
                  <a:lnTo>
                    <a:pt x="96" y="18"/>
                  </a:lnTo>
                  <a:lnTo>
                    <a:pt x="106" y="9"/>
                  </a:lnTo>
                  <a:lnTo>
                    <a:pt x="114" y="1"/>
                  </a:lnTo>
                  <a:lnTo>
                    <a:pt x="106" y="0"/>
                  </a:lnTo>
                  <a:lnTo>
                    <a:pt x="93" y="6"/>
                  </a:lnTo>
                  <a:lnTo>
                    <a:pt x="76" y="18"/>
                  </a:lnTo>
                  <a:lnTo>
                    <a:pt x="56" y="36"/>
                  </a:lnTo>
                  <a:lnTo>
                    <a:pt x="37" y="57"/>
                  </a:lnTo>
                  <a:lnTo>
                    <a:pt x="20" y="80"/>
                  </a:lnTo>
                  <a:lnTo>
                    <a:pt x="7" y="106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59" name="Freeform 511"/>
            <p:cNvSpPr>
              <a:spLocks/>
            </p:cNvSpPr>
            <p:nvPr/>
          </p:nvSpPr>
          <p:spPr bwMode="auto">
            <a:xfrm>
              <a:off x="4432" y="3130"/>
              <a:ext cx="41" cy="52"/>
            </a:xfrm>
            <a:custGeom>
              <a:avLst/>
              <a:gdLst>
                <a:gd name="T0" fmla="*/ 0 w 246"/>
                <a:gd name="T1" fmla="*/ 0 h 310"/>
                <a:gd name="T2" fmla="*/ 0 w 246"/>
                <a:gd name="T3" fmla="*/ 0 h 310"/>
                <a:gd name="T4" fmla="*/ 0 w 246"/>
                <a:gd name="T5" fmla="*/ 0 h 310"/>
                <a:gd name="T6" fmla="*/ 0 w 246"/>
                <a:gd name="T7" fmla="*/ 0 h 310"/>
                <a:gd name="T8" fmla="*/ 0 w 246"/>
                <a:gd name="T9" fmla="*/ 0 h 310"/>
                <a:gd name="T10" fmla="*/ 0 w 246"/>
                <a:gd name="T11" fmla="*/ 0 h 310"/>
                <a:gd name="T12" fmla="*/ 0 w 246"/>
                <a:gd name="T13" fmla="*/ 0 h 310"/>
                <a:gd name="T14" fmla="*/ 0 w 246"/>
                <a:gd name="T15" fmla="*/ 0 h 310"/>
                <a:gd name="T16" fmla="*/ 0 w 246"/>
                <a:gd name="T17" fmla="*/ 0 h 310"/>
                <a:gd name="T18" fmla="*/ 0 w 246"/>
                <a:gd name="T19" fmla="*/ 0 h 310"/>
                <a:gd name="T20" fmla="*/ 0 w 246"/>
                <a:gd name="T21" fmla="*/ 0 h 310"/>
                <a:gd name="T22" fmla="*/ 0 w 246"/>
                <a:gd name="T23" fmla="*/ 0 h 310"/>
                <a:gd name="T24" fmla="*/ 0 w 246"/>
                <a:gd name="T25" fmla="*/ 0 h 310"/>
                <a:gd name="T26" fmla="*/ 0 w 246"/>
                <a:gd name="T27" fmla="*/ 0 h 310"/>
                <a:gd name="T28" fmla="*/ 0 w 246"/>
                <a:gd name="T29" fmla="*/ 0 h 310"/>
                <a:gd name="T30" fmla="*/ 0 w 246"/>
                <a:gd name="T31" fmla="*/ 0 h 310"/>
                <a:gd name="T32" fmla="*/ 0 w 246"/>
                <a:gd name="T33" fmla="*/ 0 h 310"/>
                <a:gd name="T34" fmla="*/ 0 w 246"/>
                <a:gd name="T35" fmla="*/ 0 h 310"/>
                <a:gd name="T36" fmla="*/ 0 w 246"/>
                <a:gd name="T37" fmla="*/ 0 h 310"/>
                <a:gd name="T38" fmla="*/ 0 w 246"/>
                <a:gd name="T39" fmla="*/ 0 h 310"/>
                <a:gd name="T40" fmla="*/ 0 w 246"/>
                <a:gd name="T41" fmla="*/ 0 h 310"/>
                <a:gd name="T42" fmla="*/ 0 w 246"/>
                <a:gd name="T43" fmla="*/ 0 h 310"/>
                <a:gd name="T44" fmla="*/ 0 w 246"/>
                <a:gd name="T45" fmla="*/ 0 h 310"/>
                <a:gd name="T46" fmla="*/ 0 w 246"/>
                <a:gd name="T47" fmla="*/ 0 h 310"/>
                <a:gd name="T48" fmla="*/ 0 w 246"/>
                <a:gd name="T49" fmla="*/ 0 h 310"/>
                <a:gd name="T50" fmla="*/ 0 w 246"/>
                <a:gd name="T51" fmla="*/ 0 h 310"/>
                <a:gd name="T52" fmla="*/ 0 w 246"/>
                <a:gd name="T53" fmla="*/ 0 h 310"/>
                <a:gd name="T54" fmla="*/ 0 w 246"/>
                <a:gd name="T55" fmla="*/ 0 h 310"/>
                <a:gd name="T56" fmla="*/ 0 w 246"/>
                <a:gd name="T57" fmla="*/ 0 h 310"/>
                <a:gd name="T58" fmla="*/ 0 w 246"/>
                <a:gd name="T59" fmla="*/ 0 h 310"/>
                <a:gd name="T60" fmla="*/ 0 w 246"/>
                <a:gd name="T61" fmla="*/ 0 h 310"/>
                <a:gd name="T62" fmla="*/ 0 w 246"/>
                <a:gd name="T63" fmla="*/ 0 h 310"/>
                <a:gd name="T64" fmla="*/ 0 w 246"/>
                <a:gd name="T65" fmla="*/ 0 h 310"/>
                <a:gd name="T66" fmla="*/ 0 w 246"/>
                <a:gd name="T67" fmla="*/ 0 h 310"/>
                <a:gd name="T68" fmla="*/ 0 w 246"/>
                <a:gd name="T69" fmla="*/ 0 h 310"/>
                <a:gd name="T70" fmla="*/ 0 w 246"/>
                <a:gd name="T71" fmla="*/ 0 h 310"/>
                <a:gd name="T72" fmla="*/ 0 w 246"/>
                <a:gd name="T73" fmla="*/ 0 h 310"/>
                <a:gd name="T74" fmla="*/ 0 w 246"/>
                <a:gd name="T75" fmla="*/ 0 h 3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6"/>
                <a:gd name="T115" fmla="*/ 0 h 310"/>
                <a:gd name="T116" fmla="*/ 246 w 246"/>
                <a:gd name="T117" fmla="*/ 310 h 3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6" h="310">
                  <a:moveTo>
                    <a:pt x="199" y="116"/>
                  </a:moveTo>
                  <a:lnTo>
                    <a:pt x="207" y="124"/>
                  </a:lnTo>
                  <a:lnTo>
                    <a:pt x="214" y="133"/>
                  </a:lnTo>
                  <a:lnTo>
                    <a:pt x="219" y="143"/>
                  </a:lnTo>
                  <a:lnTo>
                    <a:pt x="223" y="154"/>
                  </a:lnTo>
                  <a:lnTo>
                    <a:pt x="225" y="164"/>
                  </a:lnTo>
                  <a:lnTo>
                    <a:pt x="225" y="176"/>
                  </a:lnTo>
                  <a:lnTo>
                    <a:pt x="221" y="187"/>
                  </a:lnTo>
                  <a:lnTo>
                    <a:pt x="216" y="197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8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3" y="264"/>
                  </a:lnTo>
                  <a:lnTo>
                    <a:pt x="132" y="274"/>
                  </a:lnTo>
                  <a:lnTo>
                    <a:pt x="129" y="278"/>
                  </a:lnTo>
                  <a:lnTo>
                    <a:pt x="126" y="282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1" y="305"/>
                  </a:lnTo>
                  <a:lnTo>
                    <a:pt x="125" y="309"/>
                  </a:lnTo>
                  <a:lnTo>
                    <a:pt x="130" y="310"/>
                  </a:lnTo>
                  <a:lnTo>
                    <a:pt x="134" y="310"/>
                  </a:lnTo>
                  <a:lnTo>
                    <a:pt x="139" y="309"/>
                  </a:lnTo>
                  <a:lnTo>
                    <a:pt x="143" y="305"/>
                  </a:lnTo>
                  <a:lnTo>
                    <a:pt x="154" y="293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19" y="233"/>
                  </a:lnTo>
                  <a:lnTo>
                    <a:pt x="231" y="219"/>
                  </a:lnTo>
                  <a:lnTo>
                    <a:pt x="239" y="204"/>
                  </a:lnTo>
                  <a:lnTo>
                    <a:pt x="245" y="187"/>
                  </a:lnTo>
                  <a:lnTo>
                    <a:pt x="246" y="170"/>
                  </a:lnTo>
                  <a:lnTo>
                    <a:pt x="242" y="153"/>
                  </a:lnTo>
                  <a:lnTo>
                    <a:pt x="236" y="136"/>
                  </a:lnTo>
                  <a:lnTo>
                    <a:pt x="227" y="120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187" y="82"/>
                  </a:lnTo>
                  <a:lnTo>
                    <a:pt x="177" y="74"/>
                  </a:lnTo>
                  <a:lnTo>
                    <a:pt x="165" y="68"/>
                  </a:lnTo>
                  <a:lnTo>
                    <a:pt x="152" y="60"/>
                  </a:lnTo>
                  <a:lnTo>
                    <a:pt x="139" y="51"/>
                  </a:lnTo>
                  <a:lnTo>
                    <a:pt x="126" y="43"/>
                  </a:lnTo>
                  <a:lnTo>
                    <a:pt x="112" y="35"/>
                  </a:lnTo>
                  <a:lnTo>
                    <a:pt x="98" y="28"/>
                  </a:lnTo>
                  <a:lnTo>
                    <a:pt x="85" y="22"/>
                  </a:lnTo>
                  <a:lnTo>
                    <a:pt x="72" y="16"/>
                  </a:lnTo>
                  <a:lnTo>
                    <a:pt x="59" y="10"/>
                  </a:lnTo>
                  <a:lnTo>
                    <a:pt x="46" y="7"/>
                  </a:lnTo>
                  <a:lnTo>
                    <a:pt x="35" y="3"/>
                  </a:lnTo>
                  <a:lnTo>
                    <a:pt x="24" y="1"/>
                  </a:lnTo>
                  <a:lnTo>
                    <a:pt x="15" y="0"/>
                  </a:lnTo>
                  <a:lnTo>
                    <a:pt x="7" y="1"/>
                  </a:lnTo>
                  <a:lnTo>
                    <a:pt x="0" y="3"/>
                  </a:lnTo>
                  <a:lnTo>
                    <a:pt x="8" y="6"/>
                  </a:lnTo>
                  <a:lnTo>
                    <a:pt x="17" y="9"/>
                  </a:lnTo>
                  <a:lnTo>
                    <a:pt x="28" y="14"/>
                  </a:lnTo>
                  <a:lnTo>
                    <a:pt x="38" y="18"/>
                  </a:lnTo>
                  <a:lnTo>
                    <a:pt x="51" y="24"/>
                  </a:lnTo>
                  <a:lnTo>
                    <a:pt x="64" y="30"/>
                  </a:lnTo>
                  <a:lnTo>
                    <a:pt x="78" y="37"/>
                  </a:lnTo>
                  <a:lnTo>
                    <a:pt x="92" y="43"/>
                  </a:lnTo>
                  <a:lnTo>
                    <a:pt x="106" y="51"/>
                  </a:lnTo>
                  <a:lnTo>
                    <a:pt x="120" y="60"/>
                  </a:lnTo>
                  <a:lnTo>
                    <a:pt x="134" y="69"/>
                  </a:lnTo>
                  <a:lnTo>
                    <a:pt x="148" y="78"/>
                  </a:lnTo>
                  <a:lnTo>
                    <a:pt x="163" y="87"/>
                  </a:lnTo>
                  <a:lnTo>
                    <a:pt x="175" y="96"/>
                  </a:lnTo>
                  <a:lnTo>
                    <a:pt x="187" y="105"/>
                  </a:lnTo>
                  <a:lnTo>
                    <a:pt x="199" y="116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60" name="Freeform 512"/>
            <p:cNvSpPr>
              <a:spLocks/>
            </p:cNvSpPr>
            <p:nvPr/>
          </p:nvSpPr>
          <p:spPr bwMode="auto">
            <a:xfrm>
              <a:off x="4387" y="3191"/>
              <a:ext cx="14" cy="31"/>
            </a:xfrm>
            <a:custGeom>
              <a:avLst/>
              <a:gdLst>
                <a:gd name="T0" fmla="*/ 0 w 83"/>
                <a:gd name="T1" fmla="*/ 0 h 187"/>
                <a:gd name="T2" fmla="*/ 0 w 83"/>
                <a:gd name="T3" fmla="*/ 0 h 187"/>
                <a:gd name="T4" fmla="*/ 0 w 83"/>
                <a:gd name="T5" fmla="*/ 0 h 187"/>
                <a:gd name="T6" fmla="*/ 0 w 83"/>
                <a:gd name="T7" fmla="*/ 0 h 187"/>
                <a:gd name="T8" fmla="*/ 0 w 83"/>
                <a:gd name="T9" fmla="*/ 0 h 187"/>
                <a:gd name="T10" fmla="*/ 0 w 83"/>
                <a:gd name="T11" fmla="*/ 0 h 187"/>
                <a:gd name="T12" fmla="*/ 0 w 83"/>
                <a:gd name="T13" fmla="*/ 0 h 187"/>
                <a:gd name="T14" fmla="*/ 0 w 83"/>
                <a:gd name="T15" fmla="*/ 0 h 187"/>
                <a:gd name="T16" fmla="*/ 0 w 83"/>
                <a:gd name="T17" fmla="*/ 0 h 187"/>
                <a:gd name="T18" fmla="*/ 0 w 83"/>
                <a:gd name="T19" fmla="*/ 0 h 187"/>
                <a:gd name="T20" fmla="*/ 0 w 83"/>
                <a:gd name="T21" fmla="*/ 0 h 187"/>
                <a:gd name="T22" fmla="*/ 0 w 83"/>
                <a:gd name="T23" fmla="*/ 0 h 187"/>
                <a:gd name="T24" fmla="*/ 0 w 83"/>
                <a:gd name="T25" fmla="*/ 0 h 187"/>
                <a:gd name="T26" fmla="*/ 0 w 83"/>
                <a:gd name="T27" fmla="*/ 0 h 187"/>
                <a:gd name="T28" fmla="*/ 0 w 83"/>
                <a:gd name="T29" fmla="*/ 0 h 187"/>
                <a:gd name="T30" fmla="*/ 0 w 83"/>
                <a:gd name="T31" fmla="*/ 0 h 187"/>
                <a:gd name="T32" fmla="*/ 0 w 83"/>
                <a:gd name="T33" fmla="*/ 0 h 187"/>
                <a:gd name="T34" fmla="*/ 0 w 83"/>
                <a:gd name="T35" fmla="*/ 0 h 187"/>
                <a:gd name="T36" fmla="*/ 0 w 83"/>
                <a:gd name="T37" fmla="*/ 0 h 187"/>
                <a:gd name="T38" fmla="*/ 0 w 83"/>
                <a:gd name="T39" fmla="*/ 0 h 187"/>
                <a:gd name="T40" fmla="*/ 0 w 83"/>
                <a:gd name="T41" fmla="*/ 0 h 187"/>
                <a:gd name="T42" fmla="*/ 0 w 83"/>
                <a:gd name="T43" fmla="*/ 0 h 187"/>
                <a:gd name="T44" fmla="*/ 0 w 83"/>
                <a:gd name="T45" fmla="*/ 0 h 187"/>
                <a:gd name="T46" fmla="*/ 0 w 83"/>
                <a:gd name="T47" fmla="*/ 0 h 187"/>
                <a:gd name="T48" fmla="*/ 0 w 83"/>
                <a:gd name="T49" fmla="*/ 0 h 1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3"/>
                <a:gd name="T76" fmla="*/ 0 h 187"/>
                <a:gd name="T77" fmla="*/ 83 w 83"/>
                <a:gd name="T78" fmla="*/ 187 h 18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3" h="187">
                  <a:moveTo>
                    <a:pt x="31" y="14"/>
                  </a:moveTo>
                  <a:lnTo>
                    <a:pt x="29" y="8"/>
                  </a:lnTo>
                  <a:lnTo>
                    <a:pt x="25" y="3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8" y="2"/>
                  </a:lnTo>
                  <a:lnTo>
                    <a:pt x="3" y="5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5" y="42"/>
                  </a:lnTo>
                  <a:lnTo>
                    <a:pt x="15" y="71"/>
                  </a:lnTo>
                  <a:lnTo>
                    <a:pt x="27" y="100"/>
                  </a:lnTo>
                  <a:lnTo>
                    <a:pt x="41" y="127"/>
                  </a:lnTo>
                  <a:lnTo>
                    <a:pt x="55" y="151"/>
                  </a:lnTo>
                  <a:lnTo>
                    <a:pt x="68" y="171"/>
                  </a:lnTo>
                  <a:lnTo>
                    <a:pt x="77" y="184"/>
                  </a:lnTo>
                  <a:lnTo>
                    <a:pt x="83" y="187"/>
                  </a:lnTo>
                  <a:lnTo>
                    <a:pt x="80" y="174"/>
                  </a:lnTo>
                  <a:lnTo>
                    <a:pt x="75" y="158"/>
                  </a:lnTo>
                  <a:lnTo>
                    <a:pt x="68" y="138"/>
                  </a:lnTo>
                  <a:lnTo>
                    <a:pt x="59" y="113"/>
                  </a:lnTo>
                  <a:lnTo>
                    <a:pt x="51" y="88"/>
                  </a:lnTo>
                  <a:lnTo>
                    <a:pt x="43" y="63"/>
                  </a:lnTo>
                  <a:lnTo>
                    <a:pt x="36" y="38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61" name="Freeform 513"/>
            <p:cNvSpPr>
              <a:spLocks/>
            </p:cNvSpPr>
            <p:nvPr/>
          </p:nvSpPr>
          <p:spPr bwMode="auto">
            <a:xfrm>
              <a:off x="4381" y="3174"/>
              <a:ext cx="7" cy="16"/>
            </a:xfrm>
            <a:custGeom>
              <a:avLst/>
              <a:gdLst>
                <a:gd name="T0" fmla="*/ 0 w 44"/>
                <a:gd name="T1" fmla="*/ 0 h 94"/>
                <a:gd name="T2" fmla="*/ 0 w 44"/>
                <a:gd name="T3" fmla="*/ 0 h 94"/>
                <a:gd name="T4" fmla="*/ 0 w 44"/>
                <a:gd name="T5" fmla="*/ 0 h 94"/>
                <a:gd name="T6" fmla="*/ 0 w 44"/>
                <a:gd name="T7" fmla="*/ 0 h 94"/>
                <a:gd name="T8" fmla="*/ 0 w 44"/>
                <a:gd name="T9" fmla="*/ 0 h 94"/>
                <a:gd name="T10" fmla="*/ 0 w 44"/>
                <a:gd name="T11" fmla="*/ 0 h 94"/>
                <a:gd name="T12" fmla="*/ 0 w 44"/>
                <a:gd name="T13" fmla="*/ 0 h 94"/>
                <a:gd name="T14" fmla="*/ 0 w 44"/>
                <a:gd name="T15" fmla="*/ 0 h 94"/>
                <a:gd name="T16" fmla="*/ 0 w 44"/>
                <a:gd name="T17" fmla="*/ 0 h 94"/>
                <a:gd name="T18" fmla="*/ 0 w 44"/>
                <a:gd name="T19" fmla="*/ 0 h 94"/>
                <a:gd name="T20" fmla="*/ 0 w 44"/>
                <a:gd name="T21" fmla="*/ 0 h 94"/>
                <a:gd name="T22" fmla="*/ 0 w 44"/>
                <a:gd name="T23" fmla="*/ 0 h 94"/>
                <a:gd name="T24" fmla="*/ 0 w 44"/>
                <a:gd name="T25" fmla="*/ 0 h 94"/>
                <a:gd name="T26" fmla="*/ 0 w 44"/>
                <a:gd name="T27" fmla="*/ 0 h 94"/>
                <a:gd name="T28" fmla="*/ 0 w 44"/>
                <a:gd name="T29" fmla="*/ 0 h 94"/>
                <a:gd name="T30" fmla="*/ 0 w 44"/>
                <a:gd name="T31" fmla="*/ 0 h 94"/>
                <a:gd name="T32" fmla="*/ 0 w 44"/>
                <a:gd name="T33" fmla="*/ 0 h 94"/>
                <a:gd name="T34" fmla="*/ 0 w 44"/>
                <a:gd name="T35" fmla="*/ 0 h 94"/>
                <a:gd name="T36" fmla="*/ 0 w 44"/>
                <a:gd name="T37" fmla="*/ 0 h 94"/>
                <a:gd name="T38" fmla="*/ 0 w 44"/>
                <a:gd name="T39" fmla="*/ 0 h 94"/>
                <a:gd name="T40" fmla="*/ 0 w 44"/>
                <a:gd name="T41" fmla="*/ 0 h 9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4"/>
                <a:gd name="T64" fmla="*/ 0 h 94"/>
                <a:gd name="T65" fmla="*/ 44 w 44"/>
                <a:gd name="T66" fmla="*/ 94 h 9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4" h="94">
                  <a:moveTo>
                    <a:pt x="22" y="10"/>
                  </a:moveTo>
                  <a:lnTo>
                    <a:pt x="21" y="6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1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4"/>
                  </a:lnTo>
                  <a:lnTo>
                    <a:pt x="4" y="38"/>
                  </a:lnTo>
                  <a:lnTo>
                    <a:pt x="8" y="52"/>
                  </a:lnTo>
                  <a:lnTo>
                    <a:pt x="14" y="65"/>
                  </a:lnTo>
                  <a:lnTo>
                    <a:pt x="21" y="78"/>
                  </a:lnTo>
                  <a:lnTo>
                    <a:pt x="28" y="87"/>
                  </a:lnTo>
                  <a:lnTo>
                    <a:pt x="37" y="93"/>
                  </a:lnTo>
                  <a:lnTo>
                    <a:pt x="42" y="94"/>
                  </a:lnTo>
                  <a:lnTo>
                    <a:pt x="44" y="76"/>
                  </a:lnTo>
                  <a:lnTo>
                    <a:pt x="38" y="54"/>
                  </a:lnTo>
                  <a:lnTo>
                    <a:pt x="31" y="32"/>
                  </a:lnTo>
                  <a:lnTo>
                    <a:pt x="22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62" name="Freeform 514"/>
            <p:cNvSpPr>
              <a:spLocks/>
            </p:cNvSpPr>
            <p:nvPr/>
          </p:nvSpPr>
          <p:spPr bwMode="auto">
            <a:xfrm>
              <a:off x="4375" y="3163"/>
              <a:ext cx="6" cy="9"/>
            </a:xfrm>
            <a:custGeom>
              <a:avLst/>
              <a:gdLst>
                <a:gd name="T0" fmla="*/ 0 w 38"/>
                <a:gd name="T1" fmla="*/ 0 h 54"/>
                <a:gd name="T2" fmla="*/ 0 w 38"/>
                <a:gd name="T3" fmla="*/ 0 h 54"/>
                <a:gd name="T4" fmla="*/ 0 w 38"/>
                <a:gd name="T5" fmla="*/ 0 h 54"/>
                <a:gd name="T6" fmla="*/ 0 w 38"/>
                <a:gd name="T7" fmla="*/ 0 h 54"/>
                <a:gd name="T8" fmla="*/ 0 w 38"/>
                <a:gd name="T9" fmla="*/ 0 h 54"/>
                <a:gd name="T10" fmla="*/ 0 w 38"/>
                <a:gd name="T11" fmla="*/ 0 h 54"/>
                <a:gd name="T12" fmla="*/ 0 w 38"/>
                <a:gd name="T13" fmla="*/ 0 h 54"/>
                <a:gd name="T14" fmla="*/ 0 w 38"/>
                <a:gd name="T15" fmla="*/ 0 h 54"/>
                <a:gd name="T16" fmla="*/ 0 w 38"/>
                <a:gd name="T17" fmla="*/ 0 h 54"/>
                <a:gd name="T18" fmla="*/ 0 w 38"/>
                <a:gd name="T19" fmla="*/ 0 h 54"/>
                <a:gd name="T20" fmla="*/ 0 w 38"/>
                <a:gd name="T21" fmla="*/ 0 h 54"/>
                <a:gd name="T22" fmla="*/ 0 w 38"/>
                <a:gd name="T23" fmla="*/ 0 h 54"/>
                <a:gd name="T24" fmla="*/ 0 w 38"/>
                <a:gd name="T25" fmla="*/ 0 h 54"/>
                <a:gd name="T26" fmla="*/ 0 w 38"/>
                <a:gd name="T27" fmla="*/ 0 h 54"/>
                <a:gd name="T28" fmla="*/ 0 w 38"/>
                <a:gd name="T29" fmla="*/ 0 h 54"/>
                <a:gd name="T30" fmla="*/ 0 w 38"/>
                <a:gd name="T31" fmla="*/ 0 h 54"/>
                <a:gd name="T32" fmla="*/ 0 w 38"/>
                <a:gd name="T33" fmla="*/ 0 h 54"/>
                <a:gd name="T34" fmla="*/ 0 w 38"/>
                <a:gd name="T35" fmla="*/ 0 h 54"/>
                <a:gd name="T36" fmla="*/ 0 w 38"/>
                <a:gd name="T37" fmla="*/ 0 h 54"/>
                <a:gd name="T38" fmla="*/ 0 w 38"/>
                <a:gd name="T39" fmla="*/ 0 h 54"/>
                <a:gd name="T40" fmla="*/ 0 w 38"/>
                <a:gd name="T41" fmla="*/ 0 h 54"/>
                <a:gd name="T42" fmla="*/ 0 w 38"/>
                <a:gd name="T43" fmla="*/ 0 h 54"/>
                <a:gd name="T44" fmla="*/ 0 w 38"/>
                <a:gd name="T45" fmla="*/ 0 h 54"/>
                <a:gd name="T46" fmla="*/ 0 w 38"/>
                <a:gd name="T47" fmla="*/ 0 h 54"/>
                <a:gd name="T48" fmla="*/ 0 w 38"/>
                <a:gd name="T49" fmla="*/ 0 h 5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"/>
                <a:gd name="T76" fmla="*/ 0 h 54"/>
                <a:gd name="T77" fmla="*/ 38 w 38"/>
                <a:gd name="T78" fmla="*/ 54 h 5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" h="54">
                  <a:moveTo>
                    <a:pt x="20" y="7"/>
                  </a:moveTo>
                  <a:lnTo>
                    <a:pt x="20" y="8"/>
                  </a:lnTo>
                  <a:lnTo>
                    <a:pt x="19" y="4"/>
                  </a:lnTo>
                  <a:lnTo>
                    <a:pt x="15" y="1"/>
                  </a:lnTo>
                  <a:lnTo>
                    <a:pt x="12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8"/>
                  </a:lnTo>
                  <a:lnTo>
                    <a:pt x="0" y="11"/>
                  </a:lnTo>
                  <a:lnTo>
                    <a:pt x="1" y="17"/>
                  </a:lnTo>
                  <a:lnTo>
                    <a:pt x="4" y="24"/>
                  </a:lnTo>
                  <a:lnTo>
                    <a:pt x="8" y="32"/>
                  </a:lnTo>
                  <a:lnTo>
                    <a:pt x="14" y="39"/>
                  </a:lnTo>
                  <a:lnTo>
                    <a:pt x="20" y="46"/>
                  </a:lnTo>
                  <a:lnTo>
                    <a:pt x="27" y="50"/>
                  </a:lnTo>
                  <a:lnTo>
                    <a:pt x="33" y="54"/>
                  </a:lnTo>
                  <a:lnTo>
                    <a:pt x="38" y="54"/>
                  </a:lnTo>
                  <a:lnTo>
                    <a:pt x="36" y="42"/>
                  </a:lnTo>
                  <a:lnTo>
                    <a:pt x="32" y="29"/>
                  </a:lnTo>
                  <a:lnTo>
                    <a:pt x="25" y="16"/>
                  </a:lnTo>
                  <a:lnTo>
                    <a:pt x="20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63" name="Freeform 515"/>
            <p:cNvSpPr>
              <a:spLocks/>
            </p:cNvSpPr>
            <p:nvPr/>
          </p:nvSpPr>
          <p:spPr bwMode="auto">
            <a:xfrm>
              <a:off x="4370" y="3155"/>
              <a:ext cx="8" cy="6"/>
            </a:xfrm>
            <a:custGeom>
              <a:avLst/>
              <a:gdLst>
                <a:gd name="T0" fmla="*/ 0 w 52"/>
                <a:gd name="T1" fmla="*/ 0 h 36"/>
                <a:gd name="T2" fmla="*/ 0 w 52"/>
                <a:gd name="T3" fmla="*/ 0 h 36"/>
                <a:gd name="T4" fmla="*/ 0 w 52"/>
                <a:gd name="T5" fmla="*/ 0 h 36"/>
                <a:gd name="T6" fmla="*/ 0 w 52"/>
                <a:gd name="T7" fmla="*/ 0 h 36"/>
                <a:gd name="T8" fmla="*/ 0 w 52"/>
                <a:gd name="T9" fmla="*/ 0 h 36"/>
                <a:gd name="T10" fmla="*/ 0 w 52"/>
                <a:gd name="T11" fmla="*/ 0 h 36"/>
                <a:gd name="T12" fmla="*/ 0 w 52"/>
                <a:gd name="T13" fmla="*/ 0 h 36"/>
                <a:gd name="T14" fmla="*/ 0 w 52"/>
                <a:gd name="T15" fmla="*/ 0 h 36"/>
                <a:gd name="T16" fmla="*/ 0 w 52"/>
                <a:gd name="T17" fmla="*/ 0 h 36"/>
                <a:gd name="T18" fmla="*/ 0 w 52"/>
                <a:gd name="T19" fmla="*/ 0 h 36"/>
                <a:gd name="T20" fmla="*/ 0 w 52"/>
                <a:gd name="T21" fmla="*/ 0 h 36"/>
                <a:gd name="T22" fmla="*/ 0 w 52"/>
                <a:gd name="T23" fmla="*/ 0 h 36"/>
                <a:gd name="T24" fmla="*/ 0 w 52"/>
                <a:gd name="T25" fmla="*/ 0 h 36"/>
                <a:gd name="T26" fmla="*/ 0 w 52"/>
                <a:gd name="T27" fmla="*/ 0 h 36"/>
                <a:gd name="T28" fmla="*/ 0 w 52"/>
                <a:gd name="T29" fmla="*/ 0 h 36"/>
                <a:gd name="T30" fmla="*/ 0 w 52"/>
                <a:gd name="T31" fmla="*/ 0 h 36"/>
                <a:gd name="T32" fmla="*/ 0 w 52"/>
                <a:gd name="T33" fmla="*/ 0 h 36"/>
                <a:gd name="T34" fmla="*/ 0 w 52"/>
                <a:gd name="T35" fmla="*/ 0 h 36"/>
                <a:gd name="T36" fmla="*/ 0 w 52"/>
                <a:gd name="T37" fmla="*/ 0 h 36"/>
                <a:gd name="T38" fmla="*/ 0 w 52"/>
                <a:gd name="T39" fmla="*/ 0 h 36"/>
                <a:gd name="T40" fmla="*/ 0 w 52"/>
                <a:gd name="T41" fmla="*/ 0 h 36"/>
                <a:gd name="T42" fmla="*/ 0 w 52"/>
                <a:gd name="T43" fmla="*/ 0 h 36"/>
                <a:gd name="T44" fmla="*/ 0 w 52"/>
                <a:gd name="T45" fmla="*/ 0 h 36"/>
                <a:gd name="T46" fmla="*/ 0 w 52"/>
                <a:gd name="T47" fmla="*/ 0 h 36"/>
                <a:gd name="T48" fmla="*/ 0 w 52"/>
                <a:gd name="T49" fmla="*/ 0 h 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2"/>
                <a:gd name="T76" fmla="*/ 0 h 36"/>
                <a:gd name="T77" fmla="*/ 52 w 52"/>
                <a:gd name="T78" fmla="*/ 36 h 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2" h="36">
                  <a:moveTo>
                    <a:pt x="41" y="27"/>
                  </a:moveTo>
                  <a:lnTo>
                    <a:pt x="46" y="24"/>
                  </a:lnTo>
                  <a:lnTo>
                    <a:pt x="51" y="21"/>
                  </a:lnTo>
                  <a:lnTo>
                    <a:pt x="52" y="16"/>
                  </a:lnTo>
                  <a:lnTo>
                    <a:pt x="52" y="12"/>
                  </a:lnTo>
                  <a:lnTo>
                    <a:pt x="50" y="6"/>
                  </a:lnTo>
                  <a:lnTo>
                    <a:pt x="46" y="2"/>
                  </a:lnTo>
                  <a:lnTo>
                    <a:pt x="41" y="0"/>
                  </a:lnTo>
                  <a:lnTo>
                    <a:pt x="36" y="0"/>
                  </a:lnTo>
                  <a:lnTo>
                    <a:pt x="33" y="0"/>
                  </a:lnTo>
                  <a:lnTo>
                    <a:pt x="29" y="1"/>
                  </a:lnTo>
                  <a:lnTo>
                    <a:pt x="21" y="4"/>
                  </a:lnTo>
                  <a:lnTo>
                    <a:pt x="13" y="8"/>
                  </a:lnTo>
                  <a:lnTo>
                    <a:pt x="6" y="15"/>
                  </a:lnTo>
                  <a:lnTo>
                    <a:pt x="3" y="22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4" y="33"/>
                  </a:lnTo>
                  <a:lnTo>
                    <a:pt x="9" y="36"/>
                  </a:lnTo>
                  <a:lnTo>
                    <a:pt x="13" y="36"/>
                  </a:lnTo>
                  <a:lnTo>
                    <a:pt x="18" y="36"/>
                  </a:lnTo>
                  <a:lnTo>
                    <a:pt x="24" y="33"/>
                  </a:lnTo>
                  <a:lnTo>
                    <a:pt x="30" y="32"/>
                  </a:lnTo>
                  <a:lnTo>
                    <a:pt x="36" y="30"/>
                  </a:lnTo>
                  <a:lnTo>
                    <a:pt x="41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64" name="Freeform 516"/>
            <p:cNvSpPr>
              <a:spLocks/>
            </p:cNvSpPr>
            <p:nvPr/>
          </p:nvSpPr>
          <p:spPr bwMode="auto">
            <a:xfrm>
              <a:off x="4330" y="3145"/>
              <a:ext cx="33" cy="39"/>
            </a:xfrm>
            <a:custGeom>
              <a:avLst/>
              <a:gdLst>
                <a:gd name="T0" fmla="*/ 0 w 198"/>
                <a:gd name="T1" fmla="*/ 0 h 236"/>
                <a:gd name="T2" fmla="*/ 0 w 198"/>
                <a:gd name="T3" fmla="*/ 0 h 236"/>
                <a:gd name="T4" fmla="*/ 0 w 198"/>
                <a:gd name="T5" fmla="*/ 0 h 236"/>
                <a:gd name="T6" fmla="*/ 0 w 198"/>
                <a:gd name="T7" fmla="*/ 0 h 236"/>
                <a:gd name="T8" fmla="*/ 0 w 198"/>
                <a:gd name="T9" fmla="*/ 0 h 236"/>
                <a:gd name="T10" fmla="*/ 0 w 198"/>
                <a:gd name="T11" fmla="*/ 0 h 236"/>
                <a:gd name="T12" fmla="*/ 0 w 198"/>
                <a:gd name="T13" fmla="*/ 0 h 236"/>
                <a:gd name="T14" fmla="*/ 0 w 198"/>
                <a:gd name="T15" fmla="*/ 0 h 236"/>
                <a:gd name="T16" fmla="*/ 0 w 198"/>
                <a:gd name="T17" fmla="*/ 0 h 236"/>
                <a:gd name="T18" fmla="*/ 0 w 198"/>
                <a:gd name="T19" fmla="*/ 0 h 236"/>
                <a:gd name="T20" fmla="*/ 0 w 198"/>
                <a:gd name="T21" fmla="*/ 0 h 236"/>
                <a:gd name="T22" fmla="*/ 0 w 198"/>
                <a:gd name="T23" fmla="*/ 0 h 236"/>
                <a:gd name="T24" fmla="*/ 0 w 198"/>
                <a:gd name="T25" fmla="*/ 0 h 236"/>
                <a:gd name="T26" fmla="*/ 0 w 198"/>
                <a:gd name="T27" fmla="*/ 0 h 236"/>
                <a:gd name="T28" fmla="*/ 0 w 198"/>
                <a:gd name="T29" fmla="*/ 0 h 236"/>
                <a:gd name="T30" fmla="*/ 0 w 198"/>
                <a:gd name="T31" fmla="*/ 0 h 236"/>
                <a:gd name="T32" fmla="*/ 0 w 198"/>
                <a:gd name="T33" fmla="*/ 0 h 236"/>
                <a:gd name="T34" fmla="*/ 0 w 198"/>
                <a:gd name="T35" fmla="*/ 0 h 236"/>
                <a:gd name="T36" fmla="*/ 0 w 198"/>
                <a:gd name="T37" fmla="*/ 0 h 236"/>
                <a:gd name="T38" fmla="*/ 0 w 198"/>
                <a:gd name="T39" fmla="*/ 0 h 236"/>
                <a:gd name="T40" fmla="*/ 0 w 198"/>
                <a:gd name="T41" fmla="*/ 0 h 236"/>
                <a:gd name="T42" fmla="*/ 0 w 198"/>
                <a:gd name="T43" fmla="*/ 0 h 236"/>
                <a:gd name="T44" fmla="*/ 0 w 198"/>
                <a:gd name="T45" fmla="*/ 0 h 236"/>
                <a:gd name="T46" fmla="*/ 0 w 198"/>
                <a:gd name="T47" fmla="*/ 0 h 236"/>
                <a:gd name="T48" fmla="*/ 0 w 198"/>
                <a:gd name="T49" fmla="*/ 0 h 236"/>
                <a:gd name="T50" fmla="*/ 0 w 198"/>
                <a:gd name="T51" fmla="*/ 0 h 236"/>
                <a:gd name="T52" fmla="*/ 0 w 198"/>
                <a:gd name="T53" fmla="*/ 0 h 236"/>
                <a:gd name="T54" fmla="*/ 0 w 198"/>
                <a:gd name="T55" fmla="*/ 0 h 236"/>
                <a:gd name="T56" fmla="*/ 0 w 198"/>
                <a:gd name="T57" fmla="*/ 0 h 236"/>
                <a:gd name="T58" fmla="*/ 0 w 198"/>
                <a:gd name="T59" fmla="*/ 0 h 236"/>
                <a:gd name="T60" fmla="*/ 0 w 198"/>
                <a:gd name="T61" fmla="*/ 0 h 236"/>
                <a:gd name="T62" fmla="*/ 0 w 198"/>
                <a:gd name="T63" fmla="*/ 0 h 236"/>
                <a:gd name="T64" fmla="*/ 0 w 198"/>
                <a:gd name="T65" fmla="*/ 0 h 236"/>
                <a:gd name="T66" fmla="*/ 0 w 198"/>
                <a:gd name="T67" fmla="*/ 0 h 236"/>
                <a:gd name="T68" fmla="*/ 0 w 198"/>
                <a:gd name="T69" fmla="*/ 0 h 236"/>
                <a:gd name="T70" fmla="*/ 0 w 198"/>
                <a:gd name="T71" fmla="*/ 0 h 236"/>
                <a:gd name="T72" fmla="*/ 0 w 198"/>
                <a:gd name="T73" fmla="*/ 0 h 236"/>
                <a:gd name="T74" fmla="*/ 0 w 198"/>
                <a:gd name="T75" fmla="*/ 0 h 236"/>
                <a:gd name="T76" fmla="*/ 0 w 198"/>
                <a:gd name="T77" fmla="*/ 0 h 236"/>
                <a:gd name="T78" fmla="*/ 0 w 198"/>
                <a:gd name="T79" fmla="*/ 0 h 236"/>
                <a:gd name="T80" fmla="*/ 0 w 198"/>
                <a:gd name="T81" fmla="*/ 0 h 236"/>
                <a:gd name="T82" fmla="*/ 0 w 198"/>
                <a:gd name="T83" fmla="*/ 0 h 236"/>
                <a:gd name="T84" fmla="*/ 0 w 198"/>
                <a:gd name="T85" fmla="*/ 0 h 236"/>
                <a:gd name="T86" fmla="*/ 0 w 198"/>
                <a:gd name="T87" fmla="*/ 0 h 236"/>
                <a:gd name="T88" fmla="*/ 0 w 198"/>
                <a:gd name="T89" fmla="*/ 0 h 236"/>
                <a:gd name="T90" fmla="*/ 0 w 198"/>
                <a:gd name="T91" fmla="*/ 0 h 236"/>
                <a:gd name="T92" fmla="*/ 0 w 198"/>
                <a:gd name="T93" fmla="*/ 0 h 236"/>
                <a:gd name="T94" fmla="*/ 0 w 198"/>
                <a:gd name="T95" fmla="*/ 0 h 236"/>
                <a:gd name="T96" fmla="*/ 0 w 198"/>
                <a:gd name="T97" fmla="*/ 0 h 236"/>
                <a:gd name="T98" fmla="*/ 0 w 198"/>
                <a:gd name="T99" fmla="*/ 0 h 236"/>
                <a:gd name="T100" fmla="*/ 0 w 198"/>
                <a:gd name="T101" fmla="*/ 0 h 236"/>
                <a:gd name="T102" fmla="*/ 0 w 198"/>
                <a:gd name="T103" fmla="*/ 0 h 236"/>
                <a:gd name="T104" fmla="*/ 0 w 198"/>
                <a:gd name="T105" fmla="*/ 0 h 236"/>
                <a:gd name="T106" fmla="*/ 0 w 198"/>
                <a:gd name="T107" fmla="*/ 0 h 236"/>
                <a:gd name="T108" fmla="*/ 0 w 198"/>
                <a:gd name="T109" fmla="*/ 0 h 236"/>
                <a:gd name="T110" fmla="*/ 0 w 198"/>
                <a:gd name="T111" fmla="*/ 0 h 236"/>
                <a:gd name="T112" fmla="*/ 0 w 198"/>
                <a:gd name="T113" fmla="*/ 0 h 236"/>
                <a:gd name="T114" fmla="*/ 0 w 198"/>
                <a:gd name="T115" fmla="*/ 0 h 236"/>
                <a:gd name="T116" fmla="*/ 0 w 198"/>
                <a:gd name="T117" fmla="*/ 0 h 236"/>
                <a:gd name="T118" fmla="*/ 0 w 198"/>
                <a:gd name="T119" fmla="*/ 0 h 236"/>
                <a:gd name="T120" fmla="*/ 0 w 198"/>
                <a:gd name="T121" fmla="*/ 0 h 2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98"/>
                <a:gd name="T184" fmla="*/ 0 h 236"/>
                <a:gd name="T185" fmla="*/ 198 w 198"/>
                <a:gd name="T186" fmla="*/ 236 h 2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98" h="236">
                  <a:moveTo>
                    <a:pt x="73" y="36"/>
                  </a:moveTo>
                  <a:lnTo>
                    <a:pt x="58" y="46"/>
                  </a:lnTo>
                  <a:lnTo>
                    <a:pt x="46" y="58"/>
                  </a:lnTo>
                  <a:lnTo>
                    <a:pt x="33" y="72"/>
                  </a:lnTo>
                  <a:lnTo>
                    <a:pt x="22" y="85"/>
                  </a:lnTo>
                  <a:lnTo>
                    <a:pt x="14" y="100"/>
                  </a:lnTo>
                  <a:lnTo>
                    <a:pt x="7" y="115"/>
                  </a:lnTo>
                  <a:lnTo>
                    <a:pt x="2" y="130"/>
                  </a:lnTo>
                  <a:lnTo>
                    <a:pt x="0" y="146"/>
                  </a:lnTo>
                  <a:lnTo>
                    <a:pt x="2" y="170"/>
                  </a:lnTo>
                  <a:lnTo>
                    <a:pt x="12" y="190"/>
                  </a:lnTo>
                  <a:lnTo>
                    <a:pt x="26" y="207"/>
                  </a:lnTo>
                  <a:lnTo>
                    <a:pt x="43" y="220"/>
                  </a:lnTo>
                  <a:lnTo>
                    <a:pt x="64" y="229"/>
                  </a:lnTo>
                  <a:lnTo>
                    <a:pt x="88" y="235"/>
                  </a:lnTo>
                  <a:lnTo>
                    <a:pt x="110" y="236"/>
                  </a:lnTo>
                  <a:lnTo>
                    <a:pt x="132" y="232"/>
                  </a:lnTo>
                  <a:lnTo>
                    <a:pt x="137" y="232"/>
                  </a:lnTo>
                  <a:lnTo>
                    <a:pt x="142" y="230"/>
                  </a:lnTo>
                  <a:lnTo>
                    <a:pt x="145" y="226"/>
                  </a:lnTo>
                  <a:lnTo>
                    <a:pt x="146" y="221"/>
                  </a:lnTo>
                  <a:lnTo>
                    <a:pt x="145" y="219"/>
                  </a:lnTo>
                  <a:lnTo>
                    <a:pt x="142" y="219"/>
                  </a:lnTo>
                  <a:lnTo>
                    <a:pt x="137" y="217"/>
                  </a:lnTo>
                  <a:lnTo>
                    <a:pt x="131" y="217"/>
                  </a:lnTo>
                  <a:lnTo>
                    <a:pt x="124" y="217"/>
                  </a:lnTo>
                  <a:lnTo>
                    <a:pt x="118" y="217"/>
                  </a:lnTo>
                  <a:lnTo>
                    <a:pt x="112" y="217"/>
                  </a:lnTo>
                  <a:lnTo>
                    <a:pt x="109" y="217"/>
                  </a:lnTo>
                  <a:lnTo>
                    <a:pt x="97" y="216"/>
                  </a:lnTo>
                  <a:lnTo>
                    <a:pt x="87" y="215"/>
                  </a:lnTo>
                  <a:lnTo>
                    <a:pt x="75" y="214"/>
                  </a:lnTo>
                  <a:lnTo>
                    <a:pt x="63" y="211"/>
                  </a:lnTo>
                  <a:lnTo>
                    <a:pt x="51" y="207"/>
                  </a:lnTo>
                  <a:lnTo>
                    <a:pt x="40" y="199"/>
                  </a:lnTo>
                  <a:lnTo>
                    <a:pt x="29" y="189"/>
                  </a:lnTo>
                  <a:lnTo>
                    <a:pt x="17" y="174"/>
                  </a:lnTo>
                  <a:lnTo>
                    <a:pt x="15" y="157"/>
                  </a:lnTo>
                  <a:lnTo>
                    <a:pt x="16" y="141"/>
                  </a:lnTo>
                  <a:lnTo>
                    <a:pt x="21" y="124"/>
                  </a:lnTo>
                  <a:lnTo>
                    <a:pt x="28" y="109"/>
                  </a:lnTo>
                  <a:lnTo>
                    <a:pt x="39" y="96"/>
                  </a:lnTo>
                  <a:lnTo>
                    <a:pt x="50" y="82"/>
                  </a:lnTo>
                  <a:lnTo>
                    <a:pt x="63" y="70"/>
                  </a:lnTo>
                  <a:lnTo>
                    <a:pt x="78" y="59"/>
                  </a:lnTo>
                  <a:lnTo>
                    <a:pt x="94" y="49"/>
                  </a:lnTo>
                  <a:lnTo>
                    <a:pt x="110" y="39"/>
                  </a:lnTo>
                  <a:lnTo>
                    <a:pt x="126" y="31"/>
                  </a:lnTo>
                  <a:lnTo>
                    <a:pt x="142" y="24"/>
                  </a:lnTo>
                  <a:lnTo>
                    <a:pt x="158" y="19"/>
                  </a:lnTo>
                  <a:lnTo>
                    <a:pt x="172" y="13"/>
                  </a:lnTo>
                  <a:lnTo>
                    <a:pt x="186" y="10"/>
                  </a:lnTo>
                  <a:lnTo>
                    <a:pt x="198" y="7"/>
                  </a:lnTo>
                  <a:lnTo>
                    <a:pt x="190" y="3"/>
                  </a:lnTo>
                  <a:lnTo>
                    <a:pt x="177" y="0"/>
                  </a:lnTo>
                  <a:lnTo>
                    <a:pt x="162" y="3"/>
                  </a:lnTo>
                  <a:lnTo>
                    <a:pt x="144" y="6"/>
                  </a:lnTo>
                  <a:lnTo>
                    <a:pt x="124" y="12"/>
                  </a:lnTo>
                  <a:lnTo>
                    <a:pt x="105" y="19"/>
                  </a:lnTo>
                  <a:lnTo>
                    <a:pt x="88" y="28"/>
                  </a:lnTo>
                  <a:lnTo>
                    <a:pt x="73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65" name="Freeform 517"/>
            <p:cNvSpPr>
              <a:spLocks/>
            </p:cNvSpPr>
            <p:nvPr/>
          </p:nvSpPr>
          <p:spPr bwMode="auto">
            <a:xfrm>
              <a:off x="4386" y="3145"/>
              <a:ext cx="22" cy="30"/>
            </a:xfrm>
            <a:custGeom>
              <a:avLst/>
              <a:gdLst>
                <a:gd name="T0" fmla="*/ 0 w 128"/>
                <a:gd name="T1" fmla="*/ 0 h 183"/>
                <a:gd name="T2" fmla="*/ 0 w 128"/>
                <a:gd name="T3" fmla="*/ 0 h 183"/>
                <a:gd name="T4" fmla="*/ 0 w 128"/>
                <a:gd name="T5" fmla="*/ 0 h 183"/>
                <a:gd name="T6" fmla="*/ 0 w 128"/>
                <a:gd name="T7" fmla="*/ 0 h 183"/>
                <a:gd name="T8" fmla="*/ 0 w 128"/>
                <a:gd name="T9" fmla="*/ 0 h 183"/>
                <a:gd name="T10" fmla="*/ 0 w 128"/>
                <a:gd name="T11" fmla="*/ 0 h 183"/>
                <a:gd name="T12" fmla="*/ 0 w 128"/>
                <a:gd name="T13" fmla="*/ 0 h 183"/>
                <a:gd name="T14" fmla="*/ 0 w 128"/>
                <a:gd name="T15" fmla="*/ 0 h 183"/>
                <a:gd name="T16" fmla="*/ 0 w 128"/>
                <a:gd name="T17" fmla="*/ 0 h 183"/>
                <a:gd name="T18" fmla="*/ 0 w 128"/>
                <a:gd name="T19" fmla="*/ 0 h 183"/>
                <a:gd name="T20" fmla="*/ 0 w 128"/>
                <a:gd name="T21" fmla="*/ 0 h 183"/>
                <a:gd name="T22" fmla="*/ 0 w 128"/>
                <a:gd name="T23" fmla="*/ 0 h 183"/>
                <a:gd name="T24" fmla="*/ 0 w 128"/>
                <a:gd name="T25" fmla="*/ 0 h 183"/>
                <a:gd name="T26" fmla="*/ 0 w 128"/>
                <a:gd name="T27" fmla="*/ 0 h 183"/>
                <a:gd name="T28" fmla="*/ 0 w 128"/>
                <a:gd name="T29" fmla="*/ 0 h 183"/>
                <a:gd name="T30" fmla="*/ 0 w 128"/>
                <a:gd name="T31" fmla="*/ 0 h 183"/>
                <a:gd name="T32" fmla="*/ 0 w 128"/>
                <a:gd name="T33" fmla="*/ 0 h 183"/>
                <a:gd name="T34" fmla="*/ 0 w 128"/>
                <a:gd name="T35" fmla="*/ 0 h 183"/>
                <a:gd name="T36" fmla="*/ 0 w 128"/>
                <a:gd name="T37" fmla="*/ 0 h 183"/>
                <a:gd name="T38" fmla="*/ 0 w 128"/>
                <a:gd name="T39" fmla="*/ 0 h 183"/>
                <a:gd name="T40" fmla="*/ 0 w 128"/>
                <a:gd name="T41" fmla="*/ 0 h 183"/>
                <a:gd name="T42" fmla="*/ 0 w 128"/>
                <a:gd name="T43" fmla="*/ 0 h 183"/>
                <a:gd name="T44" fmla="*/ 0 w 128"/>
                <a:gd name="T45" fmla="*/ 0 h 183"/>
                <a:gd name="T46" fmla="*/ 0 w 128"/>
                <a:gd name="T47" fmla="*/ 0 h 183"/>
                <a:gd name="T48" fmla="*/ 0 w 128"/>
                <a:gd name="T49" fmla="*/ 0 h 183"/>
                <a:gd name="T50" fmla="*/ 0 w 128"/>
                <a:gd name="T51" fmla="*/ 0 h 183"/>
                <a:gd name="T52" fmla="*/ 0 w 128"/>
                <a:gd name="T53" fmla="*/ 0 h 183"/>
                <a:gd name="T54" fmla="*/ 0 w 128"/>
                <a:gd name="T55" fmla="*/ 0 h 183"/>
                <a:gd name="T56" fmla="*/ 0 w 128"/>
                <a:gd name="T57" fmla="*/ 0 h 183"/>
                <a:gd name="T58" fmla="*/ 0 w 128"/>
                <a:gd name="T59" fmla="*/ 0 h 183"/>
                <a:gd name="T60" fmla="*/ 0 w 128"/>
                <a:gd name="T61" fmla="*/ 0 h 183"/>
                <a:gd name="T62" fmla="*/ 0 w 128"/>
                <a:gd name="T63" fmla="*/ 0 h 183"/>
                <a:gd name="T64" fmla="*/ 0 w 128"/>
                <a:gd name="T65" fmla="*/ 0 h 183"/>
                <a:gd name="T66" fmla="*/ 0 w 128"/>
                <a:gd name="T67" fmla="*/ 0 h 183"/>
                <a:gd name="T68" fmla="*/ 0 w 128"/>
                <a:gd name="T69" fmla="*/ 0 h 183"/>
                <a:gd name="T70" fmla="*/ 0 w 128"/>
                <a:gd name="T71" fmla="*/ 0 h 183"/>
                <a:gd name="T72" fmla="*/ 0 w 128"/>
                <a:gd name="T73" fmla="*/ 0 h 183"/>
                <a:gd name="T74" fmla="*/ 0 w 128"/>
                <a:gd name="T75" fmla="*/ 0 h 183"/>
                <a:gd name="T76" fmla="*/ 0 w 128"/>
                <a:gd name="T77" fmla="*/ 0 h 183"/>
                <a:gd name="T78" fmla="*/ 0 w 128"/>
                <a:gd name="T79" fmla="*/ 0 h 183"/>
                <a:gd name="T80" fmla="*/ 0 w 128"/>
                <a:gd name="T81" fmla="*/ 0 h 18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8"/>
                <a:gd name="T124" fmla="*/ 0 h 183"/>
                <a:gd name="T125" fmla="*/ 128 w 128"/>
                <a:gd name="T126" fmla="*/ 183 h 18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8" h="183">
                  <a:moveTo>
                    <a:pt x="108" y="61"/>
                  </a:moveTo>
                  <a:lnTo>
                    <a:pt x="111" y="80"/>
                  </a:lnTo>
                  <a:lnTo>
                    <a:pt x="109" y="97"/>
                  </a:lnTo>
                  <a:lnTo>
                    <a:pt x="101" y="110"/>
                  </a:lnTo>
                  <a:lnTo>
                    <a:pt x="89" y="123"/>
                  </a:lnTo>
                  <a:lnTo>
                    <a:pt x="75" y="134"/>
                  </a:lnTo>
                  <a:lnTo>
                    <a:pt x="60" y="145"/>
                  </a:lnTo>
                  <a:lnTo>
                    <a:pt x="43" y="156"/>
                  </a:lnTo>
                  <a:lnTo>
                    <a:pt x="29" y="167"/>
                  </a:lnTo>
                  <a:lnTo>
                    <a:pt x="27" y="170"/>
                  </a:lnTo>
                  <a:lnTo>
                    <a:pt x="26" y="172"/>
                  </a:lnTo>
                  <a:lnTo>
                    <a:pt x="26" y="176"/>
                  </a:lnTo>
                  <a:lnTo>
                    <a:pt x="28" y="179"/>
                  </a:lnTo>
                  <a:lnTo>
                    <a:pt x="30" y="182"/>
                  </a:lnTo>
                  <a:lnTo>
                    <a:pt x="34" y="183"/>
                  </a:lnTo>
                  <a:lnTo>
                    <a:pt x="37" y="183"/>
                  </a:lnTo>
                  <a:lnTo>
                    <a:pt x="41" y="182"/>
                  </a:lnTo>
                  <a:lnTo>
                    <a:pt x="58" y="171"/>
                  </a:lnTo>
                  <a:lnTo>
                    <a:pt x="76" y="160"/>
                  </a:lnTo>
                  <a:lnTo>
                    <a:pt x="92" y="147"/>
                  </a:lnTo>
                  <a:lnTo>
                    <a:pt x="108" y="132"/>
                  </a:lnTo>
                  <a:lnTo>
                    <a:pt x="118" y="116"/>
                  </a:lnTo>
                  <a:lnTo>
                    <a:pt x="125" y="98"/>
                  </a:lnTo>
                  <a:lnTo>
                    <a:pt x="128" y="78"/>
                  </a:lnTo>
                  <a:lnTo>
                    <a:pt x="123" y="58"/>
                  </a:lnTo>
                  <a:lnTo>
                    <a:pt x="112" y="41"/>
                  </a:lnTo>
                  <a:lnTo>
                    <a:pt x="98" y="28"/>
                  </a:lnTo>
                  <a:lnTo>
                    <a:pt x="80" y="16"/>
                  </a:lnTo>
                  <a:lnTo>
                    <a:pt x="61" y="8"/>
                  </a:lnTo>
                  <a:lnTo>
                    <a:pt x="41" y="2"/>
                  </a:lnTo>
                  <a:lnTo>
                    <a:pt x="23" y="0"/>
                  </a:lnTo>
                  <a:lnTo>
                    <a:pt x="9" y="1"/>
                  </a:lnTo>
                  <a:lnTo>
                    <a:pt x="0" y="6"/>
                  </a:lnTo>
                  <a:lnTo>
                    <a:pt x="16" y="10"/>
                  </a:lnTo>
                  <a:lnTo>
                    <a:pt x="33" y="14"/>
                  </a:lnTo>
                  <a:lnTo>
                    <a:pt x="48" y="17"/>
                  </a:lnTo>
                  <a:lnTo>
                    <a:pt x="63" y="22"/>
                  </a:lnTo>
                  <a:lnTo>
                    <a:pt x="77" y="28"/>
                  </a:lnTo>
                  <a:lnTo>
                    <a:pt x="90" y="36"/>
                  </a:lnTo>
                  <a:lnTo>
                    <a:pt x="101" y="46"/>
                  </a:lnTo>
                  <a:lnTo>
                    <a:pt x="108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66" name="Freeform 518"/>
            <p:cNvSpPr>
              <a:spLocks/>
            </p:cNvSpPr>
            <p:nvPr/>
          </p:nvSpPr>
          <p:spPr bwMode="auto">
            <a:xfrm>
              <a:off x="4309" y="3138"/>
              <a:ext cx="53" cy="63"/>
            </a:xfrm>
            <a:custGeom>
              <a:avLst/>
              <a:gdLst>
                <a:gd name="T0" fmla="*/ 0 w 323"/>
                <a:gd name="T1" fmla="*/ 0 h 379"/>
                <a:gd name="T2" fmla="*/ 0 w 323"/>
                <a:gd name="T3" fmla="*/ 0 h 379"/>
                <a:gd name="T4" fmla="*/ 0 w 323"/>
                <a:gd name="T5" fmla="*/ 0 h 379"/>
                <a:gd name="T6" fmla="*/ 0 w 323"/>
                <a:gd name="T7" fmla="*/ 0 h 379"/>
                <a:gd name="T8" fmla="*/ 0 w 323"/>
                <a:gd name="T9" fmla="*/ 0 h 379"/>
                <a:gd name="T10" fmla="*/ 0 w 323"/>
                <a:gd name="T11" fmla="*/ 0 h 379"/>
                <a:gd name="T12" fmla="*/ 0 w 323"/>
                <a:gd name="T13" fmla="*/ 0 h 379"/>
                <a:gd name="T14" fmla="*/ 0 w 323"/>
                <a:gd name="T15" fmla="*/ 0 h 379"/>
                <a:gd name="T16" fmla="*/ 0 w 323"/>
                <a:gd name="T17" fmla="*/ 0 h 379"/>
                <a:gd name="T18" fmla="*/ 0 w 323"/>
                <a:gd name="T19" fmla="*/ 0 h 379"/>
                <a:gd name="T20" fmla="*/ 0 w 323"/>
                <a:gd name="T21" fmla="*/ 0 h 379"/>
                <a:gd name="T22" fmla="*/ 0 w 323"/>
                <a:gd name="T23" fmla="*/ 0 h 379"/>
                <a:gd name="T24" fmla="*/ 0 w 323"/>
                <a:gd name="T25" fmla="*/ 0 h 379"/>
                <a:gd name="T26" fmla="*/ 0 w 323"/>
                <a:gd name="T27" fmla="*/ 0 h 379"/>
                <a:gd name="T28" fmla="*/ 0 w 323"/>
                <a:gd name="T29" fmla="*/ 0 h 379"/>
                <a:gd name="T30" fmla="*/ 0 w 323"/>
                <a:gd name="T31" fmla="*/ 0 h 379"/>
                <a:gd name="T32" fmla="*/ 0 w 323"/>
                <a:gd name="T33" fmla="*/ 0 h 379"/>
                <a:gd name="T34" fmla="*/ 0 w 323"/>
                <a:gd name="T35" fmla="*/ 0 h 379"/>
                <a:gd name="T36" fmla="*/ 0 w 323"/>
                <a:gd name="T37" fmla="*/ 0 h 379"/>
                <a:gd name="T38" fmla="*/ 0 w 323"/>
                <a:gd name="T39" fmla="*/ 0 h 379"/>
                <a:gd name="T40" fmla="*/ 0 w 323"/>
                <a:gd name="T41" fmla="*/ 0 h 379"/>
                <a:gd name="T42" fmla="*/ 0 w 323"/>
                <a:gd name="T43" fmla="*/ 0 h 379"/>
                <a:gd name="T44" fmla="*/ 0 w 323"/>
                <a:gd name="T45" fmla="*/ 0 h 379"/>
                <a:gd name="T46" fmla="*/ 0 w 323"/>
                <a:gd name="T47" fmla="*/ 0 h 379"/>
                <a:gd name="T48" fmla="*/ 0 w 323"/>
                <a:gd name="T49" fmla="*/ 0 h 379"/>
                <a:gd name="T50" fmla="*/ 0 w 323"/>
                <a:gd name="T51" fmla="*/ 0 h 379"/>
                <a:gd name="T52" fmla="*/ 0 w 323"/>
                <a:gd name="T53" fmla="*/ 0 h 379"/>
                <a:gd name="T54" fmla="*/ 0 w 323"/>
                <a:gd name="T55" fmla="*/ 0 h 379"/>
                <a:gd name="T56" fmla="*/ 0 w 323"/>
                <a:gd name="T57" fmla="*/ 0 h 379"/>
                <a:gd name="T58" fmla="*/ 0 w 323"/>
                <a:gd name="T59" fmla="*/ 0 h 379"/>
                <a:gd name="T60" fmla="*/ 0 w 323"/>
                <a:gd name="T61" fmla="*/ 0 h 379"/>
                <a:gd name="T62" fmla="*/ 0 w 323"/>
                <a:gd name="T63" fmla="*/ 0 h 379"/>
                <a:gd name="T64" fmla="*/ 0 w 323"/>
                <a:gd name="T65" fmla="*/ 0 h 379"/>
                <a:gd name="T66" fmla="*/ 0 w 323"/>
                <a:gd name="T67" fmla="*/ 0 h 379"/>
                <a:gd name="T68" fmla="*/ 0 w 323"/>
                <a:gd name="T69" fmla="*/ 0 h 379"/>
                <a:gd name="T70" fmla="*/ 0 w 323"/>
                <a:gd name="T71" fmla="*/ 0 h 379"/>
                <a:gd name="T72" fmla="*/ 0 w 323"/>
                <a:gd name="T73" fmla="*/ 0 h 379"/>
                <a:gd name="T74" fmla="*/ 0 w 323"/>
                <a:gd name="T75" fmla="*/ 0 h 379"/>
                <a:gd name="T76" fmla="*/ 0 w 323"/>
                <a:gd name="T77" fmla="*/ 0 h 379"/>
                <a:gd name="T78" fmla="*/ 0 w 323"/>
                <a:gd name="T79" fmla="*/ 0 h 379"/>
                <a:gd name="T80" fmla="*/ 0 w 323"/>
                <a:gd name="T81" fmla="*/ 0 h 379"/>
                <a:gd name="T82" fmla="*/ 0 w 323"/>
                <a:gd name="T83" fmla="*/ 0 h 379"/>
                <a:gd name="T84" fmla="*/ 0 w 323"/>
                <a:gd name="T85" fmla="*/ 0 h 379"/>
                <a:gd name="T86" fmla="*/ 0 w 323"/>
                <a:gd name="T87" fmla="*/ 0 h 37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3"/>
                <a:gd name="T133" fmla="*/ 0 h 379"/>
                <a:gd name="T134" fmla="*/ 323 w 323"/>
                <a:gd name="T135" fmla="*/ 379 h 37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3" h="379">
                  <a:moveTo>
                    <a:pt x="126" y="50"/>
                  </a:moveTo>
                  <a:lnTo>
                    <a:pt x="101" y="70"/>
                  </a:lnTo>
                  <a:lnTo>
                    <a:pt x="76" y="92"/>
                  </a:lnTo>
                  <a:lnTo>
                    <a:pt x="54" y="115"/>
                  </a:lnTo>
                  <a:lnTo>
                    <a:pt x="34" y="140"/>
                  </a:lnTo>
                  <a:lnTo>
                    <a:pt x="18" y="167"/>
                  </a:lnTo>
                  <a:lnTo>
                    <a:pt x="6" y="196"/>
                  </a:lnTo>
                  <a:lnTo>
                    <a:pt x="0" y="227"/>
                  </a:lnTo>
                  <a:lnTo>
                    <a:pt x="1" y="259"/>
                  </a:lnTo>
                  <a:lnTo>
                    <a:pt x="4" y="267"/>
                  </a:lnTo>
                  <a:lnTo>
                    <a:pt x="7" y="277"/>
                  </a:lnTo>
                  <a:lnTo>
                    <a:pt x="11" y="283"/>
                  </a:lnTo>
                  <a:lnTo>
                    <a:pt x="15" y="291"/>
                  </a:lnTo>
                  <a:lnTo>
                    <a:pt x="21" y="298"/>
                  </a:lnTo>
                  <a:lnTo>
                    <a:pt x="27" y="305"/>
                  </a:lnTo>
                  <a:lnTo>
                    <a:pt x="34" y="311"/>
                  </a:lnTo>
                  <a:lnTo>
                    <a:pt x="41" y="316"/>
                  </a:lnTo>
                  <a:lnTo>
                    <a:pt x="57" y="325"/>
                  </a:lnTo>
                  <a:lnTo>
                    <a:pt x="72" y="333"/>
                  </a:lnTo>
                  <a:lnTo>
                    <a:pt x="87" y="340"/>
                  </a:lnTo>
                  <a:lnTo>
                    <a:pt x="103" y="345"/>
                  </a:lnTo>
                  <a:lnTo>
                    <a:pt x="120" y="351"/>
                  </a:lnTo>
                  <a:lnTo>
                    <a:pt x="136" y="356"/>
                  </a:lnTo>
                  <a:lnTo>
                    <a:pt x="153" y="360"/>
                  </a:lnTo>
                  <a:lnTo>
                    <a:pt x="169" y="364"/>
                  </a:lnTo>
                  <a:lnTo>
                    <a:pt x="187" y="367"/>
                  </a:lnTo>
                  <a:lnTo>
                    <a:pt x="204" y="370"/>
                  </a:lnTo>
                  <a:lnTo>
                    <a:pt x="221" y="372"/>
                  </a:lnTo>
                  <a:lnTo>
                    <a:pt x="238" y="374"/>
                  </a:lnTo>
                  <a:lnTo>
                    <a:pt x="256" y="375"/>
                  </a:lnTo>
                  <a:lnTo>
                    <a:pt x="273" y="376"/>
                  </a:lnTo>
                  <a:lnTo>
                    <a:pt x="290" y="378"/>
                  </a:lnTo>
                  <a:lnTo>
                    <a:pt x="307" y="379"/>
                  </a:lnTo>
                  <a:lnTo>
                    <a:pt x="312" y="379"/>
                  </a:lnTo>
                  <a:lnTo>
                    <a:pt x="317" y="375"/>
                  </a:lnTo>
                  <a:lnTo>
                    <a:pt x="320" y="372"/>
                  </a:lnTo>
                  <a:lnTo>
                    <a:pt x="323" y="366"/>
                  </a:lnTo>
                  <a:lnTo>
                    <a:pt x="323" y="360"/>
                  </a:lnTo>
                  <a:lnTo>
                    <a:pt x="320" y="356"/>
                  </a:lnTo>
                  <a:lnTo>
                    <a:pt x="316" y="352"/>
                  </a:lnTo>
                  <a:lnTo>
                    <a:pt x="311" y="351"/>
                  </a:lnTo>
                  <a:lnTo>
                    <a:pt x="295" y="351"/>
                  </a:lnTo>
                  <a:lnTo>
                    <a:pt x="279" y="351"/>
                  </a:lnTo>
                  <a:lnTo>
                    <a:pt x="263" y="350"/>
                  </a:lnTo>
                  <a:lnTo>
                    <a:pt x="248" y="349"/>
                  </a:lnTo>
                  <a:lnTo>
                    <a:pt x="231" y="348"/>
                  </a:lnTo>
                  <a:lnTo>
                    <a:pt x="215" y="345"/>
                  </a:lnTo>
                  <a:lnTo>
                    <a:pt x="200" y="343"/>
                  </a:lnTo>
                  <a:lnTo>
                    <a:pt x="183" y="341"/>
                  </a:lnTo>
                  <a:lnTo>
                    <a:pt x="168" y="337"/>
                  </a:lnTo>
                  <a:lnTo>
                    <a:pt x="151" y="334"/>
                  </a:lnTo>
                  <a:lnTo>
                    <a:pt x="136" y="329"/>
                  </a:lnTo>
                  <a:lnTo>
                    <a:pt x="121" y="325"/>
                  </a:lnTo>
                  <a:lnTo>
                    <a:pt x="106" y="320"/>
                  </a:lnTo>
                  <a:lnTo>
                    <a:pt x="92" y="313"/>
                  </a:lnTo>
                  <a:lnTo>
                    <a:pt x="76" y="306"/>
                  </a:lnTo>
                  <a:lnTo>
                    <a:pt x="62" y="300"/>
                  </a:lnTo>
                  <a:lnTo>
                    <a:pt x="51" y="291"/>
                  </a:lnTo>
                  <a:lnTo>
                    <a:pt x="41" y="280"/>
                  </a:lnTo>
                  <a:lnTo>
                    <a:pt x="35" y="269"/>
                  </a:lnTo>
                  <a:lnTo>
                    <a:pt x="31" y="255"/>
                  </a:lnTo>
                  <a:lnTo>
                    <a:pt x="31" y="239"/>
                  </a:lnTo>
                  <a:lnTo>
                    <a:pt x="33" y="218"/>
                  </a:lnTo>
                  <a:lnTo>
                    <a:pt x="38" y="197"/>
                  </a:lnTo>
                  <a:lnTo>
                    <a:pt x="42" y="182"/>
                  </a:lnTo>
                  <a:lnTo>
                    <a:pt x="51" y="165"/>
                  </a:lnTo>
                  <a:lnTo>
                    <a:pt x="60" y="150"/>
                  </a:lnTo>
                  <a:lnTo>
                    <a:pt x="68" y="136"/>
                  </a:lnTo>
                  <a:lnTo>
                    <a:pt x="79" y="124"/>
                  </a:lnTo>
                  <a:lnTo>
                    <a:pt x="89" y="111"/>
                  </a:lnTo>
                  <a:lnTo>
                    <a:pt x="101" y="100"/>
                  </a:lnTo>
                  <a:lnTo>
                    <a:pt x="114" y="88"/>
                  </a:lnTo>
                  <a:lnTo>
                    <a:pt x="129" y="76"/>
                  </a:lnTo>
                  <a:lnTo>
                    <a:pt x="144" y="64"/>
                  </a:lnTo>
                  <a:lnTo>
                    <a:pt x="162" y="53"/>
                  </a:lnTo>
                  <a:lnTo>
                    <a:pt x="181" y="41"/>
                  </a:lnTo>
                  <a:lnTo>
                    <a:pt x="201" y="31"/>
                  </a:lnTo>
                  <a:lnTo>
                    <a:pt x="219" y="22"/>
                  </a:lnTo>
                  <a:lnTo>
                    <a:pt x="237" y="14"/>
                  </a:lnTo>
                  <a:lnTo>
                    <a:pt x="253" y="7"/>
                  </a:lnTo>
                  <a:lnTo>
                    <a:pt x="268" y="1"/>
                  </a:lnTo>
                  <a:lnTo>
                    <a:pt x="255" y="0"/>
                  </a:lnTo>
                  <a:lnTo>
                    <a:pt x="238" y="1"/>
                  </a:lnTo>
                  <a:lnTo>
                    <a:pt x="221" y="5"/>
                  </a:lnTo>
                  <a:lnTo>
                    <a:pt x="201" y="11"/>
                  </a:lnTo>
                  <a:lnTo>
                    <a:pt x="181" y="19"/>
                  </a:lnTo>
                  <a:lnTo>
                    <a:pt x="161" y="28"/>
                  </a:lnTo>
                  <a:lnTo>
                    <a:pt x="142" y="39"/>
                  </a:lnTo>
                  <a:lnTo>
                    <a:pt x="126" y="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67" name="Freeform 519"/>
            <p:cNvSpPr>
              <a:spLocks/>
            </p:cNvSpPr>
            <p:nvPr/>
          </p:nvSpPr>
          <p:spPr bwMode="auto">
            <a:xfrm>
              <a:off x="4384" y="3136"/>
              <a:ext cx="47" cy="42"/>
            </a:xfrm>
            <a:custGeom>
              <a:avLst/>
              <a:gdLst>
                <a:gd name="T0" fmla="*/ 0 w 282"/>
                <a:gd name="T1" fmla="*/ 0 h 253"/>
                <a:gd name="T2" fmla="*/ 0 w 282"/>
                <a:gd name="T3" fmla="*/ 0 h 253"/>
                <a:gd name="T4" fmla="*/ 0 w 282"/>
                <a:gd name="T5" fmla="*/ 0 h 253"/>
                <a:gd name="T6" fmla="*/ 0 w 282"/>
                <a:gd name="T7" fmla="*/ 0 h 253"/>
                <a:gd name="T8" fmla="*/ 0 w 282"/>
                <a:gd name="T9" fmla="*/ 0 h 253"/>
                <a:gd name="T10" fmla="*/ 0 w 282"/>
                <a:gd name="T11" fmla="*/ 0 h 253"/>
                <a:gd name="T12" fmla="*/ 0 w 282"/>
                <a:gd name="T13" fmla="*/ 0 h 253"/>
                <a:gd name="T14" fmla="*/ 0 w 282"/>
                <a:gd name="T15" fmla="*/ 0 h 253"/>
                <a:gd name="T16" fmla="*/ 0 w 282"/>
                <a:gd name="T17" fmla="*/ 0 h 253"/>
                <a:gd name="T18" fmla="*/ 0 w 282"/>
                <a:gd name="T19" fmla="*/ 0 h 253"/>
                <a:gd name="T20" fmla="*/ 0 w 282"/>
                <a:gd name="T21" fmla="*/ 0 h 253"/>
                <a:gd name="T22" fmla="*/ 0 w 282"/>
                <a:gd name="T23" fmla="*/ 0 h 253"/>
                <a:gd name="T24" fmla="*/ 0 w 282"/>
                <a:gd name="T25" fmla="*/ 0 h 253"/>
                <a:gd name="T26" fmla="*/ 0 w 282"/>
                <a:gd name="T27" fmla="*/ 0 h 253"/>
                <a:gd name="T28" fmla="*/ 0 w 282"/>
                <a:gd name="T29" fmla="*/ 0 h 253"/>
                <a:gd name="T30" fmla="*/ 0 w 282"/>
                <a:gd name="T31" fmla="*/ 0 h 253"/>
                <a:gd name="T32" fmla="*/ 0 w 282"/>
                <a:gd name="T33" fmla="*/ 0 h 253"/>
                <a:gd name="T34" fmla="*/ 0 w 282"/>
                <a:gd name="T35" fmla="*/ 0 h 253"/>
                <a:gd name="T36" fmla="*/ 0 w 282"/>
                <a:gd name="T37" fmla="*/ 0 h 253"/>
                <a:gd name="T38" fmla="*/ 0 w 282"/>
                <a:gd name="T39" fmla="*/ 0 h 253"/>
                <a:gd name="T40" fmla="*/ 0 w 282"/>
                <a:gd name="T41" fmla="*/ 0 h 253"/>
                <a:gd name="T42" fmla="*/ 0 w 282"/>
                <a:gd name="T43" fmla="*/ 0 h 253"/>
                <a:gd name="T44" fmla="*/ 0 w 282"/>
                <a:gd name="T45" fmla="*/ 0 h 253"/>
                <a:gd name="T46" fmla="*/ 0 w 282"/>
                <a:gd name="T47" fmla="*/ 0 h 253"/>
                <a:gd name="T48" fmla="*/ 0 w 282"/>
                <a:gd name="T49" fmla="*/ 0 h 253"/>
                <a:gd name="T50" fmla="*/ 0 w 282"/>
                <a:gd name="T51" fmla="*/ 0 h 253"/>
                <a:gd name="T52" fmla="*/ 0 w 282"/>
                <a:gd name="T53" fmla="*/ 0 h 253"/>
                <a:gd name="T54" fmla="*/ 0 w 282"/>
                <a:gd name="T55" fmla="*/ 0 h 253"/>
                <a:gd name="T56" fmla="*/ 0 w 282"/>
                <a:gd name="T57" fmla="*/ 0 h 253"/>
                <a:gd name="T58" fmla="*/ 0 w 282"/>
                <a:gd name="T59" fmla="*/ 0 h 253"/>
                <a:gd name="T60" fmla="*/ 0 w 282"/>
                <a:gd name="T61" fmla="*/ 0 h 253"/>
                <a:gd name="T62" fmla="*/ 0 w 282"/>
                <a:gd name="T63" fmla="*/ 0 h 253"/>
                <a:gd name="T64" fmla="*/ 0 w 282"/>
                <a:gd name="T65" fmla="*/ 0 h 253"/>
                <a:gd name="T66" fmla="*/ 0 w 282"/>
                <a:gd name="T67" fmla="*/ 0 h 253"/>
                <a:gd name="T68" fmla="*/ 0 w 282"/>
                <a:gd name="T69" fmla="*/ 0 h 253"/>
                <a:gd name="T70" fmla="*/ 0 w 282"/>
                <a:gd name="T71" fmla="*/ 0 h 253"/>
                <a:gd name="T72" fmla="*/ 0 w 282"/>
                <a:gd name="T73" fmla="*/ 0 h 253"/>
                <a:gd name="T74" fmla="*/ 0 w 282"/>
                <a:gd name="T75" fmla="*/ 0 h 253"/>
                <a:gd name="T76" fmla="*/ 0 w 282"/>
                <a:gd name="T77" fmla="*/ 0 h 253"/>
                <a:gd name="T78" fmla="*/ 0 w 282"/>
                <a:gd name="T79" fmla="*/ 0 h 253"/>
                <a:gd name="T80" fmla="*/ 0 w 282"/>
                <a:gd name="T81" fmla="*/ 0 h 253"/>
                <a:gd name="T82" fmla="*/ 0 w 282"/>
                <a:gd name="T83" fmla="*/ 0 h 253"/>
                <a:gd name="T84" fmla="*/ 0 w 282"/>
                <a:gd name="T85" fmla="*/ 0 h 253"/>
                <a:gd name="T86" fmla="*/ 0 w 282"/>
                <a:gd name="T87" fmla="*/ 0 h 253"/>
                <a:gd name="T88" fmla="*/ 0 w 282"/>
                <a:gd name="T89" fmla="*/ 0 h 253"/>
                <a:gd name="T90" fmla="*/ 0 w 282"/>
                <a:gd name="T91" fmla="*/ 0 h 253"/>
                <a:gd name="T92" fmla="*/ 0 w 282"/>
                <a:gd name="T93" fmla="*/ 0 h 253"/>
                <a:gd name="T94" fmla="*/ 0 w 282"/>
                <a:gd name="T95" fmla="*/ 0 h 253"/>
                <a:gd name="T96" fmla="*/ 0 w 282"/>
                <a:gd name="T97" fmla="*/ 0 h 253"/>
                <a:gd name="T98" fmla="*/ 0 w 282"/>
                <a:gd name="T99" fmla="*/ 0 h 253"/>
                <a:gd name="T100" fmla="*/ 0 w 282"/>
                <a:gd name="T101" fmla="*/ 0 h 253"/>
                <a:gd name="T102" fmla="*/ 0 w 282"/>
                <a:gd name="T103" fmla="*/ 0 h 253"/>
                <a:gd name="T104" fmla="*/ 0 w 282"/>
                <a:gd name="T105" fmla="*/ 0 h 253"/>
                <a:gd name="T106" fmla="*/ 0 w 282"/>
                <a:gd name="T107" fmla="*/ 0 h 253"/>
                <a:gd name="T108" fmla="*/ 0 w 282"/>
                <a:gd name="T109" fmla="*/ 0 h 253"/>
                <a:gd name="T110" fmla="*/ 0 w 282"/>
                <a:gd name="T111" fmla="*/ 0 h 253"/>
                <a:gd name="T112" fmla="*/ 0 w 282"/>
                <a:gd name="T113" fmla="*/ 0 h 253"/>
                <a:gd name="T114" fmla="*/ 0 w 282"/>
                <a:gd name="T115" fmla="*/ 0 h 253"/>
                <a:gd name="T116" fmla="*/ 0 w 282"/>
                <a:gd name="T117" fmla="*/ 0 h 253"/>
                <a:gd name="T118" fmla="*/ 0 w 282"/>
                <a:gd name="T119" fmla="*/ 0 h 253"/>
                <a:gd name="T120" fmla="*/ 0 w 282"/>
                <a:gd name="T121" fmla="*/ 0 h 25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2"/>
                <a:gd name="T184" fmla="*/ 0 h 253"/>
                <a:gd name="T185" fmla="*/ 282 w 282"/>
                <a:gd name="T186" fmla="*/ 253 h 253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2" h="253">
                  <a:moveTo>
                    <a:pt x="235" y="78"/>
                  </a:moveTo>
                  <a:lnTo>
                    <a:pt x="248" y="92"/>
                  </a:lnTo>
                  <a:lnTo>
                    <a:pt x="255" y="108"/>
                  </a:lnTo>
                  <a:lnTo>
                    <a:pt x="259" y="125"/>
                  </a:lnTo>
                  <a:lnTo>
                    <a:pt x="259" y="144"/>
                  </a:lnTo>
                  <a:lnTo>
                    <a:pt x="257" y="159"/>
                  </a:lnTo>
                  <a:lnTo>
                    <a:pt x="252" y="171"/>
                  </a:lnTo>
                  <a:lnTo>
                    <a:pt x="244" y="184"/>
                  </a:lnTo>
                  <a:lnTo>
                    <a:pt x="236" y="194"/>
                  </a:lnTo>
                  <a:lnTo>
                    <a:pt x="225" y="206"/>
                  </a:lnTo>
                  <a:lnTo>
                    <a:pt x="215" y="215"/>
                  </a:lnTo>
                  <a:lnTo>
                    <a:pt x="204" y="225"/>
                  </a:lnTo>
                  <a:lnTo>
                    <a:pt x="194" y="236"/>
                  </a:lnTo>
                  <a:lnTo>
                    <a:pt x="191" y="239"/>
                  </a:lnTo>
                  <a:lnTo>
                    <a:pt x="190" y="242"/>
                  </a:lnTo>
                  <a:lnTo>
                    <a:pt x="191" y="246"/>
                  </a:lnTo>
                  <a:lnTo>
                    <a:pt x="194" y="249"/>
                  </a:lnTo>
                  <a:lnTo>
                    <a:pt x="197" y="252"/>
                  </a:lnTo>
                  <a:lnTo>
                    <a:pt x="201" y="253"/>
                  </a:lnTo>
                  <a:lnTo>
                    <a:pt x="205" y="252"/>
                  </a:lnTo>
                  <a:lnTo>
                    <a:pt x="209" y="249"/>
                  </a:lnTo>
                  <a:lnTo>
                    <a:pt x="232" y="234"/>
                  </a:lnTo>
                  <a:lnTo>
                    <a:pt x="251" y="215"/>
                  </a:lnTo>
                  <a:lnTo>
                    <a:pt x="267" y="192"/>
                  </a:lnTo>
                  <a:lnTo>
                    <a:pt x="278" y="168"/>
                  </a:lnTo>
                  <a:lnTo>
                    <a:pt x="282" y="141"/>
                  </a:lnTo>
                  <a:lnTo>
                    <a:pt x="279" y="116"/>
                  </a:lnTo>
                  <a:lnTo>
                    <a:pt x="270" y="92"/>
                  </a:lnTo>
                  <a:lnTo>
                    <a:pt x="251" y="70"/>
                  </a:lnTo>
                  <a:lnTo>
                    <a:pt x="237" y="59"/>
                  </a:lnTo>
                  <a:lnTo>
                    <a:pt x="221" y="48"/>
                  </a:lnTo>
                  <a:lnTo>
                    <a:pt x="202" y="39"/>
                  </a:lnTo>
                  <a:lnTo>
                    <a:pt x="183" y="31"/>
                  </a:lnTo>
                  <a:lnTo>
                    <a:pt x="163" y="24"/>
                  </a:lnTo>
                  <a:lnTo>
                    <a:pt x="142" y="18"/>
                  </a:lnTo>
                  <a:lnTo>
                    <a:pt x="122" y="13"/>
                  </a:lnTo>
                  <a:lnTo>
                    <a:pt x="101" y="8"/>
                  </a:lnTo>
                  <a:lnTo>
                    <a:pt x="82" y="5"/>
                  </a:lnTo>
                  <a:lnTo>
                    <a:pt x="63" y="2"/>
                  </a:lnTo>
                  <a:lnTo>
                    <a:pt x="47" y="0"/>
                  </a:lnTo>
                  <a:lnTo>
                    <a:pt x="32" y="0"/>
                  </a:lnTo>
                  <a:lnTo>
                    <a:pt x="19" y="0"/>
                  </a:lnTo>
                  <a:lnTo>
                    <a:pt x="10" y="1"/>
                  </a:lnTo>
                  <a:lnTo>
                    <a:pt x="4" y="4"/>
                  </a:lnTo>
                  <a:lnTo>
                    <a:pt x="0" y="6"/>
                  </a:lnTo>
                  <a:lnTo>
                    <a:pt x="12" y="8"/>
                  </a:lnTo>
                  <a:lnTo>
                    <a:pt x="25" y="9"/>
                  </a:lnTo>
                  <a:lnTo>
                    <a:pt x="38" y="12"/>
                  </a:lnTo>
                  <a:lnTo>
                    <a:pt x="52" y="14"/>
                  </a:lnTo>
                  <a:lnTo>
                    <a:pt x="67" y="16"/>
                  </a:lnTo>
                  <a:lnTo>
                    <a:pt x="82" y="18"/>
                  </a:lnTo>
                  <a:lnTo>
                    <a:pt x="97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5"/>
                  </a:lnTo>
                  <a:lnTo>
                    <a:pt x="162" y="40"/>
                  </a:lnTo>
                  <a:lnTo>
                    <a:pt x="177" y="46"/>
                  </a:lnTo>
                  <a:lnTo>
                    <a:pt x="192" y="53"/>
                  </a:lnTo>
                  <a:lnTo>
                    <a:pt x="208" y="60"/>
                  </a:lnTo>
                  <a:lnTo>
                    <a:pt x="222" y="69"/>
                  </a:lnTo>
                  <a:lnTo>
                    <a:pt x="235" y="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68" name="Freeform 520"/>
            <p:cNvSpPr>
              <a:spLocks/>
            </p:cNvSpPr>
            <p:nvPr/>
          </p:nvSpPr>
          <p:spPr bwMode="auto">
            <a:xfrm>
              <a:off x="4290" y="3159"/>
              <a:ext cx="19" cy="39"/>
            </a:xfrm>
            <a:custGeom>
              <a:avLst/>
              <a:gdLst>
                <a:gd name="T0" fmla="*/ 0 w 115"/>
                <a:gd name="T1" fmla="*/ 0 h 236"/>
                <a:gd name="T2" fmla="*/ 0 w 115"/>
                <a:gd name="T3" fmla="*/ 0 h 236"/>
                <a:gd name="T4" fmla="*/ 0 w 115"/>
                <a:gd name="T5" fmla="*/ 0 h 236"/>
                <a:gd name="T6" fmla="*/ 0 w 115"/>
                <a:gd name="T7" fmla="*/ 0 h 236"/>
                <a:gd name="T8" fmla="*/ 0 w 115"/>
                <a:gd name="T9" fmla="*/ 0 h 236"/>
                <a:gd name="T10" fmla="*/ 0 w 115"/>
                <a:gd name="T11" fmla="*/ 0 h 236"/>
                <a:gd name="T12" fmla="*/ 0 w 115"/>
                <a:gd name="T13" fmla="*/ 0 h 236"/>
                <a:gd name="T14" fmla="*/ 0 w 115"/>
                <a:gd name="T15" fmla="*/ 0 h 236"/>
                <a:gd name="T16" fmla="*/ 0 w 115"/>
                <a:gd name="T17" fmla="*/ 0 h 236"/>
                <a:gd name="T18" fmla="*/ 0 w 115"/>
                <a:gd name="T19" fmla="*/ 0 h 236"/>
                <a:gd name="T20" fmla="*/ 0 w 115"/>
                <a:gd name="T21" fmla="*/ 0 h 236"/>
                <a:gd name="T22" fmla="*/ 0 w 115"/>
                <a:gd name="T23" fmla="*/ 0 h 236"/>
                <a:gd name="T24" fmla="*/ 0 w 115"/>
                <a:gd name="T25" fmla="*/ 0 h 236"/>
                <a:gd name="T26" fmla="*/ 0 w 115"/>
                <a:gd name="T27" fmla="*/ 0 h 236"/>
                <a:gd name="T28" fmla="*/ 0 w 115"/>
                <a:gd name="T29" fmla="*/ 0 h 236"/>
                <a:gd name="T30" fmla="*/ 0 w 115"/>
                <a:gd name="T31" fmla="*/ 0 h 236"/>
                <a:gd name="T32" fmla="*/ 0 w 115"/>
                <a:gd name="T33" fmla="*/ 0 h 236"/>
                <a:gd name="T34" fmla="*/ 0 w 115"/>
                <a:gd name="T35" fmla="*/ 0 h 236"/>
                <a:gd name="T36" fmla="*/ 0 w 115"/>
                <a:gd name="T37" fmla="*/ 0 h 236"/>
                <a:gd name="T38" fmla="*/ 0 w 115"/>
                <a:gd name="T39" fmla="*/ 0 h 236"/>
                <a:gd name="T40" fmla="*/ 0 w 115"/>
                <a:gd name="T41" fmla="*/ 0 h 236"/>
                <a:gd name="T42" fmla="*/ 0 w 115"/>
                <a:gd name="T43" fmla="*/ 0 h 236"/>
                <a:gd name="T44" fmla="*/ 0 w 115"/>
                <a:gd name="T45" fmla="*/ 0 h 236"/>
                <a:gd name="T46" fmla="*/ 0 w 115"/>
                <a:gd name="T47" fmla="*/ 0 h 236"/>
                <a:gd name="T48" fmla="*/ 0 w 115"/>
                <a:gd name="T49" fmla="*/ 0 h 236"/>
                <a:gd name="T50" fmla="*/ 0 w 115"/>
                <a:gd name="T51" fmla="*/ 0 h 236"/>
                <a:gd name="T52" fmla="*/ 0 w 115"/>
                <a:gd name="T53" fmla="*/ 0 h 236"/>
                <a:gd name="T54" fmla="*/ 0 w 115"/>
                <a:gd name="T55" fmla="*/ 0 h 236"/>
                <a:gd name="T56" fmla="*/ 0 w 115"/>
                <a:gd name="T57" fmla="*/ 0 h 236"/>
                <a:gd name="T58" fmla="*/ 0 w 115"/>
                <a:gd name="T59" fmla="*/ 0 h 236"/>
                <a:gd name="T60" fmla="*/ 0 w 115"/>
                <a:gd name="T61" fmla="*/ 0 h 236"/>
                <a:gd name="T62" fmla="*/ 0 w 115"/>
                <a:gd name="T63" fmla="*/ 0 h 236"/>
                <a:gd name="T64" fmla="*/ 0 w 115"/>
                <a:gd name="T65" fmla="*/ 0 h 236"/>
                <a:gd name="T66" fmla="*/ 0 w 115"/>
                <a:gd name="T67" fmla="*/ 0 h 236"/>
                <a:gd name="T68" fmla="*/ 0 w 115"/>
                <a:gd name="T69" fmla="*/ 0 h 236"/>
                <a:gd name="T70" fmla="*/ 0 w 115"/>
                <a:gd name="T71" fmla="*/ 0 h 236"/>
                <a:gd name="T72" fmla="*/ 0 w 115"/>
                <a:gd name="T73" fmla="*/ 0 h 236"/>
                <a:gd name="T74" fmla="*/ 0 w 115"/>
                <a:gd name="T75" fmla="*/ 0 h 236"/>
                <a:gd name="T76" fmla="*/ 0 w 115"/>
                <a:gd name="T77" fmla="*/ 0 h 236"/>
                <a:gd name="T78" fmla="*/ 0 w 115"/>
                <a:gd name="T79" fmla="*/ 0 h 236"/>
                <a:gd name="T80" fmla="*/ 0 w 115"/>
                <a:gd name="T81" fmla="*/ 0 h 2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"/>
                <a:gd name="T124" fmla="*/ 0 h 236"/>
                <a:gd name="T125" fmla="*/ 115 w 115"/>
                <a:gd name="T126" fmla="*/ 236 h 2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" h="236">
                  <a:moveTo>
                    <a:pt x="0" y="128"/>
                  </a:moveTo>
                  <a:lnTo>
                    <a:pt x="0" y="148"/>
                  </a:lnTo>
                  <a:lnTo>
                    <a:pt x="5" y="166"/>
                  </a:lnTo>
                  <a:lnTo>
                    <a:pt x="13" y="184"/>
                  </a:lnTo>
                  <a:lnTo>
                    <a:pt x="24" y="198"/>
                  </a:lnTo>
                  <a:lnTo>
                    <a:pt x="39" y="211"/>
                  </a:lnTo>
                  <a:lnTo>
                    <a:pt x="55" y="223"/>
                  </a:lnTo>
                  <a:lnTo>
                    <a:pt x="74" y="231"/>
                  </a:lnTo>
                  <a:lnTo>
                    <a:pt x="92" y="235"/>
                  </a:lnTo>
                  <a:lnTo>
                    <a:pt x="98" y="236"/>
                  </a:lnTo>
                  <a:lnTo>
                    <a:pt x="104" y="234"/>
                  </a:lnTo>
                  <a:lnTo>
                    <a:pt x="109" y="231"/>
                  </a:lnTo>
                  <a:lnTo>
                    <a:pt x="111" y="226"/>
                  </a:lnTo>
                  <a:lnTo>
                    <a:pt x="111" y="220"/>
                  </a:lnTo>
                  <a:lnTo>
                    <a:pt x="110" y="215"/>
                  </a:lnTo>
                  <a:lnTo>
                    <a:pt x="107" y="210"/>
                  </a:lnTo>
                  <a:lnTo>
                    <a:pt x="101" y="208"/>
                  </a:lnTo>
                  <a:lnTo>
                    <a:pt x="82" y="201"/>
                  </a:lnTo>
                  <a:lnTo>
                    <a:pt x="64" y="192"/>
                  </a:lnTo>
                  <a:lnTo>
                    <a:pt x="50" y="179"/>
                  </a:lnTo>
                  <a:lnTo>
                    <a:pt x="40" y="165"/>
                  </a:lnTo>
                  <a:lnTo>
                    <a:pt x="33" y="148"/>
                  </a:lnTo>
                  <a:lnTo>
                    <a:pt x="29" y="130"/>
                  </a:lnTo>
                  <a:lnTo>
                    <a:pt x="29" y="110"/>
                  </a:lnTo>
                  <a:lnTo>
                    <a:pt x="35" y="89"/>
                  </a:lnTo>
                  <a:lnTo>
                    <a:pt x="43" y="74"/>
                  </a:lnTo>
                  <a:lnTo>
                    <a:pt x="56" y="60"/>
                  </a:lnTo>
                  <a:lnTo>
                    <a:pt x="70" y="46"/>
                  </a:lnTo>
                  <a:lnTo>
                    <a:pt x="85" y="33"/>
                  </a:lnTo>
                  <a:lnTo>
                    <a:pt x="98" y="23"/>
                  </a:lnTo>
                  <a:lnTo>
                    <a:pt x="109" y="12"/>
                  </a:lnTo>
                  <a:lnTo>
                    <a:pt x="115" y="6"/>
                  </a:lnTo>
                  <a:lnTo>
                    <a:pt x="115" y="0"/>
                  </a:lnTo>
                  <a:lnTo>
                    <a:pt x="102" y="4"/>
                  </a:lnTo>
                  <a:lnTo>
                    <a:pt x="85" y="12"/>
                  </a:lnTo>
                  <a:lnTo>
                    <a:pt x="68" y="26"/>
                  </a:lnTo>
                  <a:lnTo>
                    <a:pt x="49" y="42"/>
                  </a:lnTo>
                  <a:lnTo>
                    <a:pt x="32" y="61"/>
                  </a:lnTo>
                  <a:lnTo>
                    <a:pt x="17" y="82"/>
                  </a:lnTo>
                  <a:lnTo>
                    <a:pt x="6" y="105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69" name="Freeform 521"/>
            <p:cNvSpPr>
              <a:spLocks/>
            </p:cNvSpPr>
            <p:nvPr/>
          </p:nvSpPr>
          <p:spPr bwMode="auto">
            <a:xfrm>
              <a:off x="4423" y="3133"/>
              <a:ext cx="41" cy="52"/>
            </a:xfrm>
            <a:custGeom>
              <a:avLst/>
              <a:gdLst>
                <a:gd name="T0" fmla="*/ 0 w 245"/>
                <a:gd name="T1" fmla="*/ 0 h 310"/>
                <a:gd name="T2" fmla="*/ 0 w 245"/>
                <a:gd name="T3" fmla="*/ 0 h 310"/>
                <a:gd name="T4" fmla="*/ 0 w 245"/>
                <a:gd name="T5" fmla="*/ 0 h 310"/>
                <a:gd name="T6" fmla="*/ 0 w 245"/>
                <a:gd name="T7" fmla="*/ 0 h 310"/>
                <a:gd name="T8" fmla="*/ 0 w 245"/>
                <a:gd name="T9" fmla="*/ 0 h 310"/>
                <a:gd name="T10" fmla="*/ 0 w 245"/>
                <a:gd name="T11" fmla="*/ 0 h 310"/>
                <a:gd name="T12" fmla="*/ 0 w 245"/>
                <a:gd name="T13" fmla="*/ 0 h 310"/>
                <a:gd name="T14" fmla="*/ 0 w 245"/>
                <a:gd name="T15" fmla="*/ 0 h 310"/>
                <a:gd name="T16" fmla="*/ 0 w 245"/>
                <a:gd name="T17" fmla="*/ 0 h 310"/>
                <a:gd name="T18" fmla="*/ 0 w 245"/>
                <a:gd name="T19" fmla="*/ 0 h 310"/>
                <a:gd name="T20" fmla="*/ 0 w 245"/>
                <a:gd name="T21" fmla="*/ 0 h 310"/>
                <a:gd name="T22" fmla="*/ 0 w 245"/>
                <a:gd name="T23" fmla="*/ 0 h 310"/>
                <a:gd name="T24" fmla="*/ 0 w 245"/>
                <a:gd name="T25" fmla="*/ 0 h 310"/>
                <a:gd name="T26" fmla="*/ 0 w 245"/>
                <a:gd name="T27" fmla="*/ 0 h 310"/>
                <a:gd name="T28" fmla="*/ 0 w 245"/>
                <a:gd name="T29" fmla="*/ 0 h 310"/>
                <a:gd name="T30" fmla="*/ 0 w 245"/>
                <a:gd name="T31" fmla="*/ 0 h 310"/>
                <a:gd name="T32" fmla="*/ 0 w 245"/>
                <a:gd name="T33" fmla="*/ 0 h 310"/>
                <a:gd name="T34" fmla="*/ 0 w 245"/>
                <a:gd name="T35" fmla="*/ 0 h 310"/>
                <a:gd name="T36" fmla="*/ 0 w 245"/>
                <a:gd name="T37" fmla="*/ 0 h 310"/>
                <a:gd name="T38" fmla="*/ 0 w 245"/>
                <a:gd name="T39" fmla="*/ 0 h 310"/>
                <a:gd name="T40" fmla="*/ 0 w 245"/>
                <a:gd name="T41" fmla="*/ 0 h 310"/>
                <a:gd name="T42" fmla="*/ 0 w 245"/>
                <a:gd name="T43" fmla="*/ 0 h 310"/>
                <a:gd name="T44" fmla="*/ 0 w 245"/>
                <a:gd name="T45" fmla="*/ 0 h 310"/>
                <a:gd name="T46" fmla="*/ 0 w 245"/>
                <a:gd name="T47" fmla="*/ 0 h 310"/>
                <a:gd name="T48" fmla="*/ 0 w 245"/>
                <a:gd name="T49" fmla="*/ 0 h 310"/>
                <a:gd name="T50" fmla="*/ 0 w 245"/>
                <a:gd name="T51" fmla="*/ 0 h 310"/>
                <a:gd name="T52" fmla="*/ 0 w 245"/>
                <a:gd name="T53" fmla="*/ 0 h 310"/>
                <a:gd name="T54" fmla="*/ 0 w 245"/>
                <a:gd name="T55" fmla="*/ 0 h 310"/>
                <a:gd name="T56" fmla="*/ 0 w 245"/>
                <a:gd name="T57" fmla="*/ 0 h 310"/>
                <a:gd name="T58" fmla="*/ 0 w 245"/>
                <a:gd name="T59" fmla="*/ 0 h 310"/>
                <a:gd name="T60" fmla="*/ 0 w 245"/>
                <a:gd name="T61" fmla="*/ 0 h 310"/>
                <a:gd name="T62" fmla="*/ 0 w 245"/>
                <a:gd name="T63" fmla="*/ 0 h 310"/>
                <a:gd name="T64" fmla="*/ 0 w 245"/>
                <a:gd name="T65" fmla="*/ 0 h 310"/>
                <a:gd name="T66" fmla="*/ 0 w 245"/>
                <a:gd name="T67" fmla="*/ 0 h 310"/>
                <a:gd name="T68" fmla="*/ 0 w 245"/>
                <a:gd name="T69" fmla="*/ 0 h 310"/>
                <a:gd name="T70" fmla="*/ 0 w 245"/>
                <a:gd name="T71" fmla="*/ 0 h 310"/>
                <a:gd name="T72" fmla="*/ 0 w 245"/>
                <a:gd name="T73" fmla="*/ 0 h 310"/>
                <a:gd name="T74" fmla="*/ 0 w 245"/>
                <a:gd name="T75" fmla="*/ 0 h 3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5"/>
                <a:gd name="T115" fmla="*/ 0 h 310"/>
                <a:gd name="T116" fmla="*/ 245 w 245"/>
                <a:gd name="T117" fmla="*/ 310 h 3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5" h="310">
                  <a:moveTo>
                    <a:pt x="200" y="116"/>
                  </a:moveTo>
                  <a:lnTo>
                    <a:pt x="208" y="124"/>
                  </a:lnTo>
                  <a:lnTo>
                    <a:pt x="214" y="133"/>
                  </a:lnTo>
                  <a:lnTo>
                    <a:pt x="220" y="144"/>
                  </a:lnTo>
                  <a:lnTo>
                    <a:pt x="223" y="154"/>
                  </a:lnTo>
                  <a:lnTo>
                    <a:pt x="226" y="164"/>
                  </a:lnTo>
                  <a:lnTo>
                    <a:pt x="224" y="176"/>
                  </a:lnTo>
                  <a:lnTo>
                    <a:pt x="222" y="187"/>
                  </a:lnTo>
                  <a:lnTo>
                    <a:pt x="216" y="198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9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2" y="264"/>
                  </a:lnTo>
                  <a:lnTo>
                    <a:pt x="132" y="275"/>
                  </a:lnTo>
                  <a:lnTo>
                    <a:pt x="128" y="278"/>
                  </a:lnTo>
                  <a:lnTo>
                    <a:pt x="126" y="283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2" y="306"/>
                  </a:lnTo>
                  <a:lnTo>
                    <a:pt x="126" y="309"/>
                  </a:lnTo>
                  <a:lnTo>
                    <a:pt x="131" y="310"/>
                  </a:lnTo>
                  <a:lnTo>
                    <a:pt x="135" y="310"/>
                  </a:lnTo>
                  <a:lnTo>
                    <a:pt x="139" y="309"/>
                  </a:lnTo>
                  <a:lnTo>
                    <a:pt x="142" y="306"/>
                  </a:lnTo>
                  <a:lnTo>
                    <a:pt x="154" y="292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20" y="233"/>
                  </a:lnTo>
                  <a:lnTo>
                    <a:pt x="230" y="219"/>
                  </a:lnTo>
                  <a:lnTo>
                    <a:pt x="238" y="204"/>
                  </a:lnTo>
                  <a:lnTo>
                    <a:pt x="244" y="186"/>
                  </a:lnTo>
                  <a:lnTo>
                    <a:pt x="245" y="169"/>
                  </a:lnTo>
                  <a:lnTo>
                    <a:pt x="243" y="152"/>
                  </a:lnTo>
                  <a:lnTo>
                    <a:pt x="237" y="134"/>
                  </a:lnTo>
                  <a:lnTo>
                    <a:pt x="228" y="119"/>
                  </a:lnTo>
                  <a:lnTo>
                    <a:pt x="217" y="105"/>
                  </a:lnTo>
                  <a:lnTo>
                    <a:pt x="203" y="93"/>
                  </a:lnTo>
                  <a:lnTo>
                    <a:pt x="188" y="83"/>
                  </a:lnTo>
                  <a:lnTo>
                    <a:pt x="176" y="76"/>
                  </a:lnTo>
                  <a:lnTo>
                    <a:pt x="163" y="69"/>
                  </a:lnTo>
                  <a:lnTo>
                    <a:pt x="151" y="61"/>
                  </a:lnTo>
                  <a:lnTo>
                    <a:pt x="136" y="54"/>
                  </a:lnTo>
                  <a:lnTo>
                    <a:pt x="122" y="46"/>
                  </a:lnTo>
                  <a:lnTo>
                    <a:pt x="107" y="39"/>
                  </a:lnTo>
                  <a:lnTo>
                    <a:pt x="93" y="31"/>
                  </a:lnTo>
                  <a:lnTo>
                    <a:pt x="79" y="24"/>
                  </a:lnTo>
                  <a:lnTo>
                    <a:pt x="66" y="18"/>
                  </a:lnTo>
                  <a:lnTo>
                    <a:pt x="53" y="13"/>
                  </a:lnTo>
                  <a:lnTo>
                    <a:pt x="40" y="8"/>
                  </a:lnTo>
                  <a:lnTo>
                    <a:pt x="30" y="5"/>
                  </a:lnTo>
                  <a:lnTo>
                    <a:pt x="20" y="1"/>
                  </a:lnTo>
                  <a:lnTo>
                    <a:pt x="12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11" y="8"/>
                  </a:lnTo>
                  <a:lnTo>
                    <a:pt x="23" y="14"/>
                  </a:lnTo>
                  <a:lnTo>
                    <a:pt x="36" y="20"/>
                  </a:lnTo>
                  <a:lnTo>
                    <a:pt x="47" y="25"/>
                  </a:lnTo>
                  <a:lnTo>
                    <a:pt x="60" y="31"/>
                  </a:lnTo>
                  <a:lnTo>
                    <a:pt x="73" y="37"/>
                  </a:lnTo>
                  <a:lnTo>
                    <a:pt x="86" y="44"/>
                  </a:lnTo>
                  <a:lnTo>
                    <a:pt x="99" y="51"/>
                  </a:lnTo>
                  <a:lnTo>
                    <a:pt x="113" y="57"/>
                  </a:lnTo>
                  <a:lnTo>
                    <a:pt x="126" y="64"/>
                  </a:lnTo>
                  <a:lnTo>
                    <a:pt x="139" y="71"/>
                  </a:lnTo>
                  <a:lnTo>
                    <a:pt x="152" y="79"/>
                  </a:lnTo>
                  <a:lnTo>
                    <a:pt x="165" y="88"/>
                  </a:lnTo>
                  <a:lnTo>
                    <a:pt x="176" y="96"/>
                  </a:lnTo>
                  <a:lnTo>
                    <a:pt x="188" y="106"/>
                  </a:lnTo>
                  <a:lnTo>
                    <a:pt x="200" y="1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70" name="Freeform 575"/>
            <p:cNvSpPr>
              <a:spLocks/>
            </p:cNvSpPr>
            <p:nvPr/>
          </p:nvSpPr>
          <p:spPr bwMode="auto">
            <a:xfrm>
              <a:off x="4338" y="3209"/>
              <a:ext cx="125" cy="175"/>
            </a:xfrm>
            <a:custGeom>
              <a:avLst/>
              <a:gdLst>
                <a:gd name="T0" fmla="*/ 0 w 125"/>
                <a:gd name="T1" fmla="*/ 175 h 175"/>
                <a:gd name="T2" fmla="*/ 0 w 125"/>
                <a:gd name="T3" fmla="*/ 144 h 175"/>
                <a:gd name="T4" fmla="*/ 11 w 125"/>
                <a:gd name="T5" fmla="*/ 144 h 175"/>
                <a:gd name="T6" fmla="*/ 11 w 125"/>
                <a:gd name="T7" fmla="*/ 118 h 175"/>
                <a:gd name="T8" fmla="*/ 23 w 125"/>
                <a:gd name="T9" fmla="*/ 114 h 175"/>
                <a:gd name="T10" fmla="*/ 20 w 125"/>
                <a:gd name="T11" fmla="*/ 88 h 175"/>
                <a:gd name="T12" fmla="*/ 30 w 125"/>
                <a:gd name="T13" fmla="*/ 84 h 175"/>
                <a:gd name="T14" fmla="*/ 30 w 125"/>
                <a:gd name="T15" fmla="*/ 58 h 175"/>
                <a:gd name="T16" fmla="*/ 39 w 125"/>
                <a:gd name="T17" fmla="*/ 54 h 175"/>
                <a:gd name="T18" fmla="*/ 39 w 125"/>
                <a:gd name="T19" fmla="*/ 28 h 175"/>
                <a:gd name="T20" fmla="*/ 48 w 125"/>
                <a:gd name="T21" fmla="*/ 28 h 175"/>
                <a:gd name="T22" fmla="*/ 56 w 125"/>
                <a:gd name="T23" fmla="*/ 0 h 175"/>
                <a:gd name="T24" fmla="*/ 80 w 125"/>
                <a:gd name="T25" fmla="*/ 0 h 175"/>
                <a:gd name="T26" fmla="*/ 81 w 125"/>
                <a:gd name="T27" fmla="*/ 25 h 175"/>
                <a:gd name="T28" fmla="*/ 92 w 125"/>
                <a:gd name="T29" fmla="*/ 24 h 175"/>
                <a:gd name="T30" fmla="*/ 93 w 125"/>
                <a:gd name="T31" fmla="*/ 49 h 175"/>
                <a:gd name="T32" fmla="*/ 102 w 125"/>
                <a:gd name="T33" fmla="*/ 54 h 175"/>
                <a:gd name="T34" fmla="*/ 99 w 125"/>
                <a:gd name="T35" fmla="*/ 81 h 175"/>
                <a:gd name="T36" fmla="*/ 114 w 125"/>
                <a:gd name="T37" fmla="*/ 82 h 175"/>
                <a:gd name="T38" fmla="*/ 107 w 125"/>
                <a:gd name="T39" fmla="*/ 81 h 175"/>
                <a:gd name="T40" fmla="*/ 108 w 125"/>
                <a:gd name="T41" fmla="*/ 114 h 175"/>
                <a:gd name="T42" fmla="*/ 117 w 125"/>
                <a:gd name="T43" fmla="*/ 117 h 175"/>
                <a:gd name="T44" fmla="*/ 122 w 125"/>
                <a:gd name="T45" fmla="*/ 142 h 175"/>
                <a:gd name="T46" fmla="*/ 125 w 125"/>
                <a:gd name="T47" fmla="*/ 175 h 175"/>
                <a:gd name="T48" fmla="*/ 0 w 125"/>
                <a:gd name="T49" fmla="*/ 175 h 17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25"/>
                <a:gd name="T76" fmla="*/ 0 h 175"/>
                <a:gd name="T77" fmla="*/ 125 w 125"/>
                <a:gd name="T78" fmla="*/ 175 h 17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25" h="175">
                  <a:moveTo>
                    <a:pt x="0" y="175"/>
                  </a:moveTo>
                  <a:lnTo>
                    <a:pt x="0" y="144"/>
                  </a:lnTo>
                  <a:lnTo>
                    <a:pt x="11" y="144"/>
                  </a:lnTo>
                  <a:lnTo>
                    <a:pt x="11" y="118"/>
                  </a:lnTo>
                  <a:lnTo>
                    <a:pt x="23" y="114"/>
                  </a:lnTo>
                  <a:lnTo>
                    <a:pt x="20" y="88"/>
                  </a:lnTo>
                  <a:lnTo>
                    <a:pt x="30" y="84"/>
                  </a:lnTo>
                  <a:lnTo>
                    <a:pt x="30" y="58"/>
                  </a:lnTo>
                  <a:lnTo>
                    <a:pt x="39" y="54"/>
                  </a:lnTo>
                  <a:lnTo>
                    <a:pt x="39" y="28"/>
                  </a:lnTo>
                  <a:lnTo>
                    <a:pt x="48" y="28"/>
                  </a:lnTo>
                  <a:lnTo>
                    <a:pt x="56" y="0"/>
                  </a:lnTo>
                  <a:lnTo>
                    <a:pt x="80" y="0"/>
                  </a:lnTo>
                  <a:lnTo>
                    <a:pt x="81" y="25"/>
                  </a:lnTo>
                  <a:lnTo>
                    <a:pt x="92" y="24"/>
                  </a:lnTo>
                  <a:lnTo>
                    <a:pt x="93" y="49"/>
                  </a:lnTo>
                  <a:lnTo>
                    <a:pt x="102" y="54"/>
                  </a:lnTo>
                  <a:lnTo>
                    <a:pt x="99" y="81"/>
                  </a:lnTo>
                  <a:lnTo>
                    <a:pt x="114" y="82"/>
                  </a:lnTo>
                  <a:lnTo>
                    <a:pt x="107" y="81"/>
                  </a:lnTo>
                  <a:lnTo>
                    <a:pt x="108" y="114"/>
                  </a:lnTo>
                  <a:lnTo>
                    <a:pt x="117" y="117"/>
                  </a:lnTo>
                  <a:lnTo>
                    <a:pt x="122" y="142"/>
                  </a:lnTo>
                  <a:lnTo>
                    <a:pt x="125" y="175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322" name="Group 577"/>
          <p:cNvGrpSpPr>
            <a:grpSpLocks/>
          </p:cNvGrpSpPr>
          <p:nvPr/>
        </p:nvGrpSpPr>
        <p:grpSpPr bwMode="auto">
          <a:xfrm>
            <a:off x="5367338" y="3430588"/>
            <a:ext cx="290512" cy="404812"/>
            <a:chOff x="4290" y="3130"/>
            <a:chExt cx="183" cy="255"/>
          </a:xfrm>
        </p:grpSpPr>
        <p:pic>
          <p:nvPicPr>
            <p:cNvPr id="8335" name="Picture 578" descr="31u_bnrz[1]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" y="3211"/>
              <a:ext cx="121" cy="174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36" name="Freeform 579"/>
            <p:cNvSpPr>
              <a:spLocks/>
            </p:cNvSpPr>
            <p:nvPr/>
          </p:nvSpPr>
          <p:spPr bwMode="auto">
            <a:xfrm>
              <a:off x="4339" y="3143"/>
              <a:ext cx="33" cy="39"/>
            </a:xfrm>
            <a:custGeom>
              <a:avLst/>
              <a:gdLst>
                <a:gd name="T0" fmla="*/ 0 w 199"/>
                <a:gd name="T1" fmla="*/ 0 h 232"/>
                <a:gd name="T2" fmla="*/ 0 w 199"/>
                <a:gd name="T3" fmla="*/ 0 h 232"/>
                <a:gd name="T4" fmla="*/ 0 w 199"/>
                <a:gd name="T5" fmla="*/ 0 h 232"/>
                <a:gd name="T6" fmla="*/ 0 w 199"/>
                <a:gd name="T7" fmla="*/ 0 h 232"/>
                <a:gd name="T8" fmla="*/ 0 w 199"/>
                <a:gd name="T9" fmla="*/ 0 h 232"/>
                <a:gd name="T10" fmla="*/ 0 w 199"/>
                <a:gd name="T11" fmla="*/ 0 h 232"/>
                <a:gd name="T12" fmla="*/ 0 w 199"/>
                <a:gd name="T13" fmla="*/ 0 h 232"/>
                <a:gd name="T14" fmla="*/ 0 w 199"/>
                <a:gd name="T15" fmla="*/ 0 h 232"/>
                <a:gd name="T16" fmla="*/ 0 w 199"/>
                <a:gd name="T17" fmla="*/ 0 h 232"/>
                <a:gd name="T18" fmla="*/ 0 w 199"/>
                <a:gd name="T19" fmla="*/ 0 h 232"/>
                <a:gd name="T20" fmla="*/ 0 w 199"/>
                <a:gd name="T21" fmla="*/ 0 h 232"/>
                <a:gd name="T22" fmla="*/ 0 w 199"/>
                <a:gd name="T23" fmla="*/ 0 h 232"/>
                <a:gd name="T24" fmla="*/ 0 w 199"/>
                <a:gd name="T25" fmla="*/ 0 h 232"/>
                <a:gd name="T26" fmla="*/ 0 w 199"/>
                <a:gd name="T27" fmla="*/ 0 h 232"/>
                <a:gd name="T28" fmla="*/ 0 w 199"/>
                <a:gd name="T29" fmla="*/ 0 h 232"/>
                <a:gd name="T30" fmla="*/ 0 w 199"/>
                <a:gd name="T31" fmla="*/ 0 h 232"/>
                <a:gd name="T32" fmla="*/ 0 w 199"/>
                <a:gd name="T33" fmla="*/ 0 h 232"/>
                <a:gd name="T34" fmla="*/ 0 w 199"/>
                <a:gd name="T35" fmla="*/ 0 h 232"/>
                <a:gd name="T36" fmla="*/ 0 w 199"/>
                <a:gd name="T37" fmla="*/ 0 h 232"/>
                <a:gd name="T38" fmla="*/ 0 w 199"/>
                <a:gd name="T39" fmla="*/ 0 h 232"/>
                <a:gd name="T40" fmla="*/ 0 w 199"/>
                <a:gd name="T41" fmla="*/ 0 h 232"/>
                <a:gd name="T42" fmla="*/ 0 w 199"/>
                <a:gd name="T43" fmla="*/ 0 h 232"/>
                <a:gd name="T44" fmla="*/ 0 w 199"/>
                <a:gd name="T45" fmla="*/ 0 h 232"/>
                <a:gd name="T46" fmla="*/ 0 w 199"/>
                <a:gd name="T47" fmla="*/ 0 h 232"/>
                <a:gd name="T48" fmla="*/ 0 w 199"/>
                <a:gd name="T49" fmla="*/ 0 h 232"/>
                <a:gd name="T50" fmla="*/ 0 w 199"/>
                <a:gd name="T51" fmla="*/ 0 h 232"/>
                <a:gd name="T52" fmla="*/ 0 w 199"/>
                <a:gd name="T53" fmla="*/ 0 h 232"/>
                <a:gd name="T54" fmla="*/ 0 w 199"/>
                <a:gd name="T55" fmla="*/ 0 h 232"/>
                <a:gd name="T56" fmla="*/ 0 w 199"/>
                <a:gd name="T57" fmla="*/ 0 h 232"/>
                <a:gd name="T58" fmla="*/ 0 w 199"/>
                <a:gd name="T59" fmla="*/ 0 h 232"/>
                <a:gd name="T60" fmla="*/ 0 w 199"/>
                <a:gd name="T61" fmla="*/ 0 h 232"/>
                <a:gd name="T62" fmla="*/ 0 w 199"/>
                <a:gd name="T63" fmla="*/ 0 h 232"/>
                <a:gd name="T64" fmla="*/ 0 w 199"/>
                <a:gd name="T65" fmla="*/ 0 h 232"/>
                <a:gd name="T66" fmla="*/ 0 w 199"/>
                <a:gd name="T67" fmla="*/ 0 h 232"/>
                <a:gd name="T68" fmla="*/ 0 w 199"/>
                <a:gd name="T69" fmla="*/ 0 h 232"/>
                <a:gd name="T70" fmla="*/ 0 w 199"/>
                <a:gd name="T71" fmla="*/ 0 h 232"/>
                <a:gd name="T72" fmla="*/ 0 w 199"/>
                <a:gd name="T73" fmla="*/ 0 h 232"/>
                <a:gd name="T74" fmla="*/ 0 w 199"/>
                <a:gd name="T75" fmla="*/ 0 h 232"/>
                <a:gd name="T76" fmla="*/ 0 w 199"/>
                <a:gd name="T77" fmla="*/ 0 h 232"/>
                <a:gd name="T78" fmla="*/ 0 w 199"/>
                <a:gd name="T79" fmla="*/ 0 h 232"/>
                <a:gd name="T80" fmla="*/ 0 w 199"/>
                <a:gd name="T81" fmla="*/ 0 h 232"/>
                <a:gd name="T82" fmla="*/ 0 w 199"/>
                <a:gd name="T83" fmla="*/ 0 h 232"/>
                <a:gd name="T84" fmla="*/ 0 w 199"/>
                <a:gd name="T85" fmla="*/ 0 h 232"/>
                <a:gd name="T86" fmla="*/ 0 w 199"/>
                <a:gd name="T87" fmla="*/ 0 h 232"/>
                <a:gd name="T88" fmla="*/ 0 w 199"/>
                <a:gd name="T89" fmla="*/ 0 h 232"/>
                <a:gd name="T90" fmla="*/ 0 w 199"/>
                <a:gd name="T91" fmla="*/ 0 h 232"/>
                <a:gd name="T92" fmla="*/ 0 w 199"/>
                <a:gd name="T93" fmla="*/ 0 h 232"/>
                <a:gd name="T94" fmla="*/ 0 w 199"/>
                <a:gd name="T95" fmla="*/ 0 h 232"/>
                <a:gd name="T96" fmla="*/ 0 w 199"/>
                <a:gd name="T97" fmla="*/ 0 h 23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99"/>
                <a:gd name="T148" fmla="*/ 0 h 232"/>
                <a:gd name="T149" fmla="*/ 199 w 199"/>
                <a:gd name="T150" fmla="*/ 232 h 23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99" h="232">
                  <a:moveTo>
                    <a:pt x="70" y="29"/>
                  </a:moveTo>
                  <a:lnTo>
                    <a:pt x="55" y="39"/>
                  </a:lnTo>
                  <a:lnTo>
                    <a:pt x="42" y="50"/>
                  </a:lnTo>
                  <a:lnTo>
                    <a:pt x="30" y="63"/>
                  </a:lnTo>
                  <a:lnTo>
                    <a:pt x="20" y="77"/>
                  </a:lnTo>
                  <a:lnTo>
                    <a:pt x="12" y="91"/>
                  </a:lnTo>
                  <a:lnTo>
                    <a:pt x="6" y="108"/>
                  </a:lnTo>
                  <a:lnTo>
                    <a:pt x="2" y="125"/>
                  </a:lnTo>
                  <a:lnTo>
                    <a:pt x="0" y="142"/>
                  </a:lnTo>
                  <a:lnTo>
                    <a:pt x="2" y="166"/>
                  </a:lnTo>
                  <a:lnTo>
                    <a:pt x="12" y="186"/>
                  </a:lnTo>
                  <a:lnTo>
                    <a:pt x="26" y="203"/>
                  </a:lnTo>
                  <a:lnTo>
                    <a:pt x="45" y="216"/>
                  </a:lnTo>
                  <a:lnTo>
                    <a:pt x="66" y="226"/>
                  </a:lnTo>
                  <a:lnTo>
                    <a:pt x="88" y="230"/>
                  </a:lnTo>
                  <a:lnTo>
                    <a:pt x="111" y="232"/>
                  </a:lnTo>
                  <a:lnTo>
                    <a:pt x="134" y="228"/>
                  </a:lnTo>
                  <a:lnTo>
                    <a:pt x="138" y="228"/>
                  </a:lnTo>
                  <a:lnTo>
                    <a:pt x="143" y="226"/>
                  </a:lnTo>
                  <a:lnTo>
                    <a:pt x="147" y="222"/>
                  </a:lnTo>
                  <a:lnTo>
                    <a:pt x="148" y="218"/>
                  </a:lnTo>
                  <a:lnTo>
                    <a:pt x="145" y="212"/>
                  </a:lnTo>
                  <a:lnTo>
                    <a:pt x="141" y="207"/>
                  </a:lnTo>
                  <a:lnTo>
                    <a:pt x="135" y="203"/>
                  </a:lnTo>
                  <a:lnTo>
                    <a:pt x="129" y="201"/>
                  </a:lnTo>
                  <a:lnTo>
                    <a:pt x="117" y="197"/>
                  </a:lnTo>
                  <a:lnTo>
                    <a:pt x="105" y="195"/>
                  </a:lnTo>
                  <a:lnTo>
                    <a:pt x="94" y="193"/>
                  </a:lnTo>
                  <a:lnTo>
                    <a:pt x="83" y="190"/>
                  </a:lnTo>
                  <a:lnTo>
                    <a:pt x="73" y="187"/>
                  </a:lnTo>
                  <a:lnTo>
                    <a:pt x="62" y="182"/>
                  </a:lnTo>
                  <a:lnTo>
                    <a:pt x="53" y="176"/>
                  </a:lnTo>
                  <a:lnTo>
                    <a:pt x="43" y="167"/>
                  </a:lnTo>
                  <a:lnTo>
                    <a:pt x="40" y="128"/>
                  </a:lnTo>
                  <a:lnTo>
                    <a:pt x="49" y="96"/>
                  </a:lnTo>
                  <a:lnTo>
                    <a:pt x="68" y="71"/>
                  </a:lnTo>
                  <a:lnTo>
                    <a:pt x="94" y="50"/>
                  </a:lnTo>
                  <a:lnTo>
                    <a:pt x="122" y="34"/>
                  </a:lnTo>
                  <a:lnTo>
                    <a:pt x="151" y="21"/>
                  </a:lnTo>
                  <a:lnTo>
                    <a:pt x="178" y="12"/>
                  </a:lnTo>
                  <a:lnTo>
                    <a:pt x="199" y="4"/>
                  </a:lnTo>
                  <a:lnTo>
                    <a:pt x="186" y="1"/>
                  </a:lnTo>
                  <a:lnTo>
                    <a:pt x="172" y="0"/>
                  </a:lnTo>
                  <a:lnTo>
                    <a:pt x="156" y="2"/>
                  </a:lnTo>
                  <a:lnTo>
                    <a:pt x="138" y="4"/>
                  </a:lnTo>
                  <a:lnTo>
                    <a:pt x="121" y="10"/>
                  </a:lnTo>
                  <a:lnTo>
                    <a:pt x="103" y="16"/>
                  </a:lnTo>
                  <a:lnTo>
                    <a:pt x="86" y="23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37" name="Freeform 580"/>
            <p:cNvSpPr>
              <a:spLocks/>
            </p:cNvSpPr>
            <p:nvPr/>
          </p:nvSpPr>
          <p:spPr bwMode="auto">
            <a:xfrm>
              <a:off x="4395" y="3142"/>
              <a:ext cx="22" cy="30"/>
            </a:xfrm>
            <a:custGeom>
              <a:avLst/>
              <a:gdLst>
                <a:gd name="T0" fmla="*/ 0 w 128"/>
                <a:gd name="T1" fmla="*/ 0 h 180"/>
                <a:gd name="T2" fmla="*/ 0 w 128"/>
                <a:gd name="T3" fmla="*/ 0 h 180"/>
                <a:gd name="T4" fmla="*/ 0 w 128"/>
                <a:gd name="T5" fmla="*/ 0 h 180"/>
                <a:gd name="T6" fmla="*/ 0 w 128"/>
                <a:gd name="T7" fmla="*/ 0 h 180"/>
                <a:gd name="T8" fmla="*/ 0 w 128"/>
                <a:gd name="T9" fmla="*/ 0 h 180"/>
                <a:gd name="T10" fmla="*/ 0 w 128"/>
                <a:gd name="T11" fmla="*/ 0 h 180"/>
                <a:gd name="T12" fmla="*/ 0 w 128"/>
                <a:gd name="T13" fmla="*/ 0 h 180"/>
                <a:gd name="T14" fmla="*/ 0 w 128"/>
                <a:gd name="T15" fmla="*/ 0 h 180"/>
                <a:gd name="T16" fmla="*/ 0 w 128"/>
                <a:gd name="T17" fmla="*/ 0 h 180"/>
                <a:gd name="T18" fmla="*/ 0 w 128"/>
                <a:gd name="T19" fmla="*/ 0 h 180"/>
                <a:gd name="T20" fmla="*/ 0 w 128"/>
                <a:gd name="T21" fmla="*/ 0 h 180"/>
                <a:gd name="T22" fmla="*/ 0 w 128"/>
                <a:gd name="T23" fmla="*/ 0 h 180"/>
                <a:gd name="T24" fmla="*/ 0 w 128"/>
                <a:gd name="T25" fmla="*/ 0 h 180"/>
                <a:gd name="T26" fmla="*/ 0 w 128"/>
                <a:gd name="T27" fmla="*/ 0 h 180"/>
                <a:gd name="T28" fmla="*/ 0 w 128"/>
                <a:gd name="T29" fmla="*/ 0 h 180"/>
                <a:gd name="T30" fmla="*/ 0 w 128"/>
                <a:gd name="T31" fmla="*/ 0 h 180"/>
                <a:gd name="T32" fmla="*/ 0 w 128"/>
                <a:gd name="T33" fmla="*/ 0 h 180"/>
                <a:gd name="T34" fmla="*/ 0 w 128"/>
                <a:gd name="T35" fmla="*/ 0 h 180"/>
                <a:gd name="T36" fmla="*/ 0 w 128"/>
                <a:gd name="T37" fmla="*/ 0 h 180"/>
                <a:gd name="T38" fmla="*/ 0 w 128"/>
                <a:gd name="T39" fmla="*/ 0 h 180"/>
                <a:gd name="T40" fmla="*/ 0 w 128"/>
                <a:gd name="T41" fmla="*/ 0 h 180"/>
                <a:gd name="T42" fmla="*/ 0 w 128"/>
                <a:gd name="T43" fmla="*/ 0 h 180"/>
                <a:gd name="T44" fmla="*/ 0 w 128"/>
                <a:gd name="T45" fmla="*/ 0 h 180"/>
                <a:gd name="T46" fmla="*/ 0 w 128"/>
                <a:gd name="T47" fmla="*/ 0 h 180"/>
                <a:gd name="T48" fmla="*/ 0 w 128"/>
                <a:gd name="T49" fmla="*/ 0 h 180"/>
                <a:gd name="T50" fmla="*/ 0 w 128"/>
                <a:gd name="T51" fmla="*/ 0 h 180"/>
                <a:gd name="T52" fmla="*/ 0 w 128"/>
                <a:gd name="T53" fmla="*/ 0 h 180"/>
                <a:gd name="T54" fmla="*/ 0 w 128"/>
                <a:gd name="T55" fmla="*/ 0 h 180"/>
                <a:gd name="T56" fmla="*/ 0 w 128"/>
                <a:gd name="T57" fmla="*/ 0 h 180"/>
                <a:gd name="T58" fmla="*/ 0 w 128"/>
                <a:gd name="T59" fmla="*/ 0 h 180"/>
                <a:gd name="T60" fmla="*/ 0 w 128"/>
                <a:gd name="T61" fmla="*/ 0 h 180"/>
                <a:gd name="T62" fmla="*/ 0 w 128"/>
                <a:gd name="T63" fmla="*/ 0 h 180"/>
                <a:gd name="T64" fmla="*/ 0 w 128"/>
                <a:gd name="T65" fmla="*/ 0 h 180"/>
                <a:gd name="T66" fmla="*/ 0 w 128"/>
                <a:gd name="T67" fmla="*/ 0 h 180"/>
                <a:gd name="T68" fmla="*/ 0 w 128"/>
                <a:gd name="T69" fmla="*/ 0 h 180"/>
                <a:gd name="T70" fmla="*/ 0 w 128"/>
                <a:gd name="T71" fmla="*/ 0 h 180"/>
                <a:gd name="T72" fmla="*/ 0 w 128"/>
                <a:gd name="T73" fmla="*/ 0 h 180"/>
                <a:gd name="T74" fmla="*/ 0 w 128"/>
                <a:gd name="T75" fmla="*/ 0 h 180"/>
                <a:gd name="T76" fmla="*/ 0 w 128"/>
                <a:gd name="T77" fmla="*/ 0 h 180"/>
                <a:gd name="T78" fmla="*/ 0 w 128"/>
                <a:gd name="T79" fmla="*/ 0 h 180"/>
                <a:gd name="T80" fmla="*/ 0 w 128"/>
                <a:gd name="T81" fmla="*/ 0 h 18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8"/>
                <a:gd name="T124" fmla="*/ 0 h 180"/>
                <a:gd name="T125" fmla="*/ 128 w 128"/>
                <a:gd name="T126" fmla="*/ 180 h 18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8" h="180">
                  <a:moveTo>
                    <a:pt x="108" y="59"/>
                  </a:moveTo>
                  <a:lnTo>
                    <a:pt x="113" y="77"/>
                  </a:lnTo>
                  <a:lnTo>
                    <a:pt x="111" y="94"/>
                  </a:lnTo>
                  <a:lnTo>
                    <a:pt x="103" y="108"/>
                  </a:lnTo>
                  <a:lnTo>
                    <a:pt x="91" y="121"/>
                  </a:lnTo>
                  <a:lnTo>
                    <a:pt x="77" y="132"/>
                  </a:lnTo>
                  <a:lnTo>
                    <a:pt x="61" y="144"/>
                  </a:lnTo>
                  <a:lnTo>
                    <a:pt x="45" y="154"/>
                  </a:lnTo>
                  <a:lnTo>
                    <a:pt x="30" y="164"/>
                  </a:lnTo>
                  <a:lnTo>
                    <a:pt x="28" y="168"/>
                  </a:lnTo>
                  <a:lnTo>
                    <a:pt x="27" y="170"/>
                  </a:lnTo>
                  <a:lnTo>
                    <a:pt x="27" y="174"/>
                  </a:lnTo>
                  <a:lnTo>
                    <a:pt x="28" y="177"/>
                  </a:lnTo>
                  <a:lnTo>
                    <a:pt x="32" y="179"/>
                  </a:lnTo>
                  <a:lnTo>
                    <a:pt x="35" y="180"/>
                  </a:lnTo>
                  <a:lnTo>
                    <a:pt x="37" y="180"/>
                  </a:lnTo>
                  <a:lnTo>
                    <a:pt x="41" y="179"/>
                  </a:lnTo>
                  <a:lnTo>
                    <a:pt x="60" y="169"/>
                  </a:lnTo>
                  <a:lnTo>
                    <a:pt x="77" y="158"/>
                  </a:lnTo>
                  <a:lnTo>
                    <a:pt x="94" y="145"/>
                  </a:lnTo>
                  <a:lnTo>
                    <a:pt x="109" y="130"/>
                  </a:lnTo>
                  <a:lnTo>
                    <a:pt x="120" y="114"/>
                  </a:lnTo>
                  <a:lnTo>
                    <a:pt x="127" y="95"/>
                  </a:lnTo>
                  <a:lnTo>
                    <a:pt x="128" y="76"/>
                  </a:lnTo>
                  <a:lnTo>
                    <a:pt x="123" y="55"/>
                  </a:lnTo>
                  <a:lnTo>
                    <a:pt x="113" y="39"/>
                  </a:lnTo>
                  <a:lnTo>
                    <a:pt x="97" y="25"/>
                  </a:lnTo>
                  <a:lnTo>
                    <a:pt x="79" y="15"/>
                  </a:lnTo>
                  <a:lnTo>
                    <a:pt x="57" y="7"/>
                  </a:lnTo>
                  <a:lnTo>
                    <a:pt x="36" y="2"/>
                  </a:lnTo>
                  <a:lnTo>
                    <a:pt x="19" y="0"/>
                  </a:lnTo>
                  <a:lnTo>
                    <a:pt x="6" y="0"/>
                  </a:lnTo>
                  <a:lnTo>
                    <a:pt x="0" y="4"/>
                  </a:lnTo>
                  <a:lnTo>
                    <a:pt x="14" y="9"/>
                  </a:lnTo>
                  <a:lnTo>
                    <a:pt x="29" y="14"/>
                  </a:lnTo>
                  <a:lnTo>
                    <a:pt x="46" y="19"/>
                  </a:lnTo>
                  <a:lnTo>
                    <a:pt x="61" y="23"/>
                  </a:lnTo>
                  <a:lnTo>
                    <a:pt x="76" y="29"/>
                  </a:lnTo>
                  <a:lnTo>
                    <a:pt x="89" y="37"/>
                  </a:lnTo>
                  <a:lnTo>
                    <a:pt x="100" y="46"/>
                  </a:lnTo>
                  <a:lnTo>
                    <a:pt x="108" y="5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38" name="Freeform 581"/>
            <p:cNvSpPr>
              <a:spLocks/>
            </p:cNvSpPr>
            <p:nvPr/>
          </p:nvSpPr>
          <p:spPr bwMode="auto">
            <a:xfrm>
              <a:off x="4318" y="3135"/>
              <a:ext cx="54" cy="63"/>
            </a:xfrm>
            <a:custGeom>
              <a:avLst/>
              <a:gdLst>
                <a:gd name="T0" fmla="*/ 0 w 322"/>
                <a:gd name="T1" fmla="*/ 0 h 378"/>
                <a:gd name="T2" fmla="*/ 0 w 322"/>
                <a:gd name="T3" fmla="*/ 0 h 378"/>
                <a:gd name="T4" fmla="*/ 0 w 322"/>
                <a:gd name="T5" fmla="*/ 0 h 378"/>
                <a:gd name="T6" fmla="*/ 0 w 322"/>
                <a:gd name="T7" fmla="*/ 0 h 378"/>
                <a:gd name="T8" fmla="*/ 0 w 322"/>
                <a:gd name="T9" fmla="*/ 0 h 378"/>
                <a:gd name="T10" fmla="*/ 0 w 322"/>
                <a:gd name="T11" fmla="*/ 0 h 378"/>
                <a:gd name="T12" fmla="*/ 0 w 322"/>
                <a:gd name="T13" fmla="*/ 0 h 378"/>
                <a:gd name="T14" fmla="*/ 0 w 322"/>
                <a:gd name="T15" fmla="*/ 0 h 378"/>
                <a:gd name="T16" fmla="*/ 0 w 322"/>
                <a:gd name="T17" fmla="*/ 0 h 378"/>
                <a:gd name="T18" fmla="*/ 0 w 322"/>
                <a:gd name="T19" fmla="*/ 0 h 378"/>
                <a:gd name="T20" fmla="*/ 0 w 322"/>
                <a:gd name="T21" fmla="*/ 0 h 378"/>
                <a:gd name="T22" fmla="*/ 0 w 322"/>
                <a:gd name="T23" fmla="*/ 0 h 378"/>
                <a:gd name="T24" fmla="*/ 0 w 322"/>
                <a:gd name="T25" fmla="*/ 0 h 378"/>
                <a:gd name="T26" fmla="*/ 0 w 322"/>
                <a:gd name="T27" fmla="*/ 0 h 378"/>
                <a:gd name="T28" fmla="*/ 0 w 322"/>
                <a:gd name="T29" fmla="*/ 0 h 378"/>
                <a:gd name="T30" fmla="*/ 0 w 322"/>
                <a:gd name="T31" fmla="*/ 0 h 378"/>
                <a:gd name="T32" fmla="*/ 0 w 322"/>
                <a:gd name="T33" fmla="*/ 0 h 378"/>
                <a:gd name="T34" fmla="*/ 0 w 322"/>
                <a:gd name="T35" fmla="*/ 0 h 378"/>
                <a:gd name="T36" fmla="*/ 0 w 322"/>
                <a:gd name="T37" fmla="*/ 0 h 378"/>
                <a:gd name="T38" fmla="*/ 0 w 322"/>
                <a:gd name="T39" fmla="*/ 0 h 378"/>
                <a:gd name="T40" fmla="*/ 0 w 322"/>
                <a:gd name="T41" fmla="*/ 0 h 378"/>
                <a:gd name="T42" fmla="*/ 0 w 322"/>
                <a:gd name="T43" fmla="*/ 0 h 378"/>
                <a:gd name="T44" fmla="*/ 0 w 322"/>
                <a:gd name="T45" fmla="*/ 0 h 378"/>
                <a:gd name="T46" fmla="*/ 0 w 322"/>
                <a:gd name="T47" fmla="*/ 0 h 378"/>
                <a:gd name="T48" fmla="*/ 0 w 322"/>
                <a:gd name="T49" fmla="*/ 0 h 378"/>
                <a:gd name="T50" fmla="*/ 0 w 322"/>
                <a:gd name="T51" fmla="*/ 0 h 378"/>
                <a:gd name="T52" fmla="*/ 0 w 322"/>
                <a:gd name="T53" fmla="*/ 0 h 378"/>
                <a:gd name="T54" fmla="*/ 0 w 322"/>
                <a:gd name="T55" fmla="*/ 0 h 378"/>
                <a:gd name="T56" fmla="*/ 0 w 322"/>
                <a:gd name="T57" fmla="*/ 0 h 378"/>
                <a:gd name="T58" fmla="*/ 0 w 322"/>
                <a:gd name="T59" fmla="*/ 0 h 378"/>
                <a:gd name="T60" fmla="*/ 0 w 322"/>
                <a:gd name="T61" fmla="*/ 0 h 378"/>
                <a:gd name="T62" fmla="*/ 0 w 322"/>
                <a:gd name="T63" fmla="*/ 0 h 378"/>
                <a:gd name="T64" fmla="*/ 0 w 322"/>
                <a:gd name="T65" fmla="*/ 0 h 378"/>
                <a:gd name="T66" fmla="*/ 0 w 322"/>
                <a:gd name="T67" fmla="*/ 0 h 378"/>
                <a:gd name="T68" fmla="*/ 0 w 322"/>
                <a:gd name="T69" fmla="*/ 0 h 378"/>
                <a:gd name="T70" fmla="*/ 0 w 322"/>
                <a:gd name="T71" fmla="*/ 0 h 378"/>
                <a:gd name="T72" fmla="*/ 0 w 322"/>
                <a:gd name="T73" fmla="*/ 0 h 378"/>
                <a:gd name="T74" fmla="*/ 0 w 322"/>
                <a:gd name="T75" fmla="*/ 0 h 378"/>
                <a:gd name="T76" fmla="*/ 0 w 322"/>
                <a:gd name="T77" fmla="*/ 0 h 378"/>
                <a:gd name="T78" fmla="*/ 0 w 322"/>
                <a:gd name="T79" fmla="*/ 0 h 378"/>
                <a:gd name="T80" fmla="*/ 0 w 322"/>
                <a:gd name="T81" fmla="*/ 0 h 378"/>
                <a:gd name="T82" fmla="*/ 0 w 322"/>
                <a:gd name="T83" fmla="*/ 0 h 378"/>
                <a:gd name="T84" fmla="*/ 0 w 322"/>
                <a:gd name="T85" fmla="*/ 0 h 378"/>
                <a:gd name="T86" fmla="*/ 0 w 322"/>
                <a:gd name="T87" fmla="*/ 0 h 37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2"/>
                <a:gd name="T133" fmla="*/ 0 h 378"/>
                <a:gd name="T134" fmla="*/ 322 w 322"/>
                <a:gd name="T135" fmla="*/ 378 h 37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2" h="378">
                  <a:moveTo>
                    <a:pt x="125" y="49"/>
                  </a:moveTo>
                  <a:lnTo>
                    <a:pt x="100" y="70"/>
                  </a:lnTo>
                  <a:lnTo>
                    <a:pt x="76" y="90"/>
                  </a:lnTo>
                  <a:lnTo>
                    <a:pt x="53" y="115"/>
                  </a:lnTo>
                  <a:lnTo>
                    <a:pt x="34" y="140"/>
                  </a:lnTo>
                  <a:lnTo>
                    <a:pt x="17" y="166"/>
                  </a:lnTo>
                  <a:lnTo>
                    <a:pt x="5" y="195"/>
                  </a:lnTo>
                  <a:lnTo>
                    <a:pt x="0" y="226"/>
                  </a:lnTo>
                  <a:lnTo>
                    <a:pt x="1" y="258"/>
                  </a:lnTo>
                  <a:lnTo>
                    <a:pt x="3" y="266"/>
                  </a:lnTo>
                  <a:lnTo>
                    <a:pt x="5" y="275"/>
                  </a:lnTo>
                  <a:lnTo>
                    <a:pt x="9" y="282"/>
                  </a:lnTo>
                  <a:lnTo>
                    <a:pt x="14" y="290"/>
                  </a:lnTo>
                  <a:lnTo>
                    <a:pt x="19" y="297"/>
                  </a:lnTo>
                  <a:lnTo>
                    <a:pt x="26" y="304"/>
                  </a:lnTo>
                  <a:lnTo>
                    <a:pt x="32" y="310"/>
                  </a:lnTo>
                  <a:lnTo>
                    <a:pt x="41" y="314"/>
                  </a:lnTo>
                  <a:lnTo>
                    <a:pt x="56" y="324"/>
                  </a:lnTo>
                  <a:lnTo>
                    <a:pt x="71" y="332"/>
                  </a:lnTo>
                  <a:lnTo>
                    <a:pt x="86" y="338"/>
                  </a:lnTo>
                  <a:lnTo>
                    <a:pt x="103" y="344"/>
                  </a:lnTo>
                  <a:lnTo>
                    <a:pt x="119" y="350"/>
                  </a:lnTo>
                  <a:lnTo>
                    <a:pt x="136" y="355"/>
                  </a:lnTo>
                  <a:lnTo>
                    <a:pt x="152" y="359"/>
                  </a:lnTo>
                  <a:lnTo>
                    <a:pt x="168" y="363"/>
                  </a:lnTo>
                  <a:lnTo>
                    <a:pt x="186" y="366"/>
                  </a:lnTo>
                  <a:lnTo>
                    <a:pt x="202" y="368"/>
                  </a:lnTo>
                  <a:lnTo>
                    <a:pt x="220" y="371"/>
                  </a:lnTo>
                  <a:lnTo>
                    <a:pt x="238" y="373"/>
                  </a:lnTo>
                  <a:lnTo>
                    <a:pt x="254" y="374"/>
                  </a:lnTo>
                  <a:lnTo>
                    <a:pt x="272" y="375"/>
                  </a:lnTo>
                  <a:lnTo>
                    <a:pt x="289" y="376"/>
                  </a:lnTo>
                  <a:lnTo>
                    <a:pt x="306" y="378"/>
                  </a:lnTo>
                  <a:lnTo>
                    <a:pt x="311" y="378"/>
                  </a:lnTo>
                  <a:lnTo>
                    <a:pt x="316" y="375"/>
                  </a:lnTo>
                  <a:lnTo>
                    <a:pt x="320" y="371"/>
                  </a:lnTo>
                  <a:lnTo>
                    <a:pt x="322" y="366"/>
                  </a:lnTo>
                  <a:lnTo>
                    <a:pt x="322" y="360"/>
                  </a:lnTo>
                  <a:lnTo>
                    <a:pt x="320" y="356"/>
                  </a:lnTo>
                  <a:lnTo>
                    <a:pt x="315" y="352"/>
                  </a:lnTo>
                  <a:lnTo>
                    <a:pt x="309" y="350"/>
                  </a:lnTo>
                  <a:lnTo>
                    <a:pt x="294" y="347"/>
                  </a:lnTo>
                  <a:lnTo>
                    <a:pt x="279" y="344"/>
                  </a:lnTo>
                  <a:lnTo>
                    <a:pt x="263" y="341"/>
                  </a:lnTo>
                  <a:lnTo>
                    <a:pt x="247" y="338"/>
                  </a:lnTo>
                  <a:lnTo>
                    <a:pt x="232" y="336"/>
                  </a:lnTo>
                  <a:lnTo>
                    <a:pt x="216" y="334"/>
                  </a:lnTo>
                  <a:lnTo>
                    <a:pt x="200" y="332"/>
                  </a:lnTo>
                  <a:lnTo>
                    <a:pt x="185" y="328"/>
                  </a:lnTo>
                  <a:lnTo>
                    <a:pt x="170" y="326"/>
                  </a:lnTo>
                  <a:lnTo>
                    <a:pt x="154" y="322"/>
                  </a:lnTo>
                  <a:lnTo>
                    <a:pt x="139" y="318"/>
                  </a:lnTo>
                  <a:lnTo>
                    <a:pt x="124" y="314"/>
                  </a:lnTo>
                  <a:lnTo>
                    <a:pt x="110" y="309"/>
                  </a:lnTo>
                  <a:lnTo>
                    <a:pt x="94" y="303"/>
                  </a:lnTo>
                  <a:lnTo>
                    <a:pt x="80" y="297"/>
                  </a:lnTo>
                  <a:lnTo>
                    <a:pt x="66" y="289"/>
                  </a:lnTo>
                  <a:lnTo>
                    <a:pt x="55" y="281"/>
                  </a:lnTo>
                  <a:lnTo>
                    <a:pt x="45" y="271"/>
                  </a:lnTo>
                  <a:lnTo>
                    <a:pt x="38" y="259"/>
                  </a:lnTo>
                  <a:lnTo>
                    <a:pt x="35" y="245"/>
                  </a:lnTo>
                  <a:lnTo>
                    <a:pt x="34" y="232"/>
                  </a:lnTo>
                  <a:lnTo>
                    <a:pt x="35" y="216"/>
                  </a:lnTo>
                  <a:lnTo>
                    <a:pt x="38" y="200"/>
                  </a:lnTo>
                  <a:lnTo>
                    <a:pt x="43" y="187"/>
                  </a:lnTo>
                  <a:lnTo>
                    <a:pt x="51" y="170"/>
                  </a:lnTo>
                  <a:lnTo>
                    <a:pt x="60" y="152"/>
                  </a:lnTo>
                  <a:lnTo>
                    <a:pt x="71" y="137"/>
                  </a:lnTo>
                  <a:lnTo>
                    <a:pt x="83" y="124"/>
                  </a:lnTo>
                  <a:lnTo>
                    <a:pt x="94" y="110"/>
                  </a:lnTo>
                  <a:lnTo>
                    <a:pt x="107" y="96"/>
                  </a:lnTo>
                  <a:lnTo>
                    <a:pt x="123" y="82"/>
                  </a:lnTo>
                  <a:lnTo>
                    <a:pt x="138" y="69"/>
                  </a:lnTo>
                  <a:lnTo>
                    <a:pt x="153" y="57"/>
                  </a:lnTo>
                  <a:lnTo>
                    <a:pt x="173" y="47"/>
                  </a:lnTo>
                  <a:lnTo>
                    <a:pt x="195" y="38"/>
                  </a:lnTo>
                  <a:lnTo>
                    <a:pt x="218" y="28"/>
                  </a:lnTo>
                  <a:lnTo>
                    <a:pt x="238" y="20"/>
                  </a:lnTo>
                  <a:lnTo>
                    <a:pt x="254" y="13"/>
                  </a:lnTo>
                  <a:lnTo>
                    <a:pt x="264" y="7"/>
                  </a:lnTo>
                  <a:lnTo>
                    <a:pt x="268" y="2"/>
                  </a:lnTo>
                  <a:lnTo>
                    <a:pt x="256" y="0"/>
                  </a:lnTo>
                  <a:lnTo>
                    <a:pt x="240" y="1"/>
                  </a:lnTo>
                  <a:lnTo>
                    <a:pt x="221" y="4"/>
                  </a:lnTo>
                  <a:lnTo>
                    <a:pt x="201" y="10"/>
                  </a:lnTo>
                  <a:lnTo>
                    <a:pt x="180" y="18"/>
                  </a:lnTo>
                  <a:lnTo>
                    <a:pt x="160" y="27"/>
                  </a:lnTo>
                  <a:lnTo>
                    <a:pt x="141" y="38"/>
                  </a:lnTo>
                  <a:lnTo>
                    <a:pt x="125" y="4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39" name="Freeform 582"/>
            <p:cNvSpPr>
              <a:spLocks/>
            </p:cNvSpPr>
            <p:nvPr/>
          </p:nvSpPr>
          <p:spPr bwMode="auto">
            <a:xfrm>
              <a:off x="4394" y="3133"/>
              <a:ext cx="47" cy="42"/>
            </a:xfrm>
            <a:custGeom>
              <a:avLst/>
              <a:gdLst>
                <a:gd name="T0" fmla="*/ 0 w 283"/>
                <a:gd name="T1" fmla="*/ 0 h 252"/>
                <a:gd name="T2" fmla="*/ 0 w 283"/>
                <a:gd name="T3" fmla="*/ 0 h 252"/>
                <a:gd name="T4" fmla="*/ 0 w 283"/>
                <a:gd name="T5" fmla="*/ 0 h 252"/>
                <a:gd name="T6" fmla="*/ 0 w 283"/>
                <a:gd name="T7" fmla="*/ 0 h 252"/>
                <a:gd name="T8" fmla="*/ 0 w 283"/>
                <a:gd name="T9" fmla="*/ 0 h 252"/>
                <a:gd name="T10" fmla="*/ 0 w 283"/>
                <a:gd name="T11" fmla="*/ 0 h 252"/>
                <a:gd name="T12" fmla="*/ 0 w 283"/>
                <a:gd name="T13" fmla="*/ 0 h 252"/>
                <a:gd name="T14" fmla="*/ 0 w 283"/>
                <a:gd name="T15" fmla="*/ 0 h 252"/>
                <a:gd name="T16" fmla="*/ 0 w 283"/>
                <a:gd name="T17" fmla="*/ 0 h 252"/>
                <a:gd name="T18" fmla="*/ 0 w 283"/>
                <a:gd name="T19" fmla="*/ 0 h 252"/>
                <a:gd name="T20" fmla="*/ 0 w 283"/>
                <a:gd name="T21" fmla="*/ 0 h 252"/>
                <a:gd name="T22" fmla="*/ 0 w 283"/>
                <a:gd name="T23" fmla="*/ 0 h 252"/>
                <a:gd name="T24" fmla="*/ 0 w 283"/>
                <a:gd name="T25" fmla="*/ 0 h 252"/>
                <a:gd name="T26" fmla="*/ 0 w 283"/>
                <a:gd name="T27" fmla="*/ 0 h 252"/>
                <a:gd name="T28" fmla="*/ 0 w 283"/>
                <a:gd name="T29" fmla="*/ 0 h 252"/>
                <a:gd name="T30" fmla="*/ 0 w 283"/>
                <a:gd name="T31" fmla="*/ 0 h 252"/>
                <a:gd name="T32" fmla="*/ 0 w 283"/>
                <a:gd name="T33" fmla="*/ 0 h 252"/>
                <a:gd name="T34" fmla="*/ 0 w 283"/>
                <a:gd name="T35" fmla="*/ 0 h 252"/>
                <a:gd name="T36" fmla="*/ 0 w 283"/>
                <a:gd name="T37" fmla="*/ 0 h 252"/>
                <a:gd name="T38" fmla="*/ 0 w 283"/>
                <a:gd name="T39" fmla="*/ 0 h 252"/>
                <a:gd name="T40" fmla="*/ 0 w 283"/>
                <a:gd name="T41" fmla="*/ 0 h 252"/>
                <a:gd name="T42" fmla="*/ 0 w 283"/>
                <a:gd name="T43" fmla="*/ 0 h 252"/>
                <a:gd name="T44" fmla="*/ 0 w 283"/>
                <a:gd name="T45" fmla="*/ 0 h 252"/>
                <a:gd name="T46" fmla="*/ 0 w 283"/>
                <a:gd name="T47" fmla="*/ 0 h 252"/>
                <a:gd name="T48" fmla="*/ 0 w 283"/>
                <a:gd name="T49" fmla="*/ 0 h 252"/>
                <a:gd name="T50" fmla="*/ 0 w 283"/>
                <a:gd name="T51" fmla="*/ 0 h 252"/>
                <a:gd name="T52" fmla="*/ 0 w 283"/>
                <a:gd name="T53" fmla="*/ 0 h 252"/>
                <a:gd name="T54" fmla="*/ 0 w 283"/>
                <a:gd name="T55" fmla="*/ 0 h 252"/>
                <a:gd name="T56" fmla="*/ 0 w 283"/>
                <a:gd name="T57" fmla="*/ 0 h 252"/>
                <a:gd name="T58" fmla="*/ 0 w 283"/>
                <a:gd name="T59" fmla="*/ 0 h 252"/>
                <a:gd name="T60" fmla="*/ 0 w 283"/>
                <a:gd name="T61" fmla="*/ 0 h 252"/>
                <a:gd name="T62" fmla="*/ 0 w 283"/>
                <a:gd name="T63" fmla="*/ 0 h 252"/>
                <a:gd name="T64" fmla="*/ 0 w 283"/>
                <a:gd name="T65" fmla="*/ 0 h 252"/>
                <a:gd name="T66" fmla="*/ 0 w 283"/>
                <a:gd name="T67" fmla="*/ 0 h 252"/>
                <a:gd name="T68" fmla="*/ 0 w 283"/>
                <a:gd name="T69" fmla="*/ 0 h 252"/>
                <a:gd name="T70" fmla="*/ 0 w 283"/>
                <a:gd name="T71" fmla="*/ 0 h 252"/>
                <a:gd name="T72" fmla="*/ 0 w 283"/>
                <a:gd name="T73" fmla="*/ 0 h 252"/>
                <a:gd name="T74" fmla="*/ 0 w 283"/>
                <a:gd name="T75" fmla="*/ 0 h 252"/>
                <a:gd name="T76" fmla="*/ 0 w 283"/>
                <a:gd name="T77" fmla="*/ 0 h 252"/>
                <a:gd name="T78" fmla="*/ 0 w 283"/>
                <a:gd name="T79" fmla="*/ 0 h 252"/>
                <a:gd name="T80" fmla="*/ 0 w 283"/>
                <a:gd name="T81" fmla="*/ 0 h 252"/>
                <a:gd name="T82" fmla="*/ 0 w 283"/>
                <a:gd name="T83" fmla="*/ 0 h 252"/>
                <a:gd name="T84" fmla="*/ 0 w 283"/>
                <a:gd name="T85" fmla="*/ 0 h 252"/>
                <a:gd name="T86" fmla="*/ 0 w 283"/>
                <a:gd name="T87" fmla="*/ 0 h 252"/>
                <a:gd name="T88" fmla="*/ 0 w 283"/>
                <a:gd name="T89" fmla="*/ 0 h 252"/>
                <a:gd name="T90" fmla="*/ 0 w 283"/>
                <a:gd name="T91" fmla="*/ 0 h 252"/>
                <a:gd name="T92" fmla="*/ 0 w 283"/>
                <a:gd name="T93" fmla="*/ 0 h 252"/>
                <a:gd name="T94" fmla="*/ 0 w 283"/>
                <a:gd name="T95" fmla="*/ 0 h 252"/>
                <a:gd name="T96" fmla="*/ 0 w 283"/>
                <a:gd name="T97" fmla="*/ 0 h 252"/>
                <a:gd name="T98" fmla="*/ 0 w 283"/>
                <a:gd name="T99" fmla="*/ 0 h 252"/>
                <a:gd name="T100" fmla="*/ 0 w 283"/>
                <a:gd name="T101" fmla="*/ 0 h 252"/>
                <a:gd name="T102" fmla="*/ 0 w 283"/>
                <a:gd name="T103" fmla="*/ 0 h 252"/>
                <a:gd name="T104" fmla="*/ 0 w 283"/>
                <a:gd name="T105" fmla="*/ 0 h 252"/>
                <a:gd name="T106" fmla="*/ 0 w 283"/>
                <a:gd name="T107" fmla="*/ 0 h 252"/>
                <a:gd name="T108" fmla="*/ 0 w 283"/>
                <a:gd name="T109" fmla="*/ 0 h 252"/>
                <a:gd name="T110" fmla="*/ 0 w 283"/>
                <a:gd name="T111" fmla="*/ 0 h 252"/>
                <a:gd name="T112" fmla="*/ 0 w 283"/>
                <a:gd name="T113" fmla="*/ 0 h 252"/>
                <a:gd name="T114" fmla="*/ 0 w 283"/>
                <a:gd name="T115" fmla="*/ 0 h 252"/>
                <a:gd name="T116" fmla="*/ 0 w 283"/>
                <a:gd name="T117" fmla="*/ 0 h 252"/>
                <a:gd name="T118" fmla="*/ 0 w 283"/>
                <a:gd name="T119" fmla="*/ 0 h 252"/>
                <a:gd name="T120" fmla="*/ 0 w 283"/>
                <a:gd name="T121" fmla="*/ 0 h 25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3"/>
                <a:gd name="T184" fmla="*/ 0 h 252"/>
                <a:gd name="T185" fmla="*/ 283 w 283"/>
                <a:gd name="T186" fmla="*/ 252 h 25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3" h="252">
                  <a:moveTo>
                    <a:pt x="235" y="77"/>
                  </a:moveTo>
                  <a:lnTo>
                    <a:pt x="248" y="91"/>
                  </a:lnTo>
                  <a:lnTo>
                    <a:pt x="256" y="107"/>
                  </a:lnTo>
                  <a:lnTo>
                    <a:pt x="259" y="124"/>
                  </a:lnTo>
                  <a:lnTo>
                    <a:pt x="259" y="142"/>
                  </a:lnTo>
                  <a:lnTo>
                    <a:pt x="257" y="157"/>
                  </a:lnTo>
                  <a:lnTo>
                    <a:pt x="252" y="170"/>
                  </a:lnTo>
                  <a:lnTo>
                    <a:pt x="244" y="183"/>
                  </a:lnTo>
                  <a:lnTo>
                    <a:pt x="236" y="193"/>
                  </a:lnTo>
                  <a:lnTo>
                    <a:pt x="225" y="204"/>
                  </a:lnTo>
                  <a:lnTo>
                    <a:pt x="215" y="214"/>
                  </a:lnTo>
                  <a:lnTo>
                    <a:pt x="204" y="224"/>
                  </a:lnTo>
                  <a:lnTo>
                    <a:pt x="194" y="234"/>
                  </a:lnTo>
                  <a:lnTo>
                    <a:pt x="191" y="238"/>
                  </a:lnTo>
                  <a:lnTo>
                    <a:pt x="191" y="241"/>
                  </a:lnTo>
                  <a:lnTo>
                    <a:pt x="191" y="245"/>
                  </a:lnTo>
                  <a:lnTo>
                    <a:pt x="194" y="248"/>
                  </a:lnTo>
                  <a:lnTo>
                    <a:pt x="197" y="250"/>
                  </a:lnTo>
                  <a:lnTo>
                    <a:pt x="202" y="252"/>
                  </a:lnTo>
                  <a:lnTo>
                    <a:pt x="205" y="250"/>
                  </a:lnTo>
                  <a:lnTo>
                    <a:pt x="209" y="248"/>
                  </a:lnTo>
                  <a:lnTo>
                    <a:pt x="232" y="233"/>
                  </a:lnTo>
                  <a:lnTo>
                    <a:pt x="252" y="214"/>
                  </a:lnTo>
                  <a:lnTo>
                    <a:pt x="268" y="192"/>
                  </a:lnTo>
                  <a:lnTo>
                    <a:pt x="278" y="167"/>
                  </a:lnTo>
                  <a:lnTo>
                    <a:pt x="283" y="141"/>
                  </a:lnTo>
                  <a:lnTo>
                    <a:pt x="280" y="115"/>
                  </a:lnTo>
                  <a:lnTo>
                    <a:pt x="271" y="91"/>
                  </a:lnTo>
                  <a:lnTo>
                    <a:pt x="252" y="69"/>
                  </a:lnTo>
                  <a:lnTo>
                    <a:pt x="238" y="57"/>
                  </a:lnTo>
                  <a:lnTo>
                    <a:pt x="222" y="48"/>
                  </a:lnTo>
                  <a:lnTo>
                    <a:pt x="204" y="39"/>
                  </a:lnTo>
                  <a:lnTo>
                    <a:pt x="184" y="31"/>
                  </a:lnTo>
                  <a:lnTo>
                    <a:pt x="164" y="23"/>
                  </a:lnTo>
                  <a:lnTo>
                    <a:pt x="144" y="17"/>
                  </a:lnTo>
                  <a:lnTo>
                    <a:pt x="123" y="13"/>
                  </a:lnTo>
                  <a:lnTo>
                    <a:pt x="103" y="8"/>
                  </a:lnTo>
                  <a:lnTo>
                    <a:pt x="83" y="5"/>
                  </a:lnTo>
                  <a:lnTo>
                    <a:pt x="66" y="2"/>
                  </a:lnTo>
                  <a:lnTo>
                    <a:pt x="48" y="0"/>
                  </a:lnTo>
                  <a:lnTo>
                    <a:pt x="34" y="0"/>
                  </a:lnTo>
                  <a:lnTo>
                    <a:pt x="21" y="0"/>
                  </a:lnTo>
                  <a:lnTo>
                    <a:pt x="11" y="0"/>
                  </a:lnTo>
                  <a:lnTo>
                    <a:pt x="4" y="2"/>
                  </a:lnTo>
                  <a:lnTo>
                    <a:pt x="0" y="5"/>
                  </a:lnTo>
                  <a:lnTo>
                    <a:pt x="12" y="7"/>
                  </a:lnTo>
                  <a:lnTo>
                    <a:pt x="24" y="8"/>
                  </a:lnTo>
                  <a:lnTo>
                    <a:pt x="38" y="10"/>
                  </a:lnTo>
                  <a:lnTo>
                    <a:pt x="52" y="13"/>
                  </a:lnTo>
                  <a:lnTo>
                    <a:pt x="66" y="16"/>
                  </a:lnTo>
                  <a:lnTo>
                    <a:pt x="82" y="18"/>
                  </a:lnTo>
                  <a:lnTo>
                    <a:pt x="98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4"/>
                  </a:lnTo>
                  <a:lnTo>
                    <a:pt x="162" y="39"/>
                  </a:lnTo>
                  <a:lnTo>
                    <a:pt x="177" y="45"/>
                  </a:lnTo>
                  <a:lnTo>
                    <a:pt x="193" y="52"/>
                  </a:lnTo>
                  <a:lnTo>
                    <a:pt x="208" y="60"/>
                  </a:lnTo>
                  <a:lnTo>
                    <a:pt x="222" y="68"/>
                  </a:lnTo>
                  <a:lnTo>
                    <a:pt x="235" y="77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40" name="Freeform 583"/>
            <p:cNvSpPr>
              <a:spLocks/>
            </p:cNvSpPr>
            <p:nvPr/>
          </p:nvSpPr>
          <p:spPr bwMode="auto">
            <a:xfrm>
              <a:off x="4298" y="3153"/>
              <a:ext cx="19" cy="39"/>
            </a:xfrm>
            <a:custGeom>
              <a:avLst/>
              <a:gdLst>
                <a:gd name="T0" fmla="*/ 0 w 114"/>
                <a:gd name="T1" fmla="*/ 0 h 238"/>
                <a:gd name="T2" fmla="*/ 0 w 114"/>
                <a:gd name="T3" fmla="*/ 0 h 238"/>
                <a:gd name="T4" fmla="*/ 0 w 114"/>
                <a:gd name="T5" fmla="*/ 0 h 238"/>
                <a:gd name="T6" fmla="*/ 0 w 114"/>
                <a:gd name="T7" fmla="*/ 0 h 238"/>
                <a:gd name="T8" fmla="*/ 0 w 114"/>
                <a:gd name="T9" fmla="*/ 0 h 238"/>
                <a:gd name="T10" fmla="*/ 0 w 114"/>
                <a:gd name="T11" fmla="*/ 0 h 238"/>
                <a:gd name="T12" fmla="*/ 0 w 114"/>
                <a:gd name="T13" fmla="*/ 0 h 238"/>
                <a:gd name="T14" fmla="*/ 0 w 114"/>
                <a:gd name="T15" fmla="*/ 0 h 238"/>
                <a:gd name="T16" fmla="*/ 0 w 114"/>
                <a:gd name="T17" fmla="*/ 0 h 238"/>
                <a:gd name="T18" fmla="*/ 0 w 114"/>
                <a:gd name="T19" fmla="*/ 0 h 238"/>
                <a:gd name="T20" fmla="*/ 0 w 114"/>
                <a:gd name="T21" fmla="*/ 0 h 238"/>
                <a:gd name="T22" fmla="*/ 0 w 114"/>
                <a:gd name="T23" fmla="*/ 0 h 238"/>
                <a:gd name="T24" fmla="*/ 0 w 114"/>
                <a:gd name="T25" fmla="*/ 0 h 238"/>
                <a:gd name="T26" fmla="*/ 0 w 114"/>
                <a:gd name="T27" fmla="*/ 0 h 238"/>
                <a:gd name="T28" fmla="*/ 0 w 114"/>
                <a:gd name="T29" fmla="*/ 0 h 238"/>
                <a:gd name="T30" fmla="*/ 0 w 114"/>
                <a:gd name="T31" fmla="*/ 0 h 238"/>
                <a:gd name="T32" fmla="*/ 0 w 114"/>
                <a:gd name="T33" fmla="*/ 0 h 238"/>
                <a:gd name="T34" fmla="*/ 0 w 114"/>
                <a:gd name="T35" fmla="*/ 0 h 238"/>
                <a:gd name="T36" fmla="*/ 0 w 114"/>
                <a:gd name="T37" fmla="*/ 0 h 238"/>
                <a:gd name="T38" fmla="*/ 0 w 114"/>
                <a:gd name="T39" fmla="*/ 0 h 238"/>
                <a:gd name="T40" fmla="*/ 0 w 114"/>
                <a:gd name="T41" fmla="*/ 0 h 238"/>
                <a:gd name="T42" fmla="*/ 0 w 114"/>
                <a:gd name="T43" fmla="*/ 0 h 238"/>
                <a:gd name="T44" fmla="*/ 0 w 114"/>
                <a:gd name="T45" fmla="*/ 0 h 238"/>
                <a:gd name="T46" fmla="*/ 0 w 114"/>
                <a:gd name="T47" fmla="*/ 0 h 238"/>
                <a:gd name="T48" fmla="*/ 0 w 114"/>
                <a:gd name="T49" fmla="*/ 0 h 238"/>
                <a:gd name="T50" fmla="*/ 0 w 114"/>
                <a:gd name="T51" fmla="*/ 0 h 238"/>
                <a:gd name="T52" fmla="*/ 0 w 114"/>
                <a:gd name="T53" fmla="*/ 0 h 238"/>
                <a:gd name="T54" fmla="*/ 0 w 114"/>
                <a:gd name="T55" fmla="*/ 0 h 238"/>
                <a:gd name="T56" fmla="*/ 0 w 114"/>
                <a:gd name="T57" fmla="*/ 0 h 238"/>
                <a:gd name="T58" fmla="*/ 0 w 114"/>
                <a:gd name="T59" fmla="*/ 0 h 238"/>
                <a:gd name="T60" fmla="*/ 0 w 114"/>
                <a:gd name="T61" fmla="*/ 0 h 238"/>
                <a:gd name="T62" fmla="*/ 0 w 114"/>
                <a:gd name="T63" fmla="*/ 0 h 238"/>
                <a:gd name="T64" fmla="*/ 0 w 114"/>
                <a:gd name="T65" fmla="*/ 0 h 238"/>
                <a:gd name="T66" fmla="*/ 0 w 114"/>
                <a:gd name="T67" fmla="*/ 0 h 238"/>
                <a:gd name="T68" fmla="*/ 0 w 114"/>
                <a:gd name="T69" fmla="*/ 0 h 238"/>
                <a:gd name="T70" fmla="*/ 0 w 114"/>
                <a:gd name="T71" fmla="*/ 0 h 238"/>
                <a:gd name="T72" fmla="*/ 0 w 114"/>
                <a:gd name="T73" fmla="*/ 0 h 238"/>
                <a:gd name="T74" fmla="*/ 0 w 114"/>
                <a:gd name="T75" fmla="*/ 0 h 238"/>
                <a:gd name="T76" fmla="*/ 0 w 114"/>
                <a:gd name="T77" fmla="*/ 0 h 238"/>
                <a:gd name="T78" fmla="*/ 0 w 114"/>
                <a:gd name="T79" fmla="*/ 0 h 238"/>
                <a:gd name="T80" fmla="*/ 0 w 114"/>
                <a:gd name="T81" fmla="*/ 0 h 23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4"/>
                <a:gd name="T124" fmla="*/ 0 h 238"/>
                <a:gd name="T125" fmla="*/ 114 w 114"/>
                <a:gd name="T126" fmla="*/ 238 h 23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4" h="238">
                  <a:moveTo>
                    <a:pt x="0" y="130"/>
                  </a:moveTo>
                  <a:lnTo>
                    <a:pt x="0" y="149"/>
                  </a:lnTo>
                  <a:lnTo>
                    <a:pt x="4" y="168"/>
                  </a:lnTo>
                  <a:lnTo>
                    <a:pt x="12" y="185"/>
                  </a:lnTo>
                  <a:lnTo>
                    <a:pt x="24" y="200"/>
                  </a:lnTo>
                  <a:lnTo>
                    <a:pt x="38" y="213"/>
                  </a:lnTo>
                  <a:lnTo>
                    <a:pt x="55" y="224"/>
                  </a:lnTo>
                  <a:lnTo>
                    <a:pt x="73" y="232"/>
                  </a:lnTo>
                  <a:lnTo>
                    <a:pt x="92" y="237"/>
                  </a:lnTo>
                  <a:lnTo>
                    <a:pt x="98" y="238"/>
                  </a:lnTo>
                  <a:lnTo>
                    <a:pt x="104" y="235"/>
                  </a:lnTo>
                  <a:lnTo>
                    <a:pt x="109" y="232"/>
                  </a:lnTo>
                  <a:lnTo>
                    <a:pt x="111" y="227"/>
                  </a:lnTo>
                  <a:lnTo>
                    <a:pt x="111" y="222"/>
                  </a:lnTo>
                  <a:lnTo>
                    <a:pt x="110" y="216"/>
                  </a:lnTo>
                  <a:lnTo>
                    <a:pt x="106" y="211"/>
                  </a:lnTo>
                  <a:lnTo>
                    <a:pt x="100" y="209"/>
                  </a:lnTo>
                  <a:lnTo>
                    <a:pt x="82" y="202"/>
                  </a:lnTo>
                  <a:lnTo>
                    <a:pt x="64" y="193"/>
                  </a:lnTo>
                  <a:lnTo>
                    <a:pt x="50" y="180"/>
                  </a:lnTo>
                  <a:lnTo>
                    <a:pt x="39" y="167"/>
                  </a:lnTo>
                  <a:lnTo>
                    <a:pt x="32" y="149"/>
                  </a:lnTo>
                  <a:lnTo>
                    <a:pt x="29" y="131"/>
                  </a:lnTo>
                  <a:lnTo>
                    <a:pt x="29" y="111"/>
                  </a:lnTo>
                  <a:lnTo>
                    <a:pt x="35" y="91"/>
                  </a:lnTo>
                  <a:lnTo>
                    <a:pt x="42" y="76"/>
                  </a:lnTo>
                  <a:lnTo>
                    <a:pt x="51" y="62"/>
                  </a:lnTo>
                  <a:lnTo>
                    <a:pt x="62" y="49"/>
                  </a:lnTo>
                  <a:lnTo>
                    <a:pt x="73" y="38"/>
                  </a:lnTo>
                  <a:lnTo>
                    <a:pt x="84" y="28"/>
                  </a:lnTo>
                  <a:lnTo>
                    <a:pt x="96" y="18"/>
                  </a:lnTo>
                  <a:lnTo>
                    <a:pt x="106" y="9"/>
                  </a:lnTo>
                  <a:lnTo>
                    <a:pt x="114" y="1"/>
                  </a:lnTo>
                  <a:lnTo>
                    <a:pt x="106" y="0"/>
                  </a:lnTo>
                  <a:lnTo>
                    <a:pt x="93" y="6"/>
                  </a:lnTo>
                  <a:lnTo>
                    <a:pt x="76" y="18"/>
                  </a:lnTo>
                  <a:lnTo>
                    <a:pt x="56" y="36"/>
                  </a:lnTo>
                  <a:lnTo>
                    <a:pt x="37" y="57"/>
                  </a:lnTo>
                  <a:lnTo>
                    <a:pt x="20" y="80"/>
                  </a:lnTo>
                  <a:lnTo>
                    <a:pt x="7" y="106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41" name="Freeform 584"/>
            <p:cNvSpPr>
              <a:spLocks/>
            </p:cNvSpPr>
            <p:nvPr/>
          </p:nvSpPr>
          <p:spPr bwMode="auto">
            <a:xfrm>
              <a:off x="4432" y="3130"/>
              <a:ext cx="41" cy="52"/>
            </a:xfrm>
            <a:custGeom>
              <a:avLst/>
              <a:gdLst>
                <a:gd name="T0" fmla="*/ 0 w 246"/>
                <a:gd name="T1" fmla="*/ 0 h 310"/>
                <a:gd name="T2" fmla="*/ 0 w 246"/>
                <a:gd name="T3" fmla="*/ 0 h 310"/>
                <a:gd name="T4" fmla="*/ 0 w 246"/>
                <a:gd name="T5" fmla="*/ 0 h 310"/>
                <a:gd name="T6" fmla="*/ 0 w 246"/>
                <a:gd name="T7" fmla="*/ 0 h 310"/>
                <a:gd name="T8" fmla="*/ 0 w 246"/>
                <a:gd name="T9" fmla="*/ 0 h 310"/>
                <a:gd name="T10" fmla="*/ 0 w 246"/>
                <a:gd name="T11" fmla="*/ 0 h 310"/>
                <a:gd name="T12" fmla="*/ 0 w 246"/>
                <a:gd name="T13" fmla="*/ 0 h 310"/>
                <a:gd name="T14" fmla="*/ 0 w 246"/>
                <a:gd name="T15" fmla="*/ 0 h 310"/>
                <a:gd name="T16" fmla="*/ 0 w 246"/>
                <a:gd name="T17" fmla="*/ 0 h 310"/>
                <a:gd name="T18" fmla="*/ 0 w 246"/>
                <a:gd name="T19" fmla="*/ 0 h 310"/>
                <a:gd name="T20" fmla="*/ 0 w 246"/>
                <a:gd name="T21" fmla="*/ 0 h 310"/>
                <a:gd name="T22" fmla="*/ 0 w 246"/>
                <a:gd name="T23" fmla="*/ 0 h 310"/>
                <a:gd name="T24" fmla="*/ 0 w 246"/>
                <a:gd name="T25" fmla="*/ 0 h 310"/>
                <a:gd name="T26" fmla="*/ 0 w 246"/>
                <a:gd name="T27" fmla="*/ 0 h 310"/>
                <a:gd name="T28" fmla="*/ 0 w 246"/>
                <a:gd name="T29" fmla="*/ 0 h 310"/>
                <a:gd name="T30" fmla="*/ 0 w 246"/>
                <a:gd name="T31" fmla="*/ 0 h 310"/>
                <a:gd name="T32" fmla="*/ 0 w 246"/>
                <a:gd name="T33" fmla="*/ 0 h 310"/>
                <a:gd name="T34" fmla="*/ 0 w 246"/>
                <a:gd name="T35" fmla="*/ 0 h 310"/>
                <a:gd name="T36" fmla="*/ 0 w 246"/>
                <a:gd name="T37" fmla="*/ 0 h 310"/>
                <a:gd name="T38" fmla="*/ 0 w 246"/>
                <a:gd name="T39" fmla="*/ 0 h 310"/>
                <a:gd name="T40" fmla="*/ 0 w 246"/>
                <a:gd name="T41" fmla="*/ 0 h 310"/>
                <a:gd name="T42" fmla="*/ 0 w 246"/>
                <a:gd name="T43" fmla="*/ 0 h 310"/>
                <a:gd name="T44" fmla="*/ 0 w 246"/>
                <a:gd name="T45" fmla="*/ 0 h 310"/>
                <a:gd name="T46" fmla="*/ 0 w 246"/>
                <a:gd name="T47" fmla="*/ 0 h 310"/>
                <a:gd name="T48" fmla="*/ 0 w 246"/>
                <a:gd name="T49" fmla="*/ 0 h 310"/>
                <a:gd name="T50" fmla="*/ 0 w 246"/>
                <a:gd name="T51" fmla="*/ 0 h 310"/>
                <a:gd name="T52" fmla="*/ 0 w 246"/>
                <a:gd name="T53" fmla="*/ 0 h 310"/>
                <a:gd name="T54" fmla="*/ 0 w 246"/>
                <a:gd name="T55" fmla="*/ 0 h 310"/>
                <a:gd name="T56" fmla="*/ 0 w 246"/>
                <a:gd name="T57" fmla="*/ 0 h 310"/>
                <a:gd name="T58" fmla="*/ 0 w 246"/>
                <a:gd name="T59" fmla="*/ 0 h 310"/>
                <a:gd name="T60" fmla="*/ 0 w 246"/>
                <a:gd name="T61" fmla="*/ 0 h 310"/>
                <a:gd name="T62" fmla="*/ 0 w 246"/>
                <a:gd name="T63" fmla="*/ 0 h 310"/>
                <a:gd name="T64" fmla="*/ 0 w 246"/>
                <a:gd name="T65" fmla="*/ 0 h 310"/>
                <a:gd name="T66" fmla="*/ 0 w 246"/>
                <a:gd name="T67" fmla="*/ 0 h 310"/>
                <a:gd name="T68" fmla="*/ 0 w 246"/>
                <a:gd name="T69" fmla="*/ 0 h 310"/>
                <a:gd name="T70" fmla="*/ 0 w 246"/>
                <a:gd name="T71" fmla="*/ 0 h 310"/>
                <a:gd name="T72" fmla="*/ 0 w 246"/>
                <a:gd name="T73" fmla="*/ 0 h 310"/>
                <a:gd name="T74" fmla="*/ 0 w 246"/>
                <a:gd name="T75" fmla="*/ 0 h 3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6"/>
                <a:gd name="T115" fmla="*/ 0 h 310"/>
                <a:gd name="T116" fmla="*/ 246 w 246"/>
                <a:gd name="T117" fmla="*/ 310 h 3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6" h="310">
                  <a:moveTo>
                    <a:pt x="199" y="116"/>
                  </a:moveTo>
                  <a:lnTo>
                    <a:pt x="207" y="124"/>
                  </a:lnTo>
                  <a:lnTo>
                    <a:pt x="214" y="133"/>
                  </a:lnTo>
                  <a:lnTo>
                    <a:pt x="219" y="143"/>
                  </a:lnTo>
                  <a:lnTo>
                    <a:pt x="223" y="154"/>
                  </a:lnTo>
                  <a:lnTo>
                    <a:pt x="225" y="164"/>
                  </a:lnTo>
                  <a:lnTo>
                    <a:pt x="225" y="176"/>
                  </a:lnTo>
                  <a:lnTo>
                    <a:pt x="221" y="187"/>
                  </a:lnTo>
                  <a:lnTo>
                    <a:pt x="216" y="197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8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3" y="264"/>
                  </a:lnTo>
                  <a:lnTo>
                    <a:pt x="132" y="274"/>
                  </a:lnTo>
                  <a:lnTo>
                    <a:pt x="129" y="278"/>
                  </a:lnTo>
                  <a:lnTo>
                    <a:pt x="126" y="282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1" y="305"/>
                  </a:lnTo>
                  <a:lnTo>
                    <a:pt x="125" y="309"/>
                  </a:lnTo>
                  <a:lnTo>
                    <a:pt x="130" y="310"/>
                  </a:lnTo>
                  <a:lnTo>
                    <a:pt x="134" y="310"/>
                  </a:lnTo>
                  <a:lnTo>
                    <a:pt x="139" y="309"/>
                  </a:lnTo>
                  <a:lnTo>
                    <a:pt x="143" y="305"/>
                  </a:lnTo>
                  <a:lnTo>
                    <a:pt x="154" y="293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19" y="233"/>
                  </a:lnTo>
                  <a:lnTo>
                    <a:pt x="231" y="219"/>
                  </a:lnTo>
                  <a:lnTo>
                    <a:pt x="239" y="204"/>
                  </a:lnTo>
                  <a:lnTo>
                    <a:pt x="245" y="187"/>
                  </a:lnTo>
                  <a:lnTo>
                    <a:pt x="246" y="170"/>
                  </a:lnTo>
                  <a:lnTo>
                    <a:pt x="242" y="153"/>
                  </a:lnTo>
                  <a:lnTo>
                    <a:pt x="236" y="136"/>
                  </a:lnTo>
                  <a:lnTo>
                    <a:pt x="227" y="120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187" y="82"/>
                  </a:lnTo>
                  <a:lnTo>
                    <a:pt x="177" y="74"/>
                  </a:lnTo>
                  <a:lnTo>
                    <a:pt x="165" y="68"/>
                  </a:lnTo>
                  <a:lnTo>
                    <a:pt x="152" y="60"/>
                  </a:lnTo>
                  <a:lnTo>
                    <a:pt x="139" y="51"/>
                  </a:lnTo>
                  <a:lnTo>
                    <a:pt x="126" y="43"/>
                  </a:lnTo>
                  <a:lnTo>
                    <a:pt x="112" y="35"/>
                  </a:lnTo>
                  <a:lnTo>
                    <a:pt x="98" y="28"/>
                  </a:lnTo>
                  <a:lnTo>
                    <a:pt x="85" y="22"/>
                  </a:lnTo>
                  <a:lnTo>
                    <a:pt x="72" y="16"/>
                  </a:lnTo>
                  <a:lnTo>
                    <a:pt x="59" y="10"/>
                  </a:lnTo>
                  <a:lnTo>
                    <a:pt x="46" y="7"/>
                  </a:lnTo>
                  <a:lnTo>
                    <a:pt x="35" y="3"/>
                  </a:lnTo>
                  <a:lnTo>
                    <a:pt x="24" y="1"/>
                  </a:lnTo>
                  <a:lnTo>
                    <a:pt x="15" y="0"/>
                  </a:lnTo>
                  <a:lnTo>
                    <a:pt x="7" y="1"/>
                  </a:lnTo>
                  <a:lnTo>
                    <a:pt x="0" y="3"/>
                  </a:lnTo>
                  <a:lnTo>
                    <a:pt x="8" y="6"/>
                  </a:lnTo>
                  <a:lnTo>
                    <a:pt x="17" y="9"/>
                  </a:lnTo>
                  <a:lnTo>
                    <a:pt x="28" y="14"/>
                  </a:lnTo>
                  <a:lnTo>
                    <a:pt x="38" y="18"/>
                  </a:lnTo>
                  <a:lnTo>
                    <a:pt x="51" y="24"/>
                  </a:lnTo>
                  <a:lnTo>
                    <a:pt x="64" y="30"/>
                  </a:lnTo>
                  <a:lnTo>
                    <a:pt x="78" y="37"/>
                  </a:lnTo>
                  <a:lnTo>
                    <a:pt x="92" y="43"/>
                  </a:lnTo>
                  <a:lnTo>
                    <a:pt x="106" y="51"/>
                  </a:lnTo>
                  <a:lnTo>
                    <a:pt x="120" y="60"/>
                  </a:lnTo>
                  <a:lnTo>
                    <a:pt x="134" y="69"/>
                  </a:lnTo>
                  <a:lnTo>
                    <a:pt x="148" y="78"/>
                  </a:lnTo>
                  <a:lnTo>
                    <a:pt x="163" y="87"/>
                  </a:lnTo>
                  <a:lnTo>
                    <a:pt x="175" y="96"/>
                  </a:lnTo>
                  <a:lnTo>
                    <a:pt x="187" y="105"/>
                  </a:lnTo>
                  <a:lnTo>
                    <a:pt x="199" y="116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42" name="Freeform 585"/>
            <p:cNvSpPr>
              <a:spLocks/>
            </p:cNvSpPr>
            <p:nvPr/>
          </p:nvSpPr>
          <p:spPr bwMode="auto">
            <a:xfrm>
              <a:off x="4387" y="3191"/>
              <a:ext cx="14" cy="31"/>
            </a:xfrm>
            <a:custGeom>
              <a:avLst/>
              <a:gdLst>
                <a:gd name="T0" fmla="*/ 0 w 83"/>
                <a:gd name="T1" fmla="*/ 0 h 187"/>
                <a:gd name="T2" fmla="*/ 0 w 83"/>
                <a:gd name="T3" fmla="*/ 0 h 187"/>
                <a:gd name="T4" fmla="*/ 0 w 83"/>
                <a:gd name="T5" fmla="*/ 0 h 187"/>
                <a:gd name="T6" fmla="*/ 0 w 83"/>
                <a:gd name="T7" fmla="*/ 0 h 187"/>
                <a:gd name="T8" fmla="*/ 0 w 83"/>
                <a:gd name="T9" fmla="*/ 0 h 187"/>
                <a:gd name="T10" fmla="*/ 0 w 83"/>
                <a:gd name="T11" fmla="*/ 0 h 187"/>
                <a:gd name="T12" fmla="*/ 0 w 83"/>
                <a:gd name="T13" fmla="*/ 0 h 187"/>
                <a:gd name="T14" fmla="*/ 0 w 83"/>
                <a:gd name="T15" fmla="*/ 0 h 187"/>
                <a:gd name="T16" fmla="*/ 0 w 83"/>
                <a:gd name="T17" fmla="*/ 0 h 187"/>
                <a:gd name="T18" fmla="*/ 0 w 83"/>
                <a:gd name="T19" fmla="*/ 0 h 187"/>
                <a:gd name="T20" fmla="*/ 0 w 83"/>
                <a:gd name="T21" fmla="*/ 0 h 187"/>
                <a:gd name="T22" fmla="*/ 0 w 83"/>
                <a:gd name="T23" fmla="*/ 0 h 187"/>
                <a:gd name="T24" fmla="*/ 0 w 83"/>
                <a:gd name="T25" fmla="*/ 0 h 187"/>
                <a:gd name="T26" fmla="*/ 0 w 83"/>
                <a:gd name="T27" fmla="*/ 0 h 187"/>
                <a:gd name="T28" fmla="*/ 0 w 83"/>
                <a:gd name="T29" fmla="*/ 0 h 187"/>
                <a:gd name="T30" fmla="*/ 0 w 83"/>
                <a:gd name="T31" fmla="*/ 0 h 187"/>
                <a:gd name="T32" fmla="*/ 0 w 83"/>
                <a:gd name="T33" fmla="*/ 0 h 187"/>
                <a:gd name="T34" fmla="*/ 0 w 83"/>
                <a:gd name="T35" fmla="*/ 0 h 187"/>
                <a:gd name="T36" fmla="*/ 0 w 83"/>
                <a:gd name="T37" fmla="*/ 0 h 187"/>
                <a:gd name="T38" fmla="*/ 0 w 83"/>
                <a:gd name="T39" fmla="*/ 0 h 187"/>
                <a:gd name="T40" fmla="*/ 0 w 83"/>
                <a:gd name="T41" fmla="*/ 0 h 187"/>
                <a:gd name="T42" fmla="*/ 0 w 83"/>
                <a:gd name="T43" fmla="*/ 0 h 187"/>
                <a:gd name="T44" fmla="*/ 0 w 83"/>
                <a:gd name="T45" fmla="*/ 0 h 187"/>
                <a:gd name="T46" fmla="*/ 0 w 83"/>
                <a:gd name="T47" fmla="*/ 0 h 187"/>
                <a:gd name="T48" fmla="*/ 0 w 83"/>
                <a:gd name="T49" fmla="*/ 0 h 1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3"/>
                <a:gd name="T76" fmla="*/ 0 h 187"/>
                <a:gd name="T77" fmla="*/ 83 w 83"/>
                <a:gd name="T78" fmla="*/ 187 h 18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3" h="187">
                  <a:moveTo>
                    <a:pt x="31" y="14"/>
                  </a:moveTo>
                  <a:lnTo>
                    <a:pt x="29" y="8"/>
                  </a:lnTo>
                  <a:lnTo>
                    <a:pt x="25" y="3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8" y="2"/>
                  </a:lnTo>
                  <a:lnTo>
                    <a:pt x="3" y="5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5" y="42"/>
                  </a:lnTo>
                  <a:lnTo>
                    <a:pt x="15" y="71"/>
                  </a:lnTo>
                  <a:lnTo>
                    <a:pt x="27" y="100"/>
                  </a:lnTo>
                  <a:lnTo>
                    <a:pt x="41" y="127"/>
                  </a:lnTo>
                  <a:lnTo>
                    <a:pt x="55" y="151"/>
                  </a:lnTo>
                  <a:lnTo>
                    <a:pt x="68" y="171"/>
                  </a:lnTo>
                  <a:lnTo>
                    <a:pt x="77" y="184"/>
                  </a:lnTo>
                  <a:lnTo>
                    <a:pt x="83" y="187"/>
                  </a:lnTo>
                  <a:lnTo>
                    <a:pt x="80" y="174"/>
                  </a:lnTo>
                  <a:lnTo>
                    <a:pt x="75" y="158"/>
                  </a:lnTo>
                  <a:lnTo>
                    <a:pt x="68" y="138"/>
                  </a:lnTo>
                  <a:lnTo>
                    <a:pt x="59" y="113"/>
                  </a:lnTo>
                  <a:lnTo>
                    <a:pt x="51" y="88"/>
                  </a:lnTo>
                  <a:lnTo>
                    <a:pt x="43" y="63"/>
                  </a:lnTo>
                  <a:lnTo>
                    <a:pt x="36" y="38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43" name="Freeform 586"/>
            <p:cNvSpPr>
              <a:spLocks/>
            </p:cNvSpPr>
            <p:nvPr/>
          </p:nvSpPr>
          <p:spPr bwMode="auto">
            <a:xfrm>
              <a:off x="4381" y="3174"/>
              <a:ext cx="7" cy="16"/>
            </a:xfrm>
            <a:custGeom>
              <a:avLst/>
              <a:gdLst>
                <a:gd name="T0" fmla="*/ 0 w 44"/>
                <a:gd name="T1" fmla="*/ 0 h 94"/>
                <a:gd name="T2" fmla="*/ 0 w 44"/>
                <a:gd name="T3" fmla="*/ 0 h 94"/>
                <a:gd name="T4" fmla="*/ 0 w 44"/>
                <a:gd name="T5" fmla="*/ 0 h 94"/>
                <a:gd name="T6" fmla="*/ 0 w 44"/>
                <a:gd name="T7" fmla="*/ 0 h 94"/>
                <a:gd name="T8" fmla="*/ 0 w 44"/>
                <a:gd name="T9" fmla="*/ 0 h 94"/>
                <a:gd name="T10" fmla="*/ 0 w 44"/>
                <a:gd name="T11" fmla="*/ 0 h 94"/>
                <a:gd name="T12" fmla="*/ 0 w 44"/>
                <a:gd name="T13" fmla="*/ 0 h 94"/>
                <a:gd name="T14" fmla="*/ 0 w 44"/>
                <a:gd name="T15" fmla="*/ 0 h 94"/>
                <a:gd name="T16" fmla="*/ 0 w 44"/>
                <a:gd name="T17" fmla="*/ 0 h 94"/>
                <a:gd name="T18" fmla="*/ 0 w 44"/>
                <a:gd name="T19" fmla="*/ 0 h 94"/>
                <a:gd name="T20" fmla="*/ 0 w 44"/>
                <a:gd name="T21" fmla="*/ 0 h 94"/>
                <a:gd name="T22" fmla="*/ 0 w 44"/>
                <a:gd name="T23" fmla="*/ 0 h 94"/>
                <a:gd name="T24" fmla="*/ 0 w 44"/>
                <a:gd name="T25" fmla="*/ 0 h 94"/>
                <a:gd name="T26" fmla="*/ 0 w 44"/>
                <a:gd name="T27" fmla="*/ 0 h 94"/>
                <a:gd name="T28" fmla="*/ 0 w 44"/>
                <a:gd name="T29" fmla="*/ 0 h 94"/>
                <a:gd name="T30" fmla="*/ 0 w 44"/>
                <a:gd name="T31" fmla="*/ 0 h 94"/>
                <a:gd name="T32" fmla="*/ 0 w 44"/>
                <a:gd name="T33" fmla="*/ 0 h 94"/>
                <a:gd name="T34" fmla="*/ 0 w 44"/>
                <a:gd name="T35" fmla="*/ 0 h 94"/>
                <a:gd name="T36" fmla="*/ 0 w 44"/>
                <a:gd name="T37" fmla="*/ 0 h 94"/>
                <a:gd name="T38" fmla="*/ 0 w 44"/>
                <a:gd name="T39" fmla="*/ 0 h 94"/>
                <a:gd name="T40" fmla="*/ 0 w 44"/>
                <a:gd name="T41" fmla="*/ 0 h 9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4"/>
                <a:gd name="T64" fmla="*/ 0 h 94"/>
                <a:gd name="T65" fmla="*/ 44 w 44"/>
                <a:gd name="T66" fmla="*/ 94 h 9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4" h="94">
                  <a:moveTo>
                    <a:pt x="22" y="10"/>
                  </a:moveTo>
                  <a:lnTo>
                    <a:pt x="21" y="6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1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4"/>
                  </a:lnTo>
                  <a:lnTo>
                    <a:pt x="4" y="38"/>
                  </a:lnTo>
                  <a:lnTo>
                    <a:pt x="8" y="52"/>
                  </a:lnTo>
                  <a:lnTo>
                    <a:pt x="14" y="65"/>
                  </a:lnTo>
                  <a:lnTo>
                    <a:pt x="21" y="78"/>
                  </a:lnTo>
                  <a:lnTo>
                    <a:pt x="28" y="87"/>
                  </a:lnTo>
                  <a:lnTo>
                    <a:pt x="37" y="93"/>
                  </a:lnTo>
                  <a:lnTo>
                    <a:pt x="42" y="94"/>
                  </a:lnTo>
                  <a:lnTo>
                    <a:pt x="44" y="76"/>
                  </a:lnTo>
                  <a:lnTo>
                    <a:pt x="38" y="54"/>
                  </a:lnTo>
                  <a:lnTo>
                    <a:pt x="31" y="32"/>
                  </a:lnTo>
                  <a:lnTo>
                    <a:pt x="22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44" name="Freeform 587"/>
            <p:cNvSpPr>
              <a:spLocks/>
            </p:cNvSpPr>
            <p:nvPr/>
          </p:nvSpPr>
          <p:spPr bwMode="auto">
            <a:xfrm>
              <a:off x="4375" y="3163"/>
              <a:ext cx="6" cy="9"/>
            </a:xfrm>
            <a:custGeom>
              <a:avLst/>
              <a:gdLst>
                <a:gd name="T0" fmla="*/ 0 w 38"/>
                <a:gd name="T1" fmla="*/ 0 h 54"/>
                <a:gd name="T2" fmla="*/ 0 w 38"/>
                <a:gd name="T3" fmla="*/ 0 h 54"/>
                <a:gd name="T4" fmla="*/ 0 w 38"/>
                <a:gd name="T5" fmla="*/ 0 h 54"/>
                <a:gd name="T6" fmla="*/ 0 w 38"/>
                <a:gd name="T7" fmla="*/ 0 h 54"/>
                <a:gd name="T8" fmla="*/ 0 w 38"/>
                <a:gd name="T9" fmla="*/ 0 h 54"/>
                <a:gd name="T10" fmla="*/ 0 w 38"/>
                <a:gd name="T11" fmla="*/ 0 h 54"/>
                <a:gd name="T12" fmla="*/ 0 w 38"/>
                <a:gd name="T13" fmla="*/ 0 h 54"/>
                <a:gd name="T14" fmla="*/ 0 w 38"/>
                <a:gd name="T15" fmla="*/ 0 h 54"/>
                <a:gd name="T16" fmla="*/ 0 w 38"/>
                <a:gd name="T17" fmla="*/ 0 h 54"/>
                <a:gd name="T18" fmla="*/ 0 w 38"/>
                <a:gd name="T19" fmla="*/ 0 h 54"/>
                <a:gd name="T20" fmla="*/ 0 w 38"/>
                <a:gd name="T21" fmla="*/ 0 h 54"/>
                <a:gd name="T22" fmla="*/ 0 w 38"/>
                <a:gd name="T23" fmla="*/ 0 h 54"/>
                <a:gd name="T24" fmla="*/ 0 w 38"/>
                <a:gd name="T25" fmla="*/ 0 h 54"/>
                <a:gd name="T26" fmla="*/ 0 w 38"/>
                <a:gd name="T27" fmla="*/ 0 h 54"/>
                <a:gd name="T28" fmla="*/ 0 w 38"/>
                <a:gd name="T29" fmla="*/ 0 h 54"/>
                <a:gd name="T30" fmla="*/ 0 w 38"/>
                <a:gd name="T31" fmla="*/ 0 h 54"/>
                <a:gd name="T32" fmla="*/ 0 w 38"/>
                <a:gd name="T33" fmla="*/ 0 h 54"/>
                <a:gd name="T34" fmla="*/ 0 w 38"/>
                <a:gd name="T35" fmla="*/ 0 h 54"/>
                <a:gd name="T36" fmla="*/ 0 w 38"/>
                <a:gd name="T37" fmla="*/ 0 h 54"/>
                <a:gd name="T38" fmla="*/ 0 w 38"/>
                <a:gd name="T39" fmla="*/ 0 h 54"/>
                <a:gd name="T40" fmla="*/ 0 w 38"/>
                <a:gd name="T41" fmla="*/ 0 h 54"/>
                <a:gd name="T42" fmla="*/ 0 w 38"/>
                <a:gd name="T43" fmla="*/ 0 h 54"/>
                <a:gd name="T44" fmla="*/ 0 w 38"/>
                <a:gd name="T45" fmla="*/ 0 h 54"/>
                <a:gd name="T46" fmla="*/ 0 w 38"/>
                <a:gd name="T47" fmla="*/ 0 h 54"/>
                <a:gd name="T48" fmla="*/ 0 w 38"/>
                <a:gd name="T49" fmla="*/ 0 h 5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"/>
                <a:gd name="T76" fmla="*/ 0 h 54"/>
                <a:gd name="T77" fmla="*/ 38 w 38"/>
                <a:gd name="T78" fmla="*/ 54 h 5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" h="54">
                  <a:moveTo>
                    <a:pt x="20" y="7"/>
                  </a:moveTo>
                  <a:lnTo>
                    <a:pt x="20" y="8"/>
                  </a:lnTo>
                  <a:lnTo>
                    <a:pt x="19" y="4"/>
                  </a:lnTo>
                  <a:lnTo>
                    <a:pt x="15" y="1"/>
                  </a:lnTo>
                  <a:lnTo>
                    <a:pt x="12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8"/>
                  </a:lnTo>
                  <a:lnTo>
                    <a:pt x="0" y="11"/>
                  </a:lnTo>
                  <a:lnTo>
                    <a:pt x="1" y="17"/>
                  </a:lnTo>
                  <a:lnTo>
                    <a:pt x="4" y="24"/>
                  </a:lnTo>
                  <a:lnTo>
                    <a:pt x="8" y="32"/>
                  </a:lnTo>
                  <a:lnTo>
                    <a:pt x="14" y="39"/>
                  </a:lnTo>
                  <a:lnTo>
                    <a:pt x="20" y="46"/>
                  </a:lnTo>
                  <a:lnTo>
                    <a:pt x="27" y="50"/>
                  </a:lnTo>
                  <a:lnTo>
                    <a:pt x="33" y="54"/>
                  </a:lnTo>
                  <a:lnTo>
                    <a:pt x="38" y="54"/>
                  </a:lnTo>
                  <a:lnTo>
                    <a:pt x="36" y="42"/>
                  </a:lnTo>
                  <a:lnTo>
                    <a:pt x="32" y="29"/>
                  </a:lnTo>
                  <a:lnTo>
                    <a:pt x="25" y="16"/>
                  </a:lnTo>
                  <a:lnTo>
                    <a:pt x="20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45" name="Freeform 588"/>
            <p:cNvSpPr>
              <a:spLocks/>
            </p:cNvSpPr>
            <p:nvPr/>
          </p:nvSpPr>
          <p:spPr bwMode="auto">
            <a:xfrm>
              <a:off x="4370" y="3155"/>
              <a:ext cx="8" cy="6"/>
            </a:xfrm>
            <a:custGeom>
              <a:avLst/>
              <a:gdLst>
                <a:gd name="T0" fmla="*/ 0 w 52"/>
                <a:gd name="T1" fmla="*/ 0 h 36"/>
                <a:gd name="T2" fmla="*/ 0 w 52"/>
                <a:gd name="T3" fmla="*/ 0 h 36"/>
                <a:gd name="T4" fmla="*/ 0 w 52"/>
                <a:gd name="T5" fmla="*/ 0 h 36"/>
                <a:gd name="T6" fmla="*/ 0 w 52"/>
                <a:gd name="T7" fmla="*/ 0 h 36"/>
                <a:gd name="T8" fmla="*/ 0 w 52"/>
                <a:gd name="T9" fmla="*/ 0 h 36"/>
                <a:gd name="T10" fmla="*/ 0 w 52"/>
                <a:gd name="T11" fmla="*/ 0 h 36"/>
                <a:gd name="T12" fmla="*/ 0 w 52"/>
                <a:gd name="T13" fmla="*/ 0 h 36"/>
                <a:gd name="T14" fmla="*/ 0 w 52"/>
                <a:gd name="T15" fmla="*/ 0 h 36"/>
                <a:gd name="T16" fmla="*/ 0 w 52"/>
                <a:gd name="T17" fmla="*/ 0 h 36"/>
                <a:gd name="T18" fmla="*/ 0 w 52"/>
                <a:gd name="T19" fmla="*/ 0 h 36"/>
                <a:gd name="T20" fmla="*/ 0 w 52"/>
                <a:gd name="T21" fmla="*/ 0 h 36"/>
                <a:gd name="T22" fmla="*/ 0 w 52"/>
                <a:gd name="T23" fmla="*/ 0 h 36"/>
                <a:gd name="T24" fmla="*/ 0 w 52"/>
                <a:gd name="T25" fmla="*/ 0 h 36"/>
                <a:gd name="T26" fmla="*/ 0 w 52"/>
                <a:gd name="T27" fmla="*/ 0 h 36"/>
                <a:gd name="T28" fmla="*/ 0 w 52"/>
                <a:gd name="T29" fmla="*/ 0 h 36"/>
                <a:gd name="T30" fmla="*/ 0 w 52"/>
                <a:gd name="T31" fmla="*/ 0 h 36"/>
                <a:gd name="T32" fmla="*/ 0 w 52"/>
                <a:gd name="T33" fmla="*/ 0 h 36"/>
                <a:gd name="T34" fmla="*/ 0 w 52"/>
                <a:gd name="T35" fmla="*/ 0 h 36"/>
                <a:gd name="T36" fmla="*/ 0 w 52"/>
                <a:gd name="T37" fmla="*/ 0 h 36"/>
                <a:gd name="T38" fmla="*/ 0 w 52"/>
                <a:gd name="T39" fmla="*/ 0 h 36"/>
                <a:gd name="T40" fmla="*/ 0 w 52"/>
                <a:gd name="T41" fmla="*/ 0 h 36"/>
                <a:gd name="T42" fmla="*/ 0 w 52"/>
                <a:gd name="T43" fmla="*/ 0 h 36"/>
                <a:gd name="T44" fmla="*/ 0 w 52"/>
                <a:gd name="T45" fmla="*/ 0 h 36"/>
                <a:gd name="T46" fmla="*/ 0 w 52"/>
                <a:gd name="T47" fmla="*/ 0 h 36"/>
                <a:gd name="T48" fmla="*/ 0 w 52"/>
                <a:gd name="T49" fmla="*/ 0 h 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2"/>
                <a:gd name="T76" fmla="*/ 0 h 36"/>
                <a:gd name="T77" fmla="*/ 52 w 52"/>
                <a:gd name="T78" fmla="*/ 36 h 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2" h="36">
                  <a:moveTo>
                    <a:pt x="41" y="27"/>
                  </a:moveTo>
                  <a:lnTo>
                    <a:pt x="46" y="24"/>
                  </a:lnTo>
                  <a:lnTo>
                    <a:pt x="51" y="21"/>
                  </a:lnTo>
                  <a:lnTo>
                    <a:pt x="52" y="16"/>
                  </a:lnTo>
                  <a:lnTo>
                    <a:pt x="52" y="12"/>
                  </a:lnTo>
                  <a:lnTo>
                    <a:pt x="50" y="6"/>
                  </a:lnTo>
                  <a:lnTo>
                    <a:pt x="46" y="2"/>
                  </a:lnTo>
                  <a:lnTo>
                    <a:pt x="41" y="0"/>
                  </a:lnTo>
                  <a:lnTo>
                    <a:pt x="36" y="0"/>
                  </a:lnTo>
                  <a:lnTo>
                    <a:pt x="33" y="0"/>
                  </a:lnTo>
                  <a:lnTo>
                    <a:pt x="29" y="1"/>
                  </a:lnTo>
                  <a:lnTo>
                    <a:pt x="21" y="4"/>
                  </a:lnTo>
                  <a:lnTo>
                    <a:pt x="13" y="8"/>
                  </a:lnTo>
                  <a:lnTo>
                    <a:pt x="6" y="15"/>
                  </a:lnTo>
                  <a:lnTo>
                    <a:pt x="3" y="22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4" y="33"/>
                  </a:lnTo>
                  <a:lnTo>
                    <a:pt x="9" y="36"/>
                  </a:lnTo>
                  <a:lnTo>
                    <a:pt x="13" y="36"/>
                  </a:lnTo>
                  <a:lnTo>
                    <a:pt x="18" y="36"/>
                  </a:lnTo>
                  <a:lnTo>
                    <a:pt x="24" y="33"/>
                  </a:lnTo>
                  <a:lnTo>
                    <a:pt x="30" y="32"/>
                  </a:lnTo>
                  <a:lnTo>
                    <a:pt x="36" y="30"/>
                  </a:lnTo>
                  <a:lnTo>
                    <a:pt x="41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46" name="Freeform 589"/>
            <p:cNvSpPr>
              <a:spLocks/>
            </p:cNvSpPr>
            <p:nvPr/>
          </p:nvSpPr>
          <p:spPr bwMode="auto">
            <a:xfrm>
              <a:off x="4330" y="3145"/>
              <a:ext cx="33" cy="39"/>
            </a:xfrm>
            <a:custGeom>
              <a:avLst/>
              <a:gdLst>
                <a:gd name="T0" fmla="*/ 0 w 198"/>
                <a:gd name="T1" fmla="*/ 0 h 236"/>
                <a:gd name="T2" fmla="*/ 0 w 198"/>
                <a:gd name="T3" fmla="*/ 0 h 236"/>
                <a:gd name="T4" fmla="*/ 0 w 198"/>
                <a:gd name="T5" fmla="*/ 0 h 236"/>
                <a:gd name="T6" fmla="*/ 0 w 198"/>
                <a:gd name="T7" fmla="*/ 0 h 236"/>
                <a:gd name="T8" fmla="*/ 0 w 198"/>
                <a:gd name="T9" fmla="*/ 0 h 236"/>
                <a:gd name="T10" fmla="*/ 0 w 198"/>
                <a:gd name="T11" fmla="*/ 0 h 236"/>
                <a:gd name="T12" fmla="*/ 0 w 198"/>
                <a:gd name="T13" fmla="*/ 0 h 236"/>
                <a:gd name="T14" fmla="*/ 0 w 198"/>
                <a:gd name="T15" fmla="*/ 0 h 236"/>
                <a:gd name="T16" fmla="*/ 0 w 198"/>
                <a:gd name="T17" fmla="*/ 0 h 236"/>
                <a:gd name="T18" fmla="*/ 0 w 198"/>
                <a:gd name="T19" fmla="*/ 0 h 236"/>
                <a:gd name="T20" fmla="*/ 0 w 198"/>
                <a:gd name="T21" fmla="*/ 0 h 236"/>
                <a:gd name="T22" fmla="*/ 0 w 198"/>
                <a:gd name="T23" fmla="*/ 0 h 236"/>
                <a:gd name="T24" fmla="*/ 0 w 198"/>
                <a:gd name="T25" fmla="*/ 0 h 236"/>
                <a:gd name="T26" fmla="*/ 0 w 198"/>
                <a:gd name="T27" fmla="*/ 0 h 236"/>
                <a:gd name="T28" fmla="*/ 0 w 198"/>
                <a:gd name="T29" fmla="*/ 0 h 236"/>
                <a:gd name="T30" fmla="*/ 0 w 198"/>
                <a:gd name="T31" fmla="*/ 0 h 236"/>
                <a:gd name="T32" fmla="*/ 0 w 198"/>
                <a:gd name="T33" fmla="*/ 0 h 236"/>
                <a:gd name="T34" fmla="*/ 0 w 198"/>
                <a:gd name="T35" fmla="*/ 0 h 236"/>
                <a:gd name="T36" fmla="*/ 0 w 198"/>
                <a:gd name="T37" fmla="*/ 0 h 236"/>
                <a:gd name="T38" fmla="*/ 0 w 198"/>
                <a:gd name="T39" fmla="*/ 0 h 236"/>
                <a:gd name="T40" fmla="*/ 0 w 198"/>
                <a:gd name="T41" fmla="*/ 0 h 236"/>
                <a:gd name="T42" fmla="*/ 0 w 198"/>
                <a:gd name="T43" fmla="*/ 0 h 236"/>
                <a:gd name="T44" fmla="*/ 0 w 198"/>
                <a:gd name="T45" fmla="*/ 0 h 236"/>
                <a:gd name="T46" fmla="*/ 0 w 198"/>
                <a:gd name="T47" fmla="*/ 0 h 236"/>
                <a:gd name="T48" fmla="*/ 0 w 198"/>
                <a:gd name="T49" fmla="*/ 0 h 236"/>
                <a:gd name="T50" fmla="*/ 0 w 198"/>
                <a:gd name="T51" fmla="*/ 0 h 236"/>
                <a:gd name="T52" fmla="*/ 0 w 198"/>
                <a:gd name="T53" fmla="*/ 0 h 236"/>
                <a:gd name="T54" fmla="*/ 0 w 198"/>
                <a:gd name="T55" fmla="*/ 0 h 236"/>
                <a:gd name="T56" fmla="*/ 0 w 198"/>
                <a:gd name="T57" fmla="*/ 0 h 236"/>
                <a:gd name="T58" fmla="*/ 0 w 198"/>
                <a:gd name="T59" fmla="*/ 0 h 236"/>
                <a:gd name="T60" fmla="*/ 0 w 198"/>
                <a:gd name="T61" fmla="*/ 0 h 236"/>
                <a:gd name="T62" fmla="*/ 0 w 198"/>
                <a:gd name="T63" fmla="*/ 0 h 236"/>
                <a:gd name="T64" fmla="*/ 0 w 198"/>
                <a:gd name="T65" fmla="*/ 0 h 236"/>
                <a:gd name="T66" fmla="*/ 0 w 198"/>
                <a:gd name="T67" fmla="*/ 0 h 236"/>
                <a:gd name="T68" fmla="*/ 0 w 198"/>
                <a:gd name="T69" fmla="*/ 0 h 236"/>
                <a:gd name="T70" fmla="*/ 0 w 198"/>
                <a:gd name="T71" fmla="*/ 0 h 236"/>
                <a:gd name="T72" fmla="*/ 0 w 198"/>
                <a:gd name="T73" fmla="*/ 0 h 236"/>
                <a:gd name="T74" fmla="*/ 0 w 198"/>
                <a:gd name="T75" fmla="*/ 0 h 236"/>
                <a:gd name="T76" fmla="*/ 0 w 198"/>
                <a:gd name="T77" fmla="*/ 0 h 236"/>
                <a:gd name="T78" fmla="*/ 0 w 198"/>
                <a:gd name="T79" fmla="*/ 0 h 236"/>
                <a:gd name="T80" fmla="*/ 0 w 198"/>
                <a:gd name="T81" fmla="*/ 0 h 236"/>
                <a:gd name="T82" fmla="*/ 0 w 198"/>
                <a:gd name="T83" fmla="*/ 0 h 236"/>
                <a:gd name="T84" fmla="*/ 0 w 198"/>
                <a:gd name="T85" fmla="*/ 0 h 236"/>
                <a:gd name="T86" fmla="*/ 0 w 198"/>
                <a:gd name="T87" fmla="*/ 0 h 236"/>
                <a:gd name="T88" fmla="*/ 0 w 198"/>
                <a:gd name="T89" fmla="*/ 0 h 236"/>
                <a:gd name="T90" fmla="*/ 0 w 198"/>
                <a:gd name="T91" fmla="*/ 0 h 236"/>
                <a:gd name="T92" fmla="*/ 0 w 198"/>
                <a:gd name="T93" fmla="*/ 0 h 236"/>
                <a:gd name="T94" fmla="*/ 0 w 198"/>
                <a:gd name="T95" fmla="*/ 0 h 236"/>
                <a:gd name="T96" fmla="*/ 0 w 198"/>
                <a:gd name="T97" fmla="*/ 0 h 236"/>
                <a:gd name="T98" fmla="*/ 0 w 198"/>
                <a:gd name="T99" fmla="*/ 0 h 236"/>
                <a:gd name="T100" fmla="*/ 0 w 198"/>
                <a:gd name="T101" fmla="*/ 0 h 236"/>
                <a:gd name="T102" fmla="*/ 0 w 198"/>
                <a:gd name="T103" fmla="*/ 0 h 236"/>
                <a:gd name="T104" fmla="*/ 0 w 198"/>
                <a:gd name="T105" fmla="*/ 0 h 236"/>
                <a:gd name="T106" fmla="*/ 0 w 198"/>
                <a:gd name="T107" fmla="*/ 0 h 236"/>
                <a:gd name="T108" fmla="*/ 0 w 198"/>
                <a:gd name="T109" fmla="*/ 0 h 236"/>
                <a:gd name="T110" fmla="*/ 0 w 198"/>
                <a:gd name="T111" fmla="*/ 0 h 236"/>
                <a:gd name="T112" fmla="*/ 0 w 198"/>
                <a:gd name="T113" fmla="*/ 0 h 236"/>
                <a:gd name="T114" fmla="*/ 0 w 198"/>
                <a:gd name="T115" fmla="*/ 0 h 236"/>
                <a:gd name="T116" fmla="*/ 0 w 198"/>
                <a:gd name="T117" fmla="*/ 0 h 236"/>
                <a:gd name="T118" fmla="*/ 0 w 198"/>
                <a:gd name="T119" fmla="*/ 0 h 236"/>
                <a:gd name="T120" fmla="*/ 0 w 198"/>
                <a:gd name="T121" fmla="*/ 0 h 2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98"/>
                <a:gd name="T184" fmla="*/ 0 h 236"/>
                <a:gd name="T185" fmla="*/ 198 w 198"/>
                <a:gd name="T186" fmla="*/ 236 h 2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98" h="236">
                  <a:moveTo>
                    <a:pt x="73" y="36"/>
                  </a:moveTo>
                  <a:lnTo>
                    <a:pt x="58" y="46"/>
                  </a:lnTo>
                  <a:lnTo>
                    <a:pt x="46" y="58"/>
                  </a:lnTo>
                  <a:lnTo>
                    <a:pt x="33" y="72"/>
                  </a:lnTo>
                  <a:lnTo>
                    <a:pt x="22" y="85"/>
                  </a:lnTo>
                  <a:lnTo>
                    <a:pt x="14" y="100"/>
                  </a:lnTo>
                  <a:lnTo>
                    <a:pt x="7" y="115"/>
                  </a:lnTo>
                  <a:lnTo>
                    <a:pt x="2" y="130"/>
                  </a:lnTo>
                  <a:lnTo>
                    <a:pt x="0" y="146"/>
                  </a:lnTo>
                  <a:lnTo>
                    <a:pt x="2" y="170"/>
                  </a:lnTo>
                  <a:lnTo>
                    <a:pt x="12" y="190"/>
                  </a:lnTo>
                  <a:lnTo>
                    <a:pt x="26" y="207"/>
                  </a:lnTo>
                  <a:lnTo>
                    <a:pt x="43" y="220"/>
                  </a:lnTo>
                  <a:lnTo>
                    <a:pt x="64" y="229"/>
                  </a:lnTo>
                  <a:lnTo>
                    <a:pt x="88" y="235"/>
                  </a:lnTo>
                  <a:lnTo>
                    <a:pt x="110" y="236"/>
                  </a:lnTo>
                  <a:lnTo>
                    <a:pt x="132" y="232"/>
                  </a:lnTo>
                  <a:lnTo>
                    <a:pt x="137" y="232"/>
                  </a:lnTo>
                  <a:lnTo>
                    <a:pt x="142" y="230"/>
                  </a:lnTo>
                  <a:lnTo>
                    <a:pt x="145" y="226"/>
                  </a:lnTo>
                  <a:lnTo>
                    <a:pt x="146" y="221"/>
                  </a:lnTo>
                  <a:lnTo>
                    <a:pt x="145" y="219"/>
                  </a:lnTo>
                  <a:lnTo>
                    <a:pt x="142" y="219"/>
                  </a:lnTo>
                  <a:lnTo>
                    <a:pt x="137" y="217"/>
                  </a:lnTo>
                  <a:lnTo>
                    <a:pt x="131" y="217"/>
                  </a:lnTo>
                  <a:lnTo>
                    <a:pt x="124" y="217"/>
                  </a:lnTo>
                  <a:lnTo>
                    <a:pt x="118" y="217"/>
                  </a:lnTo>
                  <a:lnTo>
                    <a:pt x="112" y="217"/>
                  </a:lnTo>
                  <a:lnTo>
                    <a:pt x="109" y="217"/>
                  </a:lnTo>
                  <a:lnTo>
                    <a:pt x="97" y="216"/>
                  </a:lnTo>
                  <a:lnTo>
                    <a:pt x="87" y="215"/>
                  </a:lnTo>
                  <a:lnTo>
                    <a:pt x="75" y="214"/>
                  </a:lnTo>
                  <a:lnTo>
                    <a:pt x="63" y="211"/>
                  </a:lnTo>
                  <a:lnTo>
                    <a:pt x="51" y="207"/>
                  </a:lnTo>
                  <a:lnTo>
                    <a:pt x="40" y="199"/>
                  </a:lnTo>
                  <a:lnTo>
                    <a:pt x="29" y="189"/>
                  </a:lnTo>
                  <a:lnTo>
                    <a:pt x="17" y="174"/>
                  </a:lnTo>
                  <a:lnTo>
                    <a:pt x="15" y="157"/>
                  </a:lnTo>
                  <a:lnTo>
                    <a:pt x="16" y="141"/>
                  </a:lnTo>
                  <a:lnTo>
                    <a:pt x="21" y="124"/>
                  </a:lnTo>
                  <a:lnTo>
                    <a:pt x="28" y="109"/>
                  </a:lnTo>
                  <a:lnTo>
                    <a:pt x="39" y="96"/>
                  </a:lnTo>
                  <a:lnTo>
                    <a:pt x="50" y="82"/>
                  </a:lnTo>
                  <a:lnTo>
                    <a:pt x="63" y="70"/>
                  </a:lnTo>
                  <a:lnTo>
                    <a:pt x="78" y="59"/>
                  </a:lnTo>
                  <a:lnTo>
                    <a:pt x="94" y="49"/>
                  </a:lnTo>
                  <a:lnTo>
                    <a:pt x="110" y="39"/>
                  </a:lnTo>
                  <a:lnTo>
                    <a:pt x="126" y="31"/>
                  </a:lnTo>
                  <a:lnTo>
                    <a:pt x="142" y="24"/>
                  </a:lnTo>
                  <a:lnTo>
                    <a:pt x="158" y="19"/>
                  </a:lnTo>
                  <a:lnTo>
                    <a:pt x="172" y="13"/>
                  </a:lnTo>
                  <a:lnTo>
                    <a:pt x="186" y="10"/>
                  </a:lnTo>
                  <a:lnTo>
                    <a:pt x="198" y="7"/>
                  </a:lnTo>
                  <a:lnTo>
                    <a:pt x="190" y="3"/>
                  </a:lnTo>
                  <a:lnTo>
                    <a:pt x="177" y="0"/>
                  </a:lnTo>
                  <a:lnTo>
                    <a:pt x="162" y="3"/>
                  </a:lnTo>
                  <a:lnTo>
                    <a:pt x="144" y="6"/>
                  </a:lnTo>
                  <a:lnTo>
                    <a:pt x="124" y="12"/>
                  </a:lnTo>
                  <a:lnTo>
                    <a:pt x="105" y="19"/>
                  </a:lnTo>
                  <a:lnTo>
                    <a:pt x="88" y="28"/>
                  </a:lnTo>
                  <a:lnTo>
                    <a:pt x="73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47" name="Freeform 590"/>
            <p:cNvSpPr>
              <a:spLocks/>
            </p:cNvSpPr>
            <p:nvPr/>
          </p:nvSpPr>
          <p:spPr bwMode="auto">
            <a:xfrm>
              <a:off x="4386" y="3145"/>
              <a:ext cx="22" cy="30"/>
            </a:xfrm>
            <a:custGeom>
              <a:avLst/>
              <a:gdLst>
                <a:gd name="T0" fmla="*/ 0 w 128"/>
                <a:gd name="T1" fmla="*/ 0 h 183"/>
                <a:gd name="T2" fmla="*/ 0 w 128"/>
                <a:gd name="T3" fmla="*/ 0 h 183"/>
                <a:gd name="T4" fmla="*/ 0 w 128"/>
                <a:gd name="T5" fmla="*/ 0 h 183"/>
                <a:gd name="T6" fmla="*/ 0 w 128"/>
                <a:gd name="T7" fmla="*/ 0 h 183"/>
                <a:gd name="T8" fmla="*/ 0 w 128"/>
                <a:gd name="T9" fmla="*/ 0 h 183"/>
                <a:gd name="T10" fmla="*/ 0 w 128"/>
                <a:gd name="T11" fmla="*/ 0 h 183"/>
                <a:gd name="T12" fmla="*/ 0 w 128"/>
                <a:gd name="T13" fmla="*/ 0 h 183"/>
                <a:gd name="T14" fmla="*/ 0 w 128"/>
                <a:gd name="T15" fmla="*/ 0 h 183"/>
                <a:gd name="T16" fmla="*/ 0 w 128"/>
                <a:gd name="T17" fmla="*/ 0 h 183"/>
                <a:gd name="T18" fmla="*/ 0 w 128"/>
                <a:gd name="T19" fmla="*/ 0 h 183"/>
                <a:gd name="T20" fmla="*/ 0 w 128"/>
                <a:gd name="T21" fmla="*/ 0 h 183"/>
                <a:gd name="T22" fmla="*/ 0 w 128"/>
                <a:gd name="T23" fmla="*/ 0 h 183"/>
                <a:gd name="T24" fmla="*/ 0 w 128"/>
                <a:gd name="T25" fmla="*/ 0 h 183"/>
                <a:gd name="T26" fmla="*/ 0 w 128"/>
                <a:gd name="T27" fmla="*/ 0 h 183"/>
                <a:gd name="T28" fmla="*/ 0 w 128"/>
                <a:gd name="T29" fmla="*/ 0 h 183"/>
                <a:gd name="T30" fmla="*/ 0 w 128"/>
                <a:gd name="T31" fmla="*/ 0 h 183"/>
                <a:gd name="T32" fmla="*/ 0 w 128"/>
                <a:gd name="T33" fmla="*/ 0 h 183"/>
                <a:gd name="T34" fmla="*/ 0 w 128"/>
                <a:gd name="T35" fmla="*/ 0 h 183"/>
                <a:gd name="T36" fmla="*/ 0 w 128"/>
                <a:gd name="T37" fmla="*/ 0 h 183"/>
                <a:gd name="T38" fmla="*/ 0 w 128"/>
                <a:gd name="T39" fmla="*/ 0 h 183"/>
                <a:gd name="T40" fmla="*/ 0 w 128"/>
                <a:gd name="T41" fmla="*/ 0 h 183"/>
                <a:gd name="T42" fmla="*/ 0 w 128"/>
                <a:gd name="T43" fmla="*/ 0 h 183"/>
                <a:gd name="T44" fmla="*/ 0 w 128"/>
                <a:gd name="T45" fmla="*/ 0 h 183"/>
                <a:gd name="T46" fmla="*/ 0 w 128"/>
                <a:gd name="T47" fmla="*/ 0 h 183"/>
                <a:gd name="T48" fmla="*/ 0 w 128"/>
                <a:gd name="T49" fmla="*/ 0 h 183"/>
                <a:gd name="T50" fmla="*/ 0 w 128"/>
                <a:gd name="T51" fmla="*/ 0 h 183"/>
                <a:gd name="T52" fmla="*/ 0 w 128"/>
                <a:gd name="T53" fmla="*/ 0 h 183"/>
                <a:gd name="T54" fmla="*/ 0 w 128"/>
                <a:gd name="T55" fmla="*/ 0 h 183"/>
                <a:gd name="T56" fmla="*/ 0 w 128"/>
                <a:gd name="T57" fmla="*/ 0 h 183"/>
                <a:gd name="T58" fmla="*/ 0 w 128"/>
                <a:gd name="T59" fmla="*/ 0 h 183"/>
                <a:gd name="T60" fmla="*/ 0 w 128"/>
                <a:gd name="T61" fmla="*/ 0 h 183"/>
                <a:gd name="T62" fmla="*/ 0 w 128"/>
                <a:gd name="T63" fmla="*/ 0 h 183"/>
                <a:gd name="T64" fmla="*/ 0 w 128"/>
                <a:gd name="T65" fmla="*/ 0 h 183"/>
                <a:gd name="T66" fmla="*/ 0 w 128"/>
                <a:gd name="T67" fmla="*/ 0 h 183"/>
                <a:gd name="T68" fmla="*/ 0 w 128"/>
                <a:gd name="T69" fmla="*/ 0 h 183"/>
                <a:gd name="T70" fmla="*/ 0 w 128"/>
                <a:gd name="T71" fmla="*/ 0 h 183"/>
                <a:gd name="T72" fmla="*/ 0 w 128"/>
                <a:gd name="T73" fmla="*/ 0 h 183"/>
                <a:gd name="T74" fmla="*/ 0 w 128"/>
                <a:gd name="T75" fmla="*/ 0 h 183"/>
                <a:gd name="T76" fmla="*/ 0 w 128"/>
                <a:gd name="T77" fmla="*/ 0 h 183"/>
                <a:gd name="T78" fmla="*/ 0 w 128"/>
                <a:gd name="T79" fmla="*/ 0 h 183"/>
                <a:gd name="T80" fmla="*/ 0 w 128"/>
                <a:gd name="T81" fmla="*/ 0 h 18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8"/>
                <a:gd name="T124" fmla="*/ 0 h 183"/>
                <a:gd name="T125" fmla="*/ 128 w 128"/>
                <a:gd name="T126" fmla="*/ 183 h 18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8" h="183">
                  <a:moveTo>
                    <a:pt x="108" y="61"/>
                  </a:moveTo>
                  <a:lnTo>
                    <a:pt x="111" y="80"/>
                  </a:lnTo>
                  <a:lnTo>
                    <a:pt x="109" y="97"/>
                  </a:lnTo>
                  <a:lnTo>
                    <a:pt x="101" y="110"/>
                  </a:lnTo>
                  <a:lnTo>
                    <a:pt x="89" y="123"/>
                  </a:lnTo>
                  <a:lnTo>
                    <a:pt x="75" y="134"/>
                  </a:lnTo>
                  <a:lnTo>
                    <a:pt x="60" y="145"/>
                  </a:lnTo>
                  <a:lnTo>
                    <a:pt x="43" y="156"/>
                  </a:lnTo>
                  <a:lnTo>
                    <a:pt x="29" y="167"/>
                  </a:lnTo>
                  <a:lnTo>
                    <a:pt x="27" y="170"/>
                  </a:lnTo>
                  <a:lnTo>
                    <a:pt x="26" y="172"/>
                  </a:lnTo>
                  <a:lnTo>
                    <a:pt x="26" y="176"/>
                  </a:lnTo>
                  <a:lnTo>
                    <a:pt x="28" y="179"/>
                  </a:lnTo>
                  <a:lnTo>
                    <a:pt x="30" y="182"/>
                  </a:lnTo>
                  <a:lnTo>
                    <a:pt x="34" y="183"/>
                  </a:lnTo>
                  <a:lnTo>
                    <a:pt x="37" y="183"/>
                  </a:lnTo>
                  <a:lnTo>
                    <a:pt x="41" y="182"/>
                  </a:lnTo>
                  <a:lnTo>
                    <a:pt x="58" y="171"/>
                  </a:lnTo>
                  <a:lnTo>
                    <a:pt x="76" y="160"/>
                  </a:lnTo>
                  <a:lnTo>
                    <a:pt x="92" y="147"/>
                  </a:lnTo>
                  <a:lnTo>
                    <a:pt x="108" y="132"/>
                  </a:lnTo>
                  <a:lnTo>
                    <a:pt x="118" y="116"/>
                  </a:lnTo>
                  <a:lnTo>
                    <a:pt x="125" y="98"/>
                  </a:lnTo>
                  <a:lnTo>
                    <a:pt x="128" y="78"/>
                  </a:lnTo>
                  <a:lnTo>
                    <a:pt x="123" y="58"/>
                  </a:lnTo>
                  <a:lnTo>
                    <a:pt x="112" y="41"/>
                  </a:lnTo>
                  <a:lnTo>
                    <a:pt x="98" y="28"/>
                  </a:lnTo>
                  <a:lnTo>
                    <a:pt x="80" y="16"/>
                  </a:lnTo>
                  <a:lnTo>
                    <a:pt x="61" y="8"/>
                  </a:lnTo>
                  <a:lnTo>
                    <a:pt x="41" y="2"/>
                  </a:lnTo>
                  <a:lnTo>
                    <a:pt x="23" y="0"/>
                  </a:lnTo>
                  <a:lnTo>
                    <a:pt x="9" y="1"/>
                  </a:lnTo>
                  <a:lnTo>
                    <a:pt x="0" y="6"/>
                  </a:lnTo>
                  <a:lnTo>
                    <a:pt x="16" y="10"/>
                  </a:lnTo>
                  <a:lnTo>
                    <a:pt x="33" y="14"/>
                  </a:lnTo>
                  <a:lnTo>
                    <a:pt x="48" y="17"/>
                  </a:lnTo>
                  <a:lnTo>
                    <a:pt x="63" y="22"/>
                  </a:lnTo>
                  <a:lnTo>
                    <a:pt x="77" y="28"/>
                  </a:lnTo>
                  <a:lnTo>
                    <a:pt x="90" y="36"/>
                  </a:lnTo>
                  <a:lnTo>
                    <a:pt x="101" y="46"/>
                  </a:lnTo>
                  <a:lnTo>
                    <a:pt x="108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48" name="Freeform 591"/>
            <p:cNvSpPr>
              <a:spLocks/>
            </p:cNvSpPr>
            <p:nvPr/>
          </p:nvSpPr>
          <p:spPr bwMode="auto">
            <a:xfrm>
              <a:off x="4309" y="3138"/>
              <a:ext cx="53" cy="63"/>
            </a:xfrm>
            <a:custGeom>
              <a:avLst/>
              <a:gdLst>
                <a:gd name="T0" fmla="*/ 0 w 323"/>
                <a:gd name="T1" fmla="*/ 0 h 379"/>
                <a:gd name="T2" fmla="*/ 0 w 323"/>
                <a:gd name="T3" fmla="*/ 0 h 379"/>
                <a:gd name="T4" fmla="*/ 0 w 323"/>
                <a:gd name="T5" fmla="*/ 0 h 379"/>
                <a:gd name="T6" fmla="*/ 0 w 323"/>
                <a:gd name="T7" fmla="*/ 0 h 379"/>
                <a:gd name="T8" fmla="*/ 0 w 323"/>
                <a:gd name="T9" fmla="*/ 0 h 379"/>
                <a:gd name="T10" fmla="*/ 0 w 323"/>
                <a:gd name="T11" fmla="*/ 0 h 379"/>
                <a:gd name="T12" fmla="*/ 0 w 323"/>
                <a:gd name="T13" fmla="*/ 0 h 379"/>
                <a:gd name="T14" fmla="*/ 0 w 323"/>
                <a:gd name="T15" fmla="*/ 0 h 379"/>
                <a:gd name="T16" fmla="*/ 0 w 323"/>
                <a:gd name="T17" fmla="*/ 0 h 379"/>
                <a:gd name="T18" fmla="*/ 0 w 323"/>
                <a:gd name="T19" fmla="*/ 0 h 379"/>
                <a:gd name="T20" fmla="*/ 0 w 323"/>
                <a:gd name="T21" fmla="*/ 0 h 379"/>
                <a:gd name="T22" fmla="*/ 0 w 323"/>
                <a:gd name="T23" fmla="*/ 0 h 379"/>
                <a:gd name="T24" fmla="*/ 0 w 323"/>
                <a:gd name="T25" fmla="*/ 0 h 379"/>
                <a:gd name="T26" fmla="*/ 0 w 323"/>
                <a:gd name="T27" fmla="*/ 0 h 379"/>
                <a:gd name="T28" fmla="*/ 0 w 323"/>
                <a:gd name="T29" fmla="*/ 0 h 379"/>
                <a:gd name="T30" fmla="*/ 0 w 323"/>
                <a:gd name="T31" fmla="*/ 0 h 379"/>
                <a:gd name="T32" fmla="*/ 0 w 323"/>
                <a:gd name="T33" fmla="*/ 0 h 379"/>
                <a:gd name="T34" fmla="*/ 0 w 323"/>
                <a:gd name="T35" fmla="*/ 0 h 379"/>
                <a:gd name="T36" fmla="*/ 0 w 323"/>
                <a:gd name="T37" fmla="*/ 0 h 379"/>
                <a:gd name="T38" fmla="*/ 0 w 323"/>
                <a:gd name="T39" fmla="*/ 0 h 379"/>
                <a:gd name="T40" fmla="*/ 0 w 323"/>
                <a:gd name="T41" fmla="*/ 0 h 379"/>
                <a:gd name="T42" fmla="*/ 0 w 323"/>
                <a:gd name="T43" fmla="*/ 0 h 379"/>
                <a:gd name="T44" fmla="*/ 0 w 323"/>
                <a:gd name="T45" fmla="*/ 0 h 379"/>
                <a:gd name="T46" fmla="*/ 0 w 323"/>
                <a:gd name="T47" fmla="*/ 0 h 379"/>
                <a:gd name="T48" fmla="*/ 0 w 323"/>
                <a:gd name="T49" fmla="*/ 0 h 379"/>
                <a:gd name="T50" fmla="*/ 0 w 323"/>
                <a:gd name="T51" fmla="*/ 0 h 379"/>
                <a:gd name="T52" fmla="*/ 0 w 323"/>
                <a:gd name="T53" fmla="*/ 0 h 379"/>
                <a:gd name="T54" fmla="*/ 0 w 323"/>
                <a:gd name="T55" fmla="*/ 0 h 379"/>
                <a:gd name="T56" fmla="*/ 0 w 323"/>
                <a:gd name="T57" fmla="*/ 0 h 379"/>
                <a:gd name="T58" fmla="*/ 0 w 323"/>
                <a:gd name="T59" fmla="*/ 0 h 379"/>
                <a:gd name="T60" fmla="*/ 0 w 323"/>
                <a:gd name="T61" fmla="*/ 0 h 379"/>
                <a:gd name="T62" fmla="*/ 0 w 323"/>
                <a:gd name="T63" fmla="*/ 0 h 379"/>
                <a:gd name="T64" fmla="*/ 0 w 323"/>
                <a:gd name="T65" fmla="*/ 0 h 379"/>
                <a:gd name="T66" fmla="*/ 0 w 323"/>
                <a:gd name="T67" fmla="*/ 0 h 379"/>
                <a:gd name="T68" fmla="*/ 0 w 323"/>
                <a:gd name="T69" fmla="*/ 0 h 379"/>
                <a:gd name="T70" fmla="*/ 0 w 323"/>
                <a:gd name="T71" fmla="*/ 0 h 379"/>
                <a:gd name="T72" fmla="*/ 0 w 323"/>
                <a:gd name="T73" fmla="*/ 0 h 379"/>
                <a:gd name="T74" fmla="*/ 0 w 323"/>
                <a:gd name="T75" fmla="*/ 0 h 379"/>
                <a:gd name="T76" fmla="*/ 0 w 323"/>
                <a:gd name="T77" fmla="*/ 0 h 379"/>
                <a:gd name="T78" fmla="*/ 0 w 323"/>
                <a:gd name="T79" fmla="*/ 0 h 379"/>
                <a:gd name="T80" fmla="*/ 0 w 323"/>
                <a:gd name="T81" fmla="*/ 0 h 379"/>
                <a:gd name="T82" fmla="*/ 0 w 323"/>
                <a:gd name="T83" fmla="*/ 0 h 379"/>
                <a:gd name="T84" fmla="*/ 0 w 323"/>
                <a:gd name="T85" fmla="*/ 0 h 379"/>
                <a:gd name="T86" fmla="*/ 0 w 323"/>
                <a:gd name="T87" fmla="*/ 0 h 37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3"/>
                <a:gd name="T133" fmla="*/ 0 h 379"/>
                <a:gd name="T134" fmla="*/ 323 w 323"/>
                <a:gd name="T135" fmla="*/ 379 h 37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3" h="379">
                  <a:moveTo>
                    <a:pt x="126" y="50"/>
                  </a:moveTo>
                  <a:lnTo>
                    <a:pt x="101" y="70"/>
                  </a:lnTo>
                  <a:lnTo>
                    <a:pt x="76" y="92"/>
                  </a:lnTo>
                  <a:lnTo>
                    <a:pt x="54" y="115"/>
                  </a:lnTo>
                  <a:lnTo>
                    <a:pt x="34" y="140"/>
                  </a:lnTo>
                  <a:lnTo>
                    <a:pt x="18" y="167"/>
                  </a:lnTo>
                  <a:lnTo>
                    <a:pt x="6" y="196"/>
                  </a:lnTo>
                  <a:lnTo>
                    <a:pt x="0" y="227"/>
                  </a:lnTo>
                  <a:lnTo>
                    <a:pt x="1" y="259"/>
                  </a:lnTo>
                  <a:lnTo>
                    <a:pt x="4" y="267"/>
                  </a:lnTo>
                  <a:lnTo>
                    <a:pt x="7" y="277"/>
                  </a:lnTo>
                  <a:lnTo>
                    <a:pt x="11" y="283"/>
                  </a:lnTo>
                  <a:lnTo>
                    <a:pt x="15" y="291"/>
                  </a:lnTo>
                  <a:lnTo>
                    <a:pt x="21" y="298"/>
                  </a:lnTo>
                  <a:lnTo>
                    <a:pt x="27" y="305"/>
                  </a:lnTo>
                  <a:lnTo>
                    <a:pt x="34" y="311"/>
                  </a:lnTo>
                  <a:lnTo>
                    <a:pt x="41" y="316"/>
                  </a:lnTo>
                  <a:lnTo>
                    <a:pt x="57" y="325"/>
                  </a:lnTo>
                  <a:lnTo>
                    <a:pt x="72" y="333"/>
                  </a:lnTo>
                  <a:lnTo>
                    <a:pt x="87" y="340"/>
                  </a:lnTo>
                  <a:lnTo>
                    <a:pt x="103" y="345"/>
                  </a:lnTo>
                  <a:lnTo>
                    <a:pt x="120" y="351"/>
                  </a:lnTo>
                  <a:lnTo>
                    <a:pt x="136" y="356"/>
                  </a:lnTo>
                  <a:lnTo>
                    <a:pt x="153" y="360"/>
                  </a:lnTo>
                  <a:lnTo>
                    <a:pt x="169" y="364"/>
                  </a:lnTo>
                  <a:lnTo>
                    <a:pt x="187" y="367"/>
                  </a:lnTo>
                  <a:lnTo>
                    <a:pt x="204" y="370"/>
                  </a:lnTo>
                  <a:lnTo>
                    <a:pt x="221" y="372"/>
                  </a:lnTo>
                  <a:lnTo>
                    <a:pt x="238" y="374"/>
                  </a:lnTo>
                  <a:lnTo>
                    <a:pt x="256" y="375"/>
                  </a:lnTo>
                  <a:lnTo>
                    <a:pt x="273" y="376"/>
                  </a:lnTo>
                  <a:lnTo>
                    <a:pt x="290" y="378"/>
                  </a:lnTo>
                  <a:lnTo>
                    <a:pt x="307" y="379"/>
                  </a:lnTo>
                  <a:lnTo>
                    <a:pt x="312" y="379"/>
                  </a:lnTo>
                  <a:lnTo>
                    <a:pt x="317" y="375"/>
                  </a:lnTo>
                  <a:lnTo>
                    <a:pt x="320" y="372"/>
                  </a:lnTo>
                  <a:lnTo>
                    <a:pt x="323" y="366"/>
                  </a:lnTo>
                  <a:lnTo>
                    <a:pt x="323" y="360"/>
                  </a:lnTo>
                  <a:lnTo>
                    <a:pt x="320" y="356"/>
                  </a:lnTo>
                  <a:lnTo>
                    <a:pt x="316" y="352"/>
                  </a:lnTo>
                  <a:lnTo>
                    <a:pt x="311" y="351"/>
                  </a:lnTo>
                  <a:lnTo>
                    <a:pt x="295" y="351"/>
                  </a:lnTo>
                  <a:lnTo>
                    <a:pt x="279" y="351"/>
                  </a:lnTo>
                  <a:lnTo>
                    <a:pt x="263" y="350"/>
                  </a:lnTo>
                  <a:lnTo>
                    <a:pt x="248" y="349"/>
                  </a:lnTo>
                  <a:lnTo>
                    <a:pt x="231" y="348"/>
                  </a:lnTo>
                  <a:lnTo>
                    <a:pt x="215" y="345"/>
                  </a:lnTo>
                  <a:lnTo>
                    <a:pt x="200" y="343"/>
                  </a:lnTo>
                  <a:lnTo>
                    <a:pt x="183" y="341"/>
                  </a:lnTo>
                  <a:lnTo>
                    <a:pt x="168" y="337"/>
                  </a:lnTo>
                  <a:lnTo>
                    <a:pt x="151" y="334"/>
                  </a:lnTo>
                  <a:lnTo>
                    <a:pt x="136" y="329"/>
                  </a:lnTo>
                  <a:lnTo>
                    <a:pt x="121" y="325"/>
                  </a:lnTo>
                  <a:lnTo>
                    <a:pt x="106" y="320"/>
                  </a:lnTo>
                  <a:lnTo>
                    <a:pt x="92" y="313"/>
                  </a:lnTo>
                  <a:lnTo>
                    <a:pt x="76" y="306"/>
                  </a:lnTo>
                  <a:lnTo>
                    <a:pt x="62" y="300"/>
                  </a:lnTo>
                  <a:lnTo>
                    <a:pt x="51" y="291"/>
                  </a:lnTo>
                  <a:lnTo>
                    <a:pt x="41" y="280"/>
                  </a:lnTo>
                  <a:lnTo>
                    <a:pt x="35" y="269"/>
                  </a:lnTo>
                  <a:lnTo>
                    <a:pt x="31" y="255"/>
                  </a:lnTo>
                  <a:lnTo>
                    <a:pt x="31" y="239"/>
                  </a:lnTo>
                  <a:lnTo>
                    <a:pt x="33" y="218"/>
                  </a:lnTo>
                  <a:lnTo>
                    <a:pt x="38" y="197"/>
                  </a:lnTo>
                  <a:lnTo>
                    <a:pt x="42" y="182"/>
                  </a:lnTo>
                  <a:lnTo>
                    <a:pt x="51" y="165"/>
                  </a:lnTo>
                  <a:lnTo>
                    <a:pt x="60" y="150"/>
                  </a:lnTo>
                  <a:lnTo>
                    <a:pt x="68" y="136"/>
                  </a:lnTo>
                  <a:lnTo>
                    <a:pt x="79" y="124"/>
                  </a:lnTo>
                  <a:lnTo>
                    <a:pt x="89" y="111"/>
                  </a:lnTo>
                  <a:lnTo>
                    <a:pt x="101" y="100"/>
                  </a:lnTo>
                  <a:lnTo>
                    <a:pt x="114" y="88"/>
                  </a:lnTo>
                  <a:lnTo>
                    <a:pt x="129" y="76"/>
                  </a:lnTo>
                  <a:lnTo>
                    <a:pt x="144" y="64"/>
                  </a:lnTo>
                  <a:lnTo>
                    <a:pt x="162" y="53"/>
                  </a:lnTo>
                  <a:lnTo>
                    <a:pt x="181" y="41"/>
                  </a:lnTo>
                  <a:lnTo>
                    <a:pt x="201" y="31"/>
                  </a:lnTo>
                  <a:lnTo>
                    <a:pt x="219" y="22"/>
                  </a:lnTo>
                  <a:lnTo>
                    <a:pt x="237" y="14"/>
                  </a:lnTo>
                  <a:lnTo>
                    <a:pt x="253" y="7"/>
                  </a:lnTo>
                  <a:lnTo>
                    <a:pt x="268" y="1"/>
                  </a:lnTo>
                  <a:lnTo>
                    <a:pt x="255" y="0"/>
                  </a:lnTo>
                  <a:lnTo>
                    <a:pt x="238" y="1"/>
                  </a:lnTo>
                  <a:lnTo>
                    <a:pt x="221" y="5"/>
                  </a:lnTo>
                  <a:lnTo>
                    <a:pt x="201" y="11"/>
                  </a:lnTo>
                  <a:lnTo>
                    <a:pt x="181" y="19"/>
                  </a:lnTo>
                  <a:lnTo>
                    <a:pt x="161" y="28"/>
                  </a:lnTo>
                  <a:lnTo>
                    <a:pt x="142" y="39"/>
                  </a:lnTo>
                  <a:lnTo>
                    <a:pt x="126" y="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49" name="Freeform 592"/>
            <p:cNvSpPr>
              <a:spLocks/>
            </p:cNvSpPr>
            <p:nvPr/>
          </p:nvSpPr>
          <p:spPr bwMode="auto">
            <a:xfrm>
              <a:off x="4384" y="3136"/>
              <a:ext cx="47" cy="42"/>
            </a:xfrm>
            <a:custGeom>
              <a:avLst/>
              <a:gdLst>
                <a:gd name="T0" fmla="*/ 0 w 282"/>
                <a:gd name="T1" fmla="*/ 0 h 253"/>
                <a:gd name="T2" fmla="*/ 0 w 282"/>
                <a:gd name="T3" fmla="*/ 0 h 253"/>
                <a:gd name="T4" fmla="*/ 0 w 282"/>
                <a:gd name="T5" fmla="*/ 0 h 253"/>
                <a:gd name="T6" fmla="*/ 0 w 282"/>
                <a:gd name="T7" fmla="*/ 0 h 253"/>
                <a:gd name="T8" fmla="*/ 0 w 282"/>
                <a:gd name="T9" fmla="*/ 0 h 253"/>
                <a:gd name="T10" fmla="*/ 0 w 282"/>
                <a:gd name="T11" fmla="*/ 0 h 253"/>
                <a:gd name="T12" fmla="*/ 0 w 282"/>
                <a:gd name="T13" fmla="*/ 0 h 253"/>
                <a:gd name="T14" fmla="*/ 0 w 282"/>
                <a:gd name="T15" fmla="*/ 0 h 253"/>
                <a:gd name="T16" fmla="*/ 0 w 282"/>
                <a:gd name="T17" fmla="*/ 0 h 253"/>
                <a:gd name="T18" fmla="*/ 0 w 282"/>
                <a:gd name="T19" fmla="*/ 0 h 253"/>
                <a:gd name="T20" fmla="*/ 0 w 282"/>
                <a:gd name="T21" fmla="*/ 0 h 253"/>
                <a:gd name="T22" fmla="*/ 0 w 282"/>
                <a:gd name="T23" fmla="*/ 0 h 253"/>
                <a:gd name="T24" fmla="*/ 0 w 282"/>
                <a:gd name="T25" fmla="*/ 0 h 253"/>
                <a:gd name="T26" fmla="*/ 0 w 282"/>
                <a:gd name="T27" fmla="*/ 0 h 253"/>
                <a:gd name="T28" fmla="*/ 0 w 282"/>
                <a:gd name="T29" fmla="*/ 0 h 253"/>
                <a:gd name="T30" fmla="*/ 0 w 282"/>
                <a:gd name="T31" fmla="*/ 0 h 253"/>
                <a:gd name="T32" fmla="*/ 0 w 282"/>
                <a:gd name="T33" fmla="*/ 0 h 253"/>
                <a:gd name="T34" fmla="*/ 0 w 282"/>
                <a:gd name="T35" fmla="*/ 0 h 253"/>
                <a:gd name="T36" fmla="*/ 0 w 282"/>
                <a:gd name="T37" fmla="*/ 0 h 253"/>
                <a:gd name="T38" fmla="*/ 0 w 282"/>
                <a:gd name="T39" fmla="*/ 0 h 253"/>
                <a:gd name="T40" fmla="*/ 0 w 282"/>
                <a:gd name="T41" fmla="*/ 0 h 253"/>
                <a:gd name="T42" fmla="*/ 0 w 282"/>
                <a:gd name="T43" fmla="*/ 0 h 253"/>
                <a:gd name="T44" fmla="*/ 0 w 282"/>
                <a:gd name="T45" fmla="*/ 0 h 253"/>
                <a:gd name="T46" fmla="*/ 0 w 282"/>
                <a:gd name="T47" fmla="*/ 0 h 253"/>
                <a:gd name="T48" fmla="*/ 0 w 282"/>
                <a:gd name="T49" fmla="*/ 0 h 253"/>
                <a:gd name="T50" fmla="*/ 0 w 282"/>
                <a:gd name="T51" fmla="*/ 0 h 253"/>
                <a:gd name="T52" fmla="*/ 0 w 282"/>
                <a:gd name="T53" fmla="*/ 0 h 253"/>
                <a:gd name="T54" fmla="*/ 0 w 282"/>
                <a:gd name="T55" fmla="*/ 0 h 253"/>
                <a:gd name="T56" fmla="*/ 0 w 282"/>
                <a:gd name="T57" fmla="*/ 0 h 253"/>
                <a:gd name="T58" fmla="*/ 0 w 282"/>
                <a:gd name="T59" fmla="*/ 0 h 253"/>
                <a:gd name="T60" fmla="*/ 0 w 282"/>
                <a:gd name="T61" fmla="*/ 0 h 253"/>
                <a:gd name="T62" fmla="*/ 0 w 282"/>
                <a:gd name="T63" fmla="*/ 0 h 253"/>
                <a:gd name="T64" fmla="*/ 0 w 282"/>
                <a:gd name="T65" fmla="*/ 0 h 253"/>
                <a:gd name="T66" fmla="*/ 0 w 282"/>
                <a:gd name="T67" fmla="*/ 0 h 253"/>
                <a:gd name="T68" fmla="*/ 0 w 282"/>
                <a:gd name="T69" fmla="*/ 0 h 253"/>
                <a:gd name="T70" fmla="*/ 0 w 282"/>
                <a:gd name="T71" fmla="*/ 0 h 253"/>
                <a:gd name="T72" fmla="*/ 0 w 282"/>
                <a:gd name="T73" fmla="*/ 0 h 253"/>
                <a:gd name="T74" fmla="*/ 0 w 282"/>
                <a:gd name="T75" fmla="*/ 0 h 253"/>
                <a:gd name="T76" fmla="*/ 0 w 282"/>
                <a:gd name="T77" fmla="*/ 0 h 253"/>
                <a:gd name="T78" fmla="*/ 0 w 282"/>
                <a:gd name="T79" fmla="*/ 0 h 253"/>
                <a:gd name="T80" fmla="*/ 0 w 282"/>
                <a:gd name="T81" fmla="*/ 0 h 253"/>
                <a:gd name="T82" fmla="*/ 0 w 282"/>
                <a:gd name="T83" fmla="*/ 0 h 253"/>
                <a:gd name="T84" fmla="*/ 0 w 282"/>
                <a:gd name="T85" fmla="*/ 0 h 253"/>
                <a:gd name="T86" fmla="*/ 0 w 282"/>
                <a:gd name="T87" fmla="*/ 0 h 253"/>
                <a:gd name="T88" fmla="*/ 0 w 282"/>
                <a:gd name="T89" fmla="*/ 0 h 253"/>
                <a:gd name="T90" fmla="*/ 0 w 282"/>
                <a:gd name="T91" fmla="*/ 0 h 253"/>
                <a:gd name="T92" fmla="*/ 0 w 282"/>
                <a:gd name="T93" fmla="*/ 0 h 253"/>
                <a:gd name="T94" fmla="*/ 0 w 282"/>
                <a:gd name="T95" fmla="*/ 0 h 253"/>
                <a:gd name="T96" fmla="*/ 0 w 282"/>
                <a:gd name="T97" fmla="*/ 0 h 253"/>
                <a:gd name="T98" fmla="*/ 0 w 282"/>
                <a:gd name="T99" fmla="*/ 0 h 253"/>
                <a:gd name="T100" fmla="*/ 0 w 282"/>
                <a:gd name="T101" fmla="*/ 0 h 253"/>
                <a:gd name="T102" fmla="*/ 0 w 282"/>
                <a:gd name="T103" fmla="*/ 0 h 253"/>
                <a:gd name="T104" fmla="*/ 0 w 282"/>
                <a:gd name="T105" fmla="*/ 0 h 253"/>
                <a:gd name="T106" fmla="*/ 0 w 282"/>
                <a:gd name="T107" fmla="*/ 0 h 253"/>
                <a:gd name="T108" fmla="*/ 0 w 282"/>
                <a:gd name="T109" fmla="*/ 0 h 253"/>
                <a:gd name="T110" fmla="*/ 0 w 282"/>
                <a:gd name="T111" fmla="*/ 0 h 253"/>
                <a:gd name="T112" fmla="*/ 0 w 282"/>
                <a:gd name="T113" fmla="*/ 0 h 253"/>
                <a:gd name="T114" fmla="*/ 0 w 282"/>
                <a:gd name="T115" fmla="*/ 0 h 253"/>
                <a:gd name="T116" fmla="*/ 0 w 282"/>
                <a:gd name="T117" fmla="*/ 0 h 253"/>
                <a:gd name="T118" fmla="*/ 0 w 282"/>
                <a:gd name="T119" fmla="*/ 0 h 253"/>
                <a:gd name="T120" fmla="*/ 0 w 282"/>
                <a:gd name="T121" fmla="*/ 0 h 25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2"/>
                <a:gd name="T184" fmla="*/ 0 h 253"/>
                <a:gd name="T185" fmla="*/ 282 w 282"/>
                <a:gd name="T186" fmla="*/ 253 h 253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2" h="253">
                  <a:moveTo>
                    <a:pt x="235" y="78"/>
                  </a:moveTo>
                  <a:lnTo>
                    <a:pt x="248" y="92"/>
                  </a:lnTo>
                  <a:lnTo>
                    <a:pt x="255" y="108"/>
                  </a:lnTo>
                  <a:lnTo>
                    <a:pt x="259" y="125"/>
                  </a:lnTo>
                  <a:lnTo>
                    <a:pt x="259" y="144"/>
                  </a:lnTo>
                  <a:lnTo>
                    <a:pt x="257" y="159"/>
                  </a:lnTo>
                  <a:lnTo>
                    <a:pt x="252" y="171"/>
                  </a:lnTo>
                  <a:lnTo>
                    <a:pt x="244" y="184"/>
                  </a:lnTo>
                  <a:lnTo>
                    <a:pt x="236" y="194"/>
                  </a:lnTo>
                  <a:lnTo>
                    <a:pt x="225" y="206"/>
                  </a:lnTo>
                  <a:lnTo>
                    <a:pt x="215" y="215"/>
                  </a:lnTo>
                  <a:lnTo>
                    <a:pt x="204" y="225"/>
                  </a:lnTo>
                  <a:lnTo>
                    <a:pt x="194" y="236"/>
                  </a:lnTo>
                  <a:lnTo>
                    <a:pt x="191" y="239"/>
                  </a:lnTo>
                  <a:lnTo>
                    <a:pt x="190" y="242"/>
                  </a:lnTo>
                  <a:lnTo>
                    <a:pt x="191" y="246"/>
                  </a:lnTo>
                  <a:lnTo>
                    <a:pt x="194" y="249"/>
                  </a:lnTo>
                  <a:lnTo>
                    <a:pt x="197" y="252"/>
                  </a:lnTo>
                  <a:lnTo>
                    <a:pt x="201" y="253"/>
                  </a:lnTo>
                  <a:lnTo>
                    <a:pt x="205" y="252"/>
                  </a:lnTo>
                  <a:lnTo>
                    <a:pt x="209" y="249"/>
                  </a:lnTo>
                  <a:lnTo>
                    <a:pt x="232" y="234"/>
                  </a:lnTo>
                  <a:lnTo>
                    <a:pt x="251" y="215"/>
                  </a:lnTo>
                  <a:lnTo>
                    <a:pt x="267" y="192"/>
                  </a:lnTo>
                  <a:lnTo>
                    <a:pt x="278" y="168"/>
                  </a:lnTo>
                  <a:lnTo>
                    <a:pt x="282" y="141"/>
                  </a:lnTo>
                  <a:lnTo>
                    <a:pt x="279" y="116"/>
                  </a:lnTo>
                  <a:lnTo>
                    <a:pt x="270" y="92"/>
                  </a:lnTo>
                  <a:lnTo>
                    <a:pt x="251" y="70"/>
                  </a:lnTo>
                  <a:lnTo>
                    <a:pt x="237" y="59"/>
                  </a:lnTo>
                  <a:lnTo>
                    <a:pt x="221" y="48"/>
                  </a:lnTo>
                  <a:lnTo>
                    <a:pt x="202" y="39"/>
                  </a:lnTo>
                  <a:lnTo>
                    <a:pt x="183" y="31"/>
                  </a:lnTo>
                  <a:lnTo>
                    <a:pt x="163" y="24"/>
                  </a:lnTo>
                  <a:lnTo>
                    <a:pt x="142" y="18"/>
                  </a:lnTo>
                  <a:lnTo>
                    <a:pt x="122" y="13"/>
                  </a:lnTo>
                  <a:lnTo>
                    <a:pt x="101" y="8"/>
                  </a:lnTo>
                  <a:lnTo>
                    <a:pt x="82" y="5"/>
                  </a:lnTo>
                  <a:lnTo>
                    <a:pt x="63" y="2"/>
                  </a:lnTo>
                  <a:lnTo>
                    <a:pt x="47" y="0"/>
                  </a:lnTo>
                  <a:lnTo>
                    <a:pt x="32" y="0"/>
                  </a:lnTo>
                  <a:lnTo>
                    <a:pt x="19" y="0"/>
                  </a:lnTo>
                  <a:lnTo>
                    <a:pt x="10" y="1"/>
                  </a:lnTo>
                  <a:lnTo>
                    <a:pt x="4" y="4"/>
                  </a:lnTo>
                  <a:lnTo>
                    <a:pt x="0" y="6"/>
                  </a:lnTo>
                  <a:lnTo>
                    <a:pt x="12" y="8"/>
                  </a:lnTo>
                  <a:lnTo>
                    <a:pt x="25" y="9"/>
                  </a:lnTo>
                  <a:lnTo>
                    <a:pt x="38" y="12"/>
                  </a:lnTo>
                  <a:lnTo>
                    <a:pt x="52" y="14"/>
                  </a:lnTo>
                  <a:lnTo>
                    <a:pt x="67" y="16"/>
                  </a:lnTo>
                  <a:lnTo>
                    <a:pt x="82" y="18"/>
                  </a:lnTo>
                  <a:lnTo>
                    <a:pt x="97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5"/>
                  </a:lnTo>
                  <a:lnTo>
                    <a:pt x="162" y="40"/>
                  </a:lnTo>
                  <a:lnTo>
                    <a:pt x="177" y="46"/>
                  </a:lnTo>
                  <a:lnTo>
                    <a:pt x="192" y="53"/>
                  </a:lnTo>
                  <a:lnTo>
                    <a:pt x="208" y="60"/>
                  </a:lnTo>
                  <a:lnTo>
                    <a:pt x="222" y="69"/>
                  </a:lnTo>
                  <a:lnTo>
                    <a:pt x="235" y="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50" name="Freeform 593"/>
            <p:cNvSpPr>
              <a:spLocks/>
            </p:cNvSpPr>
            <p:nvPr/>
          </p:nvSpPr>
          <p:spPr bwMode="auto">
            <a:xfrm>
              <a:off x="4290" y="3159"/>
              <a:ext cx="19" cy="39"/>
            </a:xfrm>
            <a:custGeom>
              <a:avLst/>
              <a:gdLst>
                <a:gd name="T0" fmla="*/ 0 w 115"/>
                <a:gd name="T1" fmla="*/ 0 h 236"/>
                <a:gd name="T2" fmla="*/ 0 w 115"/>
                <a:gd name="T3" fmla="*/ 0 h 236"/>
                <a:gd name="T4" fmla="*/ 0 w 115"/>
                <a:gd name="T5" fmla="*/ 0 h 236"/>
                <a:gd name="T6" fmla="*/ 0 w 115"/>
                <a:gd name="T7" fmla="*/ 0 h 236"/>
                <a:gd name="T8" fmla="*/ 0 w 115"/>
                <a:gd name="T9" fmla="*/ 0 h 236"/>
                <a:gd name="T10" fmla="*/ 0 w 115"/>
                <a:gd name="T11" fmla="*/ 0 h 236"/>
                <a:gd name="T12" fmla="*/ 0 w 115"/>
                <a:gd name="T13" fmla="*/ 0 h 236"/>
                <a:gd name="T14" fmla="*/ 0 w 115"/>
                <a:gd name="T15" fmla="*/ 0 h 236"/>
                <a:gd name="T16" fmla="*/ 0 w 115"/>
                <a:gd name="T17" fmla="*/ 0 h 236"/>
                <a:gd name="T18" fmla="*/ 0 w 115"/>
                <a:gd name="T19" fmla="*/ 0 h 236"/>
                <a:gd name="T20" fmla="*/ 0 w 115"/>
                <a:gd name="T21" fmla="*/ 0 h 236"/>
                <a:gd name="T22" fmla="*/ 0 w 115"/>
                <a:gd name="T23" fmla="*/ 0 h 236"/>
                <a:gd name="T24" fmla="*/ 0 w 115"/>
                <a:gd name="T25" fmla="*/ 0 h 236"/>
                <a:gd name="T26" fmla="*/ 0 w 115"/>
                <a:gd name="T27" fmla="*/ 0 h 236"/>
                <a:gd name="T28" fmla="*/ 0 w 115"/>
                <a:gd name="T29" fmla="*/ 0 h 236"/>
                <a:gd name="T30" fmla="*/ 0 w 115"/>
                <a:gd name="T31" fmla="*/ 0 h 236"/>
                <a:gd name="T32" fmla="*/ 0 w 115"/>
                <a:gd name="T33" fmla="*/ 0 h 236"/>
                <a:gd name="T34" fmla="*/ 0 w 115"/>
                <a:gd name="T35" fmla="*/ 0 h 236"/>
                <a:gd name="T36" fmla="*/ 0 w 115"/>
                <a:gd name="T37" fmla="*/ 0 h 236"/>
                <a:gd name="T38" fmla="*/ 0 w 115"/>
                <a:gd name="T39" fmla="*/ 0 h 236"/>
                <a:gd name="T40" fmla="*/ 0 w 115"/>
                <a:gd name="T41" fmla="*/ 0 h 236"/>
                <a:gd name="T42" fmla="*/ 0 w 115"/>
                <a:gd name="T43" fmla="*/ 0 h 236"/>
                <a:gd name="T44" fmla="*/ 0 w 115"/>
                <a:gd name="T45" fmla="*/ 0 h 236"/>
                <a:gd name="T46" fmla="*/ 0 w 115"/>
                <a:gd name="T47" fmla="*/ 0 h 236"/>
                <a:gd name="T48" fmla="*/ 0 w 115"/>
                <a:gd name="T49" fmla="*/ 0 h 236"/>
                <a:gd name="T50" fmla="*/ 0 w 115"/>
                <a:gd name="T51" fmla="*/ 0 h 236"/>
                <a:gd name="T52" fmla="*/ 0 w 115"/>
                <a:gd name="T53" fmla="*/ 0 h 236"/>
                <a:gd name="T54" fmla="*/ 0 w 115"/>
                <a:gd name="T55" fmla="*/ 0 h 236"/>
                <a:gd name="T56" fmla="*/ 0 w 115"/>
                <a:gd name="T57" fmla="*/ 0 h 236"/>
                <a:gd name="T58" fmla="*/ 0 w 115"/>
                <a:gd name="T59" fmla="*/ 0 h 236"/>
                <a:gd name="T60" fmla="*/ 0 w 115"/>
                <a:gd name="T61" fmla="*/ 0 h 236"/>
                <a:gd name="T62" fmla="*/ 0 w 115"/>
                <a:gd name="T63" fmla="*/ 0 h 236"/>
                <a:gd name="T64" fmla="*/ 0 w 115"/>
                <a:gd name="T65" fmla="*/ 0 h 236"/>
                <a:gd name="T66" fmla="*/ 0 w 115"/>
                <a:gd name="T67" fmla="*/ 0 h 236"/>
                <a:gd name="T68" fmla="*/ 0 w 115"/>
                <a:gd name="T69" fmla="*/ 0 h 236"/>
                <a:gd name="T70" fmla="*/ 0 w 115"/>
                <a:gd name="T71" fmla="*/ 0 h 236"/>
                <a:gd name="T72" fmla="*/ 0 w 115"/>
                <a:gd name="T73" fmla="*/ 0 h 236"/>
                <a:gd name="T74" fmla="*/ 0 w 115"/>
                <a:gd name="T75" fmla="*/ 0 h 236"/>
                <a:gd name="T76" fmla="*/ 0 w 115"/>
                <a:gd name="T77" fmla="*/ 0 h 236"/>
                <a:gd name="T78" fmla="*/ 0 w 115"/>
                <a:gd name="T79" fmla="*/ 0 h 236"/>
                <a:gd name="T80" fmla="*/ 0 w 115"/>
                <a:gd name="T81" fmla="*/ 0 h 2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"/>
                <a:gd name="T124" fmla="*/ 0 h 236"/>
                <a:gd name="T125" fmla="*/ 115 w 115"/>
                <a:gd name="T126" fmla="*/ 236 h 2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" h="236">
                  <a:moveTo>
                    <a:pt x="0" y="128"/>
                  </a:moveTo>
                  <a:lnTo>
                    <a:pt x="0" y="148"/>
                  </a:lnTo>
                  <a:lnTo>
                    <a:pt x="5" y="166"/>
                  </a:lnTo>
                  <a:lnTo>
                    <a:pt x="13" y="184"/>
                  </a:lnTo>
                  <a:lnTo>
                    <a:pt x="24" y="198"/>
                  </a:lnTo>
                  <a:lnTo>
                    <a:pt x="39" y="211"/>
                  </a:lnTo>
                  <a:lnTo>
                    <a:pt x="55" y="223"/>
                  </a:lnTo>
                  <a:lnTo>
                    <a:pt x="74" y="231"/>
                  </a:lnTo>
                  <a:lnTo>
                    <a:pt x="92" y="235"/>
                  </a:lnTo>
                  <a:lnTo>
                    <a:pt x="98" y="236"/>
                  </a:lnTo>
                  <a:lnTo>
                    <a:pt x="104" y="234"/>
                  </a:lnTo>
                  <a:lnTo>
                    <a:pt x="109" y="231"/>
                  </a:lnTo>
                  <a:lnTo>
                    <a:pt x="111" y="226"/>
                  </a:lnTo>
                  <a:lnTo>
                    <a:pt x="111" y="220"/>
                  </a:lnTo>
                  <a:lnTo>
                    <a:pt x="110" y="215"/>
                  </a:lnTo>
                  <a:lnTo>
                    <a:pt x="107" y="210"/>
                  </a:lnTo>
                  <a:lnTo>
                    <a:pt x="101" y="208"/>
                  </a:lnTo>
                  <a:lnTo>
                    <a:pt x="82" y="201"/>
                  </a:lnTo>
                  <a:lnTo>
                    <a:pt x="64" y="192"/>
                  </a:lnTo>
                  <a:lnTo>
                    <a:pt x="50" y="179"/>
                  </a:lnTo>
                  <a:lnTo>
                    <a:pt x="40" y="165"/>
                  </a:lnTo>
                  <a:lnTo>
                    <a:pt x="33" y="148"/>
                  </a:lnTo>
                  <a:lnTo>
                    <a:pt x="29" y="130"/>
                  </a:lnTo>
                  <a:lnTo>
                    <a:pt x="29" y="110"/>
                  </a:lnTo>
                  <a:lnTo>
                    <a:pt x="35" y="89"/>
                  </a:lnTo>
                  <a:lnTo>
                    <a:pt x="43" y="74"/>
                  </a:lnTo>
                  <a:lnTo>
                    <a:pt x="56" y="60"/>
                  </a:lnTo>
                  <a:lnTo>
                    <a:pt x="70" y="46"/>
                  </a:lnTo>
                  <a:lnTo>
                    <a:pt x="85" y="33"/>
                  </a:lnTo>
                  <a:lnTo>
                    <a:pt x="98" y="23"/>
                  </a:lnTo>
                  <a:lnTo>
                    <a:pt x="109" y="12"/>
                  </a:lnTo>
                  <a:lnTo>
                    <a:pt x="115" y="6"/>
                  </a:lnTo>
                  <a:lnTo>
                    <a:pt x="115" y="0"/>
                  </a:lnTo>
                  <a:lnTo>
                    <a:pt x="102" y="4"/>
                  </a:lnTo>
                  <a:lnTo>
                    <a:pt x="85" y="12"/>
                  </a:lnTo>
                  <a:lnTo>
                    <a:pt x="68" y="26"/>
                  </a:lnTo>
                  <a:lnTo>
                    <a:pt x="49" y="42"/>
                  </a:lnTo>
                  <a:lnTo>
                    <a:pt x="32" y="61"/>
                  </a:lnTo>
                  <a:lnTo>
                    <a:pt x="17" y="82"/>
                  </a:lnTo>
                  <a:lnTo>
                    <a:pt x="6" y="105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51" name="Freeform 594"/>
            <p:cNvSpPr>
              <a:spLocks/>
            </p:cNvSpPr>
            <p:nvPr/>
          </p:nvSpPr>
          <p:spPr bwMode="auto">
            <a:xfrm>
              <a:off x="4423" y="3133"/>
              <a:ext cx="41" cy="52"/>
            </a:xfrm>
            <a:custGeom>
              <a:avLst/>
              <a:gdLst>
                <a:gd name="T0" fmla="*/ 0 w 245"/>
                <a:gd name="T1" fmla="*/ 0 h 310"/>
                <a:gd name="T2" fmla="*/ 0 w 245"/>
                <a:gd name="T3" fmla="*/ 0 h 310"/>
                <a:gd name="T4" fmla="*/ 0 w 245"/>
                <a:gd name="T5" fmla="*/ 0 h 310"/>
                <a:gd name="T6" fmla="*/ 0 w 245"/>
                <a:gd name="T7" fmla="*/ 0 h 310"/>
                <a:gd name="T8" fmla="*/ 0 w 245"/>
                <a:gd name="T9" fmla="*/ 0 h 310"/>
                <a:gd name="T10" fmla="*/ 0 w 245"/>
                <a:gd name="T11" fmla="*/ 0 h 310"/>
                <a:gd name="T12" fmla="*/ 0 w 245"/>
                <a:gd name="T13" fmla="*/ 0 h 310"/>
                <a:gd name="T14" fmla="*/ 0 w 245"/>
                <a:gd name="T15" fmla="*/ 0 h 310"/>
                <a:gd name="T16" fmla="*/ 0 w 245"/>
                <a:gd name="T17" fmla="*/ 0 h 310"/>
                <a:gd name="T18" fmla="*/ 0 w 245"/>
                <a:gd name="T19" fmla="*/ 0 h 310"/>
                <a:gd name="T20" fmla="*/ 0 w 245"/>
                <a:gd name="T21" fmla="*/ 0 h 310"/>
                <a:gd name="T22" fmla="*/ 0 w 245"/>
                <a:gd name="T23" fmla="*/ 0 h 310"/>
                <a:gd name="T24" fmla="*/ 0 w 245"/>
                <a:gd name="T25" fmla="*/ 0 h 310"/>
                <a:gd name="T26" fmla="*/ 0 w 245"/>
                <a:gd name="T27" fmla="*/ 0 h 310"/>
                <a:gd name="T28" fmla="*/ 0 w 245"/>
                <a:gd name="T29" fmla="*/ 0 h 310"/>
                <a:gd name="T30" fmla="*/ 0 w 245"/>
                <a:gd name="T31" fmla="*/ 0 h 310"/>
                <a:gd name="T32" fmla="*/ 0 w 245"/>
                <a:gd name="T33" fmla="*/ 0 h 310"/>
                <a:gd name="T34" fmla="*/ 0 w 245"/>
                <a:gd name="T35" fmla="*/ 0 h 310"/>
                <a:gd name="T36" fmla="*/ 0 w 245"/>
                <a:gd name="T37" fmla="*/ 0 h 310"/>
                <a:gd name="T38" fmla="*/ 0 w 245"/>
                <a:gd name="T39" fmla="*/ 0 h 310"/>
                <a:gd name="T40" fmla="*/ 0 w 245"/>
                <a:gd name="T41" fmla="*/ 0 h 310"/>
                <a:gd name="T42" fmla="*/ 0 w 245"/>
                <a:gd name="T43" fmla="*/ 0 h 310"/>
                <a:gd name="T44" fmla="*/ 0 w 245"/>
                <a:gd name="T45" fmla="*/ 0 h 310"/>
                <a:gd name="T46" fmla="*/ 0 w 245"/>
                <a:gd name="T47" fmla="*/ 0 h 310"/>
                <a:gd name="T48" fmla="*/ 0 w 245"/>
                <a:gd name="T49" fmla="*/ 0 h 310"/>
                <a:gd name="T50" fmla="*/ 0 w 245"/>
                <a:gd name="T51" fmla="*/ 0 h 310"/>
                <a:gd name="T52" fmla="*/ 0 w 245"/>
                <a:gd name="T53" fmla="*/ 0 h 310"/>
                <a:gd name="T54" fmla="*/ 0 w 245"/>
                <a:gd name="T55" fmla="*/ 0 h 310"/>
                <a:gd name="T56" fmla="*/ 0 w 245"/>
                <a:gd name="T57" fmla="*/ 0 h 310"/>
                <a:gd name="T58" fmla="*/ 0 w 245"/>
                <a:gd name="T59" fmla="*/ 0 h 310"/>
                <a:gd name="T60" fmla="*/ 0 w 245"/>
                <a:gd name="T61" fmla="*/ 0 h 310"/>
                <a:gd name="T62" fmla="*/ 0 w 245"/>
                <a:gd name="T63" fmla="*/ 0 h 310"/>
                <a:gd name="T64" fmla="*/ 0 w 245"/>
                <a:gd name="T65" fmla="*/ 0 h 310"/>
                <a:gd name="T66" fmla="*/ 0 w 245"/>
                <a:gd name="T67" fmla="*/ 0 h 310"/>
                <a:gd name="T68" fmla="*/ 0 w 245"/>
                <a:gd name="T69" fmla="*/ 0 h 310"/>
                <a:gd name="T70" fmla="*/ 0 w 245"/>
                <a:gd name="T71" fmla="*/ 0 h 310"/>
                <a:gd name="T72" fmla="*/ 0 w 245"/>
                <a:gd name="T73" fmla="*/ 0 h 310"/>
                <a:gd name="T74" fmla="*/ 0 w 245"/>
                <a:gd name="T75" fmla="*/ 0 h 3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5"/>
                <a:gd name="T115" fmla="*/ 0 h 310"/>
                <a:gd name="T116" fmla="*/ 245 w 245"/>
                <a:gd name="T117" fmla="*/ 310 h 3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5" h="310">
                  <a:moveTo>
                    <a:pt x="200" y="116"/>
                  </a:moveTo>
                  <a:lnTo>
                    <a:pt x="208" y="124"/>
                  </a:lnTo>
                  <a:lnTo>
                    <a:pt x="214" y="133"/>
                  </a:lnTo>
                  <a:lnTo>
                    <a:pt x="220" y="144"/>
                  </a:lnTo>
                  <a:lnTo>
                    <a:pt x="223" y="154"/>
                  </a:lnTo>
                  <a:lnTo>
                    <a:pt x="226" y="164"/>
                  </a:lnTo>
                  <a:lnTo>
                    <a:pt x="224" y="176"/>
                  </a:lnTo>
                  <a:lnTo>
                    <a:pt x="222" y="187"/>
                  </a:lnTo>
                  <a:lnTo>
                    <a:pt x="216" y="198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9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2" y="264"/>
                  </a:lnTo>
                  <a:lnTo>
                    <a:pt x="132" y="275"/>
                  </a:lnTo>
                  <a:lnTo>
                    <a:pt x="128" y="278"/>
                  </a:lnTo>
                  <a:lnTo>
                    <a:pt x="126" y="283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2" y="306"/>
                  </a:lnTo>
                  <a:lnTo>
                    <a:pt x="126" y="309"/>
                  </a:lnTo>
                  <a:lnTo>
                    <a:pt x="131" y="310"/>
                  </a:lnTo>
                  <a:lnTo>
                    <a:pt x="135" y="310"/>
                  </a:lnTo>
                  <a:lnTo>
                    <a:pt x="139" y="309"/>
                  </a:lnTo>
                  <a:lnTo>
                    <a:pt x="142" y="306"/>
                  </a:lnTo>
                  <a:lnTo>
                    <a:pt x="154" y="292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20" y="233"/>
                  </a:lnTo>
                  <a:lnTo>
                    <a:pt x="230" y="219"/>
                  </a:lnTo>
                  <a:lnTo>
                    <a:pt x="238" y="204"/>
                  </a:lnTo>
                  <a:lnTo>
                    <a:pt x="244" y="186"/>
                  </a:lnTo>
                  <a:lnTo>
                    <a:pt x="245" y="169"/>
                  </a:lnTo>
                  <a:lnTo>
                    <a:pt x="243" y="152"/>
                  </a:lnTo>
                  <a:lnTo>
                    <a:pt x="237" y="134"/>
                  </a:lnTo>
                  <a:lnTo>
                    <a:pt x="228" y="119"/>
                  </a:lnTo>
                  <a:lnTo>
                    <a:pt x="217" y="105"/>
                  </a:lnTo>
                  <a:lnTo>
                    <a:pt x="203" y="93"/>
                  </a:lnTo>
                  <a:lnTo>
                    <a:pt x="188" y="83"/>
                  </a:lnTo>
                  <a:lnTo>
                    <a:pt x="176" y="76"/>
                  </a:lnTo>
                  <a:lnTo>
                    <a:pt x="163" y="69"/>
                  </a:lnTo>
                  <a:lnTo>
                    <a:pt x="151" y="61"/>
                  </a:lnTo>
                  <a:lnTo>
                    <a:pt x="136" y="54"/>
                  </a:lnTo>
                  <a:lnTo>
                    <a:pt x="122" y="46"/>
                  </a:lnTo>
                  <a:lnTo>
                    <a:pt x="107" y="39"/>
                  </a:lnTo>
                  <a:lnTo>
                    <a:pt x="93" y="31"/>
                  </a:lnTo>
                  <a:lnTo>
                    <a:pt x="79" y="24"/>
                  </a:lnTo>
                  <a:lnTo>
                    <a:pt x="66" y="18"/>
                  </a:lnTo>
                  <a:lnTo>
                    <a:pt x="53" y="13"/>
                  </a:lnTo>
                  <a:lnTo>
                    <a:pt x="40" y="8"/>
                  </a:lnTo>
                  <a:lnTo>
                    <a:pt x="30" y="5"/>
                  </a:lnTo>
                  <a:lnTo>
                    <a:pt x="20" y="1"/>
                  </a:lnTo>
                  <a:lnTo>
                    <a:pt x="12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11" y="8"/>
                  </a:lnTo>
                  <a:lnTo>
                    <a:pt x="23" y="14"/>
                  </a:lnTo>
                  <a:lnTo>
                    <a:pt x="36" y="20"/>
                  </a:lnTo>
                  <a:lnTo>
                    <a:pt x="47" y="25"/>
                  </a:lnTo>
                  <a:lnTo>
                    <a:pt x="60" y="31"/>
                  </a:lnTo>
                  <a:lnTo>
                    <a:pt x="73" y="37"/>
                  </a:lnTo>
                  <a:lnTo>
                    <a:pt x="86" y="44"/>
                  </a:lnTo>
                  <a:lnTo>
                    <a:pt x="99" y="51"/>
                  </a:lnTo>
                  <a:lnTo>
                    <a:pt x="113" y="57"/>
                  </a:lnTo>
                  <a:lnTo>
                    <a:pt x="126" y="64"/>
                  </a:lnTo>
                  <a:lnTo>
                    <a:pt x="139" y="71"/>
                  </a:lnTo>
                  <a:lnTo>
                    <a:pt x="152" y="79"/>
                  </a:lnTo>
                  <a:lnTo>
                    <a:pt x="165" y="88"/>
                  </a:lnTo>
                  <a:lnTo>
                    <a:pt x="176" y="96"/>
                  </a:lnTo>
                  <a:lnTo>
                    <a:pt x="188" y="106"/>
                  </a:lnTo>
                  <a:lnTo>
                    <a:pt x="200" y="1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52" name="Freeform 595"/>
            <p:cNvSpPr>
              <a:spLocks/>
            </p:cNvSpPr>
            <p:nvPr/>
          </p:nvSpPr>
          <p:spPr bwMode="auto">
            <a:xfrm>
              <a:off x="4338" y="3209"/>
              <a:ext cx="125" cy="175"/>
            </a:xfrm>
            <a:custGeom>
              <a:avLst/>
              <a:gdLst>
                <a:gd name="T0" fmla="*/ 0 w 125"/>
                <a:gd name="T1" fmla="*/ 175 h 175"/>
                <a:gd name="T2" fmla="*/ 0 w 125"/>
                <a:gd name="T3" fmla="*/ 144 h 175"/>
                <a:gd name="T4" fmla="*/ 11 w 125"/>
                <a:gd name="T5" fmla="*/ 144 h 175"/>
                <a:gd name="T6" fmla="*/ 11 w 125"/>
                <a:gd name="T7" fmla="*/ 118 h 175"/>
                <a:gd name="T8" fmla="*/ 23 w 125"/>
                <a:gd name="T9" fmla="*/ 114 h 175"/>
                <a:gd name="T10" fmla="*/ 20 w 125"/>
                <a:gd name="T11" fmla="*/ 88 h 175"/>
                <a:gd name="T12" fmla="*/ 30 w 125"/>
                <a:gd name="T13" fmla="*/ 84 h 175"/>
                <a:gd name="T14" fmla="*/ 30 w 125"/>
                <a:gd name="T15" fmla="*/ 58 h 175"/>
                <a:gd name="T16" fmla="*/ 39 w 125"/>
                <a:gd name="T17" fmla="*/ 54 h 175"/>
                <a:gd name="T18" fmla="*/ 39 w 125"/>
                <a:gd name="T19" fmla="*/ 28 h 175"/>
                <a:gd name="T20" fmla="*/ 48 w 125"/>
                <a:gd name="T21" fmla="*/ 28 h 175"/>
                <a:gd name="T22" fmla="*/ 56 w 125"/>
                <a:gd name="T23" fmla="*/ 0 h 175"/>
                <a:gd name="T24" fmla="*/ 80 w 125"/>
                <a:gd name="T25" fmla="*/ 0 h 175"/>
                <a:gd name="T26" fmla="*/ 81 w 125"/>
                <a:gd name="T27" fmla="*/ 25 h 175"/>
                <a:gd name="T28" fmla="*/ 92 w 125"/>
                <a:gd name="T29" fmla="*/ 24 h 175"/>
                <a:gd name="T30" fmla="*/ 93 w 125"/>
                <a:gd name="T31" fmla="*/ 49 h 175"/>
                <a:gd name="T32" fmla="*/ 102 w 125"/>
                <a:gd name="T33" fmla="*/ 54 h 175"/>
                <a:gd name="T34" fmla="*/ 99 w 125"/>
                <a:gd name="T35" fmla="*/ 81 h 175"/>
                <a:gd name="T36" fmla="*/ 114 w 125"/>
                <a:gd name="T37" fmla="*/ 82 h 175"/>
                <a:gd name="T38" fmla="*/ 107 w 125"/>
                <a:gd name="T39" fmla="*/ 81 h 175"/>
                <a:gd name="T40" fmla="*/ 108 w 125"/>
                <a:gd name="T41" fmla="*/ 114 h 175"/>
                <a:gd name="T42" fmla="*/ 117 w 125"/>
                <a:gd name="T43" fmla="*/ 117 h 175"/>
                <a:gd name="T44" fmla="*/ 122 w 125"/>
                <a:gd name="T45" fmla="*/ 142 h 175"/>
                <a:gd name="T46" fmla="*/ 125 w 125"/>
                <a:gd name="T47" fmla="*/ 175 h 175"/>
                <a:gd name="T48" fmla="*/ 0 w 125"/>
                <a:gd name="T49" fmla="*/ 175 h 17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25"/>
                <a:gd name="T76" fmla="*/ 0 h 175"/>
                <a:gd name="T77" fmla="*/ 125 w 125"/>
                <a:gd name="T78" fmla="*/ 175 h 17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25" h="175">
                  <a:moveTo>
                    <a:pt x="0" y="175"/>
                  </a:moveTo>
                  <a:lnTo>
                    <a:pt x="0" y="144"/>
                  </a:lnTo>
                  <a:lnTo>
                    <a:pt x="11" y="144"/>
                  </a:lnTo>
                  <a:lnTo>
                    <a:pt x="11" y="118"/>
                  </a:lnTo>
                  <a:lnTo>
                    <a:pt x="23" y="114"/>
                  </a:lnTo>
                  <a:lnTo>
                    <a:pt x="20" y="88"/>
                  </a:lnTo>
                  <a:lnTo>
                    <a:pt x="30" y="84"/>
                  </a:lnTo>
                  <a:lnTo>
                    <a:pt x="30" y="58"/>
                  </a:lnTo>
                  <a:lnTo>
                    <a:pt x="39" y="54"/>
                  </a:lnTo>
                  <a:lnTo>
                    <a:pt x="39" y="28"/>
                  </a:lnTo>
                  <a:lnTo>
                    <a:pt x="48" y="28"/>
                  </a:lnTo>
                  <a:lnTo>
                    <a:pt x="56" y="0"/>
                  </a:lnTo>
                  <a:lnTo>
                    <a:pt x="80" y="0"/>
                  </a:lnTo>
                  <a:lnTo>
                    <a:pt x="81" y="25"/>
                  </a:lnTo>
                  <a:lnTo>
                    <a:pt x="92" y="24"/>
                  </a:lnTo>
                  <a:lnTo>
                    <a:pt x="93" y="49"/>
                  </a:lnTo>
                  <a:lnTo>
                    <a:pt x="102" y="54"/>
                  </a:lnTo>
                  <a:lnTo>
                    <a:pt x="99" y="81"/>
                  </a:lnTo>
                  <a:lnTo>
                    <a:pt x="114" y="82"/>
                  </a:lnTo>
                  <a:lnTo>
                    <a:pt x="107" y="81"/>
                  </a:lnTo>
                  <a:lnTo>
                    <a:pt x="108" y="114"/>
                  </a:lnTo>
                  <a:lnTo>
                    <a:pt x="117" y="117"/>
                  </a:lnTo>
                  <a:lnTo>
                    <a:pt x="122" y="142"/>
                  </a:lnTo>
                  <a:lnTo>
                    <a:pt x="125" y="175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" name="Group 601"/>
          <p:cNvGrpSpPr>
            <a:grpSpLocks/>
          </p:cNvGrpSpPr>
          <p:nvPr/>
        </p:nvGrpSpPr>
        <p:grpSpPr bwMode="auto">
          <a:xfrm>
            <a:off x="4548188" y="2074863"/>
            <a:ext cx="3340100" cy="3265487"/>
            <a:chOff x="2865" y="1307"/>
            <a:chExt cx="2104" cy="2057"/>
          </a:xfrm>
        </p:grpSpPr>
        <p:sp>
          <p:nvSpPr>
            <p:cNvPr id="8331" name="Line 597"/>
            <p:cNvSpPr>
              <a:spLocks noChangeShapeType="1"/>
            </p:cNvSpPr>
            <p:nvPr/>
          </p:nvSpPr>
          <p:spPr bwMode="auto">
            <a:xfrm>
              <a:off x="4092" y="1307"/>
              <a:ext cx="877" cy="1762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32" name="Line 598"/>
            <p:cNvSpPr>
              <a:spLocks noChangeShapeType="1"/>
            </p:cNvSpPr>
            <p:nvPr/>
          </p:nvSpPr>
          <p:spPr bwMode="auto">
            <a:xfrm>
              <a:off x="3466" y="2211"/>
              <a:ext cx="1487" cy="1014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33" name="Line 599"/>
            <p:cNvSpPr>
              <a:spLocks noChangeShapeType="1"/>
            </p:cNvSpPr>
            <p:nvPr/>
          </p:nvSpPr>
          <p:spPr bwMode="auto">
            <a:xfrm>
              <a:off x="3657" y="3158"/>
              <a:ext cx="1014" cy="206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34" name="Text Box 600"/>
            <p:cNvSpPr txBox="1">
              <a:spLocks noChangeArrowheads="1"/>
            </p:cNvSpPr>
            <p:nvPr/>
          </p:nvSpPr>
          <p:spPr bwMode="auto">
            <a:xfrm>
              <a:off x="2865" y="2510"/>
              <a:ext cx="110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CN" sz="2000">
                  <a:solidFill>
                    <a:srgbClr val="FF3300"/>
                  </a:solidFill>
                  <a:latin typeface="Comic Sans MS" pitchFamily="66" charset="0"/>
                  <a:ea typeface="宋体" pitchFamily="2" charset="-122"/>
                </a:rPr>
                <a:t>client/server</a:t>
              </a:r>
            </a:p>
          </p:txBody>
        </p:sp>
      </p:grpSp>
      <p:grpSp>
        <p:nvGrpSpPr>
          <p:cNvPr id="3" name="Group 606"/>
          <p:cNvGrpSpPr>
            <a:grpSpLocks/>
          </p:cNvGrpSpPr>
          <p:nvPr/>
        </p:nvGrpSpPr>
        <p:grpSpPr bwMode="auto">
          <a:xfrm>
            <a:off x="4206875" y="2076450"/>
            <a:ext cx="3013075" cy="3355975"/>
            <a:chOff x="2650" y="1308"/>
            <a:chExt cx="1898" cy="2114"/>
          </a:xfrm>
        </p:grpSpPr>
        <p:sp>
          <p:nvSpPr>
            <p:cNvPr id="8327" name="Line 602"/>
            <p:cNvSpPr>
              <a:spLocks noChangeShapeType="1"/>
            </p:cNvSpPr>
            <p:nvPr/>
          </p:nvSpPr>
          <p:spPr bwMode="auto">
            <a:xfrm flipH="1">
              <a:off x="3800" y="1315"/>
              <a:ext cx="188" cy="671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28" name="Line 603"/>
            <p:cNvSpPr>
              <a:spLocks noChangeShapeType="1"/>
            </p:cNvSpPr>
            <p:nvPr/>
          </p:nvSpPr>
          <p:spPr bwMode="auto">
            <a:xfrm flipH="1">
              <a:off x="3501" y="1308"/>
              <a:ext cx="15" cy="1831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29" name="Line 604"/>
            <p:cNvSpPr>
              <a:spLocks noChangeShapeType="1"/>
            </p:cNvSpPr>
            <p:nvPr/>
          </p:nvSpPr>
          <p:spPr bwMode="auto">
            <a:xfrm>
              <a:off x="3740" y="2940"/>
              <a:ext cx="808" cy="482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30" name="Text Box 605"/>
            <p:cNvSpPr txBox="1">
              <a:spLocks noChangeArrowheads="1"/>
            </p:cNvSpPr>
            <p:nvPr/>
          </p:nvSpPr>
          <p:spPr bwMode="auto">
            <a:xfrm>
              <a:off x="2650" y="1581"/>
              <a:ext cx="86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CN" sz="2000">
                  <a:solidFill>
                    <a:srgbClr val="FF3300"/>
                  </a:solidFill>
                  <a:latin typeface="Comic Sans MS" pitchFamily="66" charset="0"/>
                  <a:ea typeface="宋体" pitchFamily="2" charset="-122"/>
                </a:rPr>
                <a:t>peer-peer</a:t>
              </a:r>
            </a:p>
          </p:txBody>
        </p:sp>
      </p:grpSp>
      <p:sp>
        <p:nvSpPr>
          <p:cNvPr id="217695" name="Rectangle 607"/>
          <p:cNvSpPr>
            <a:spLocks noChangeArrowheads="1"/>
          </p:cNvSpPr>
          <p:nvPr/>
        </p:nvSpPr>
        <p:spPr bwMode="auto">
          <a:xfrm>
            <a:off x="333375" y="2954338"/>
            <a:ext cx="4651375" cy="206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q"/>
            </a:pPr>
            <a:r>
              <a:rPr lang="en-US" altLang="zh-CN" sz="2800">
                <a:solidFill>
                  <a:srgbClr val="FF0000"/>
                </a:solidFill>
                <a:latin typeface="Comic Sans MS" pitchFamily="66" charset="0"/>
                <a:ea typeface="宋体" pitchFamily="2" charset="-122"/>
              </a:rPr>
              <a:t>client/server model</a:t>
            </a:r>
            <a:endParaRPr lang="en-US" altLang="zh-CN">
              <a:latin typeface="Comic Sans MS" pitchFamily="66" charset="0"/>
              <a:ea typeface="宋体" pitchFamily="2" charset="-122"/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v"/>
            </a:pPr>
            <a:r>
              <a:rPr lang="en-US" altLang="zh-CN" sz="2000">
                <a:latin typeface="Comic Sans MS" pitchFamily="66" charset="0"/>
                <a:ea typeface="宋体" pitchFamily="2" charset="-122"/>
              </a:rPr>
              <a:t>client host requests, receives service from always-on server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v"/>
            </a:pPr>
            <a:r>
              <a:rPr lang="en-US" altLang="zh-CN" sz="2000">
                <a:latin typeface="Comic Sans MS" pitchFamily="66" charset="0"/>
                <a:ea typeface="宋体" pitchFamily="2" charset="-122"/>
              </a:rPr>
              <a:t>e.g. Web browser/server; email client/server</a:t>
            </a:r>
          </a:p>
        </p:txBody>
      </p:sp>
      <p:sp>
        <p:nvSpPr>
          <p:cNvPr id="217696" name="Rectangle 608"/>
          <p:cNvSpPr>
            <a:spLocks noChangeArrowheads="1"/>
          </p:cNvSpPr>
          <p:nvPr/>
        </p:nvSpPr>
        <p:spPr bwMode="auto">
          <a:xfrm>
            <a:off x="355600" y="4660900"/>
            <a:ext cx="5054600" cy="181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q"/>
            </a:pPr>
            <a:r>
              <a:rPr lang="en-US" altLang="zh-CN" sz="2800">
                <a:solidFill>
                  <a:srgbClr val="FF0000"/>
                </a:solidFill>
                <a:latin typeface="Comic Sans MS" pitchFamily="66" charset="0"/>
                <a:ea typeface="宋体" pitchFamily="2" charset="-122"/>
              </a:rPr>
              <a:t>peer-peer model:</a:t>
            </a:r>
            <a:endParaRPr lang="en-US" altLang="zh-CN">
              <a:latin typeface="Comic Sans MS" pitchFamily="66" charset="0"/>
              <a:ea typeface="宋体" pitchFamily="2" charset="-122"/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v"/>
            </a:pPr>
            <a:r>
              <a:rPr lang="en-US" altLang="zh-CN" sz="2000">
                <a:latin typeface="Comic Sans MS" pitchFamily="66" charset="0"/>
                <a:ea typeface="宋体" pitchFamily="2" charset="-122"/>
              </a:rPr>
              <a:t> minimal (or no) use of dedicated servers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v"/>
            </a:pPr>
            <a:r>
              <a:rPr lang="en-US" altLang="zh-CN" sz="2000">
                <a:latin typeface="Comic Sans MS" pitchFamily="66" charset="0"/>
                <a:ea typeface="宋体" pitchFamily="2" charset="-122"/>
              </a:rPr>
              <a:t>e.g. Napster, Gnutella, BitTorrent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695" grpId="0"/>
      <p:bldP spid="217696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65539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C88D42C-0121-4CFB-81D8-96B669BD0B87}" type="slidenum">
              <a:rPr lang="zh-CN" altLang="en-US" sz="1400" smtClean="0"/>
              <a:pPr/>
              <a:t>92</a:t>
            </a:fld>
            <a:endParaRPr lang="en-US" altLang="zh-CN" sz="1400" smtClean="0"/>
          </a:p>
        </p:txBody>
      </p:sp>
      <p:sp>
        <p:nvSpPr>
          <p:cNvPr id="65540" name="Rectangle 2"/>
          <p:cNvSpPr>
            <a:spLocks noGrp="1" noChangeArrowheads="1"/>
          </p:cNvSpPr>
          <p:nvPr>
            <p:ph type="title"/>
          </p:nvPr>
        </p:nvSpPr>
        <p:spPr>
          <a:xfrm>
            <a:off x="860425" y="-241300"/>
            <a:ext cx="7778750" cy="1462088"/>
          </a:xfrm>
        </p:spPr>
        <p:txBody>
          <a:bodyPr/>
          <a:lstStyle/>
          <a:p>
            <a:pPr algn="ctr"/>
            <a:r>
              <a:rPr lang="zh-CN" altLang="en-US" dirty="0" smtClean="0">
                <a:ea typeface="宋体" pitchFamily="2" charset="-122"/>
              </a:rPr>
              <a:t>客户端和服务器端的特点 </a:t>
            </a:r>
          </a:p>
        </p:txBody>
      </p:sp>
      <p:sp>
        <p:nvSpPr>
          <p:cNvPr id="364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1216025"/>
            <a:ext cx="7929563" cy="4902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3600" b="1" dirty="0" smtClean="0">
                <a:ea typeface="宋体" pitchFamily="2" charset="-122"/>
              </a:rPr>
              <a:t>客户端</a:t>
            </a:r>
          </a:p>
          <a:p>
            <a:pPr lvl="1">
              <a:lnSpc>
                <a:spcPct val="90000"/>
              </a:lnSpc>
            </a:pPr>
            <a:r>
              <a:rPr lang="zh-CN" altLang="en-US" dirty="0" smtClean="0">
                <a:ea typeface="宋体" pitchFamily="2" charset="-122"/>
              </a:rPr>
              <a:t>被用户调用后运行，在打算通信时主动向远地服务器发起通信（请求服务）。因此，客户程序必须知道服务器程序的地址。</a:t>
            </a:r>
          </a:p>
          <a:p>
            <a:pPr lvl="1">
              <a:lnSpc>
                <a:spcPct val="90000"/>
              </a:lnSpc>
            </a:pPr>
            <a:r>
              <a:rPr lang="zh-CN" altLang="en-US" dirty="0" smtClean="0">
                <a:ea typeface="宋体" pitchFamily="2" charset="-122"/>
              </a:rPr>
              <a:t>不需要特殊的硬件和很复杂的操作系统。 </a:t>
            </a:r>
          </a:p>
          <a:p>
            <a:pPr>
              <a:lnSpc>
                <a:spcPct val="90000"/>
              </a:lnSpc>
            </a:pPr>
            <a:r>
              <a:rPr lang="zh-CN" altLang="en-US" sz="3600" b="1" dirty="0" smtClean="0">
                <a:ea typeface="宋体" pitchFamily="2" charset="-122"/>
              </a:rPr>
              <a:t>服务器端</a:t>
            </a:r>
          </a:p>
          <a:p>
            <a:pPr lvl="1">
              <a:lnSpc>
                <a:spcPct val="90000"/>
              </a:lnSpc>
            </a:pPr>
            <a:r>
              <a:rPr lang="zh-CN" altLang="en-US" dirty="0" smtClean="0">
                <a:ea typeface="宋体" pitchFamily="2" charset="-122"/>
              </a:rPr>
              <a:t>一种专门用来提供某种服务的程序，可同时处理多个远地或本地客户的请求。</a:t>
            </a:r>
          </a:p>
          <a:p>
            <a:pPr lvl="1">
              <a:lnSpc>
                <a:spcPct val="90000"/>
              </a:lnSpc>
            </a:pPr>
            <a:r>
              <a:rPr lang="zh-CN" altLang="en-US" dirty="0" smtClean="0">
                <a:ea typeface="宋体" pitchFamily="2" charset="-122"/>
              </a:rPr>
              <a:t>系统启动后即自动调用并</a:t>
            </a:r>
            <a:r>
              <a:rPr lang="zh-CN" altLang="en-US" dirty="0" smtClean="0">
                <a:solidFill>
                  <a:srgbClr val="CC0000"/>
                </a:solidFill>
                <a:ea typeface="宋体" pitchFamily="2" charset="-122"/>
              </a:rPr>
              <a:t>一直不断地运行着</a:t>
            </a:r>
            <a:r>
              <a:rPr lang="zh-CN" altLang="en-US" dirty="0" smtClean="0">
                <a:ea typeface="宋体" pitchFamily="2" charset="-122"/>
              </a:rPr>
              <a:t>，</a:t>
            </a:r>
            <a:r>
              <a:rPr lang="zh-CN" altLang="en-US" dirty="0" smtClean="0">
                <a:solidFill>
                  <a:srgbClr val="CC0000"/>
                </a:solidFill>
                <a:ea typeface="宋体" pitchFamily="2" charset="-122"/>
              </a:rPr>
              <a:t>被动地等待</a:t>
            </a:r>
            <a:r>
              <a:rPr lang="zh-CN" altLang="en-US" dirty="0" smtClean="0">
                <a:ea typeface="宋体" pitchFamily="2" charset="-122"/>
              </a:rPr>
              <a:t>并接受来自各地的客户的通信请求。因此，服务器程序不需要知道客户程序的地址。</a:t>
            </a:r>
          </a:p>
          <a:p>
            <a:pPr lvl="1">
              <a:lnSpc>
                <a:spcPct val="90000"/>
              </a:lnSpc>
            </a:pPr>
            <a:r>
              <a:rPr lang="zh-CN" altLang="en-US" dirty="0" smtClean="0">
                <a:ea typeface="宋体" pitchFamily="2" charset="-122"/>
              </a:rPr>
              <a:t>一般需要强大的硬件和高级的操作系统支持。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4547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EFD3490-8D1E-4E84-9179-3E14A743AF6A}" type="slidenum">
              <a:rPr lang="zh-CN" altLang="en-US" sz="1400" smtClean="0"/>
              <a:pPr/>
              <a:t>93</a:t>
            </a:fld>
            <a:endParaRPr lang="en-US" altLang="zh-CN" sz="1400" smtClean="0"/>
          </a:p>
        </p:txBody>
      </p:sp>
      <p:sp>
        <p:nvSpPr>
          <p:cNvPr id="9221" name="Oval 2"/>
          <p:cNvSpPr>
            <a:spLocks noChangeArrowheads="1"/>
          </p:cNvSpPr>
          <p:nvPr/>
        </p:nvSpPr>
        <p:spPr bwMode="auto">
          <a:xfrm>
            <a:off x="725488" y="1673225"/>
            <a:ext cx="7015162" cy="5184775"/>
          </a:xfrm>
          <a:prstGeom prst="ellipse">
            <a:avLst/>
          </a:prstGeom>
          <a:solidFill>
            <a:srgbClr val="FFCCCC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9222" name="Line 3"/>
          <p:cNvSpPr>
            <a:spLocks noChangeShapeType="1"/>
          </p:cNvSpPr>
          <p:nvPr/>
        </p:nvSpPr>
        <p:spPr bwMode="auto">
          <a:xfrm flipV="1">
            <a:off x="2220913" y="4897438"/>
            <a:ext cx="787400" cy="4667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23" name="Line 4"/>
          <p:cNvSpPr>
            <a:spLocks noChangeShapeType="1"/>
          </p:cNvSpPr>
          <p:nvPr/>
        </p:nvSpPr>
        <p:spPr bwMode="auto">
          <a:xfrm flipH="1" flipV="1">
            <a:off x="1846263" y="3840163"/>
            <a:ext cx="850900" cy="2206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24" name="Line 5"/>
          <p:cNvSpPr>
            <a:spLocks noChangeShapeType="1"/>
          </p:cNvSpPr>
          <p:nvPr/>
        </p:nvSpPr>
        <p:spPr bwMode="auto">
          <a:xfrm flipH="1">
            <a:off x="5781675" y="4392613"/>
            <a:ext cx="10112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25" name="Line 6"/>
          <p:cNvSpPr>
            <a:spLocks noChangeShapeType="1"/>
          </p:cNvSpPr>
          <p:nvPr/>
        </p:nvSpPr>
        <p:spPr bwMode="auto">
          <a:xfrm flipH="1">
            <a:off x="5035550" y="2738438"/>
            <a:ext cx="746125" cy="11017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26" name="Line 7"/>
          <p:cNvSpPr>
            <a:spLocks noChangeShapeType="1"/>
          </p:cNvSpPr>
          <p:nvPr/>
        </p:nvSpPr>
        <p:spPr bwMode="auto">
          <a:xfrm flipH="1" flipV="1">
            <a:off x="4930775" y="5275263"/>
            <a:ext cx="561975" cy="7000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27" name="Line 8"/>
          <p:cNvSpPr>
            <a:spLocks noChangeShapeType="1"/>
          </p:cNvSpPr>
          <p:nvPr/>
        </p:nvSpPr>
        <p:spPr bwMode="auto">
          <a:xfrm>
            <a:off x="3014663" y="2847975"/>
            <a:ext cx="476250" cy="8048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28" name="Line 9"/>
          <p:cNvSpPr>
            <a:spLocks noChangeShapeType="1"/>
          </p:cNvSpPr>
          <p:nvPr/>
        </p:nvSpPr>
        <p:spPr bwMode="auto">
          <a:xfrm flipV="1">
            <a:off x="3333750" y="5165725"/>
            <a:ext cx="212725" cy="8096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9229" name="Picture 10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638" y="2295525"/>
            <a:ext cx="644525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0" name="Picture 11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163" y="2295525"/>
            <a:ext cx="644525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1" name="Picture 12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275" y="5827713"/>
            <a:ext cx="644525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2" name="Picture 13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663" y="5827713"/>
            <a:ext cx="644525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33" name="Text Box 14"/>
          <p:cNvSpPr txBox="1">
            <a:spLocks noChangeArrowheads="1"/>
          </p:cNvSpPr>
          <p:nvPr/>
        </p:nvSpPr>
        <p:spPr bwMode="auto">
          <a:xfrm>
            <a:off x="0" y="1690688"/>
            <a:ext cx="895350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zh-CN" altLang="en-US" sz="2800">
                <a:solidFill>
                  <a:schemeClr val="folHlink"/>
                </a:solidFill>
                <a:latin typeface="黑体" pitchFamily="49" charset="-122"/>
                <a:ea typeface="黑体" pitchFamily="49" charset="-122"/>
              </a:rPr>
              <a:t>运行</a:t>
            </a:r>
          </a:p>
          <a:p>
            <a:pPr eaLnBrk="1" hangingPunct="1"/>
            <a:r>
              <a:rPr kumimoji="1" lang="zh-CN" altLang="en-US" sz="2800">
                <a:solidFill>
                  <a:schemeClr val="folHlink"/>
                </a:solidFill>
                <a:latin typeface="黑体" pitchFamily="49" charset="-122"/>
                <a:ea typeface="黑体" pitchFamily="49" charset="-122"/>
              </a:rPr>
              <a:t>客户</a:t>
            </a:r>
          </a:p>
          <a:p>
            <a:pPr eaLnBrk="1" hangingPunct="1"/>
            <a:r>
              <a:rPr kumimoji="1" lang="zh-CN" altLang="en-US" sz="2800">
                <a:solidFill>
                  <a:schemeClr val="folHlink"/>
                </a:solidFill>
                <a:latin typeface="黑体" pitchFamily="49" charset="-122"/>
                <a:ea typeface="黑体" pitchFamily="49" charset="-122"/>
              </a:rPr>
              <a:t>程序</a:t>
            </a:r>
          </a:p>
        </p:txBody>
      </p:sp>
      <p:pic>
        <p:nvPicPr>
          <p:cNvPr id="9234" name="Picture 15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863" y="3178175"/>
            <a:ext cx="644525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235" name="Group 16"/>
          <p:cNvGrpSpPr>
            <a:grpSpLocks/>
          </p:cNvGrpSpPr>
          <p:nvPr/>
        </p:nvGrpSpPr>
        <p:grpSpPr bwMode="auto">
          <a:xfrm>
            <a:off x="2271713" y="2847975"/>
            <a:ext cx="4048125" cy="3046413"/>
            <a:chOff x="1680" y="240"/>
            <a:chExt cx="2529" cy="1270"/>
          </a:xfrm>
        </p:grpSpPr>
        <p:sp>
          <p:nvSpPr>
            <p:cNvPr id="9253" name="Oval 17"/>
            <p:cNvSpPr>
              <a:spLocks noChangeArrowheads="1"/>
            </p:cNvSpPr>
            <p:nvPr/>
          </p:nvSpPr>
          <p:spPr bwMode="auto">
            <a:xfrm>
              <a:off x="2554" y="240"/>
              <a:ext cx="1088" cy="513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9254" name="Oval 18"/>
            <p:cNvSpPr>
              <a:spLocks noChangeArrowheads="1"/>
            </p:cNvSpPr>
            <p:nvPr/>
          </p:nvSpPr>
          <p:spPr bwMode="auto">
            <a:xfrm>
              <a:off x="1941" y="381"/>
              <a:ext cx="827" cy="513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9255" name="Oval 19"/>
            <p:cNvSpPr>
              <a:spLocks noChangeArrowheads="1"/>
            </p:cNvSpPr>
            <p:nvPr/>
          </p:nvSpPr>
          <p:spPr bwMode="auto">
            <a:xfrm>
              <a:off x="1680" y="702"/>
              <a:ext cx="552" cy="41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9256" name="Oval 20"/>
            <p:cNvSpPr>
              <a:spLocks noChangeArrowheads="1"/>
            </p:cNvSpPr>
            <p:nvPr/>
          </p:nvSpPr>
          <p:spPr bwMode="auto">
            <a:xfrm>
              <a:off x="1849" y="894"/>
              <a:ext cx="842" cy="450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9257" name="Oval 21"/>
            <p:cNvSpPr>
              <a:spLocks noChangeArrowheads="1"/>
            </p:cNvSpPr>
            <p:nvPr/>
          </p:nvSpPr>
          <p:spPr bwMode="auto">
            <a:xfrm>
              <a:off x="2462" y="971"/>
              <a:ext cx="1272" cy="539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9258" name="Oval 22"/>
            <p:cNvSpPr>
              <a:spLocks noChangeArrowheads="1"/>
            </p:cNvSpPr>
            <p:nvPr/>
          </p:nvSpPr>
          <p:spPr bwMode="auto">
            <a:xfrm>
              <a:off x="3289" y="394"/>
              <a:ext cx="797" cy="398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9259" name="Oval 23"/>
            <p:cNvSpPr>
              <a:spLocks noChangeArrowheads="1"/>
            </p:cNvSpPr>
            <p:nvPr/>
          </p:nvSpPr>
          <p:spPr bwMode="auto">
            <a:xfrm>
              <a:off x="3412" y="663"/>
              <a:ext cx="797" cy="398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9260" name="Oval 24"/>
            <p:cNvSpPr>
              <a:spLocks noChangeArrowheads="1"/>
            </p:cNvSpPr>
            <p:nvPr/>
          </p:nvSpPr>
          <p:spPr bwMode="auto">
            <a:xfrm>
              <a:off x="3335" y="753"/>
              <a:ext cx="797" cy="668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9261" name="Oval 25"/>
            <p:cNvSpPr>
              <a:spLocks noChangeArrowheads="1"/>
            </p:cNvSpPr>
            <p:nvPr/>
          </p:nvSpPr>
          <p:spPr bwMode="auto">
            <a:xfrm>
              <a:off x="2140" y="548"/>
              <a:ext cx="1640" cy="667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sp>
        <p:nvSpPr>
          <p:cNvPr id="9236" name="Text Box 26"/>
          <p:cNvSpPr txBox="1">
            <a:spLocks noChangeArrowheads="1"/>
          </p:cNvSpPr>
          <p:nvPr/>
        </p:nvSpPr>
        <p:spPr bwMode="auto">
          <a:xfrm>
            <a:off x="3546475" y="1806575"/>
            <a:ext cx="1616075" cy="530225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zh-CN" altLang="en-US" sz="2800">
                <a:solidFill>
                  <a:schemeClr val="folHlink"/>
                </a:solidFill>
                <a:latin typeface="黑体" pitchFamily="49" charset="-122"/>
                <a:ea typeface="黑体" pitchFamily="49" charset="-122"/>
              </a:rPr>
              <a:t>网络边缘</a:t>
            </a:r>
          </a:p>
        </p:txBody>
      </p:sp>
      <p:sp>
        <p:nvSpPr>
          <p:cNvPr id="9237" name="Text Box 27"/>
          <p:cNvSpPr txBox="1">
            <a:spLocks noChangeArrowheads="1"/>
          </p:cNvSpPr>
          <p:nvPr/>
        </p:nvSpPr>
        <p:spPr bwMode="auto">
          <a:xfrm>
            <a:off x="3652838" y="4743450"/>
            <a:ext cx="1614487" cy="530225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zh-CN" altLang="en-US" sz="2800">
                <a:solidFill>
                  <a:schemeClr val="tx2"/>
                </a:solidFill>
                <a:latin typeface="黑体" pitchFamily="49" charset="-122"/>
                <a:ea typeface="黑体" pitchFamily="49" charset="-122"/>
              </a:rPr>
              <a:t>网络核心</a:t>
            </a:r>
          </a:p>
        </p:txBody>
      </p:sp>
      <p:graphicFrame>
        <p:nvGraphicFramePr>
          <p:cNvPr id="9218" name="Object 28">
            <a:hlinkClick r:id="" action="ppaction://ole?verb=0"/>
          </p:cNvPr>
          <p:cNvGraphicFramePr>
            <a:graphicFrameLocks/>
          </p:cNvGraphicFramePr>
          <p:nvPr/>
        </p:nvGraphicFramePr>
        <p:xfrm>
          <a:off x="6629400" y="3841750"/>
          <a:ext cx="749300" cy="1049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4" name="Microsoft ClipArt Gallery" r:id="rId5" imgW="2733480" imgH="3824280" progId="MS_ClipArt_Gallery">
                  <p:embed/>
                </p:oleObj>
              </mc:Choice>
              <mc:Fallback>
                <p:oleObj name="Microsoft ClipArt Gallery" r:id="rId5" imgW="2733480" imgH="3824280" progId="MS_ClipArt_Gallery">
                  <p:embed/>
                  <p:pic>
                    <p:nvPicPr>
                      <p:cNvPr id="0" name="Object 28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3841750"/>
                        <a:ext cx="749300" cy="1049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38" name="Text Box 29"/>
          <p:cNvSpPr txBox="1">
            <a:spLocks noChangeArrowheads="1"/>
          </p:cNvSpPr>
          <p:nvPr/>
        </p:nvSpPr>
        <p:spPr bwMode="auto">
          <a:xfrm>
            <a:off x="7893050" y="1752600"/>
            <a:ext cx="125095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kumimoji="1" lang="zh-CN" altLang="en-US" sz="2800">
                <a:solidFill>
                  <a:schemeClr val="folHlink"/>
                </a:solidFill>
                <a:latin typeface="黑体" pitchFamily="49" charset="-122"/>
                <a:ea typeface="黑体" pitchFamily="49" charset="-122"/>
              </a:rPr>
              <a:t>运行</a:t>
            </a:r>
          </a:p>
          <a:p>
            <a:pPr algn="ctr" eaLnBrk="1" hangingPunct="1"/>
            <a:r>
              <a:rPr kumimoji="1" lang="zh-CN" altLang="en-US" sz="2800">
                <a:solidFill>
                  <a:schemeClr val="folHlink"/>
                </a:solidFill>
                <a:latin typeface="黑体" pitchFamily="49" charset="-122"/>
                <a:ea typeface="黑体" pitchFamily="49" charset="-122"/>
              </a:rPr>
              <a:t>服务器</a:t>
            </a:r>
          </a:p>
          <a:p>
            <a:pPr algn="ctr" eaLnBrk="1" hangingPunct="1"/>
            <a:r>
              <a:rPr kumimoji="1" lang="zh-CN" altLang="en-US" sz="2800">
                <a:solidFill>
                  <a:schemeClr val="folHlink"/>
                </a:solidFill>
                <a:latin typeface="黑体" pitchFamily="49" charset="-122"/>
                <a:ea typeface="黑体" pitchFamily="49" charset="-122"/>
              </a:rPr>
              <a:t>程序</a:t>
            </a:r>
          </a:p>
        </p:txBody>
      </p:sp>
      <p:sp>
        <p:nvSpPr>
          <p:cNvPr id="9239" name="Line 30"/>
          <p:cNvSpPr>
            <a:spLocks noChangeShapeType="1"/>
          </p:cNvSpPr>
          <p:nvPr/>
        </p:nvSpPr>
        <p:spPr bwMode="auto">
          <a:xfrm>
            <a:off x="941388" y="2892425"/>
            <a:ext cx="576262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40" name="Line 31"/>
          <p:cNvSpPr>
            <a:spLocks noChangeShapeType="1"/>
          </p:cNvSpPr>
          <p:nvPr/>
        </p:nvSpPr>
        <p:spPr bwMode="auto">
          <a:xfrm flipH="1">
            <a:off x="7372350" y="3113088"/>
            <a:ext cx="914400" cy="1169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41" name="Text Box 32"/>
          <p:cNvSpPr txBox="1">
            <a:spLocks noChangeArrowheads="1"/>
          </p:cNvSpPr>
          <p:nvPr/>
        </p:nvSpPr>
        <p:spPr bwMode="auto">
          <a:xfrm>
            <a:off x="1527175" y="2725738"/>
            <a:ext cx="4206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en-US" altLang="zh-CN" sz="2800">
                <a:solidFill>
                  <a:schemeClr val="folHlink"/>
                </a:solidFill>
                <a:latin typeface="Arial" pitchFamily="34" charset="0"/>
                <a:ea typeface="黑体" pitchFamily="49" charset="-122"/>
              </a:rPr>
              <a:t>A</a:t>
            </a:r>
          </a:p>
        </p:txBody>
      </p:sp>
      <p:sp>
        <p:nvSpPr>
          <p:cNvPr id="9242" name="Text Box 33"/>
          <p:cNvSpPr txBox="1">
            <a:spLocks noChangeArrowheads="1"/>
          </p:cNvSpPr>
          <p:nvPr/>
        </p:nvSpPr>
        <p:spPr bwMode="auto">
          <a:xfrm>
            <a:off x="6734175" y="3386138"/>
            <a:ext cx="4206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en-US" altLang="zh-CN" sz="2800">
                <a:solidFill>
                  <a:schemeClr val="folHlink"/>
                </a:solidFill>
                <a:latin typeface="Arial" pitchFamily="34" charset="0"/>
                <a:ea typeface="黑体" pitchFamily="49" charset="-122"/>
              </a:rPr>
              <a:t>B</a:t>
            </a:r>
          </a:p>
        </p:txBody>
      </p:sp>
      <p:pic>
        <p:nvPicPr>
          <p:cNvPr id="9243" name="Picture 3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313" y="5165725"/>
            <a:ext cx="644525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35"/>
          <p:cNvGrpSpPr>
            <a:grpSpLocks/>
          </p:cNvGrpSpPr>
          <p:nvPr/>
        </p:nvGrpSpPr>
        <p:grpSpPr bwMode="auto">
          <a:xfrm>
            <a:off x="1951038" y="3100388"/>
            <a:ext cx="4678362" cy="850900"/>
            <a:chOff x="1157" y="1199"/>
            <a:chExt cx="2947" cy="536"/>
          </a:xfrm>
        </p:grpSpPr>
        <p:sp>
          <p:nvSpPr>
            <p:cNvPr id="9251" name="Freeform 36"/>
            <p:cNvSpPr>
              <a:spLocks/>
            </p:cNvSpPr>
            <p:nvPr/>
          </p:nvSpPr>
          <p:spPr bwMode="auto">
            <a:xfrm>
              <a:off x="1157" y="1319"/>
              <a:ext cx="2947" cy="416"/>
            </a:xfrm>
            <a:custGeom>
              <a:avLst/>
              <a:gdLst>
                <a:gd name="T0" fmla="*/ 0 w 2112"/>
                <a:gd name="T1" fmla="*/ 0 h 192"/>
                <a:gd name="T2" fmla="*/ 4112 w 2112"/>
                <a:gd name="T3" fmla="*/ 901 h 192"/>
                <a:gd name="T4" fmla="*/ 0 60000 65536"/>
                <a:gd name="T5" fmla="*/ 0 60000 65536"/>
                <a:gd name="T6" fmla="*/ 0 w 2112"/>
                <a:gd name="T7" fmla="*/ 0 h 192"/>
                <a:gd name="T8" fmla="*/ 2112 w 2112"/>
                <a:gd name="T9" fmla="*/ 192 h 19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12" h="192">
                  <a:moveTo>
                    <a:pt x="0" y="0"/>
                  </a:moveTo>
                  <a:lnTo>
                    <a:pt x="2112" y="192"/>
                  </a:lnTo>
                </a:path>
              </a:pathLst>
            </a:custGeom>
            <a:noFill/>
            <a:ln w="57150">
              <a:solidFill>
                <a:schemeClr val="tx2">
                  <a:alpha val="56078"/>
                </a:schemeClr>
              </a:solidFill>
              <a:prstDash val="sysDot"/>
              <a:round/>
              <a:headEnd type="none" w="med" len="lg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52" name="Text Box 37"/>
            <p:cNvSpPr txBox="1">
              <a:spLocks noChangeArrowheads="1"/>
            </p:cNvSpPr>
            <p:nvPr/>
          </p:nvSpPr>
          <p:spPr bwMode="auto">
            <a:xfrm rot="455053">
              <a:off x="2095" y="1199"/>
              <a:ext cx="1348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kumimoji="1" lang="zh-CN" altLang="en-US" sz="2800">
                  <a:latin typeface="黑体" pitchFamily="49" charset="-122"/>
                  <a:ea typeface="黑体" pitchFamily="49" charset="-122"/>
                </a:rPr>
                <a:t>① 请求服务</a:t>
              </a:r>
            </a:p>
          </p:txBody>
        </p:sp>
      </p:grpSp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1846263" y="3509963"/>
            <a:ext cx="4678362" cy="828675"/>
            <a:chOff x="1091" y="1457"/>
            <a:chExt cx="2947" cy="522"/>
          </a:xfrm>
        </p:grpSpPr>
        <p:sp>
          <p:nvSpPr>
            <p:cNvPr id="9249" name="Freeform 39"/>
            <p:cNvSpPr>
              <a:spLocks/>
            </p:cNvSpPr>
            <p:nvPr/>
          </p:nvSpPr>
          <p:spPr bwMode="auto">
            <a:xfrm rot="10800000">
              <a:off x="1091" y="1457"/>
              <a:ext cx="2947" cy="416"/>
            </a:xfrm>
            <a:custGeom>
              <a:avLst/>
              <a:gdLst>
                <a:gd name="T0" fmla="*/ 0 w 2112"/>
                <a:gd name="T1" fmla="*/ 0 h 192"/>
                <a:gd name="T2" fmla="*/ 4112 w 2112"/>
                <a:gd name="T3" fmla="*/ 901 h 192"/>
                <a:gd name="T4" fmla="*/ 0 60000 65536"/>
                <a:gd name="T5" fmla="*/ 0 60000 65536"/>
                <a:gd name="T6" fmla="*/ 0 w 2112"/>
                <a:gd name="T7" fmla="*/ 0 h 192"/>
                <a:gd name="T8" fmla="*/ 2112 w 2112"/>
                <a:gd name="T9" fmla="*/ 192 h 19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12" h="192">
                  <a:moveTo>
                    <a:pt x="0" y="0"/>
                  </a:moveTo>
                  <a:lnTo>
                    <a:pt x="2112" y="192"/>
                  </a:lnTo>
                </a:path>
              </a:pathLst>
            </a:custGeom>
            <a:noFill/>
            <a:ln w="57150">
              <a:solidFill>
                <a:schemeClr val="tx2">
                  <a:alpha val="56078"/>
                </a:schemeClr>
              </a:solidFill>
              <a:prstDash val="sysDot"/>
              <a:round/>
              <a:headEnd type="none" w="med" len="lg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50" name="Text Box 40"/>
            <p:cNvSpPr txBox="1">
              <a:spLocks noChangeArrowheads="1"/>
            </p:cNvSpPr>
            <p:nvPr/>
          </p:nvSpPr>
          <p:spPr bwMode="auto">
            <a:xfrm rot="499003">
              <a:off x="1975" y="1652"/>
              <a:ext cx="134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kumimoji="1" lang="zh-CN" altLang="en-US" sz="2800">
                  <a:latin typeface="黑体" pitchFamily="49" charset="-122"/>
                  <a:ea typeface="黑体" pitchFamily="49" charset="-122"/>
                </a:rPr>
                <a:t>② 得到服务</a:t>
              </a:r>
            </a:p>
          </p:txBody>
        </p:sp>
      </p:grpSp>
      <p:sp>
        <p:nvSpPr>
          <p:cNvPr id="9246" name="Text Box 41"/>
          <p:cNvSpPr txBox="1">
            <a:spLocks noChangeArrowheads="1"/>
          </p:cNvSpPr>
          <p:nvPr/>
        </p:nvSpPr>
        <p:spPr bwMode="auto">
          <a:xfrm>
            <a:off x="1208088" y="3830638"/>
            <a:ext cx="89535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zh-CN" altLang="en-US" sz="2800">
                <a:solidFill>
                  <a:schemeClr val="folHlink"/>
                </a:solidFill>
                <a:latin typeface="黑体" pitchFamily="49" charset="-122"/>
                <a:ea typeface="黑体" pitchFamily="49" charset="-122"/>
              </a:rPr>
              <a:t>客户</a:t>
            </a:r>
          </a:p>
        </p:txBody>
      </p:sp>
      <p:sp>
        <p:nvSpPr>
          <p:cNvPr id="9247" name="Text Box 42"/>
          <p:cNvSpPr txBox="1">
            <a:spLocks noChangeArrowheads="1"/>
          </p:cNvSpPr>
          <p:nvPr/>
        </p:nvSpPr>
        <p:spPr bwMode="auto">
          <a:xfrm>
            <a:off x="6416675" y="4827588"/>
            <a:ext cx="1250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zh-CN" altLang="en-US" sz="2800">
                <a:solidFill>
                  <a:schemeClr val="folHlink"/>
                </a:solidFill>
                <a:latin typeface="黑体" pitchFamily="49" charset="-122"/>
                <a:ea typeface="黑体" pitchFamily="49" charset="-122"/>
              </a:rPr>
              <a:t>服务器</a:t>
            </a:r>
          </a:p>
        </p:txBody>
      </p:sp>
      <p:sp>
        <p:nvSpPr>
          <p:cNvPr id="9248" name="Text Box 43"/>
          <p:cNvSpPr txBox="1">
            <a:spLocks noChangeArrowheads="1"/>
          </p:cNvSpPr>
          <p:nvPr/>
        </p:nvSpPr>
        <p:spPr bwMode="auto">
          <a:xfrm>
            <a:off x="2376488" y="344488"/>
            <a:ext cx="40005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zh-CN" altLang="en-US" sz="4000" u="sng">
                <a:solidFill>
                  <a:schemeClr val="accent2"/>
                </a:solidFill>
                <a:latin typeface="Comic Sans MS" pitchFamily="66" charset="0"/>
                <a:ea typeface="宋体" pitchFamily="2" charset="-122"/>
              </a:rPr>
              <a:t>客户</a:t>
            </a:r>
            <a:r>
              <a:rPr lang="en-US" altLang="zh-CN" sz="4000" u="sng">
                <a:solidFill>
                  <a:schemeClr val="accent2"/>
                </a:solidFill>
                <a:latin typeface="Comic Sans MS" pitchFamily="66" charset="0"/>
                <a:ea typeface="宋体" pitchFamily="2" charset="-122"/>
              </a:rPr>
              <a:t>/</a:t>
            </a:r>
            <a:r>
              <a:rPr lang="zh-CN" altLang="en-US" sz="4000" u="sng">
                <a:solidFill>
                  <a:schemeClr val="accent2"/>
                </a:solidFill>
                <a:latin typeface="Comic Sans MS" pitchFamily="66" charset="0"/>
                <a:ea typeface="宋体" pitchFamily="2" charset="-122"/>
              </a:rPr>
              <a:t>服务器模式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66563" name="灯片编号占位符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BA9AC40-350C-441F-8490-A330058B4B17}" type="slidenum">
              <a:rPr lang="zh-CN" altLang="en-US" sz="1400" smtClean="0"/>
              <a:pPr/>
              <a:t>94</a:t>
            </a:fld>
            <a:endParaRPr lang="en-US" altLang="zh-CN" sz="1400" smtClean="0"/>
          </a:p>
        </p:txBody>
      </p:sp>
      <p:sp>
        <p:nvSpPr>
          <p:cNvPr id="6656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458200" cy="1143000"/>
          </a:xfrm>
        </p:spPr>
        <p:txBody>
          <a:bodyPr/>
          <a:lstStyle/>
          <a:p>
            <a:r>
              <a:rPr lang="en-US" altLang="zh-CN" sz="3200" smtClean="0">
                <a:ea typeface="宋体" pitchFamily="2" charset="-122"/>
              </a:rPr>
              <a:t>Network edge: connection-oriented service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6656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zh-CN" i="1" u="sng" smtClean="0">
                <a:solidFill>
                  <a:srgbClr val="FF0000"/>
                </a:solidFill>
                <a:ea typeface="宋体" pitchFamily="2" charset="-122"/>
              </a:rPr>
              <a:t>Goal:</a:t>
            </a:r>
            <a:r>
              <a:rPr lang="en-US" altLang="zh-CN" sz="2400" smtClean="0">
                <a:ea typeface="宋体" pitchFamily="2" charset="-122"/>
              </a:rPr>
              <a:t> data transfer between end sys.</a:t>
            </a:r>
          </a:p>
          <a:p>
            <a:r>
              <a:rPr lang="en-US" altLang="zh-CN" sz="2400" i="1" smtClean="0">
                <a:ea typeface="宋体" pitchFamily="2" charset="-122"/>
              </a:rPr>
              <a:t>handshaking:</a:t>
            </a:r>
            <a:r>
              <a:rPr lang="en-US" altLang="zh-CN" sz="2400" smtClean="0">
                <a:ea typeface="宋体" pitchFamily="2" charset="-122"/>
              </a:rPr>
              <a:t> setup (prepare for) data transfer ahead of time</a:t>
            </a:r>
          </a:p>
          <a:p>
            <a:pPr lvl="1"/>
            <a:r>
              <a:rPr lang="en-US" altLang="zh-CN" sz="2000" smtClean="0">
                <a:ea typeface="宋体" pitchFamily="2" charset="-122"/>
              </a:rPr>
              <a:t>Hello, hello back human protocol</a:t>
            </a:r>
          </a:p>
          <a:p>
            <a:pPr lvl="1"/>
            <a:r>
              <a:rPr lang="en-US" altLang="zh-CN" sz="2000" i="1" smtClean="0">
                <a:solidFill>
                  <a:srgbClr val="FF0000"/>
                </a:solidFill>
                <a:ea typeface="宋体" pitchFamily="2" charset="-122"/>
              </a:rPr>
              <a:t>set up “state”</a:t>
            </a:r>
            <a:r>
              <a:rPr lang="en-US" altLang="zh-CN" sz="2000" smtClean="0">
                <a:ea typeface="宋体" pitchFamily="2" charset="-122"/>
              </a:rPr>
              <a:t> in two communicating hosts</a:t>
            </a:r>
          </a:p>
          <a:p>
            <a:r>
              <a:rPr lang="en-US" altLang="zh-CN" sz="2400" smtClean="0">
                <a:ea typeface="宋体" pitchFamily="2" charset="-122"/>
              </a:rPr>
              <a:t>TCP - Transmission Control Protocol </a:t>
            </a:r>
          </a:p>
          <a:p>
            <a:pPr lvl="1"/>
            <a:r>
              <a:rPr lang="en-US" altLang="zh-CN" sz="2000" smtClean="0">
                <a:ea typeface="宋体" pitchFamily="2" charset="-122"/>
              </a:rPr>
              <a:t>Internet’s connection-oriented service</a:t>
            </a:r>
          </a:p>
          <a:p>
            <a:pPr lvl="1"/>
            <a:endParaRPr lang="zh-CN" altLang="en-US" sz="2000" smtClean="0">
              <a:ea typeface="宋体" pitchFamily="2" charset="-122"/>
            </a:endParaRPr>
          </a:p>
        </p:txBody>
      </p:sp>
      <p:sp>
        <p:nvSpPr>
          <p:cNvPr id="6656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4191000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zh-CN" u="sng" smtClean="0">
                <a:solidFill>
                  <a:srgbClr val="FF0000"/>
                </a:solidFill>
                <a:ea typeface="宋体" pitchFamily="2" charset="-122"/>
              </a:rPr>
              <a:t>TCP service</a:t>
            </a:r>
            <a:r>
              <a:rPr lang="en-US" altLang="zh-CN" sz="2400" u="sng" smtClean="0">
                <a:solidFill>
                  <a:srgbClr val="FF0000"/>
                </a:solidFill>
                <a:ea typeface="宋体" pitchFamily="2" charset="-122"/>
              </a:rPr>
              <a:t> </a:t>
            </a:r>
            <a:r>
              <a:rPr lang="en-US" altLang="zh-CN" sz="2400" smtClean="0">
                <a:ea typeface="宋体" pitchFamily="2" charset="-122"/>
              </a:rPr>
              <a:t>[RFC 793]</a:t>
            </a:r>
          </a:p>
          <a:p>
            <a:r>
              <a:rPr lang="en-US" altLang="zh-CN" sz="2400" i="1" smtClean="0">
                <a:ea typeface="宋体" pitchFamily="2" charset="-122"/>
              </a:rPr>
              <a:t>reliable, in-order</a:t>
            </a:r>
            <a:r>
              <a:rPr lang="en-US" altLang="zh-CN" sz="2400" smtClean="0">
                <a:ea typeface="宋体" pitchFamily="2" charset="-122"/>
              </a:rPr>
              <a:t> byte-stream data transfer</a:t>
            </a:r>
          </a:p>
          <a:p>
            <a:pPr lvl="1"/>
            <a:r>
              <a:rPr lang="en-US" altLang="zh-CN" sz="2000" smtClean="0">
                <a:ea typeface="宋体" pitchFamily="2" charset="-122"/>
              </a:rPr>
              <a:t>loss: acknowledgements and retransmissions</a:t>
            </a:r>
          </a:p>
          <a:p>
            <a:r>
              <a:rPr lang="en-US" altLang="zh-CN" sz="2400" i="1" smtClean="0">
                <a:ea typeface="宋体" pitchFamily="2" charset="-122"/>
              </a:rPr>
              <a:t>flow control:</a:t>
            </a:r>
            <a:r>
              <a:rPr lang="en-US" altLang="zh-CN" sz="2400" smtClean="0">
                <a:ea typeface="宋体" pitchFamily="2" charset="-122"/>
              </a:rPr>
              <a:t> </a:t>
            </a:r>
          </a:p>
          <a:p>
            <a:pPr lvl="1"/>
            <a:r>
              <a:rPr lang="en-US" altLang="zh-CN" sz="2000" smtClean="0">
                <a:ea typeface="宋体" pitchFamily="2" charset="-122"/>
              </a:rPr>
              <a:t>sender won’t overwhelm receiver</a:t>
            </a:r>
          </a:p>
          <a:p>
            <a:r>
              <a:rPr lang="en-US" altLang="zh-CN" sz="2400" i="1" smtClean="0">
                <a:ea typeface="宋体" pitchFamily="2" charset="-122"/>
              </a:rPr>
              <a:t>congestion control:</a:t>
            </a:r>
            <a:r>
              <a:rPr lang="en-US" altLang="zh-CN" sz="2400" smtClean="0">
                <a:ea typeface="宋体" pitchFamily="2" charset="-122"/>
              </a:rPr>
              <a:t> </a:t>
            </a:r>
          </a:p>
          <a:p>
            <a:pPr lvl="1"/>
            <a:r>
              <a:rPr lang="en-US" altLang="zh-CN" sz="2000" smtClean="0">
                <a:ea typeface="宋体" pitchFamily="2" charset="-122"/>
              </a:rPr>
              <a:t>senders “slow down sending rate” when network congested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67587" name="灯片编号占位符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85C27AE-7AE2-4032-AAA4-2DD6FC4EC597}" type="slidenum">
              <a:rPr lang="zh-CN" altLang="en-US" sz="1400" smtClean="0"/>
              <a:pPr/>
              <a:t>95</a:t>
            </a:fld>
            <a:endParaRPr lang="en-US" altLang="zh-CN" sz="1400" smtClean="0"/>
          </a:p>
        </p:txBody>
      </p:sp>
      <p:sp>
        <p:nvSpPr>
          <p:cNvPr id="67588" name="Rectangle 2"/>
          <p:cNvSpPr>
            <a:spLocks noGrp="1" noChangeArrowheads="1"/>
          </p:cNvSpPr>
          <p:nvPr>
            <p:ph type="title"/>
          </p:nvPr>
        </p:nvSpPr>
        <p:spPr>
          <a:xfrm>
            <a:off x="825500" y="203200"/>
            <a:ext cx="8458200" cy="1143000"/>
          </a:xfrm>
        </p:spPr>
        <p:txBody>
          <a:bodyPr/>
          <a:lstStyle/>
          <a:p>
            <a:r>
              <a:rPr lang="en-US" altLang="zh-CN" sz="3200" dirty="0" smtClean="0">
                <a:ea typeface="宋体" pitchFamily="2" charset="-122"/>
              </a:rPr>
              <a:t>Network edge: connectionless service</a:t>
            </a:r>
            <a:endParaRPr lang="en-US" altLang="zh-CN" dirty="0" smtClean="0">
              <a:ea typeface="宋体" pitchFamily="2" charset="-122"/>
            </a:endParaRPr>
          </a:p>
        </p:txBody>
      </p:sp>
      <p:sp>
        <p:nvSpPr>
          <p:cNvPr id="6758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4038600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zh-CN" i="1" u="sng" smtClean="0">
                <a:solidFill>
                  <a:srgbClr val="FF0000"/>
                </a:solidFill>
                <a:ea typeface="宋体" pitchFamily="2" charset="-122"/>
              </a:rPr>
              <a:t>Goal:</a:t>
            </a:r>
            <a:r>
              <a:rPr lang="en-US" altLang="zh-CN" sz="2400" smtClean="0">
                <a:ea typeface="宋体" pitchFamily="2" charset="-122"/>
              </a:rPr>
              <a:t> data transfer between end systems</a:t>
            </a:r>
          </a:p>
          <a:p>
            <a:pPr lvl="1"/>
            <a:r>
              <a:rPr lang="en-US" altLang="zh-CN" sz="2000" smtClean="0">
                <a:ea typeface="宋体" pitchFamily="2" charset="-122"/>
              </a:rPr>
              <a:t>same as before!</a:t>
            </a:r>
          </a:p>
          <a:p>
            <a:r>
              <a:rPr lang="en-US" altLang="zh-CN" sz="2400" smtClean="0">
                <a:solidFill>
                  <a:srgbClr val="FF0000"/>
                </a:solidFill>
                <a:ea typeface="宋体" pitchFamily="2" charset="-122"/>
              </a:rPr>
              <a:t>UDP</a:t>
            </a:r>
            <a:r>
              <a:rPr lang="en-US" altLang="zh-CN" sz="2400" smtClean="0">
                <a:ea typeface="宋体" pitchFamily="2" charset="-122"/>
              </a:rPr>
              <a:t> - User Datagram Protocol [RFC 768]: Internet’s connectionless service</a:t>
            </a:r>
          </a:p>
          <a:p>
            <a:pPr lvl="1"/>
            <a:r>
              <a:rPr lang="en-US" altLang="zh-CN" smtClean="0">
                <a:ea typeface="宋体" pitchFamily="2" charset="-122"/>
              </a:rPr>
              <a:t>unreliable data transfer</a:t>
            </a:r>
          </a:p>
          <a:p>
            <a:pPr lvl="1"/>
            <a:r>
              <a:rPr lang="en-US" altLang="zh-CN" smtClean="0">
                <a:ea typeface="宋体" pitchFamily="2" charset="-122"/>
              </a:rPr>
              <a:t>no flow control</a:t>
            </a:r>
          </a:p>
          <a:p>
            <a:pPr lvl="1"/>
            <a:r>
              <a:rPr lang="en-US" altLang="zh-CN" smtClean="0">
                <a:ea typeface="宋体" pitchFamily="2" charset="-122"/>
              </a:rPr>
              <a:t>no congestion control</a:t>
            </a:r>
          </a:p>
        </p:txBody>
      </p:sp>
      <p:sp>
        <p:nvSpPr>
          <p:cNvPr id="67590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029200" y="1600200"/>
            <a:ext cx="3886200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zh-CN" u="sng" smtClean="0">
                <a:solidFill>
                  <a:srgbClr val="FF0000"/>
                </a:solidFill>
                <a:ea typeface="宋体" pitchFamily="2" charset="-122"/>
              </a:rPr>
              <a:t>App’s using TCP:</a:t>
            </a:r>
            <a:r>
              <a:rPr lang="en-US" altLang="zh-CN" sz="2400" i="1" smtClean="0">
                <a:ea typeface="宋体" pitchFamily="2" charset="-122"/>
              </a:rPr>
              <a:t> </a:t>
            </a:r>
          </a:p>
          <a:p>
            <a:r>
              <a:rPr lang="en-US" altLang="zh-CN" sz="2400" smtClean="0">
                <a:ea typeface="宋体" pitchFamily="2" charset="-122"/>
              </a:rPr>
              <a:t>HTTP (WWW), FTP (file transfer), Telnet (remote login), SMTP (email)</a:t>
            </a:r>
          </a:p>
          <a:p>
            <a:pPr>
              <a:buFont typeface="ZapfDingbats" pitchFamily="82" charset="2"/>
              <a:buNone/>
            </a:pPr>
            <a:endParaRPr lang="en-US" altLang="zh-CN" sz="2400" smtClean="0">
              <a:ea typeface="宋体" pitchFamily="2" charset="-122"/>
            </a:endParaRPr>
          </a:p>
          <a:p>
            <a:pPr>
              <a:buFont typeface="ZapfDingbats" pitchFamily="82" charset="2"/>
              <a:buNone/>
            </a:pPr>
            <a:r>
              <a:rPr lang="en-US" altLang="zh-CN" u="sng" smtClean="0">
                <a:solidFill>
                  <a:srgbClr val="FF0000"/>
                </a:solidFill>
                <a:ea typeface="宋体" pitchFamily="2" charset="-122"/>
              </a:rPr>
              <a:t>App’s using UDP:</a:t>
            </a:r>
            <a:endParaRPr lang="en-US" altLang="zh-CN" smtClean="0">
              <a:solidFill>
                <a:srgbClr val="FF0000"/>
              </a:solidFill>
              <a:ea typeface="宋体" pitchFamily="2" charset="-122"/>
            </a:endParaRPr>
          </a:p>
          <a:p>
            <a:r>
              <a:rPr lang="en-US" altLang="zh-CN" sz="2400" smtClean="0">
                <a:ea typeface="宋体" pitchFamily="2" charset="-122"/>
              </a:rPr>
              <a:t>streaming media, teleconferencing, Internet telephony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1: Introduction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0260" name="灯片编号占位符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64C031E-99DA-4339-8CB2-46FC9B375EA7}" type="slidenum">
              <a:rPr lang="zh-CN" altLang="en-US" sz="1400" smtClean="0"/>
              <a:pPr/>
              <a:t>96</a:t>
            </a:fld>
            <a:endParaRPr lang="en-US" altLang="zh-CN" sz="1400" smtClean="0"/>
          </a:p>
        </p:txBody>
      </p:sp>
      <p:sp>
        <p:nvSpPr>
          <p:cNvPr id="102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The Network Core</a:t>
            </a:r>
          </a:p>
        </p:txBody>
      </p:sp>
      <p:sp>
        <p:nvSpPr>
          <p:cNvPr id="1026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4191000" cy="4648200"/>
          </a:xfrm>
        </p:spPr>
        <p:txBody>
          <a:bodyPr/>
          <a:lstStyle/>
          <a:p>
            <a:r>
              <a:rPr lang="en-US" altLang="zh-CN" sz="2400" smtClean="0">
                <a:ea typeface="宋体" pitchFamily="2" charset="-122"/>
              </a:rPr>
              <a:t>mesh of interconnected routers</a:t>
            </a:r>
          </a:p>
          <a:p>
            <a:r>
              <a:rPr lang="en-US" altLang="zh-CN" sz="2400" i="1" u="sng" smtClean="0">
                <a:solidFill>
                  <a:srgbClr val="FF0000"/>
                </a:solidFill>
                <a:ea typeface="宋体" pitchFamily="2" charset="-122"/>
              </a:rPr>
              <a:t>the</a:t>
            </a:r>
            <a:r>
              <a:rPr lang="en-US" altLang="zh-CN" sz="2400" smtClean="0">
                <a:solidFill>
                  <a:srgbClr val="FF0000"/>
                </a:solidFill>
                <a:ea typeface="宋体" pitchFamily="2" charset="-122"/>
              </a:rPr>
              <a:t> fundamental question:</a:t>
            </a:r>
            <a:r>
              <a:rPr lang="en-US" altLang="zh-CN" sz="2400" smtClean="0">
                <a:ea typeface="宋体" pitchFamily="2" charset="-122"/>
              </a:rPr>
              <a:t> how is data transferred through net?</a:t>
            </a:r>
          </a:p>
          <a:p>
            <a:pPr lvl="1"/>
            <a:r>
              <a:rPr lang="en-US" altLang="zh-CN" smtClean="0">
                <a:solidFill>
                  <a:srgbClr val="FF0000"/>
                </a:solidFill>
                <a:ea typeface="宋体" pitchFamily="2" charset="-122"/>
              </a:rPr>
              <a:t>circuit switching:</a:t>
            </a:r>
            <a:r>
              <a:rPr lang="en-US" altLang="zh-CN" smtClean="0">
                <a:ea typeface="宋体" pitchFamily="2" charset="-122"/>
              </a:rPr>
              <a:t> dedicated circuit per call: telephone net</a:t>
            </a:r>
          </a:p>
          <a:p>
            <a:pPr lvl="1"/>
            <a:r>
              <a:rPr lang="en-US" altLang="zh-CN" smtClean="0">
                <a:solidFill>
                  <a:srgbClr val="FF0000"/>
                </a:solidFill>
                <a:ea typeface="宋体" pitchFamily="2" charset="-122"/>
              </a:rPr>
              <a:t>packet-switching:</a:t>
            </a:r>
            <a:r>
              <a:rPr lang="en-US" altLang="zh-CN" smtClean="0">
                <a:ea typeface="宋体" pitchFamily="2" charset="-122"/>
              </a:rPr>
              <a:t> data sent thru net in discrete “chunks”</a:t>
            </a:r>
            <a:endParaRPr lang="en-US" altLang="zh-CN" sz="2000" smtClean="0">
              <a:ea typeface="宋体" pitchFamily="2" charset="-122"/>
            </a:endParaRPr>
          </a:p>
        </p:txBody>
      </p:sp>
      <p:sp>
        <p:nvSpPr>
          <p:cNvPr id="10263" name="Freeform 708"/>
          <p:cNvSpPr>
            <a:spLocks/>
          </p:cNvSpPr>
          <p:nvPr/>
        </p:nvSpPr>
        <p:spPr bwMode="auto">
          <a:xfrm>
            <a:off x="6769100" y="2193925"/>
            <a:ext cx="1798638" cy="1674813"/>
          </a:xfrm>
          <a:custGeom>
            <a:avLst/>
            <a:gdLst>
              <a:gd name="T0" fmla="*/ 463191048 w 1292"/>
              <a:gd name="T1" fmla="*/ 12467015 h 1255"/>
              <a:gd name="T2" fmla="*/ 67831758 w 1292"/>
              <a:gd name="T3" fmla="*/ 279604333 h 1255"/>
              <a:gd name="T4" fmla="*/ 56203262 w 1292"/>
              <a:gd name="T5" fmla="*/ 931422866 h 1255"/>
              <a:gd name="T6" fmla="*/ 102715877 w 1292"/>
              <a:gd name="T7" fmla="*/ 1476385786 h 1255"/>
              <a:gd name="T8" fmla="*/ 474819545 w 1292"/>
              <a:gd name="T9" fmla="*/ 1551183840 h 1255"/>
              <a:gd name="T10" fmla="*/ 1253910889 w 1292"/>
              <a:gd name="T11" fmla="*/ 2010662936 h 1255"/>
              <a:gd name="T12" fmla="*/ 1928348723 w 1292"/>
              <a:gd name="T13" fmla="*/ 2147483647 h 1255"/>
              <a:gd name="T14" fmla="*/ 2147483647 w 1292"/>
              <a:gd name="T15" fmla="*/ 1818322414 h 1255"/>
              <a:gd name="T16" fmla="*/ 2147483647 w 1292"/>
              <a:gd name="T17" fmla="*/ 792510861 h 1255"/>
              <a:gd name="T18" fmla="*/ 2147483647 w 1292"/>
              <a:gd name="T19" fmla="*/ 375774677 h 1255"/>
              <a:gd name="T20" fmla="*/ 1451591154 w 1292"/>
              <a:gd name="T21" fmla="*/ 204806280 h 1255"/>
              <a:gd name="T22" fmla="*/ 463191048 w 1292"/>
              <a:gd name="T23" fmla="*/ 12467015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92"/>
              <a:gd name="T37" fmla="*/ 0 h 1255"/>
              <a:gd name="T38" fmla="*/ 1292 w 1292"/>
              <a:gd name="T39" fmla="*/ 1255 h 125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64" name="Freeform 709"/>
          <p:cNvSpPr>
            <a:spLocks/>
          </p:cNvSpPr>
          <p:nvPr/>
        </p:nvSpPr>
        <p:spPr bwMode="auto">
          <a:xfrm>
            <a:off x="4889500" y="2051050"/>
            <a:ext cx="1866900" cy="1589088"/>
          </a:xfrm>
          <a:custGeom>
            <a:avLst/>
            <a:gdLst>
              <a:gd name="T0" fmla="*/ 1067567219 w 1340"/>
              <a:gd name="T1" fmla="*/ 74768515 h 1191"/>
              <a:gd name="T2" fmla="*/ 159164356 w 1340"/>
              <a:gd name="T3" fmla="*/ 106813130 h 1191"/>
              <a:gd name="T4" fmla="*/ 112579645 w 1340"/>
              <a:gd name="T5" fmla="*/ 715646021 h 1191"/>
              <a:gd name="T6" fmla="*/ 54349083 w 1340"/>
              <a:gd name="T7" fmla="*/ 1281754720 h 1191"/>
              <a:gd name="T8" fmla="*/ 217394940 w 1340"/>
              <a:gd name="T9" fmla="*/ 1548787106 h 1191"/>
              <a:gd name="T10" fmla="*/ 1044274167 w 1340"/>
              <a:gd name="T11" fmla="*/ 1559467748 h 1191"/>
              <a:gd name="T12" fmla="*/ 1242260233 w 1340"/>
              <a:gd name="T13" fmla="*/ 2008081383 h 1191"/>
              <a:gd name="T14" fmla="*/ 2147483647 w 1340"/>
              <a:gd name="T15" fmla="*/ 1954675506 h 1191"/>
              <a:gd name="T16" fmla="*/ 2147483647 w 1340"/>
              <a:gd name="T17" fmla="*/ 1014722667 h 1191"/>
              <a:gd name="T18" fmla="*/ 2147483647 w 1340"/>
              <a:gd name="T19" fmla="*/ 608832766 h 1191"/>
              <a:gd name="T20" fmla="*/ 1475184136 w 1340"/>
              <a:gd name="T21" fmla="*/ 512701654 h 1191"/>
              <a:gd name="T22" fmla="*/ 1067567219 w 1340"/>
              <a:gd name="T23" fmla="*/ 74768515 h 119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340"/>
              <a:gd name="T37" fmla="*/ 0 h 1191"/>
              <a:gd name="T38" fmla="*/ 1340 w 1340"/>
              <a:gd name="T39" fmla="*/ 1191 h 119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340" h="1191">
                <a:moveTo>
                  <a:pt x="550" y="42"/>
                </a:moveTo>
                <a:cubicBezTo>
                  <a:pt x="437" y="4"/>
                  <a:pt x="164" y="0"/>
                  <a:pt x="82" y="60"/>
                </a:cubicBezTo>
                <a:cubicBezTo>
                  <a:pt x="0" y="120"/>
                  <a:pt x="67" y="292"/>
                  <a:pt x="58" y="402"/>
                </a:cubicBezTo>
                <a:cubicBezTo>
                  <a:pt x="49" y="512"/>
                  <a:pt x="19" y="642"/>
                  <a:pt x="28" y="720"/>
                </a:cubicBezTo>
                <a:cubicBezTo>
                  <a:pt x="37" y="798"/>
                  <a:pt x="27" y="844"/>
                  <a:pt x="112" y="870"/>
                </a:cubicBezTo>
                <a:cubicBezTo>
                  <a:pt x="197" y="896"/>
                  <a:pt x="450" y="833"/>
                  <a:pt x="538" y="876"/>
                </a:cubicBezTo>
                <a:cubicBezTo>
                  <a:pt x="626" y="919"/>
                  <a:pt x="524" y="1091"/>
                  <a:pt x="640" y="1128"/>
                </a:cubicBezTo>
                <a:cubicBezTo>
                  <a:pt x="756" y="1165"/>
                  <a:pt x="1128" y="1191"/>
                  <a:pt x="1234" y="1098"/>
                </a:cubicBezTo>
                <a:cubicBezTo>
                  <a:pt x="1340" y="1005"/>
                  <a:pt x="1281" y="696"/>
                  <a:pt x="1276" y="570"/>
                </a:cubicBezTo>
                <a:cubicBezTo>
                  <a:pt x="1271" y="444"/>
                  <a:pt x="1290" y="389"/>
                  <a:pt x="1204" y="342"/>
                </a:cubicBezTo>
                <a:cubicBezTo>
                  <a:pt x="1118" y="295"/>
                  <a:pt x="868" y="338"/>
                  <a:pt x="760" y="288"/>
                </a:cubicBezTo>
                <a:cubicBezTo>
                  <a:pt x="652" y="238"/>
                  <a:pt x="663" y="80"/>
                  <a:pt x="550" y="42"/>
                </a:cubicBez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65" name="Freeform 710"/>
          <p:cNvSpPr>
            <a:spLocks/>
          </p:cNvSpPr>
          <p:nvPr/>
        </p:nvSpPr>
        <p:spPr bwMode="auto">
          <a:xfrm>
            <a:off x="5257800" y="3502025"/>
            <a:ext cx="2974975" cy="2219325"/>
          </a:xfrm>
          <a:custGeom>
            <a:avLst/>
            <a:gdLst>
              <a:gd name="T0" fmla="*/ 52425049 w 2135"/>
              <a:gd name="T1" fmla="*/ 1162592459 h 1662"/>
              <a:gd name="T2" fmla="*/ 203872871 w 2135"/>
              <a:gd name="T3" fmla="*/ 135516366 h 1662"/>
              <a:gd name="T4" fmla="*/ 1275663471 w 2135"/>
              <a:gd name="T5" fmla="*/ 349490255 h 1662"/>
              <a:gd name="T6" fmla="*/ 2147483647 w 2135"/>
              <a:gd name="T7" fmla="*/ 178311177 h 1662"/>
              <a:gd name="T8" fmla="*/ 2147483647 w 2135"/>
              <a:gd name="T9" fmla="*/ 723946073 h 1662"/>
              <a:gd name="T10" fmla="*/ 2147483647 w 2135"/>
              <a:gd name="T11" fmla="*/ 2039885565 h 1662"/>
              <a:gd name="T12" fmla="*/ 2147483647 w 2135"/>
              <a:gd name="T13" fmla="*/ 2147483647 h 1662"/>
              <a:gd name="T14" fmla="*/ 1578560726 w 2135"/>
              <a:gd name="T15" fmla="*/ 2147483647 h 1662"/>
              <a:gd name="T16" fmla="*/ 972766565 w 2135"/>
              <a:gd name="T17" fmla="*/ 2147483647 h 1662"/>
              <a:gd name="T18" fmla="*/ 355322021 w 2135"/>
              <a:gd name="T19" fmla="*/ 1900802564 h 1662"/>
              <a:gd name="T20" fmla="*/ 52425049 w 2135"/>
              <a:gd name="T21" fmla="*/ 1162592459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0266" name="Group 711"/>
          <p:cNvGrpSpPr>
            <a:grpSpLocks/>
          </p:cNvGrpSpPr>
          <p:nvPr/>
        </p:nvGrpSpPr>
        <p:grpSpPr bwMode="auto">
          <a:xfrm>
            <a:off x="5006975" y="2185988"/>
            <a:ext cx="733425" cy="319087"/>
            <a:chOff x="3552" y="246"/>
            <a:chExt cx="527" cy="248"/>
          </a:xfrm>
        </p:grpSpPr>
        <p:graphicFrame>
          <p:nvGraphicFramePr>
            <p:cNvPr id="10257" name="Object 75"/>
            <p:cNvGraphicFramePr>
              <a:graphicFrameLocks noChangeAspect="1"/>
            </p:cNvGraphicFramePr>
            <p:nvPr/>
          </p:nvGraphicFramePr>
          <p:xfrm>
            <a:off x="3552" y="246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04" name="Clip" r:id="rId4" imgW="1305000" imgH="1085760" progId="MS_ClipArt_Gallery.2">
                    <p:embed/>
                  </p:oleObj>
                </mc:Choice>
                <mc:Fallback>
                  <p:oleObj name="Clip" r:id="rId4" imgW="1305000" imgH="1085760" progId="MS_ClipArt_Gallery.2">
                    <p:embed/>
                    <p:pic>
                      <p:nvPicPr>
                        <p:cNvPr id="0" name="Object 7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46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58" name="Object 76"/>
            <p:cNvGraphicFramePr>
              <a:graphicFrameLocks noChangeAspect="1"/>
            </p:cNvGraphicFramePr>
            <p:nvPr/>
          </p:nvGraphicFramePr>
          <p:xfrm>
            <a:off x="3878" y="338"/>
            <a:ext cx="201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05" name="Clip" r:id="rId6" imgW="676440" imgH="485640" progId="MS_ClipArt_Gallery.2">
                    <p:embed/>
                  </p:oleObj>
                </mc:Choice>
                <mc:Fallback>
                  <p:oleObj name="Clip" r:id="rId6" imgW="676440" imgH="485640" progId="MS_ClipArt_Gallery.2">
                    <p:embed/>
                    <p:pic>
                      <p:nvPicPr>
                        <p:cNvPr id="0" name="Object 7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338"/>
                          <a:ext cx="201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483" name="Line 714"/>
            <p:cNvSpPr>
              <a:spLocks noChangeShapeType="1"/>
            </p:cNvSpPr>
            <p:nvPr/>
          </p:nvSpPr>
          <p:spPr bwMode="auto">
            <a:xfrm flipV="1">
              <a:off x="3844" y="434"/>
              <a:ext cx="8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267" name="Group 715"/>
          <p:cNvGrpSpPr>
            <a:grpSpLocks/>
          </p:cNvGrpSpPr>
          <p:nvPr/>
        </p:nvGrpSpPr>
        <p:grpSpPr bwMode="auto">
          <a:xfrm>
            <a:off x="5006975" y="2781300"/>
            <a:ext cx="733425" cy="319088"/>
            <a:chOff x="3552" y="246"/>
            <a:chExt cx="527" cy="248"/>
          </a:xfrm>
        </p:grpSpPr>
        <p:graphicFrame>
          <p:nvGraphicFramePr>
            <p:cNvPr id="10255" name="Object 73"/>
            <p:cNvGraphicFramePr>
              <a:graphicFrameLocks noChangeAspect="1"/>
            </p:cNvGraphicFramePr>
            <p:nvPr/>
          </p:nvGraphicFramePr>
          <p:xfrm>
            <a:off x="3552" y="246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06" name="Clip" r:id="rId8" imgW="1305000" imgH="1085760" progId="MS_ClipArt_Gallery.2">
                    <p:embed/>
                  </p:oleObj>
                </mc:Choice>
                <mc:Fallback>
                  <p:oleObj name="Clip" r:id="rId8" imgW="1305000" imgH="1085760" progId="MS_ClipArt_Gallery.2">
                    <p:embed/>
                    <p:pic>
                      <p:nvPicPr>
                        <p:cNvPr id="0" name="Object 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46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56" name="Object 74"/>
            <p:cNvGraphicFramePr>
              <a:graphicFrameLocks noChangeAspect="1"/>
            </p:cNvGraphicFramePr>
            <p:nvPr/>
          </p:nvGraphicFramePr>
          <p:xfrm>
            <a:off x="3878" y="338"/>
            <a:ext cx="201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07" name="Clip" r:id="rId9" imgW="676440" imgH="485640" progId="MS_ClipArt_Gallery.2">
                    <p:embed/>
                  </p:oleObj>
                </mc:Choice>
                <mc:Fallback>
                  <p:oleObj name="Clip" r:id="rId9" imgW="676440" imgH="485640" progId="MS_ClipArt_Gallery.2">
                    <p:embed/>
                    <p:pic>
                      <p:nvPicPr>
                        <p:cNvPr id="0" name="Object 7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338"/>
                          <a:ext cx="201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482" name="Line 718"/>
            <p:cNvSpPr>
              <a:spLocks noChangeShapeType="1"/>
            </p:cNvSpPr>
            <p:nvPr/>
          </p:nvSpPr>
          <p:spPr bwMode="auto">
            <a:xfrm flipV="1">
              <a:off x="3844" y="434"/>
              <a:ext cx="8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268" name="Group 719"/>
          <p:cNvGrpSpPr>
            <a:grpSpLocks/>
          </p:cNvGrpSpPr>
          <p:nvPr/>
        </p:nvGrpSpPr>
        <p:grpSpPr bwMode="auto">
          <a:xfrm>
            <a:off x="5383213" y="2568575"/>
            <a:ext cx="69850" cy="214313"/>
            <a:chOff x="3842" y="406"/>
            <a:chExt cx="51" cy="167"/>
          </a:xfrm>
        </p:grpSpPr>
        <p:sp>
          <p:nvSpPr>
            <p:cNvPr id="10479" name="Oval 720"/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0480" name="Oval 721"/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0481" name="Oval 722"/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10269" name="Group 723"/>
          <p:cNvGrpSpPr>
            <a:grpSpLocks/>
          </p:cNvGrpSpPr>
          <p:nvPr/>
        </p:nvGrpSpPr>
        <p:grpSpPr bwMode="auto">
          <a:xfrm>
            <a:off x="5853113" y="3071813"/>
            <a:ext cx="209550" cy="395287"/>
            <a:chOff x="4180" y="783"/>
            <a:chExt cx="150" cy="307"/>
          </a:xfrm>
        </p:grpSpPr>
        <p:sp>
          <p:nvSpPr>
            <p:cNvPr id="10471" name="AutoShape 724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0472" name="Rectangle 725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0473" name="Rectangle 726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0474" name="AutoShape 727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0475" name="Line 728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76" name="Line 729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77" name="Rectangle 730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0478" name="Rectangle 731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10270" name="Group 732"/>
          <p:cNvGrpSpPr>
            <a:grpSpLocks/>
          </p:cNvGrpSpPr>
          <p:nvPr/>
        </p:nvGrpSpPr>
        <p:grpSpPr bwMode="auto">
          <a:xfrm rot="-5400000">
            <a:off x="6165850" y="3149600"/>
            <a:ext cx="80963" cy="233363"/>
            <a:chOff x="3842" y="406"/>
            <a:chExt cx="51" cy="167"/>
          </a:xfrm>
        </p:grpSpPr>
        <p:sp>
          <p:nvSpPr>
            <p:cNvPr id="10468" name="Oval 733"/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0469" name="Oval 734"/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0470" name="Oval 735"/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sp>
        <p:nvSpPr>
          <p:cNvPr id="10271" name="Line 736"/>
          <p:cNvSpPr>
            <a:spLocks noChangeShapeType="1"/>
          </p:cNvSpPr>
          <p:nvPr/>
        </p:nvSpPr>
        <p:spPr bwMode="auto">
          <a:xfrm>
            <a:off x="5989638" y="2979738"/>
            <a:ext cx="4953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72" name="Line 737"/>
          <p:cNvSpPr>
            <a:spLocks noChangeShapeType="1"/>
          </p:cNvSpPr>
          <p:nvPr/>
        </p:nvSpPr>
        <p:spPr bwMode="auto">
          <a:xfrm>
            <a:off x="5992813" y="2976563"/>
            <a:ext cx="1587" cy="952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73" name="Line 738"/>
          <p:cNvSpPr>
            <a:spLocks noChangeShapeType="1"/>
          </p:cNvSpPr>
          <p:nvPr/>
        </p:nvSpPr>
        <p:spPr bwMode="auto">
          <a:xfrm>
            <a:off x="6488113" y="2974975"/>
            <a:ext cx="1587" cy="8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74" name="Line 739"/>
          <p:cNvSpPr>
            <a:spLocks noChangeShapeType="1"/>
          </p:cNvSpPr>
          <p:nvPr/>
        </p:nvSpPr>
        <p:spPr bwMode="auto">
          <a:xfrm>
            <a:off x="5689600" y="2439988"/>
            <a:ext cx="288925" cy="265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75" name="Line 740"/>
          <p:cNvSpPr>
            <a:spLocks noChangeShapeType="1"/>
          </p:cNvSpPr>
          <p:nvPr/>
        </p:nvSpPr>
        <p:spPr bwMode="auto">
          <a:xfrm flipV="1">
            <a:off x="5702300" y="2725738"/>
            <a:ext cx="276225" cy="330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76" name="Line 741"/>
          <p:cNvSpPr>
            <a:spLocks noChangeShapeType="1"/>
          </p:cNvSpPr>
          <p:nvPr/>
        </p:nvSpPr>
        <p:spPr bwMode="auto">
          <a:xfrm flipV="1">
            <a:off x="6229350" y="2811463"/>
            <a:ext cx="1588" cy="1635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0277" name="Group 742"/>
          <p:cNvGrpSpPr>
            <a:grpSpLocks/>
          </p:cNvGrpSpPr>
          <p:nvPr/>
        </p:nvGrpSpPr>
        <p:grpSpPr bwMode="auto">
          <a:xfrm>
            <a:off x="6348413" y="3049588"/>
            <a:ext cx="209550" cy="395287"/>
            <a:chOff x="4180" y="783"/>
            <a:chExt cx="150" cy="307"/>
          </a:xfrm>
        </p:grpSpPr>
        <p:sp>
          <p:nvSpPr>
            <p:cNvPr id="10460" name="AutoShape 743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0461" name="Rectangle 744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0462" name="Rectangle 745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0463" name="AutoShape 746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0464" name="Line 747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65" name="Line 748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66" name="Rectangle 749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0467" name="Rectangle 750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10278" name="Group 751"/>
          <p:cNvGrpSpPr>
            <a:grpSpLocks/>
          </p:cNvGrpSpPr>
          <p:nvPr/>
        </p:nvGrpSpPr>
        <p:grpSpPr bwMode="auto">
          <a:xfrm>
            <a:off x="5391150" y="3668713"/>
            <a:ext cx="479425" cy="925512"/>
            <a:chOff x="3314" y="1248"/>
            <a:chExt cx="344" cy="694"/>
          </a:xfrm>
        </p:grpSpPr>
        <p:graphicFrame>
          <p:nvGraphicFramePr>
            <p:cNvPr id="10253" name="Object 71"/>
            <p:cNvGraphicFramePr>
              <a:graphicFrameLocks noChangeAspect="1"/>
            </p:cNvGraphicFramePr>
            <p:nvPr/>
          </p:nvGraphicFramePr>
          <p:xfrm>
            <a:off x="3314" y="1248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08" name="Clip" r:id="rId10" imgW="1305000" imgH="1085760" progId="MS_ClipArt_Gallery.2">
                    <p:embed/>
                  </p:oleObj>
                </mc:Choice>
                <mc:Fallback>
                  <p:oleObj name="Clip" r:id="rId10" imgW="1305000" imgH="1085760" progId="MS_ClipArt_Gallery.2">
                    <p:embed/>
                    <p:pic>
                      <p:nvPicPr>
                        <p:cNvPr id="0" name="Object 7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4" y="1248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453" name="Line 753"/>
            <p:cNvSpPr>
              <a:spLocks noChangeShapeType="1"/>
            </p:cNvSpPr>
            <p:nvPr/>
          </p:nvSpPr>
          <p:spPr bwMode="auto">
            <a:xfrm flipV="1">
              <a:off x="3606" y="1433"/>
              <a:ext cx="52" cy="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0254" name="Object 72"/>
            <p:cNvGraphicFramePr>
              <a:graphicFrameLocks noChangeAspect="1"/>
            </p:cNvGraphicFramePr>
            <p:nvPr/>
          </p:nvGraphicFramePr>
          <p:xfrm>
            <a:off x="3314" y="1694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09" name="Clip" r:id="rId11" imgW="1305000" imgH="1085760" progId="MS_ClipArt_Gallery.2">
                    <p:embed/>
                  </p:oleObj>
                </mc:Choice>
                <mc:Fallback>
                  <p:oleObj name="Clip" r:id="rId11" imgW="1305000" imgH="1085760" progId="MS_ClipArt_Gallery.2">
                    <p:embed/>
                    <p:pic>
                      <p:nvPicPr>
                        <p:cNvPr id="0" name="Object 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4" y="1694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454" name="Line 755"/>
            <p:cNvSpPr>
              <a:spLocks noChangeShapeType="1"/>
            </p:cNvSpPr>
            <p:nvPr/>
          </p:nvSpPr>
          <p:spPr bwMode="auto">
            <a:xfrm flipV="1">
              <a:off x="3606" y="1882"/>
              <a:ext cx="5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455" name="Group 756"/>
            <p:cNvGrpSpPr>
              <a:grpSpLocks/>
            </p:cNvGrpSpPr>
            <p:nvPr/>
          </p:nvGrpSpPr>
          <p:grpSpPr bwMode="auto">
            <a:xfrm>
              <a:off x="3404" y="1504"/>
              <a:ext cx="51" cy="167"/>
              <a:chOff x="3842" y="406"/>
              <a:chExt cx="51" cy="167"/>
            </a:xfrm>
          </p:grpSpPr>
          <p:sp>
            <p:nvSpPr>
              <p:cNvPr id="10457" name="Oval 757"/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0458" name="Oval 758"/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0459" name="Oval 759"/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10456" name="Line 760"/>
            <p:cNvSpPr>
              <a:spLocks noChangeShapeType="1"/>
            </p:cNvSpPr>
            <p:nvPr/>
          </p:nvSpPr>
          <p:spPr bwMode="auto">
            <a:xfrm>
              <a:off x="3654" y="1431"/>
              <a:ext cx="0" cy="4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10244" name="Object 62"/>
          <p:cNvGraphicFramePr>
            <a:graphicFrameLocks noChangeAspect="1"/>
          </p:cNvGraphicFramePr>
          <p:nvPr/>
        </p:nvGraphicFramePr>
        <p:xfrm>
          <a:off x="6259513" y="4678363"/>
          <a:ext cx="417512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10" name="Clip" r:id="rId12" imgW="1305000" imgH="1085760" progId="MS_ClipArt_Gallery.2">
                  <p:embed/>
                </p:oleObj>
              </mc:Choice>
              <mc:Fallback>
                <p:oleObj name="Clip" r:id="rId12" imgW="1305000" imgH="1085760" progId="MS_ClipArt_Gallery.2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9513" y="4678363"/>
                        <a:ext cx="417512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5" name="Object 63"/>
          <p:cNvGraphicFramePr>
            <a:graphicFrameLocks noChangeAspect="1"/>
          </p:cNvGraphicFramePr>
          <p:nvPr/>
        </p:nvGraphicFramePr>
        <p:xfrm>
          <a:off x="5645150" y="4667250"/>
          <a:ext cx="415925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11" name="Clip" r:id="rId13" imgW="1305000" imgH="1085760" progId="MS_ClipArt_Gallery.2">
                  <p:embed/>
                </p:oleObj>
              </mc:Choice>
              <mc:Fallback>
                <p:oleObj name="Clip" r:id="rId13" imgW="1305000" imgH="1085760" progId="MS_ClipArt_Gallery.2">
                  <p:embed/>
                  <p:pic>
                    <p:nvPicPr>
                      <p:cNvPr id="0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5150" y="4667250"/>
                        <a:ext cx="415925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9" name="Oval 763"/>
          <p:cNvSpPr>
            <a:spLocks noChangeArrowheads="1"/>
          </p:cNvSpPr>
          <p:nvPr/>
        </p:nvSpPr>
        <p:spPr bwMode="auto">
          <a:xfrm rot="-5400000">
            <a:off x="6061869" y="4771231"/>
            <a:ext cx="63500" cy="65088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280" name="Oval 764"/>
          <p:cNvSpPr>
            <a:spLocks noChangeArrowheads="1"/>
          </p:cNvSpPr>
          <p:nvPr/>
        </p:nvSpPr>
        <p:spPr bwMode="auto">
          <a:xfrm rot="-5400000">
            <a:off x="6146801" y="4768850"/>
            <a:ext cx="63500" cy="66675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281" name="Oval 765"/>
          <p:cNvSpPr>
            <a:spLocks noChangeArrowheads="1"/>
          </p:cNvSpPr>
          <p:nvPr/>
        </p:nvSpPr>
        <p:spPr bwMode="auto">
          <a:xfrm rot="-5400000">
            <a:off x="6224587" y="4773613"/>
            <a:ext cx="61913" cy="65088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282" name="Line 766"/>
          <p:cNvSpPr>
            <a:spLocks noChangeShapeType="1"/>
          </p:cNvSpPr>
          <p:nvPr/>
        </p:nvSpPr>
        <p:spPr bwMode="auto">
          <a:xfrm rot="-5400000">
            <a:off x="6484144" y="4653757"/>
            <a:ext cx="603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83" name="Line 767"/>
          <p:cNvSpPr>
            <a:spLocks noChangeShapeType="1"/>
          </p:cNvSpPr>
          <p:nvPr/>
        </p:nvSpPr>
        <p:spPr bwMode="auto">
          <a:xfrm rot="5400000" flipH="1">
            <a:off x="5857875" y="4645025"/>
            <a:ext cx="635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84" name="Line 768"/>
          <p:cNvSpPr>
            <a:spLocks noChangeShapeType="1"/>
          </p:cNvSpPr>
          <p:nvPr/>
        </p:nvSpPr>
        <p:spPr bwMode="auto">
          <a:xfrm rot="16200000" flipV="1">
            <a:off x="6204744" y="4306094"/>
            <a:ext cx="0" cy="6270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85" name="Line 769"/>
          <p:cNvSpPr>
            <a:spLocks noChangeShapeType="1"/>
          </p:cNvSpPr>
          <p:nvPr/>
        </p:nvSpPr>
        <p:spPr bwMode="auto">
          <a:xfrm flipV="1">
            <a:off x="5870575" y="4244975"/>
            <a:ext cx="93663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86" name="Line 770"/>
          <p:cNvSpPr>
            <a:spLocks noChangeShapeType="1"/>
          </p:cNvSpPr>
          <p:nvPr/>
        </p:nvSpPr>
        <p:spPr bwMode="auto">
          <a:xfrm>
            <a:off x="6472238" y="4291013"/>
            <a:ext cx="303212" cy="38576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87" name="Line 771"/>
          <p:cNvSpPr>
            <a:spLocks noChangeShapeType="1"/>
          </p:cNvSpPr>
          <p:nvPr/>
        </p:nvSpPr>
        <p:spPr bwMode="auto">
          <a:xfrm flipH="1">
            <a:off x="7267575" y="4287838"/>
            <a:ext cx="279400" cy="39211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0246" name="Object 64"/>
          <p:cNvGraphicFramePr>
            <a:graphicFrameLocks noChangeAspect="1"/>
          </p:cNvGraphicFramePr>
          <p:nvPr/>
        </p:nvGraphicFramePr>
        <p:xfrm>
          <a:off x="7445375" y="3840163"/>
          <a:ext cx="203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12" name="Clip" r:id="rId14" imgW="981000" imgH="1209600" progId="MS_ClipArt_Gallery.2">
                  <p:embed/>
                </p:oleObj>
              </mc:Choice>
              <mc:Fallback>
                <p:oleObj name="Clip" r:id="rId14" imgW="981000" imgH="1209600" progId="MS_ClipArt_Gallery.2">
                  <p:embed/>
                  <p:pic>
                    <p:nvPicPr>
                      <p:cNvPr id="0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5375" y="3840163"/>
                        <a:ext cx="2032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7" name="Object 65"/>
          <p:cNvGraphicFramePr>
            <a:graphicFrameLocks noChangeAspect="1"/>
          </p:cNvGraphicFramePr>
          <p:nvPr/>
        </p:nvGraphicFramePr>
        <p:xfrm>
          <a:off x="6108700" y="3921125"/>
          <a:ext cx="203200" cy="23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13" name="Clip" r:id="rId16" imgW="981000" imgH="1209600" progId="MS_ClipArt_Gallery.2">
                  <p:embed/>
                </p:oleObj>
              </mc:Choice>
              <mc:Fallback>
                <p:oleObj name="Clip" r:id="rId16" imgW="981000" imgH="1209600" progId="MS_ClipArt_Gallery.2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8700" y="3921125"/>
                        <a:ext cx="203200" cy="239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8" name="Freeform 774"/>
          <p:cNvSpPr>
            <a:spLocks/>
          </p:cNvSpPr>
          <p:nvPr/>
        </p:nvSpPr>
        <p:spPr bwMode="auto">
          <a:xfrm>
            <a:off x="6189663" y="3695700"/>
            <a:ext cx="1354137" cy="304800"/>
          </a:xfrm>
          <a:custGeom>
            <a:avLst/>
            <a:gdLst>
              <a:gd name="T0" fmla="*/ 0 w 972"/>
              <a:gd name="T1" fmla="*/ 407469532 h 228"/>
              <a:gd name="T2" fmla="*/ 838449168 w 972"/>
              <a:gd name="T3" fmla="*/ 16084885 h 228"/>
              <a:gd name="T4" fmla="*/ 1886509497 w 972"/>
              <a:gd name="T5" fmla="*/ 305602107 h 228"/>
              <a:gd name="T6" fmla="*/ 0 60000 65536"/>
              <a:gd name="T7" fmla="*/ 0 60000 65536"/>
              <a:gd name="T8" fmla="*/ 0 60000 65536"/>
              <a:gd name="T9" fmla="*/ 0 w 972"/>
              <a:gd name="T10" fmla="*/ 0 h 228"/>
              <a:gd name="T11" fmla="*/ 972 w 972"/>
              <a:gd name="T12" fmla="*/ 228 h 2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72" h="228">
                <a:moveTo>
                  <a:pt x="0" y="228"/>
                </a:moveTo>
                <a:cubicBezTo>
                  <a:pt x="135" y="123"/>
                  <a:pt x="270" y="18"/>
                  <a:pt x="432" y="9"/>
                </a:cubicBezTo>
                <a:cubicBezTo>
                  <a:pt x="594" y="0"/>
                  <a:pt x="783" y="85"/>
                  <a:pt x="972" y="171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0289" name="Group 775"/>
          <p:cNvGrpSpPr>
            <a:grpSpLocks/>
          </p:cNvGrpSpPr>
          <p:nvPr/>
        </p:nvGrpSpPr>
        <p:grpSpPr bwMode="auto">
          <a:xfrm>
            <a:off x="6456363" y="5118100"/>
            <a:ext cx="406400" cy="427038"/>
            <a:chOff x="2870" y="1518"/>
            <a:chExt cx="292" cy="320"/>
          </a:xfrm>
        </p:grpSpPr>
        <p:graphicFrame>
          <p:nvGraphicFramePr>
            <p:cNvPr id="10251" name="Object 69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14" name="Clip" r:id="rId17" imgW="819000" imgH="847800" progId="MS_ClipArt_Gallery.2">
                    <p:embed/>
                  </p:oleObj>
                </mc:Choice>
                <mc:Fallback>
                  <p:oleObj name="Clip" r:id="rId17" imgW="819000" imgH="847800" progId="MS_ClipArt_Gallery.2">
                    <p:embed/>
                    <p:pic>
                      <p:nvPicPr>
                        <p:cNvPr id="0" name="Object 6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52" name="Object 70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15" name="Clip" r:id="rId19" imgW="1266840" imgH="1200240" progId="MS_ClipArt_Gallery.2">
                    <p:embed/>
                  </p:oleObj>
                </mc:Choice>
                <mc:Fallback>
                  <p:oleObj name="Clip" r:id="rId19" imgW="1266840" imgH="1200240" progId="MS_ClipArt_Gallery.2">
                    <p:embed/>
                    <p:pic>
                      <p:nvPicPr>
                        <p:cNvPr id="0" name="Object 7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290" name="Group 778"/>
          <p:cNvGrpSpPr>
            <a:grpSpLocks/>
          </p:cNvGrpSpPr>
          <p:nvPr/>
        </p:nvGrpSpPr>
        <p:grpSpPr bwMode="auto">
          <a:xfrm>
            <a:off x="7234238" y="5149850"/>
            <a:ext cx="406400" cy="427038"/>
            <a:chOff x="2870" y="1518"/>
            <a:chExt cx="292" cy="320"/>
          </a:xfrm>
        </p:grpSpPr>
        <p:graphicFrame>
          <p:nvGraphicFramePr>
            <p:cNvPr id="10249" name="Object 67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16" name="Clip" r:id="rId21" imgW="819000" imgH="847800" progId="MS_ClipArt_Gallery.2">
                    <p:embed/>
                  </p:oleObj>
                </mc:Choice>
                <mc:Fallback>
                  <p:oleObj name="Clip" r:id="rId21" imgW="819000" imgH="847800" progId="MS_ClipArt_Gallery.2">
                    <p:embed/>
                    <p:pic>
                      <p:nvPicPr>
                        <p:cNvPr id="0" name="Object 6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50" name="Object 68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17" name="Clip" r:id="rId22" imgW="1266840" imgH="1200240" progId="MS_ClipArt_Gallery.2">
                    <p:embed/>
                  </p:oleObj>
                </mc:Choice>
                <mc:Fallback>
                  <p:oleObj name="Clip" r:id="rId22" imgW="1266840" imgH="1200240" progId="MS_ClipArt_Gallery.2">
                    <p:embed/>
                    <p:pic>
                      <p:nvPicPr>
                        <p:cNvPr id="0" name="Object 6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291" name="Group 781"/>
          <p:cNvGrpSpPr>
            <a:grpSpLocks/>
          </p:cNvGrpSpPr>
          <p:nvPr/>
        </p:nvGrpSpPr>
        <p:grpSpPr bwMode="auto">
          <a:xfrm>
            <a:off x="6819900" y="4865688"/>
            <a:ext cx="379413" cy="376237"/>
            <a:chOff x="4733" y="2082"/>
            <a:chExt cx="272" cy="282"/>
          </a:xfrm>
        </p:grpSpPr>
        <p:graphicFrame>
          <p:nvGraphicFramePr>
            <p:cNvPr id="10248" name="Object 66"/>
            <p:cNvGraphicFramePr>
              <a:graphicFrameLocks noChangeAspect="1"/>
            </p:cNvGraphicFramePr>
            <p:nvPr/>
          </p:nvGraphicFramePr>
          <p:xfrm>
            <a:off x="4733" y="2082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18" name="Clip" r:id="rId23" imgW="819000" imgH="847800" progId="MS_ClipArt_Gallery.2">
                    <p:embed/>
                  </p:oleObj>
                </mc:Choice>
                <mc:Fallback>
                  <p:oleObj name="Clip" r:id="rId23" imgW="819000" imgH="847800" progId="MS_ClipArt_Gallery.2">
                    <p:embed/>
                    <p:pic>
                      <p:nvPicPr>
                        <p:cNvPr id="0" name="Object 6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33" y="2082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452" name="Rectangle 783"/>
            <p:cNvSpPr>
              <a:spLocks noChangeArrowheads="1"/>
            </p:cNvSpPr>
            <p:nvPr/>
          </p:nvSpPr>
          <p:spPr bwMode="auto">
            <a:xfrm>
              <a:off x="4812" y="2181"/>
              <a:ext cx="192" cy="183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sp>
        <p:nvSpPr>
          <p:cNvPr id="10292" name="Line 784"/>
          <p:cNvSpPr>
            <a:spLocks noChangeShapeType="1"/>
          </p:cNvSpPr>
          <p:nvPr/>
        </p:nvSpPr>
        <p:spPr bwMode="auto">
          <a:xfrm>
            <a:off x="7126288" y="476885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0293" name="Group 785"/>
          <p:cNvGrpSpPr>
            <a:grpSpLocks/>
          </p:cNvGrpSpPr>
          <p:nvPr/>
        </p:nvGrpSpPr>
        <p:grpSpPr bwMode="auto">
          <a:xfrm>
            <a:off x="7847013" y="4192588"/>
            <a:ext cx="207962" cy="409575"/>
            <a:chOff x="4180" y="783"/>
            <a:chExt cx="150" cy="307"/>
          </a:xfrm>
        </p:grpSpPr>
        <p:sp>
          <p:nvSpPr>
            <p:cNvPr id="10444" name="AutoShape 786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0445" name="Rectangle 787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0446" name="Rectangle 788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0447" name="AutoShape 789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0448" name="Line 790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49" name="Line 791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50" name="Rectangle 792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0451" name="Rectangle 793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10294" name="Group 794"/>
          <p:cNvGrpSpPr>
            <a:grpSpLocks/>
          </p:cNvGrpSpPr>
          <p:nvPr/>
        </p:nvGrpSpPr>
        <p:grpSpPr bwMode="auto">
          <a:xfrm>
            <a:off x="7834313" y="4637088"/>
            <a:ext cx="207962" cy="409575"/>
            <a:chOff x="4180" y="783"/>
            <a:chExt cx="150" cy="307"/>
          </a:xfrm>
        </p:grpSpPr>
        <p:sp>
          <p:nvSpPr>
            <p:cNvPr id="10436" name="AutoShape 795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0437" name="Rectangle 796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0438" name="Rectangle 797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0439" name="AutoShape 798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0440" name="Line 799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41" name="Line 800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42" name="Rectangle 801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0443" name="Rectangle 802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sp>
        <p:nvSpPr>
          <p:cNvPr id="10295" name="Line 803"/>
          <p:cNvSpPr>
            <a:spLocks noChangeShapeType="1"/>
          </p:cNvSpPr>
          <p:nvPr/>
        </p:nvSpPr>
        <p:spPr bwMode="auto">
          <a:xfrm rot="5400000" flipH="1">
            <a:off x="7460456" y="4566444"/>
            <a:ext cx="6111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96" name="Line 804"/>
          <p:cNvSpPr>
            <a:spLocks noChangeShapeType="1"/>
          </p:cNvSpPr>
          <p:nvPr/>
        </p:nvSpPr>
        <p:spPr bwMode="auto">
          <a:xfrm rot="-5400000">
            <a:off x="7814469" y="4818856"/>
            <a:ext cx="0" cy="1031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97" name="Line 805"/>
          <p:cNvSpPr>
            <a:spLocks noChangeShapeType="1"/>
          </p:cNvSpPr>
          <p:nvPr/>
        </p:nvSpPr>
        <p:spPr bwMode="auto">
          <a:xfrm rot="-5400000">
            <a:off x="7804150" y="4349750"/>
            <a:ext cx="0" cy="88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98" name="Line 806"/>
          <p:cNvSpPr>
            <a:spLocks noChangeShapeType="1"/>
          </p:cNvSpPr>
          <p:nvPr/>
        </p:nvSpPr>
        <p:spPr bwMode="auto">
          <a:xfrm flipV="1">
            <a:off x="6483350" y="2490788"/>
            <a:ext cx="458788" cy="20796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99" name="Line 807"/>
          <p:cNvSpPr>
            <a:spLocks noChangeShapeType="1"/>
          </p:cNvSpPr>
          <p:nvPr/>
        </p:nvSpPr>
        <p:spPr bwMode="auto">
          <a:xfrm>
            <a:off x="7418388" y="2474913"/>
            <a:ext cx="485775" cy="20796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00" name="Line 808"/>
          <p:cNvSpPr>
            <a:spLocks noChangeShapeType="1"/>
          </p:cNvSpPr>
          <p:nvPr/>
        </p:nvSpPr>
        <p:spPr bwMode="auto">
          <a:xfrm flipH="1">
            <a:off x="7937500" y="2811463"/>
            <a:ext cx="241300" cy="68103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01" name="Line 809"/>
          <p:cNvSpPr>
            <a:spLocks noChangeShapeType="1"/>
          </p:cNvSpPr>
          <p:nvPr/>
        </p:nvSpPr>
        <p:spPr bwMode="auto">
          <a:xfrm>
            <a:off x="7167563" y="2587625"/>
            <a:ext cx="0" cy="431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02" name="Line 810"/>
          <p:cNvSpPr>
            <a:spLocks noChangeShapeType="1"/>
          </p:cNvSpPr>
          <p:nvPr/>
        </p:nvSpPr>
        <p:spPr bwMode="auto">
          <a:xfrm>
            <a:off x="7192963" y="3235325"/>
            <a:ext cx="534987" cy="3683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03" name="Line 811"/>
          <p:cNvSpPr>
            <a:spLocks noChangeShapeType="1"/>
          </p:cNvSpPr>
          <p:nvPr/>
        </p:nvSpPr>
        <p:spPr bwMode="auto">
          <a:xfrm flipH="1">
            <a:off x="7653338" y="3700463"/>
            <a:ext cx="266700" cy="36036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04" name="Line 812"/>
          <p:cNvSpPr>
            <a:spLocks noChangeShapeType="1"/>
          </p:cNvSpPr>
          <p:nvPr/>
        </p:nvSpPr>
        <p:spPr bwMode="auto">
          <a:xfrm flipH="1">
            <a:off x="7426325" y="2779713"/>
            <a:ext cx="560388" cy="3841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05" name="Line 813"/>
          <p:cNvSpPr>
            <a:spLocks noChangeShapeType="1"/>
          </p:cNvSpPr>
          <p:nvPr/>
        </p:nvSpPr>
        <p:spPr bwMode="auto">
          <a:xfrm flipH="1">
            <a:off x="7435850" y="2219325"/>
            <a:ext cx="350838" cy="255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06" name="Line 814"/>
          <p:cNvSpPr>
            <a:spLocks noChangeShapeType="1"/>
          </p:cNvSpPr>
          <p:nvPr/>
        </p:nvSpPr>
        <p:spPr bwMode="auto">
          <a:xfrm flipH="1">
            <a:off x="8153400" y="2395538"/>
            <a:ext cx="201613" cy="17621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0307" name="Group 970"/>
          <p:cNvGrpSpPr>
            <a:grpSpLocks/>
          </p:cNvGrpSpPr>
          <p:nvPr/>
        </p:nvGrpSpPr>
        <p:grpSpPr bwMode="auto">
          <a:xfrm>
            <a:off x="7221538" y="4043363"/>
            <a:ext cx="671512" cy="387350"/>
            <a:chOff x="3955" y="387"/>
            <a:chExt cx="423" cy="244"/>
          </a:xfrm>
        </p:grpSpPr>
        <p:sp>
          <p:nvSpPr>
            <p:cNvPr id="10421" name="Freeform 952"/>
            <p:cNvSpPr>
              <a:spLocks/>
            </p:cNvSpPr>
            <p:nvPr/>
          </p:nvSpPr>
          <p:spPr bwMode="auto">
            <a:xfrm>
              <a:off x="3955" y="387"/>
              <a:ext cx="423" cy="244"/>
            </a:xfrm>
            <a:custGeom>
              <a:avLst/>
              <a:gdLst>
                <a:gd name="T0" fmla="*/ 183 w 423"/>
                <a:gd name="T1" fmla="*/ 11 h 244"/>
                <a:gd name="T2" fmla="*/ 43 w 423"/>
                <a:gd name="T3" fmla="*/ 43 h 244"/>
                <a:gd name="T4" fmla="*/ 3 w 423"/>
                <a:gd name="T5" fmla="*/ 169 h 244"/>
                <a:gd name="T6" fmla="*/ 63 w 423"/>
                <a:gd name="T7" fmla="*/ 233 h 244"/>
                <a:gd name="T8" fmla="*/ 287 w 423"/>
                <a:gd name="T9" fmla="*/ 237 h 244"/>
                <a:gd name="T10" fmla="*/ 403 w 423"/>
                <a:gd name="T11" fmla="*/ 189 h 244"/>
                <a:gd name="T12" fmla="*/ 407 w 423"/>
                <a:gd name="T13" fmla="*/ 87 h 244"/>
                <a:gd name="T14" fmla="*/ 329 w 423"/>
                <a:gd name="T15" fmla="*/ 13 h 244"/>
                <a:gd name="T16" fmla="*/ 183 w 423"/>
                <a:gd name="T17" fmla="*/ 11 h 24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23"/>
                <a:gd name="T28" fmla="*/ 0 h 244"/>
                <a:gd name="T29" fmla="*/ 423 w 423"/>
                <a:gd name="T30" fmla="*/ 244 h 24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23" h="244">
                  <a:moveTo>
                    <a:pt x="183" y="11"/>
                  </a:moveTo>
                  <a:cubicBezTo>
                    <a:pt x="135" y="16"/>
                    <a:pt x="73" y="17"/>
                    <a:pt x="43" y="43"/>
                  </a:cubicBezTo>
                  <a:cubicBezTo>
                    <a:pt x="13" y="69"/>
                    <a:pt x="0" y="137"/>
                    <a:pt x="3" y="169"/>
                  </a:cubicBezTo>
                  <a:cubicBezTo>
                    <a:pt x="6" y="201"/>
                    <a:pt x="16" y="222"/>
                    <a:pt x="63" y="233"/>
                  </a:cubicBezTo>
                  <a:cubicBezTo>
                    <a:pt x="110" y="244"/>
                    <a:pt x="230" y="244"/>
                    <a:pt x="287" y="237"/>
                  </a:cubicBezTo>
                  <a:cubicBezTo>
                    <a:pt x="344" y="230"/>
                    <a:pt x="383" y="214"/>
                    <a:pt x="403" y="189"/>
                  </a:cubicBezTo>
                  <a:cubicBezTo>
                    <a:pt x="423" y="164"/>
                    <a:pt x="419" y="116"/>
                    <a:pt x="407" y="87"/>
                  </a:cubicBezTo>
                  <a:cubicBezTo>
                    <a:pt x="395" y="58"/>
                    <a:pt x="366" y="26"/>
                    <a:pt x="329" y="13"/>
                  </a:cubicBezTo>
                  <a:cubicBezTo>
                    <a:pt x="292" y="0"/>
                    <a:pt x="232" y="7"/>
                    <a:pt x="183" y="1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422" name="Group 931"/>
            <p:cNvGrpSpPr>
              <a:grpSpLocks/>
            </p:cNvGrpSpPr>
            <p:nvPr/>
          </p:nvGrpSpPr>
          <p:grpSpPr bwMode="auto">
            <a:xfrm>
              <a:off x="4002" y="442"/>
              <a:ext cx="316" cy="147"/>
              <a:chOff x="3600" y="219"/>
              <a:chExt cx="360" cy="175"/>
            </a:xfrm>
          </p:grpSpPr>
          <p:sp>
            <p:nvSpPr>
              <p:cNvPr id="10423" name="Oval 932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0424" name="Line 933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425" name="Line 934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426" name="Rectangle 935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0427" name="Oval 936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10428" name="Group 937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0433" name="Line 93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34" name="Line 93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35" name="Line 94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429" name="Group 941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0430" name="Line 94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31" name="Line 94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32" name="Line 94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0308" name="Group 971"/>
          <p:cNvGrpSpPr>
            <a:grpSpLocks/>
          </p:cNvGrpSpPr>
          <p:nvPr/>
        </p:nvGrpSpPr>
        <p:grpSpPr bwMode="auto">
          <a:xfrm>
            <a:off x="7573963" y="3386138"/>
            <a:ext cx="671512" cy="387350"/>
            <a:chOff x="3955" y="387"/>
            <a:chExt cx="423" cy="244"/>
          </a:xfrm>
        </p:grpSpPr>
        <p:sp>
          <p:nvSpPr>
            <p:cNvPr id="10406" name="Freeform 972"/>
            <p:cNvSpPr>
              <a:spLocks/>
            </p:cNvSpPr>
            <p:nvPr/>
          </p:nvSpPr>
          <p:spPr bwMode="auto">
            <a:xfrm>
              <a:off x="3955" y="387"/>
              <a:ext cx="423" cy="244"/>
            </a:xfrm>
            <a:custGeom>
              <a:avLst/>
              <a:gdLst>
                <a:gd name="T0" fmla="*/ 183 w 423"/>
                <a:gd name="T1" fmla="*/ 11 h 244"/>
                <a:gd name="T2" fmla="*/ 43 w 423"/>
                <a:gd name="T3" fmla="*/ 43 h 244"/>
                <a:gd name="T4" fmla="*/ 3 w 423"/>
                <a:gd name="T5" fmla="*/ 169 h 244"/>
                <a:gd name="T6" fmla="*/ 63 w 423"/>
                <a:gd name="T7" fmla="*/ 233 h 244"/>
                <a:gd name="T8" fmla="*/ 287 w 423"/>
                <a:gd name="T9" fmla="*/ 237 h 244"/>
                <a:gd name="T10" fmla="*/ 403 w 423"/>
                <a:gd name="T11" fmla="*/ 189 h 244"/>
                <a:gd name="T12" fmla="*/ 407 w 423"/>
                <a:gd name="T13" fmla="*/ 87 h 244"/>
                <a:gd name="T14" fmla="*/ 329 w 423"/>
                <a:gd name="T15" fmla="*/ 13 h 244"/>
                <a:gd name="T16" fmla="*/ 183 w 423"/>
                <a:gd name="T17" fmla="*/ 11 h 24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23"/>
                <a:gd name="T28" fmla="*/ 0 h 244"/>
                <a:gd name="T29" fmla="*/ 423 w 423"/>
                <a:gd name="T30" fmla="*/ 244 h 24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23" h="244">
                  <a:moveTo>
                    <a:pt x="183" y="11"/>
                  </a:moveTo>
                  <a:cubicBezTo>
                    <a:pt x="135" y="16"/>
                    <a:pt x="73" y="17"/>
                    <a:pt x="43" y="43"/>
                  </a:cubicBezTo>
                  <a:cubicBezTo>
                    <a:pt x="13" y="69"/>
                    <a:pt x="0" y="137"/>
                    <a:pt x="3" y="169"/>
                  </a:cubicBezTo>
                  <a:cubicBezTo>
                    <a:pt x="6" y="201"/>
                    <a:pt x="16" y="222"/>
                    <a:pt x="63" y="233"/>
                  </a:cubicBezTo>
                  <a:cubicBezTo>
                    <a:pt x="110" y="244"/>
                    <a:pt x="230" y="244"/>
                    <a:pt x="287" y="237"/>
                  </a:cubicBezTo>
                  <a:cubicBezTo>
                    <a:pt x="344" y="230"/>
                    <a:pt x="383" y="214"/>
                    <a:pt x="403" y="189"/>
                  </a:cubicBezTo>
                  <a:cubicBezTo>
                    <a:pt x="423" y="164"/>
                    <a:pt x="419" y="116"/>
                    <a:pt x="407" y="87"/>
                  </a:cubicBezTo>
                  <a:cubicBezTo>
                    <a:pt x="395" y="58"/>
                    <a:pt x="366" y="26"/>
                    <a:pt x="329" y="13"/>
                  </a:cubicBezTo>
                  <a:cubicBezTo>
                    <a:pt x="292" y="0"/>
                    <a:pt x="232" y="7"/>
                    <a:pt x="183" y="1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407" name="Group 973"/>
            <p:cNvGrpSpPr>
              <a:grpSpLocks/>
            </p:cNvGrpSpPr>
            <p:nvPr/>
          </p:nvGrpSpPr>
          <p:grpSpPr bwMode="auto">
            <a:xfrm>
              <a:off x="4002" y="442"/>
              <a:ext cx="316" cy="147"/>
              <a:chOff x="3600" y="219"/>
              <a:chExt cx="360" cy="175"/>
            </a:xfrm>
          </p:grpSpPr>
          <p:sp>
            <p:nvSpPr>
              <p:cNvPr id="10408" name="Oval 974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0409" name="Line 975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410" name="Line 976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411" name="Rectangle 977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0412" name="Oval 978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10413" name="Group 979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0418" name="Line 98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19" name="Line 98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20" name="Line 98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414" name="Group 983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0415" name="Line 98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16" name="Line 98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17" name="Line 98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0309" name="Group 987"/>
          <p:cNvGrpSpPr>
            <a:grpSpLocks/>
          </p:cNvGrpSpPr>
          <p:nvPr/>
        </p:nvGrpSpPr>
        <p:grpSpPr bwMode="auto">
          <a:xfrm>
            <a:off x="6926263" y="2938463"/>
            <a:ext cx="671512" cy="387350"/>
            <a:chOff x="3955" y="387"/>
            <a:chExt cx="423" cy="244"/>
          </a:xfrm>
        </p:grpSpPr>
        <p:sp>
          <p:nvSpPr>
            <p:cNvPr id="10391" name="Freeform 988"/>
            <p:cNvSpPr>
              <a:spLocks/>
            </p:cNvSpPr>
            <p:nvPr/>
          </p:nvSpPr>
          <p:spPr bwMode="auto">
            <a:xfrm>
              <a:off x="3955" y="387"/>
              <a:ext cx="423" cy="244"/>
            </a:xfrm>
            <a:custGeom>
              <a:avLst/>
              <a:gdLst>
                <a:gd name="T0" fmla="*/ 183 w 423"/>
                <a:gd name="T1" fmla="*/ 11 h 244"/>
                <a:gd name="T2" fmla="*/ 43 w 423"/>
                <a:gd name="T3" fmla="*/ 43 h 244"/>
                <a:gd name="T4" fmla="*/ 3 w 423"/>
                <a:gd name="T5" fmla="*/ 169 h 244"/>
                <a:gd name="T6" fmla="*/ 63 w 423"/>
                <a:gd name="T7" fmla="*/ 233 h 244"/>
                <a:gd name="T8" fmla="*/ 287 w 423"/>
                <a:gd name="T9" fmla="*/ 237 h 244"/>
                <a:gd name="T10" fmla="*/ 403 w 423"/>
                <a:gd name="T11" fmla="*/ 189 h 244"/>
                <a:gd name="T12" fmla="*/ 407 w 423"/>
                <a:gd name="T13" fmla="*/ 87 h 244"/>
                <a:gd name="T14" fmla="*/ 329 w 423"/>
                <a:gd name="T15" fmla="*/ 13 h 244"/>
                <a:gd name="T16" fmla="*/ 183 w 423"/>
                <a:gd name="T17" fmla="*/ 11 h 24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23"/>
                <a:gd name="T28" fmla="*/ 0 h 244"/>
                <a:gd name="T29" fmla="*/ 423 w 423"/>
                <a:gd name="T30" fmla="*/ 244 h 24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23" h="244">
                  <a:moveTo>
                    <a:pt x="183" y="11"/>
                  </a:moveTo>
                  <a:cubicBezTo>
                    <a:pt x="135" y="16"/>
                    <a:pt x="73" y="17"/>
                    <a:pt x="43" y="43"/>
                  </a:cubicBezTo>
                  <a:cubicBezTo>
                    <a:pt x="13" y="69"/>
                    <a:pt x="0" y="137"/>
                    <a:pt x="3" y="169"/>
                  </a:cubicBezTo>
                  <a:cubicBezTo>
                    <a:pt x="6" y="201"/>
                    <a:pt x="16" y="222"/>
                    <a:pt x="63" y="233"/>
                  </a:cubicBezTo>
                  <a:cubicBezTo>
                    <a:pt x="110" y="244"/>
                    <a:pt x="230" y="244"/>
                    <a:pt x="287" y="237"/>
                  </a:cubicBezTo>
                  <a:cubicBezTo>
                    <a:pt x="344" y="230"/>
                    <a:pt x="383" y="214"/>
                    <a:pt x="403" y="189"/>
                  </a:cubicBezTo>
                  <a:cubicBezTo>
                    <a:pt x="423" y="164"/>
                    <a:pt x="419" y="116"/>
                    <a:pt x="407" y="87"/>
                  </a:cubicBezTo>
                  <a:cubicBezTo>
                    <a:pt x="395" y="58"/>
                    <a:pt x="366" y="26"/>
                    <a:pt x="329" y="13"/>
                  </a:cubicBezTo>
                  <a:cubicBezTo>
                    <a:pt x="292" y="0"/>
                    <a:pt x="232" y="7"/>
                    <a:pt x="183" y="1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392" name="Group 989"/>
            <p:cNvGrpSpPr>
              <a:grpSpLocks/>
            </p:cNvGrpSpPr>
            <p:nvPr/>
          </p:nvGrpSpPr>
          <p:grpSpPr bwMode="auto">
            <a:xfrm>
              <a:off x="4002" y="442"/>
              <a:ext cx="316" cy="147"/>
              <a:chOff x="3600" y="219"/>
              <a:chExt cx="360" cy="175"/>
            </a:xfrm>
          </p:grpSpPr>
          <p:sp>
            <p:nvSpPr>
              <p:cNvPr id="10393" name="Oval 990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0394" name="Line 991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95" name="Line 992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96" name="Rectangle 993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0397" name="Oval 994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10398" name="Group 995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0403" name="Line 99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04" name="Line 99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05" name="Line 99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99" name="Group 999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0400" name="Line 100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01" name="Line 100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02" name="Line 100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0310" name="Group 1003"/>
          <p:cNvGrpSpPr>
            <a:grpSpLocks/>
          </p:cNvGrpSpPr>
          <p:nvPr/>
        </p:nvGrpSpPr>
        <p:grpSpPr bwMode="auto">
          <a:xfrm>
            <a:off x="7745413" y="2462213"/>
            <a:ext cx="671512" cy="387350"/>
            <a:chOff x="3955" y="387"/>
            <a:chExt cx="423" cy="244"/>
          </a:xfrm>
        </p:grpSpPr>
        <p:sp>
          <p:nvSpPr>
            <p:cNvPr id="10376" name="Freeform 1004"/>
            <p:cNvSpPr>
              <a:spLocks/>
            </p:cNvSpPr>
            <p:nvPr/>
          </p:nvSpPr>
          <p:spPr bwMode="auto">
            <a:xfrm>
              <a:off x="3955" y="387"/>
              <a:ext cx="423" cy="244"/>
            </a:xfrm>
            <a:custGeom>
              <a:avLst/>
              <a:gdLst>
                <a:gd name="T0" fmla="*/ 183 w 423"/>
                <a:gd name="T1" fmla="*/ 11 h 244"/>
                <a:gd name="T2" fmla="*/ 43 w 423"/>
                <a:gd name="T3" fmla="*/ 43 h 244"/>
                <a:gd name="T4" fmla="*/ 3 w 423"/>
                <a:gd name="T5" fmla="*/ 169 h 244"/>
                <a:gd name="T6" fmla="*/ 63 w 423"/>
                <a:gd name="T7" fmla="*/ 233 h 244"/>
                <a:gd name="T8" fmla="*/ 287 w 423"/>
                <a:gd name="T9" fmla="*/ 237 h 244"/>
                <a:gd name="T10" fmla="*/ 403 w 423"/>
                <a:gd name="T11" fmla="*/ 189 h 244"/>
                <a:gd name="T12" fmla="*/ 407 w 423"/>
                <a:gd name="T13" fmla="*/ 87 h 244"/>
                <a:gd name="T14" fmla="*/ 329 w 423"/>
                <a:gd name="T15" fmla="*/ 13 h 244"/>
                <a:gd name="T16" fmla="*/ 183 w 423"/>
                <a:gd name="T17" fmla="*/ 11 h 24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23"/>
                <a:gd name="T28" fmla="*/ 0 h 244"/>
                <a:gd name="T29" fmla="*/ 423 w 423"/>
                <a:gd name="T30" fmla="*/ 244 h 24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23" h="244">
                  <a:moveTo>
                    <a:pt x="183" y="11"/>
                  </a:moveTo>
                  <a:cubicBezTo>
                    <a:pt x="135" y="16"/>
                    <a:pt x="73" y="17"/>
                    <a:pt x="43" y="43"/>
                  </a:cubicBezTo>
                  <a:cubicBezTo>
                    <a:pt x="13" y="69"/>
                    <a:pt x="0" y="137"/>
                    <a:pt x="3" y="169"/>
                  </a:cubicBezTo>
                  <a:cubicBezTo>
                    <a:pt x="6" y="201"/>
                    <a:pt x="16" y="222"/>
                    <a:pt x="63" y="233"/>
                  </a:cubicBezTo>
                  <a:cubicBezTo>
                    <a:pt x="110" y="244"/>
                    <a:pt x="230" y="244"/>
                    <a:pt x="287" y="237"/>
                  </a:cubicBezTo>
                  <a:cubicBezTo>
                    <a:pt x="344" y="230"/>
                    <a:pt x="383" y="214"/>
                    <a:pt x="403" y="189"/>
                  </a:cubicBezTo>
                  <a:cubicBezTo>
                    <a:pt x="423" y="164"/>
                    <a:pt x="419" y="116"/>
                    <a:pt x="407" y="87"/>
                  </a:cubicBezTo>
                  <a:cubicBezTo>
                    <a:pt x="395" y="58"/>
                    <a:pt x="366" y="26"/>
                    <a:pt x="329" y="13"/>
                  </a:cubicBezTo>
                  <a:cubicBezTo>
                    <a:pt x="292" y="0"/>
                    <a:pt x="232" y="7"/>
                    <a:pt x="183" y="1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377" name="Group 1005"/>
            <p:cNvGrpSpPr>
              <a:grpSpLocks/>
            </p:cNvGrpSpPr>
            <p:nvPr/>
          </p:nvGrpSpPr>
          <p:grpSpPr bwMode="auto">
            <a:xfrm>
              <a:off x="4002" y="442"/>
              <a:ext cx="316" cy="147"/>
              <a:chOff x="3600" y="219"/>
              <a:chExt cx="360" cy="175"/>
            </a:xfrm>
          </p:grpSpPr>
          <p:sp>
            <p:nvSpPr>
              <p:cNvPr id="10378" name="Oval 1006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0379" name="Line 1007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80" name="Line 1008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81" name="Rectangle 1009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0382" name="Oval 1010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10383" name="Group 1011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0388" name="Line 101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389" name="Line 101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390" name="Line 101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84" name="Group 1015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0385" name="Line 101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386" name="Line 101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387" name="Line 101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0311" name="Group 1019"/>
          <p:cNvGrpSpPr>
            <a:grpSpLocks/>
          </p:cNvGrpSpPr>
          <p:nvPr/>
        </p:nvGrpSpPr>
        <p:grpSpPr bwMode="auto">
          <a:xfrm>
            <a:off x="6840538" y="2262188"/>
            <a:ext cx="671512" cy="387350"/>
            <a:chOff x="3955" y="387"/>
            <a:chExt cx="423" cy="244"/>
          </a:xfrm>
        </p:grpSpPr>
        <p:sp>
          <p:nvSpPr>
            <p:cNvPr id="10361" name="Freeform 1020"/>
            <p:cNvSpPr>
              <a:spLocks/>
            </p:cNvSpPr>
            <p:nvPr/>
          </p:nvSpPr>
          <p:spPr bwMode="auto">
            <a:xfrm>
              <a:off x="3955" y="387"/>
              <a:ext cx="423" cy="244"/>
            </a:xfrm>
            <a:custGeom>
              <a:avLst/>
              <a:gdLst>
                <a:gd name="T0" fmla="*/ 183 w 423"/>
                <a:gd name="T1" fmla="*/ 11 h 244"/>
                <a:gd name="T2" fmla="*/ 43 w 423"/>
                <a:gd name="T3" fmla="*/ 43 h 244"/>
                <a:gd name="T4" fmla="*/ 3 w 423"/>
                <a:gd name="T5" fmla="*/ 169 h 244"/>
                <a:gd name="T6" fmla="*/ 63 w 423"/>
                <a:gd name="T7" fmla="*/ 233 h 244"/>
                <a:gd name="T8" fmla="*/ 287 w 423"/>
                <a:gd name="T9" fmla="*/ 237 h 244"/>
                <a:gd name="T10" fmla="*/ 403 w 423"/>
                <a:gd name="T11" fmla="*/ 189 h 244"/>
                <a:gd name="T12" fmla="*/ 407 w 423"/>
                <a:gd name="T13" fmla="*/ 87 h 244"/>
                <a:gd name="T14" fmla="*/ 329 w 423"/>
                <a:gd name="T15" fmla="*/ 13 h 244"/>
                <a:gd name="T16" fmla="*/ 183 w 423"/>
                <a:gd name="T17" fmla="*/ 11 h 24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23"/>
                <a:gd name="T28" fmla="*/ 0 h 244"/>
                <a:gd name="T29" fmla="*/ 423 w 423"/>
                <a:gd name="T30" fmla="*/ 244 h 24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23" h="244">
                  <a:moveTo>
                    <a:pt x="183" y="11"/>
                  </a:moveTo>
                  <a:cubicBezTo>
                    <a:pt x="135" y="16"/>
                    <a:pt x="73" y="17"/>
                    <a:pt x="43" y="43"/>
                  </a:cubicBezTo>
                  <a:cubicBezTo>
                    <a:pt x="13" y="69"/>
                    <a:pt x="0" y="137"/>
                    <a:pt x="3" y="169"/>
                  </a:cubicBezTo>
                  <a:cubicBezTo>
                    <a:pt x="6" y="201"/>
                    <a:pt x="16" y="222"/>
                    <a:pt x="63" y="233"/>
                  </a:cubicBezTo>
                  <a:cubicBezTo>
                    <a:pt x="110" y="244"/>
                    <a:pt x="230" y="244"/>
                    <a:pt x="287" y="237"/>
                  </a:cubicBezTo>
                  <a:cubicBezTo>
                    <a:pt x="344" y="230"/>
                    <a:pt x="383" y="214"/>
                    <a:pt x="403" y="189"/>
                  </a:cubicBezTo>
                  <a:cubicBezTo>
                    <a:pt x="423" y="164"/>
                    <a:pt x="419" y="116"/>
                    <a:pt x="407" y="87"/>
                  </a:cubicBezTo>
                  <a:cubicBezTo>
                    <a:pt x="395" y="58"/>
                    <a:pt x="366" y="26"/>
                    <a:pt x="329" y="13"/>
                  </a:cubicBezTo>
                  <a:cubicBezTo>
                    <a:pt x="292" y="0"/>
                    <a:pt x="232" y="7"/>
                    <a:pt x="183" y="1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362" name="Group 1021"/>
            <p:cNvGrpSpPr>
              <a:grpSpLocks/>
            </p:cNvGrpSpPr>
            <p:nvPr/>
          </p:nvGrpSpPr>
          <p:grpSpPr bwMode="auto">
            <a:xfrm>
              <a:off x="4002" y="442"/>
              <a:ext cx="316" cy="147"/>
              <a:chOff x="3600" y="219"/>
              <a:chExt cx="360" cy="175"/>
            </a:xfrm>
          </p:grpSpPr>
          <p:sp>
            <p:nvSpPr>
              <p:cNvPr id="10363" name="Oval 1022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0364" name="Line 1023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65" name="Line 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66" name="Rectangle 1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0367" name="Oval 2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10368" name="Group 3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0373" name="Line 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374" name="Line 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375" name="Line 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69" name="Group 7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0370" name="Line 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371" name="Line 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372" name="Line 1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0312" name="Group 11"/>
          <p:cNvGrpSpPr>
            <a:grpSpLocks/>
          </p:cNvGrpSpPr>
          <p:nvPr/>
        </p:nvGrpSpPr>
        <p:grpSpPr bwMode="auto">
          <a:xfrm>
            <a:off x="5897563" y="2471738"/>
            <a:ext cx="671512" cy="387350"/>
            <a:chOff x="3955" y="387"/>
            <a:chExt cx="423" cy="244"/>
          </a:xfrm>
        </p:grpSpPr>
        <p:sp>
          <p:nvSpPr>
            <p:cNvPr id="10346" name="Freeform 12"/>
            <p:cNvSpPr>
              <a:spLocks/>
            </p:cNvSpPr>
            <p:nvPr/>
          </p:nvSpPr>
          <p:spPr bwMode="auto">
            <a:xfrm>
              <a:off x="3955" y="387"/>
              <a:ext cx="423" cy="244"/>
            </a:xfrm>
            <a:custGeom>
              <a:avLst/>
              <a:gdLst>
                <a:gd name="T0" fmla="*/ 183 w 423"/>
                <a:gd name="T1" fmla="*/ 11 h 244"/>
                <a:gd name="T2" fmla="*/ 43 w 423"/>
                <a:gd name="T3" fmla="*/ 43 h 244"/>
                <a:gd name="T4" fmla="*/ 3 w 423"/>
                <a:gd name="T5" fmla="*/ 169 h 244"/>
                <a:gd name="T6" fmla="*/ 63 w 423"/>
                <a:gd name="T7" fmla="*/ 233 h 244"/>
                <a:gd name="T8" fmla="*/ 287 w 423"/>
                <a:gd name="T9" fmla="*/ 237 h 244"/>
                <a:gd name="T10" fmla="*/ 403 w 423"/>
                <a:gd name="T11" fmla="*/ 189 h 244"/>
                <a:gd name="T12" fmla="*/ 407 w 423"/>
                <a:gd name="T13" fmla="*/ 87 h 244"/>
                <a:gd name="T14" fmla="*/ 329 w 423"/>
                <a:gd name="T15" fmla="*/ 13 h 244"/>
                <a:gd name="T16" fmla="*/ 183 w 423"/>
                <a:gd name="T17" fmla="*/ 11 h 24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23"/>
                <a:gd name="T28" fmla="*/ 0 h 244"/>
                <a:gd name="T29" fmla="*/ 423 w 423"/>
                <a:gd name="T30" fmla="*/ 244 h 24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23" h="244">
                  <a:moveTo>
                    <a:pt x="183" y="11"/>
                  </a:moveTo>
                  <a:cubicBezTo>
                    <a:pt x="135" y="16"/>
                    <a:pt x="73" y="17"/>
                    <a:pt x="43" y="43"/>
                  </a:cubicBezTo>
                  <a:cubicBezTo>
                    <a:pt x="13" y="69"/>
                    <a:pt x="0" y="137"/>
                    <a:pt x="3" y="169"/>
                  </a:cubicBezTo>
                  <a:cubicBezTo>
                    <a:pt x="6" y="201"/>
                    <a:pt x="16" y="222"/>
                    <a:pt x="63" y="233"/>
                  </a:cubicBezTo>
                  <a:cubicBezTo>
                    <a:pt x="110" y="244"/>
                    <a:pt x="230" y="244"/>
                    <a:pt x="287" y="237"/>
                  </a:cubicBezTo>
                  <a:cubicBezTo>
                    <a:pt x="344" y="230"/>
                    <a:pt x="383" y="214"/>
                    <a:pt x="403" y="189"/>
                  </a:cubicBezTo>
                  <a:cubicBezTo>
                    <a:pt x="423" y="164"/>
                    <a:pt x="419" y="116"/>
                    <a:pt x="407" y="87"/>
                  </a:cubicBezTo>
                  <a:cubicBezTo>
                    <a:pt x="395" y="58"/>
                    <a:pt x="366" y="26"/>
                    <a:pt x="329" y="13"/>
                  </a:cubicBezTo>
                  <a:cubicBezTo>
                    <a:pt x="292" y="0"/>
                    <a:pt x="232" y="7"/>
                    <a:pt x="183" y="1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347" name="Group 13"/>
            <p:cNvGrpSpPr>
              <a:grpSpLocks/>
            </p:cNvGrpSpPr>
            <p:nvPr/>
          </p:nvGrpSpPr>
          <p:grpSpPr bwMode="auto">
            <a:xfrm>
              <a:off x="4002" y="442"/>
              <a:ext cx="316" cy="147"/>
              <a:chOff x="3600" y="219"/>
              <a:chExt cx="360" cy="175"/>
            </a:xfrm>
          </p:grpSpPr>
          <p:sp>
            <p:nvSpPr>
              <p:cNvPr id="10348" name="Oval 14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0349" name="Line 15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50" name="Line 16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51" name="Rectangle 17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0352" name="Oval 18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10353" name="Group 19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0358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359" name="Line 2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360" name="Line 2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54" name="Group 23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0355" name="Line 2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356" name="Line 2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357" name="Line 2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0313" name="Group 27"/>
          <p:cNvGrpSpPr>
            <a:grpSpLocks/>
          </p:cNvGrpSpPr>
          <p:nvPr/>
        </p:nvGrpSpPr>
        <p:grpSpPr bwMode="auto">
          <a:xfrm>
            <a:off x="5878513" y="4129088"/>
            <a:ext cx="671512" cy="387350"/>
            <a:chOff x="3955" y="387"/>
            <a:chExt cx="423" cy="244"/>
          </a:xfrm>
        </p:grpSpPr>
        <p:sp>
          <p:nvSpPr>
            <p:cNvPr id="10331" name="Freeform 28"/>
            <p:cNvSpPr>
              <a:spLocks/>
            </p:cNvSpPr>
            <p:nvPr/>
          </p:nvSpPr>
          <p:spPr bwMode="auto">
            <a:xfrm>
              <a:off x="3955" y="387"/>
              <a:ext cx="423" cy="244"/>
            </a:xfrm>
            <a:custGeom>
              <a:avLst/>
              <a:gdLst>
                <a:gd name="T0" fmla="*/ 183 w 423"/>
                <a:gd name="T1" fmla="*/ 11 h 244"/>
                <a:gd name="T2" fmla="*/ 43 w 423"/>
                <a:gd name="T3" fmla="*/ 43 h 244"/>
                <a:gd name="T4" fmla="*/ 3 w 423"/>
                <a:gd name="T5" fmla="*/ 169 h 244"/>
                <a:gd name="T6" fmla="*/ 63 w 423"/>
                <a:gd name="T7" fmla="*/ 233 h 244"/>
                <a:gd name="T8" fmla="*/ 287 w 423"/>
                <a:gd name="T9" fmla="*/ 237 h 244"/>
                <a:gd name="T10" fmla="*/ 403 w 423"/>
                <a:gd name="T11" fmla="*/ 189 h 244"/>
                <a:gd name="T12" fmla="*/ 407 w 423"/>
                <a:gd name="T13" fmla="*/ 87 h 244"/>
                <a:gd name="T14" fmla="*/ 329 w 423"/>
                <a:gd name="T15" fmla="*/ 13 h 244"/>
                <a:gd name="T16" fmla="*/ 183 w 423"/>
                <a:gd name="T17" fmla="*/ 11 h 24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23"/>
                <a:gd name="T28" fmla="*/ 0 h 244"/>
                <a:gd name="T29" fmla="*/ 423 w 423"/>
                <a:gd name="T30" fmla="*/ 244 h 24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23" h="244">
                  <a:moveTo>
                    <a:pt x="183" y="11"/>
                  </a:moveTo>
                  <a:cubicBezTo>
                    <a:pt x="135" y="16"/>
                    <a:pt x="73" y="17"/>
                    <a:pt x="43" y="43"/>
                  </a:cubicBezTo>
                  <a:cubicBezTo>
                    <a:pt x="13" y="69"/>
                    <a:pt x="0" y="137"/>
                    <a:pt x="3" y="169"/>
                  </a:cubicBezTo>
                  <a:cubicBezTo>
                    <a:pt x="6" y="201"/>
                    <a:pt x="16" y="222"/>
                    <a:pt x="63" y="233"/>
                  </a:cubicBezTo>
                  <a:cubicBezTo>
                    <a:pt x="110" y="244"/>
                    <a:pt x="230" y="244"/>
                    <a:pt x="287" y="237"/>
                  </a:cubicBezTo>
                  <a:cubicBezTo>
                    <a:pt x="344" y="230"/>
                    <a:pt x="383" y="214"/>
                    <a:pt x="403" y="189"/>
                  </a:cubicBezTo>
                  <a:cubicBezTo>
                    <a:pt x="423" y="164"/>
                    <a:pt x="419" y="116"/>
                    <a:pt x="407" y="87"/>
                  </a:cubicBezTo>
                  <a:cubicBezTo>
                    <a:pt x="395" y="58"/>
                    <a:pt x="366" y="26"/>
                    <a:pt x="329" y="13"/>
                  </a:cubicBezTo>
                  <a:cubicBezTo>
                    <a:pt x="292" y="0"/>
                    <a:pt x="232" y="7"/>
                    <a:pt x="183" y="1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332" name="Group 29"/>
            <p:cNvGrpSpPr>
              <a:grpSpLocks/>
            </p:cNvGrpSpPr>
            <p:nvPr/>
          </p:nvGrpSpPr>
          <p:grpSpPr bwMode="auto">
            <a:xfrm>
              <a:off x="4002" y="442"/>
              <a:ext cx="316" cy="147"/>
              <a:chOff x="3600" y="219"/>
              <a:chExt cx="360" cy="175"/>
            </a:xfrm>
          </p:grpSpPr>
          <p:sp>
            <p:nvSpPr>
              <p:cNvPr id="10333" name="Oval 30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0334" name="Line 31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35" name="Line 32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36" name="Rectangle 33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0337" name="Oval 34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10338" name="Group 35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0343" name="Line 3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344" name="Line 3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345" name="Line 3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39" name="Group 39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0340" name="Line 4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341" name="Line 4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342" name="Line 4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0314" name="Group 43"/>
          <p:cNvGrpSpPr>
            <a:grpSpLocks/>
          </p:cNvGrpSpPr>
          <p:nvPr/>
        </p:nvGrpSpPr>
        <p:grpSpPr bwMode="auto">
          <a:xfrm>
            <a:off x="6688138" y="4471988"/>
            <a:ext cx="671512" cy="387350"/>
            <a:chOff x="3955" y="387"/>
            <a:chExt cx="423" cy="244"/>
          </a:xfrm>
        </p:grpSpPr>
        <p:sp>
          <p:nvSpPr>
            <p:cNvPr id="10316" name="Freeform 44"/>
            <p:cNvSpPr>
              <a:spLocks/>
            </p:cNvSpPr>
            <p:nvPr/>
          </p:nvSpPr>
          <p:spPr bwMode="auto">
            <a:xfrm>
              <a:off x="3955" y="387"/>
              <a:ext cx="423" cy="244"/>
            </a:xfrm>
            <a:custGeom>
              <a:avLst/>
              <a:gdLst>
                <a:gd name="T0" fmla="*/ 183 w 423"/>
                <a:gd name="T1" fmla="*/ 11 h 244"/>
                <a:gd name="T2" fmla="*/ 43 w 423"/>
                <a:gd name="T3" fmla="*/ 43 h 244"/>
                <a:gd name="T4" fmla="*/ 3 w 423"/>
                <a:gd name="T5" fmla="*/ 169 h 244"/>
                <a:gd name="T6" fmla="*/ 63 w 423"/>
                <a:gd name="T7" fmla="*/ 233 h 244"/>
                <a:gd name="T8" fmla="*/ 287 w 423"/>
                <a:gd name="T9" fmla="*/ 237 h 244"/>
                <a:gd name="T10" fmla="*/ 403 w 423"/>
                <a:gd name="T11" fmla="*/ 189 h 244"/>
                <a:gd name="T12" fmla="*/ 407 w 423"/>
                <a:gd name="T13" fmla="*/ 87 h 244"/>
                <a:gd name="T14" fmla="*/ 329 w 423"/>
                <a:gd name="T15" fmla="*/ 13 h 244"/>
                <a:gd name="T16" fmla="*/ 183 w 423"/>
                <a:gd name="T17" fmla="*/ 11 h 24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23"/>
                <a:gd name="T28" fmla="*/ 0 h 244"/>
                <a:gd name="T29" fmla="*/ 423 w 423"/>
                <a:gd name="T30" fmla="*/ 244 h 24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23" h="244">
                  <a:moveTo>
                    <a:pt x="183" y="11"/>
                  </a:moveTo>
                  <a:cubicBezTo>
                    <a:pt x="135" y="16"/>
                    <a:pt x="73" y="17"/>
                    <a:pt x="43" y="43"/>
                  </a:cubicBezTo>
                  <a:cubicBezTo>
                    <a:pt x="13" y="69"/>
                    <a:pt x="0" y="137"/>
                    <a:pt x="3" y="169"/>
                  </a:cubicBezTo>
                  <a:cubicBezTo>
                    <a:pt x="6" y="201"/>
                    <a:pt x="16" y="222"/>
                    <a:pt x="63" y="233"/>
                  </a:cubicBezTo>
                  <a:cubicBezTo>
                    <a:pt x="110" y="244"/>
                    <a:pt x="230" y="244"/>
                    <a:pt x="287" y="237"/>
                  </a:cubicBezTo>
                  <a:cubicBezTo>
                    <a:pt x="344" y="230"/>
                    <a:pt x="383" y="214"/>
                    <a:pt x="403" y="189"/>
                  </a:cubicBezTo>
                  <a:cubicBezTo>
                    <a:pt x="423" y="164"/>
                    <a:pt x="419" y="116"/>
                    <a:pt x="407" y="87"/>
                  </a:cubicBezTo>
                  <a:cubicBezTo>
                    <a:pt x="395" y="58"/>
                    <a:pt x="366" y="26"/>
                    <a:pt x="329" y="13"/>
                  </a:cubicBezTo>
                  <a:cubicBezTo>
                    <a:pt x="292" y="0"/>
                    <a:pt x="232" y="7"/>
                    <a:pt x="183" y="1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317" name="Group 45"/>
            <p:cNvGrpSpPr>
              <a:grpSpLocks/>
            </p:cNvGrpSpPr>
            <p:nvPr/>
          </p:nvGrpSpPr>
          <p:grpSpPr bwMode="auto">
            <a:xfrm>
              <a:off x="4002" y="442"/>
              <a:ext cx="316" cy="147"/>
              <a:chOff x="3600" y="219"/>
              <a:chExt cx="360" cy="175"/>
            </a:xfrm>
          </p:grpSpPr>
          <p:sp>
            <p:nvSpPr>
              <p:cNvPr id="10318" name="Oval 46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0319" name="Line 47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20" name="Line 48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21" name="Rectangle 49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0322" name="Oval 50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10323" name="Group 51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0328" name="Line 5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329" name="Line 5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330" name="Line 5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24" name="Group 55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0325" name="Line 5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326" name="Line 5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327" name="Line 5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10315" name="Line 59"/>
          <p:cNvSpPr>
            <a:spLocks noChangeShapeType="1"/>
          </p:cNvSpPr>
          <p:nvPr/>
        </p:nvSpPr>
        <p:spPr bwMode="auto">
          <a:xfrm flipV="1">
            <a:off x="6210300" y="4459288"/>
            <a:ext cx="1588" cy="1635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1: Introduction</a:t>
            </a:r>
            <a:endParaRPr lang="en-US" altLang="zh-CN" dirty="0">
              <a:latin typeface="Times New Roman" pitchFamily="18" charset="0"/>
            </a:endParaRPr>
          </a:p>
        </p:txBody>
      </p:sp>
      <p:sp>
        <p:nvSpPr>
          <p:cNvPr id="102403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A15D9F1-A605-456D-859D-311695476A3C}" type="slidenum">
              <a:rPr lang="zh-CN" altLang="en-US" sz="1400" smtClean="0"/>
              <a:pPr/>
              <a:t>97</a:t>
            </a:fld>
            <a:endParaRPr lang="en-US" altLang="zh-CN" sz="1400" smtClean="0"/>
          </a:p>
        </p:txBody>
      </p:sp>
      <p:sp>
        <p:nvSpPr>
          <p:cNvPr id="102404" name="Footer Placeholder 5"/>
          <p:cNvSpPr txBox="1">
            <a:spLocks noGrp="1"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zh-CN" altLang="en-US" sz="1400">
                <a:latin typeface="Comic Sans MS" pitchFamily="66" charset="0"/>
                <a:ea typeface="宋体" pitchFamily="2" charset="-122"/>
              </a:rPr>
              <a:t> </a:t>
            </a:r>
            <a:r>
              <a:rPr lang="en-US" altLang="zh-CN" sz="1400">
                <a:latin typeface="Comic Sans MS" pitchFamily="66" charset="0"/>
                <a:ea typeface="宋体" pitchFamily="2" charset="-122"/>
              </a:rPr>
              <a:t>Introduction</a:t>
            </a:r>
            <a:endParaRPr lang="en-US" altLang="zh-CN" sz="1400">
              <a:ea typeface="宋体" pitchFamily="2" charset="-122"/>
            </a:endParaRPr>
          </a:p>
        </p:txBody>
      </p:sp>
      <p:sp>
        <p:nvSpPr>
          <p:cNvPr id="102405" name="Slide Number Placeholder 6"/>
          <p:cNvSpPr txBox="1">
            <a:spLocks noGrp="1"/>
          </p:cNvSpPr>
          <p:nvPr/>
        </p:nvSpPr>
        <p:spPr bwMode="auto">
          <a:xfrm>
            <a:off x="8305800" y="6400800"/>
            <a:ext cx="625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altLang="zh-CN" sz="1400">
                <a:ea typeface="宋体" pitchFamily="2" charset="-122"/>
              </a:rPr>
              <a:t>1-</a:t>
            </a:r>
            <a:fld id="{47BBDA55-F225-4C74-ACFF-8625D6D3B54F}" type="slidenum">
              <a:rPr lang="en-US" altLang="zh-CN" sz="1400">
                <a:ea typeface="宋体" pitchFamily="2" charset="-122"/>
              </a:rPr>
              <a:pPr algn="r"/>
              <a:t>97</a:t>
            </a:fld>
            <a:endParaRPr lang="en-US" altLang="zh-CN" sz="1400">
              <a:ea typeface="宋体" pitchFamily="2" charset="-122"/>
            </a:endParaRPr>
          </a:p>
        </p:txBody>
      </p:sp>
      <p:sp>
        <p:nvSpPr>
          <p:cNvPr id="1024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36537" y="0"/>
            <a:ext cx="8382000" cy="1143000"/>
          </a:xfrm>
        </p:spPr>
        <p:txBody>
          <a:bodyPr/>
          <a:lstStyle/>
          <a:p>
            <a:pPr algn="ctr"/>
            <a:r>
              <a:rPr lang="en-US" altLang="zh-CN" sz="3200" dirty="0" smtClean="0">
                <a:ea typeface="宋体" pitchFamily="2" charset="-122"/>
              </a:rPr>
              <a:t>Access networks</a:t>
            </a:r>
            <a:endParaRPr lang="en-US" altLang="zh-CN" dirty="0" smtClean="0">
              <a:ea typeface="宋体" pitchFamily="2" charset="-122"/>
            </a:endParaRPr>
          </a:p>
        </p:txBody>
      </p:sp>
      <p:sp>
        <p:nvSpPr>
          <p:cNvPr id="10240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20700" y="1208088"/>
            <a:ext cx="4010025" cy="501015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zh-CN" sz="2400" i="1" dirty="0" smtClean="0">
                <a:solidFill>
                  <a:srgbClr val="FF0000"/>
                </a:solidFill>
                <a:ea typeface="宋体" pitchFamily="2" charset="-122"/>
              </a:rPr>
              <a:t>Q: How to connect end systems to edge router?</a:t>
            </a:r>
          </a:p>
          <a:p>
            <a:r>
              <a:rPr lang="en-US" altLang="zh-CN" sz="2400" dirty="0" smtClean="0">
                <a:ea typeface="宋体" pitchFamily="2" charset="-122"/>
              </a:rPr>
              <a:t>residential access nets</a:t>
            </a:r>
          </a:p>
          <a:p>
            <a:r>
              <a:rPr lang="en-US" altLang="zh-CN" sz="2400" dirty="0" smtClean="0">
                <a:ea typeface="宋体" pitchFamily="2" charset="-122"/>
              </a:rPr>
              <a:t>institutional access networks (school, company)</a:t>
            </a:r>
          </a:p>
          <a:p>
            <a:pPr>
              <a:spcAft>
                <a:spcPct val="30000"/>
              </a:spcAft>
            </a:pPr>
            <a:r>
              <a:rPr lang="en-US" altLang="zh-CN" sz="2400" dirty="0" smtClean="0">
                <a:ea typeface="宋体" pitchFamily="2" charset="-122"/>
              </a:rPr>
              <a:t>mobile access networks</a:t>
            </a:r>
            <a:endParaRPr lang="en-US" altLang="zh-CN" sz="2400" dirty="0" smtClean="0">
              <a:solidFill>
                <a:srgbClr val="FF0000"/>
              </a:solidFill>
              <a:ea typeface="宋体" pitchFamily="2" charset="-122"/>
            </a:endParaRPr>
          </a:p>
          <a:p>
            <a:pPr>
              <a:buFont typeface="ZapfDingbats" pitchFamily="82" charset="2"/>
              <a:buNone/>
            </a:pPr>
            <a:r>
              <a:rPr lang="en-US" altLang="zh-CN" sz="2400" i="1" dirty="0" smtClean="0">
                <a:solidFill>
                  <a:srgbClr val="FF0000"/>
                </a:solidFill>
                <a:ea typeface="宋体" pitchFamily="2" charset="-122"/>
              </a:rPr>
              <a:t>Keep in mind: </a:t>
            </a:r>
          </a:p>
          <a:p>
            <a:r>
              <a:rPr lang="en-US" altLang="zh-CN" sz="2400" dirty="0" smtClean="0">
                <a:ea typeface="宋体" pitchFamily="2" charset="-122"/>
              </a:rPr>
              <a:t>bandwidth (bits per second) of access network?</a:t>
            </a:r>
          </a:p>
          <a:p>
            <a:r>
              <a:rPr lang="en-US" altLang="zh-CN" sz="2400" dirty="0" smtClean="0">
                <a:ea typeface="宋体" pitchFamily="2" charset="-122"/>
              </a:rPr>
              <a:t>shared or dedicated?</a:t>
            </a:r>
          </a:p>
        </p:txBody>
      </p:sp>
      <p:sp>
        <p:nvSpPr>
          <p:cNvPr id="102408" name="Freeform 682"/>
          <p:cNvSpPr>
            <a:spLocks/>
          </p:cNvSpPr>
          <p:nvPr/>
        </p:nvSpPr>
        <p:spPr bwMode="auto">
          <a:xfrm>
            <a:off x="6710363" y="3457575"/>
            <a:ext cx="1314450" cy="674688"/>
          </a:xfrm>
          <a:custGeom>
            <a:avLst/>
            <a:gdLst>
              <a:gd name="T0" fmla="*/ 2147483647 w 828"/>
              <a:gd name="T1" fmla="*/ 2147483647 h 425"/>
              <a:gd name="T2" fmla="*/ 2147483647 w 828"/>
              <a:gd name="T3" fmla="*/ 2147483647 h 425"/>
              <a:gd name="T4" fmla="*/ 2147483647 w 828"/>
              <a:gd name="T5" fmla="*/ 2147483647 h 425"/>
              <a:gd name="T6" fmla="*/ 2147483647 w 828"/>
              <a:gd name="T7" fmla="*/ 2147483647 h 425"/>
              <a:gd name="T8" fmla="*/ 2147483647 w 828"/>
              <a:gd name="T9" fmla="*/ 2147483647 h 425"/>
              <a:gd name="T10" fmla="*/ 2147483647 w 828"/>
              <a:gd name="T11" fmla="*/ 2147483647 h 425"/>
              <a:gd name="T12" fmla="*/ 2147483647 w 828"/>
              <a:gd name="T13" fmla="*/ 2147483647 h 425"/>
              <a:gd name="T14" fmla="*/ 2147483647 w 828"/>
              <a:gd name="T15" fmla="*/ 2147483647 h 425"/>
              <a:gd name="T16" fmla="*/ 2147483647 w 828"/>
              <a:gd name="T17" fmla="*/ 2147483647 h 425"/>
              <a:gd name="T18" fmla="*/ 2147483647 w 828"/>
              <a:gd name="T19" fmla="*/ 2147483647 h 425"/>
              <a:gd name="T20" fmla="*/ 2147483647 w 828"/>
              <a:gd name="T21" fmla="*/ 2147483647 h 425"/>
              <a:gd name="T22" fmla="*/ 2147483647 w 828"/>
              <a:gd name="T23" fmla="*/ 2147483647 h 4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8"/>
              <a:gd name="T37" fmla="*/ 0 h 425"/>
              <a:gd name="T38" fmla="*/ 828 w 828"/>
              <a:gd name="T39" fmla="*/ 425 h 4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8" h="425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409" name="Freeform 683"/>
          <p:cNvSpPr>
            <a:spLocks/>
          </p:cNvSpPr>
          <p:nvPr/>
        </p:nvSpPr>
        <p:spPr bwMode="auto">
          <a:xfrm>
            <a:off x="6729413" y="1931988"/>
            <a:ext cx="1730375" cy="1044575"/>
          </a:xfrm>
          <a:custGeom>
            <a:avLst/>
            <a:gdLst>
              <a:gd name="T0" fmla="*/ 2147483647 w 765"/>
              <a:gd name="T1" fmla="*/ 2147483647 h 459"/>
              <a:gd name="T2" fmla="*/ 2147483647 w 765"/>
              <a:gd name="T3" fmla="*/ 2147483647 h 459"/>
              <a:gd name="T4" fmla="*/ 2147483647 w 765"/>
              <a:gd name="T5" fmla="*/ 2147483647 h 459"/>
              <a:gd name="T6" fmla="*/ 2147483647 w 765"/>
              <a:gd name="T7" fmla="*/ 2147483647 h 459"/>
              <a:gd name="T8" fmla="*/ 2147483647 w 765"/>
              <a:gd name="T9" fmla="*/ 2147483647 h 459"/>
              <a:gd name="T10" fmla="*/ 2147483647 w 765"/>
              <a:gd name="T11" fmla="*/ 2147483647 h 459"/>
              <a:gd name="T12" fmla="*/ 2147483647 w 765"/>
              <a:gd name="T13" fmla="*/ 2147483647 h 459"/>
              <a:gd name="T14" fmla="*/ 2147483647 w 765"/>
              <a:gd name="T15" fmla="*/ 2147483647 h 459"/>
              <a:gd name="T16" fmla="*/ 2147483647 w 765"/>
              <a:gd name="T17" fmla="*/ 2147483647 h 459"/>
              <a:gd name="T18" fmla="*/ 2147483647 w 765"/>
              <a:gd name="T19" fmla="*/ 2147483647 h 459"/>
              <a:gd name="T20" fmla="*/ 2147483647 w 765"/>
              <a:gd name="T21" fmla="*/ 2147483647 h 459"/>
              <a:gd name="T22" fmla="*/ 2147483647 w 765"/>
              <a:gd name="T23" fmla="*/ 2147483647 h 45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65"/>
              <a:gd name="T37" fmla="*/ 0 h 459"/>
              <a:gd name="T38" fmla="*/ 765 w 765"/>
              <a:gd name="T39" fmla="*/ 459 h 45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65" h="459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410" name="Freeform 684"/>
          <p:cNvSpPr>
            <a:spLocks/>
          </p:cNvSpPr>
          <p:nvPr/>
        </p:nvSpPr>
        <p:spPr bwMode="auto">
          <a:xfrm>
            <a:off x="4989513" y="1639888"/>
            <a:ext cx="1644650" cy="1071562"/>
          </a:xfrm>
          <a:custGeom>
            <a:avLst/>
            <a:gdLst>
              <a:gd name="T0" fmla="*/ 2147483647 w 1036"/>
              <a:gd name="T1" fmla="*/ 2147483647 h 675"/>
              <a:gd name="T2" fmla="*/ 2147483647 w 1036"/>
              <a:gd name="T3" fmla="*/ 2147483647 h 675"/>
              <a:gd name="T4" fmla="*/ 2147483647 w 1036"/>
              <a:gd name="T5" fmla="*/ 2147483647 h 675"/>
              <a:gd name="T6" fmla="*/ 2147483647 w 1036"/>
              <a:gd name="T7" fmla="*/ 2147483647 h 675"/>
              <a:gd name="T8" fmla="*/ 2147483647 w 1036"/>
              <a:gd name="T9" fmla="*/ 2147483647 h 675"/>
              <a:gd name="T10" fmla="*/ 2147483647 w 1036"/>
              <a:gd name="T11" fmla="*/ 2147483647 h 675"/>
              <a:gd name="T12" fmla="*/ 2147483647 w 1036"/>
              <a:gd name="T13" fmla="*/ 2147483647 h 675"/>
              <a:gd name="T14" fmla="*/ 2147483647 w 1036"/>
              <a:gd name="T15" fmla="*/ 2147483647 h 675"/>
              <a:gd name="T16" fmla="*/ 2147483647 w 1036"/>
              <a:gd name="T17" fmla="*/ 2147483647 h 675"/>
              <a:gd name="T18" fmla="*/ 2147483647 w 1036"/>
              <a:gd name="T19" fmla="*/ 2147483647 h 675"/>
              <a:gd name="T20" fmla="*/ 2147483647 w 1036"/>
              <a:gd name="T21" fmla="*/ 2147483647 h 675"/>
              <a:gd name="T22" fmla="*/ 2147483647 w 1036"/>
              <a:gd name="T23" fmla="*/ 2147483647 h 675"/>
              <a:gd name="T24" fmla="*/ 2147483647 w 1036"/>
              <a:gd name="T25" fmla="*/ 2147483647 h 675"/>
              <a:gd name="T26" fmla="*/ 2147483647 w 1036"/>
              <a:gd name="T27" fmla="*/ 2147483647 h 675"/>
              <a:gd name="T28" fmla="*/ 2147483647 w 1036"/>
              <a:gd name="T29" fmla="*/ 2147483647 h 675"/>
              <a:gd name="T30" fmla="*/ 2147483647 w 1036"/>
              <a:gd name="T31" fmla="*/ 2147483647 h 675"/>
              <a:gd name="T32" fmla="*/ 2147483647 w 1036"/>
              <a:gd name="T33" fmla="*/ 2147483647 h 675"/>
              <a:gd name="T34" fmla="*/ 2147483647 w 1036"/>
              <a:gd name="T35" fmla="*/ 2147483647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02411" name="Group 685"/>
          <p:cNvGrpSpPr>
            <a:grpSpLocks/>
          </p:cNvGrpSpPr>
          <p:nvPr/>
        </p:nvGrpSpPr>
        <p:grpSpPr bwMode="auto">
          <a:xfrm>
            <a:off x="5076825" y="2974975"/>
            <a:ext cx="1458913" cy="933450"/>
            <a:chOff x="2889" y="1631"/>
            <a:chExt cx="980" cy="743"/>
          </a:xfrm>
        </p:grpSpPr>
        <p:sp>
          <p:nvSpPr>
            <p:cNvPr id="103062" name="Rectangle 686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03063" name="AutoShape 687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endParaRPr lang="zh-CN" altLang="en-US">
                <a:solidFill>
                  <a:srgbClr val="00CCFF"/>
                </a:solidFill>
                <a:ea typeface="宋体" pitchFamily="2" charset="-122"/>
              </a:endParaRPr>
            </a:p>
          </p:txBody>
        </p:sp>
      </p:grpSp>
      <p:sp>
        <p:nvSpPr>
          <p:cNvPr id="102412" name="Line 689"/>
          <p:cNvSpPr>
            <a:spLocks noChangeShapeType="1"/>
          </p:cNvSpPr>
          <p:nvPr/>
        </p:nvSpPr>
        <p:spPr bwMode="auto">
          <a:xfrm flipH="1">
            <a:off x="5854700" y="2020888"/>
            <a:ext cx="92075" cy="31115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413" name="Line 690"/>
          <p:cNvSpPr>
            <a:spLocks noChangeShapeType="1"/>
          </p:cNvSpPr>
          <p:nvPr/>
        </p:nvSpPr>
        <p:spPr bwMode="auto">
          <a:xfrm>
            <a:off x="5946775" y="2020888"/>
            <a:ext cx="90488" cy="309562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414" name="Line 691"/>
          <p:cNvSpPr>
            <a:spLocks noChangeShapeType="1"/>
          </p:cNvSpPr>
          <p:nvPr/>
        </p:nvSpPr>
        <p:spPr bwMode="auto">
          <a:xfrm>
            <a:off x="5854700" y="2330450"/>
            <a:ext cx="92075" cy="33338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415" name="Line 692"/>
          <p:cNvSpPr>
            <a:spLocks noChangeShapeType="1"/>
          </p:cNvSpPr>
          <p:nvPr/>
        </p:nvSpPr>
        <p:spPr bwMode="auto">
          <a:xfrm flipH="1">
            <a:off x="5946775" y="2330450"/>
            <a:ext cx="90488" cy="33338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416" name="Line 693"/>
          <p:cNvSpPr>
            <a:spLocks noChangeShapeType="1"/>
          </p:cNvSpPr>
          <p:nvPr/>
        </p:nvSpPr>
        <p:spPr bwMode="auto">
          <a:xfrm>
            <a:off x="5946775" y="2027238"/>
            <a:ext cx="0" cy="33655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417" name="Line 694"/>
          <p:cNvSpPr>
            <a:spLocks noChangeShapeType="1"/>
          </p:cNvSpPr>
          <p:nvPr/>
        </p:nvSpPr>
        <p:spPr bwMode="auto">
          <a:xfrm flipV="1">
            <a:off x="5854700" y="2298700"/>
            <a:ext cx="92075" cy="33338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418" name="Line 695"/>
          <p:cNvSpPr>
            <a:spLocks noChangeShapeType="1"/>
          </p:cNvSpPr>
          <p:nvPr/>
        </p:nvSpPr>
        <p:spPr bwMode="auto">
          <a:xfrm flipH="1" flipV="1">
            <a:off x="5946775" y="2298700"/>
            <a:ext cx="90488" cy="3175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419" name="Line 696"/>
          <p:cNvSpPr>
            <a:spLocks noChangeShapeType="1"/>
          </p:cNvSpPr>
          <p:nvPr/>
        </p:nvSpPr>
        <p:spPr bwMode="auto">
          <a:xfrm>
            <a:off x="5894388" y="2195513"/>
            <a:ext cx="52387" cy="26987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420" name="Line 697"/>
          <p:cNvSpPr>
            <a:spLocks noChangeShapeType="1"/>
          </p:cNvSpPr>
          <p:nvPr/>
        </p:nvSpPr>
        <p:spPr bwMode="auto">
          <a:xfrm flipV="1">
            <a:off x="5946775" y="2195513"/>
            <a:ext cx="55563" cy="26987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421" name="Line 698"/>
          <p:cNvSpPr>
            <a:spLocks noChangeShapeType="1"/>
          </p:cNvSpPr>
          <p:nvPr/>
        </p:nvSpPr>
        <p:spPr bwMode="auto">
          <a:xfrm>
            <a:off x="5876925" y="2241550"/>
            <a:ext cx="66675" cy="34925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422" name="Line 699"/>
          <p:cNvSpPr>
            <a:spLocks noChangeShapeType="1"/>
          </p:cNvSpPr>
          <p:nvPr/>
        </p:nvSpPr>
        <p:spPr bwMode="auto">
          <a:xfrm flipV="1">
            <a:off x="5946775" y="2247900"/>
            <a:ext cx="68263" cy="3175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423" name="Line 700"/>
          <p:cNvSpPr>
            <a:spLocks noChangeShapeType="1"/>
          </p:cNvSpPr>
          <p:nvPr/>
        </p:nvSpPr>
        <p:spPr bwMode="auto">
          <a:xfrm flipV="1">
            <a:off x="5946775" y="2149475"/>
            <a:ext cx="34925" cy="1270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424" name="Line 701"/>
          <p:cNvSpPr>
            <a:spLocks noChangeShapeType="1"/>
          </p:cNvSpPr>
          <p:nvPr/>
        </p:nvSpPr>
        <p:spPr bwMode="auto">
          <a:xfrm flipV="1">
            <a:off x="5946775" y="2085975"/>
            <a:ext cx="22225" cy="7938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425" name="Line 702"/>
          <p:cNvSpPr>
            <a:spLocks noChangeShapeType="1"/>
          </p:cNvSpPr>
          <p:nvPr/>
        </p:nvSpPr>
        <p:spPr bwMode="auto">
          <a:xfrm>
            <a:off x="5907088" y="2144713"/>
            <a:ext cx="42862" cy="17462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426" name="Line 703"/>
          <p:cNvSpPr>
            <a:spLocks noChangeShapeType="1"/>
          </p:cNvSpPr>
          <p:nvPr/>
        </p:nvSpPr>
        <p:spPr bwMode="auto">
          <a:xfrm>
            <a:off x="5926138" y="2082800"/>
            <a:ext cx="23812" cy="15875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102427" name="Group 704"/>
          <p:cNvGrpSpPr>
            <a:grpSpLocks/>
          </p:cNvGrpSpPr>
          <p:nvPr/>
        </p:nvGrpSpPr>
        <p:grpSpPr bwMode="auto">
          <a:xfrm>
            <a:off x="5962650" y="1992313"/>
            <a:ext cx="152400" cy="58737"/>
            <a:chOff x="4227" y="1360"/>
            <a:chExt cx="863" cy="270"/>
          </a:xfrm>
        </p:grpSpPr>
        <p:sp>
          <p:nvSpPr>
            <p:cNvPr id="103058" name="Line 705"/>
            <p:cNvSpPr>
              <a:spLocks noChangeShapeType="1"/>
            </p:cNvSpPr>
            <p:nvPr/>
          </p:nvSpPr>
          <p:spPr bwMode="auto">
            <a:xfrm>
              <a:off x="4227" y="1604"/>
              <a:ext cx="0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3059" name="Line 706"/>
            <p:cNvSpPr>
              <a:spLocks noChangeShapeType="1"/>
            </p:cNvSpPr>
            <p:nvPr/>
          </p:nvSpPr>
          <p:spPr bwMode="auto">
            <a:xfrm rot="6361956" flipH="1" flipV="1">
              <a:off x="4464" y="1205"/>
              <a:ext cx="189" cy="500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3060" name="Line 707"/>
            <p:cNvSpPr>
              <a:spLocks noChangeShapeType="1"/>
            </p:cNvSpPr>
            <p:nvPr/>
          </p:nvSpPr>
          <p:spPr bwMode="auto">
            <a:xfrm rot="6361956">
              <a:off x="4602" y="1393"/>
              <a:ext cx="189" cy="203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3061" name="Line 708"/>
            <p:cNvSpPr>
              <a:spLocks noChangeShapeType="1"/>
            </p:cNvSpPr>
            <p:nvPr/>
          </p:nvSpPr>
          <p:spPr bwMode="auto">
            <a:xfrm rot="6361956" flipH="1" flipV="1">
              <a:off x="4745" y="1286"/>
              <a:ext cx="189" cy="500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02428" name="Group 709"/>
          <p:cNvGrpSpPr>
            <a:grpSpLocks/>
          </p:cNvGrpSpPr>
          <p:nvPr/>
        </p:nvGrpSpPr>
        <p:grpSpPr bwMode="auto">
          <a:xfrm rot="5700496">
            <a:off x="5870575" y="1889125"/>
            <a:ext cx="168275" cy="53975"/>
            <a:chOff x="4227" y="1360"/>
            <a:chExt cx="863" cy="270"/>
          </a:xfrm>
        </p:grpSpPr>
        <p:sp>
          <p:nvSpPr>
            <p:cNvPr id="103054" name="Line 710"/>
            <p:cNvSpPr>
              <a:spLocks noChangeShapeType="1"/>
            </p:cNvSpPr>
            <p:nvPr/>
          </p:nvSpPr>
          <p:spPr bwMode="auto">
            <a:xfrm>
              <a:off x="4227" y="1604"/>
              <a:ext cx="0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3055" name="Line 711"/>
            <p:cNvSpPr>
              <a:spLocks noChangeShapeType="1"/>
            </p:cNvSpPr>
            <p:nvPr/>
          </p:nvSpPr>
          <p:spPr bwMode="auto">
            <a:xfrm rot="6361956" flipH="1" flipV="1">
              <a:off x="4464" y="1205"/>
              <a:ext cx="189" cy="500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3056" name="Line 712"/>
            <p:cNvSpPr>
              <a:spLocks noChangeShapeType="1"/>
            </p:cNvSpPr>
            <p:nvPr/>
          </p:nvSpPr>
          <p:spPr bwMode="auto">
            <a:xfrm rot="6361956">
              <a:off x="4602" y="1393"/>
              <a:ext cx="189" cy="203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3057" name="Line 713"/>
            <p:cNvSpPr>
              <a:spLocks noChangeShapeType="1"/>
            </p:cNvSpPr>
            <p:nvPr/>
          </p:nvSpPr>
          <p:spPr bwMode="auto">
            <a:xfrm rot="6361956" flipH="1" flipV="1">
              <a:off x="4745" y="1286"/>
              <a:ext cx="189" cy="500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02429" name="Group 714"/>
          <p:cNvGrpSpPr>
            <a:grpSpLocks/>
          </p:cNvGrpSpPr>
          <p:nvPr/>
        </p:nvGrpSpPr>
        <p:grpSpPr bwMode="auto">
          <a:xfrm rot="10800000">
            <a:off x="5778500" y="1985963"/>
            <a:ext cx="152400" cy="58737"/>
            <a:chOff x="4227" y="1360"/>
            <a:chExt cx="863" cy="270"/>
          </a:xfrm>
        </p:grpSpPr>
        <p:sp>
          <p:nvSpPr>
            <p:cNvPr id="103050" name="Line 715"/>
            <p:cNvSpPr>
              <a:spLocks noChangeShapeType="1"/>
            </p:cNvSpPr>
            <p:nvPr/>
          </p:nvSpPr>
          <p:spPr bwMode="auto">
            <a:xfrm>
              <a:off x="4227" y="1604"/>
              <a:ext cx="0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3051" name="Line 716"/>
            <p:cNvSpPr>
              <a:spLocks noChangeShapeType="1"/>
            </p:cNvSpPr>
            <p:nvPr/>
          </p:nvSpPr>
          <p:spPr bwMode="auto">
            <a:xfrm rot="6361956" flipH="1" flipV="1">
              <a:off x="4464" y="1205"/>
              <a:ext cx="189" cy="500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3052" name="Line 717"/>
            <p:cNvSpPr>
              <a:spLocks noChangeShapeType="1"/>
            </p:cNvSpPr>
            <p:nvPr/>
          </p:nvSpPr>
          <p:spPr bwMode="auto">
            <a:xfrm rot="6361956">
              <a:off x="4602" y="1393"/>
              <a:ext cx="189" cy="203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3053" name="Line 718"/>
            <p:cNvSpPr>
              <a:spLocks noChangeShapeType="1"/>
            </p:cNvSpPr>
            <p:nvPr/>
          </p:nvSpPr>
          <p:spPr bwMode="auto">
            <a:xfrm rot="6361956" flipH="1" flipV="1">
              <a:off x="4745" y="1286"/>
              <a:ext cx="189" cy="500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02430" name="Oval 719"/>
          <p:cNvSpPr>
            <a:spLocks noChangeArrowheads="1"/>
          </p:cNvSpPr>
          <p:nvPr/>
        </p:nvSpPr>
        <p:spPr bwMode="auto">
          <a:xfrm>
            <a:off x="6835775" y="36528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2431" name="Line 720"/>
          <p:cNvSpPr>
            <a:spLocks noChangeShapeType="1"/>
          </p:cNvSpPr>
          <p:nvPr/>
        </p:nvSpPr>
        <p:spPr bwMode="auto">
          <a:xfrm>
            <a:off x="6835775" y="3644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32" name="Line 721"/>
          <p:cNvSpPr>
            <a:spLocks noChangeShapeType="1"/>
          </p:cNvSpPr>
          <p:nvPr/>
        </p:nvSpPr>
        <p:spPr bwMode="auto">
          <a:xfrm>
            <a:off x="7194550" y="3644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33" name="Rectangle 722"/>
          <p:cNvSpPr>
            <a:spLocks noChangeArrowheads="1"/>
          </p:cNvSpPr>
          <p:nvPr/>
        </p:nvSpPr>
        <p:spPr bwMode="auto">
          <a:xfrm>
            <a:off x="6835775" y="3644900"/>
            <a:ext cx="355600" cy="5873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zh-CN" altLang="en-US">
              <a:ea typeface="宋体" pitchFamily="2" charset="-122"/>
            </a:endParaRPr>
          </a:p>
        </p:txBody>
      </p:sp>
      <p:sp>
        <p:nvSpPr>
          <p:cNvPr id="102434" name="Oval 723"/>
          <p:cNvSpPr>
            <a:spLocks noChangeArrowheads="1"/>
          </p:cNvSpPr>
          <p:nvPr/>
        </p:nvSpPr>
        <p:spPr bwMode="auto">
          <a:xfrm>
            <a:off x="6832600" y="3576638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grpSp>
        <p:nvGrpSpPr>
          <p:cNvPr id="102435" name="Group 724"/>
          <p:cNvGrpSpPr>
            <a:grpSpLocks/>
          </p:cNvGrpSpPr>
          <p:nvPr/>
        </p:nvGrpSpPr>
        <p:grpSpPr bwMode="auto">
          <a:xfrm>
            <a:off x="6918325" y="3600450"/>
            <a:ext cx="179388" cy="65088"/>
            <a:chOff x="2848" y="848"/>
            <a:chExt cx="140" cy="98"/>
          </a:xfrm>
        </p:grpSpPr>
        <p:sp>
          <p:nvSpPr>
            <p:cNvPr id="103047" name="Line 725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048" name="Line 726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049" name="Line 727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2436" name="Group 728"/>
          <p:cNvGrpSpPr>
            <a:grpSpLocks/>
          </p:cNvGrpSpPr>
          <p:nvPr/>
        </p:nvGrpSpPr>
        <p:grpSpPr bwMode="auto">
          <a:xfrm flipV="1">
            <a:off x="6918325" y="3600450"/>
            <a:ext cx="179388" cy="65088"/>
            <a:chOff x="2848" y="848"/>
            <a:chExt cx="140" cy="98"/>
          </a:xfrm>
        </p:grpSpPr>
        <p:sp>
          <p:nvSpPr>
            <p:cNvPr id="103044" name="Line 729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045" name="Line 730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046" name="Line 731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02437" name="Oval 732"/>
          <p:cNvSpPr>
            <a:spLocks noChangeArrowheads="1"/>
          </p:cNvSpPr>
          <p:nvPr/>
        </p:nvSpPr>
        <p:spPr bwMode="auto">
          <a:xfrm>
            <a:off x="7191375" y="39322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2438" name="Line 733"/>
          <p:cNvSpPr>
            <a:spLocks noChangeShapeType="1"/>
          </p:cNvSpPr>
          <p:nvPr/>
        </p:nvSpPr>
        <p:spPr bwMode="auto">
          <a:xfrm>
            <a:off x="7191375" y="39243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39" name="Line 734"/>
          <p:cNvSpPr>
            <a:spLocks noChangeShapeType="1"/>
          </p:cNvSpPr>
          <p:nvPr/>
        </p:nvSpPr>
        <p:spPr bwMode="auto">
          <a:xfrm>
            <a:off x="7550150" y="39243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40" name="Rectangle 735"/>
          <p:cNvSpPr>
            <a:spLocks noChangeArrowheads="1"/>
          </p:cNvSpPr>
          <p:nvPr/>
        </p:nvSpPr>
        <p:spPr bwMode="auto">
          <a:xfrm>
            <a:off x="7191375" y="3924300"/>
            <a:ext cx="355600" cy="5873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zh-CN" altLang="en-US">
              <a:ea typeface="宋体" pitchFamily="2" charset="-122"/>
            </a:endParaRPr>
          </a:p>
        </p:txBody>
      </p:sp>
      <p:sp>
        <p:nvSpPr>
          <p:cNvPr id="102441" name="Oval 736"/>
          <p:cNvSpPr>
            <a:spLocks noChangeArrowheads="1"/>
          </p:cNvSpPr>
          <p:nvPr/>
        </p:nvSpPr>
        <p:spPr bwMode="auto">
          <a:xfrm>
            <a:off x="7188200" y="3856038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grpSp>
        <p:nvGrpSpPr>
          <p:cNvPr id="102442" name="Group 737"/>
          <p:cNvGrpSpPr>
            <a:grpSpLocks/>
          </p:cNvGrpSpPr>
          <p:nvPr/>
        </p:nvGrpSpPr>
        <p:grpSpPr bwMode="auto">
          <a:xfrm>
            <a:off x="7273925" y="3879850"/>
            <a:ext cx="179388" cy="65088"/>
            <a:chOff x="2848" y="848"/>
            <a:chExt cx="140" cy="98"/>
          </a:xfrm>
        </p:grpSpPr>
        <p:sp>
          <p:nvSpPr>
            <p:cNvPr id="103041" name="Line 738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042" name="Line 739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043" name="Line 740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2443" name="Group 741"/>
          <p:cNvGrpSpPr>
            <a:grpSpLocks/>
          </p:cNvGrpSpPr>
          <p:nvPr/>
        </p:nvGrpSpPr>
        <p:grpSpPr bwMode="auto">
          <a:xfrm flipV="1">
            <a:off x="7273925" y="3879850"/>
            <a:ext cx="179388" cy="65088"/>
            <a:chOff x="2848" y="848"/>
            <a:chExt cx="140" cy="98"/>
          </a:xfrm>
        </p:grpSpPr>
        <p:sp>
          <p:nvSpPr>
            <p:cNvPr id="103038" name="Line 742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039" name="Line 743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040" name="Line 744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02444" name="Oval 745"/>
          <p:cNvSpPr>
            <a:spLocks noChangeArrowheads="1"/>
          </p:cNvSpPr>
          <p:nvPr/>
        </p:nvSpPr>
        <p:spPr bwMode="auto">
          <a:xfrm>
            <a:off x="7470775" y="36655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2445" name="Line 746"/>
          <p:cNvSpPr>
            <a:spLocks noChangeShapeType="1"/>
          </p:cNvSpPr>
          <p:nvPr/>
        </p:nvSpPr>
        <p:spPr bwMode="auto">
          <a:xfrm>
            <a:off x="7470775" y="36576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46" name="Line 747"/>
          <p:cNvSpPr>
            <a:spLocks noChangeShapeType="1"/>
          </p:cNvSpPr>
          <p:nvPr/>
        </p:nvSpPr>
        <p:spPr bwMode="auto">
          <a:xfrm>
            <a:off x="7829550" y="36576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47" name="Rectangle 748"/>
          <p:cNvSpPr>
            <a:spLocks noChangeArrowheads="1"/>
          </p:cNvSpPr>
          <p:nvPr/>
        </p:nvSpPr>
        <p:spPr bwMode="auto">
          <a:xfrm>
            <a:off x="7470775" y="3657600"/>
            <a:ext cx="355600" cy="5873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zh-CN" altLang="en-US">
              <a:ea typeface="宋体" pitchFamily="2" charset="-122"/>
            </a:endParaRPr>
          </a:p>
        </p:txBody>
      </p:sp>
      <p:sp>
        <p:nvSpPr>
          <p:cNvPr id="102448" name="Oval 749"/>
          <p:cNvSpPr>
            <a:spLocks noChangeArrowheads="1"/>
          </p:cNvSpPr>
          <p:nvPr/>
        </p:nvSpPr>
        <p:spPr bwMode="auto">
          <a:xfrm>
            <a:off x="7467600" y="3589338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grpSp>
        <p:nvGrpSpPr>
          <p:cNvPr id="102449" name="Group 750"/>
          <p:cNvGrpSpPr>
            <a:grpSpLocks/>
          </p:cNvGrpSpPr>
          <p:nvPr/>
        </p:nvGrpSpPr>
        <p:grpSpPr bwMode="auto">
          <a:xfrm>
            <a:off x="7553325" y="3613150"/>
            <a:ext cx="179388" cy="65088"/>
            <a:chOff x="2848" y="848"/>
            <a:chExt cx="140" cy="98"/>
          </a:xfrm>
        </p:grpSpPr>
        <p:sp>
          <p:nvSpPr>
            <p:cNvPr id="103035" name="Line 751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036" name="Line 752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037" name="Line 753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2450" name="Group 754"/>
          <p:cNvGrpSpPr>
            <a:grpSpLocks/>
          </p:cNvGrpSpPr>
          <p:nvPr/>
        </p:nvGrpSpPr>
        <p:grpSpPr bwMode="auto">
          <a:xfrm flipV="1">
            <a:off x="7553325" y="3613150"/>
            <a:ext cx="179388" cy="65088"/>
            <a:chOff x="2848" y="848"/>
            <a:chExt cx="140" cy="98"/>
          </a:xfrm>
        </p:grpSpPr>
        <p:sp>
          <p:nvSpPr>
            <p:cNvPr id="103032" name="Line 755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033" name="Line 756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034" name="Line 757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02451" name="Oval 758"/>
          <p:cNvSpPr>
            <a:spLocks noChangeArrowheads="1"/>
          </p:cNvSpPr>
          <p:nvPr/>
        </p:nvSpPr>
        <p:spPr bwMode="auto">
          <a:xfrm>
            <a:off x="6935788" y="2503488"/>
            <a:ext cx="347662" cy="8890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2452" name="Line 759"/>
          <p:cNvSpPr>
            <a:spLocks noChangeShapeType="1"/>
          </p:cNvSpPr>
          <p:nvPr/>
        </p:nvSpPr>
        <p:spPr bwMode="auto">
          <a:xfrm>
            <a:off x="6935788" y="2495550"/>
            <a:ext cx="0" cy="55563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53" name="Line 760"/>
          <p:cNvSpPr>
            <a:spLocks noChangeShapeType="1"/>
          </p:cNvSpPr>
          <p:nvPr/>
        </p:nvSpPr>
        <p:spPr bwMode="auto">
          <a:xfrm>
            <a:off x="7283450" y="2495550"/>
            <a:ext cx="0" cy="55563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54" name="Rectangle 761"/>
          <p:cNvSpPr>
            <a:spLocks noChangeArrowheads="1"/>
          </p:cNvSpPr>
          <p:nvPr/>
        </p:nvSpPr>
        <p:spPr bwMode="auto">
          <a:xfrm>
            <a:off x="6935788" y="2495550"/>
            <a:ext cx="344487" cy="53975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zh-CN" altLang="en-US">
              <a:ea typeface="宋体" pitchFamily="2" charset="-122"/>
            </a:endParaRPr>
          </a:p>
        </p:txBody>
      </p:sp>
      <p:sp>
        <p:nvSpPr>
          <p:cNvPr id="102455" name="Oval 762"/>
          <p:cNvSpPr>
            <a:spLocks noChangeArrowheads="1"/>
          </p:cNvSpPr>
          <p:nvPr/>
        </p:nvSpPr>
        <p:spPr bwMode="auto">
          <a:xfrm>
            <a:off x="6932613" y="2432050"/>
            <a:ext cx="347662" cy="103188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grpSp>
        <p:nvGrpSpPr>
          <p:cNvPr id="102456" name="Group 763"/>
          <p:cNvGrpSpPr>
            <a:grpSpLocks/>
          </p:cNvGrpSpPr>
          <p:nvPr/>
        </p:nvGrpSpPr>
        <p:grpSpPr bwMode="auto">
          <a:xfrm>
            <a:off x="7016750" y="2454275"/>
            <a:ext cx="171450" cy="61913"/>
            <a:chOff x="2848" y="848"/>
            <a:chExt cx="140" cy="98"/>
          </a:xfrm>
        </p:grpSpPr>
        <p:sp>
          <p:nvSpPr>
            <p:cNvPr id="103029" name="Line 764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030" name="Line 765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031" name="Line 766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2457" name="Group 767"/>
          <p:cNvGrpSpPr>
            <a:grpSpLocks/>
          </p:cNvGrpSpPr>
          <p:nvPr/>
        </p:nvGrpSpPr>
        <p:grpSpPr bwMode="auto">
          <a:xfrm flipV="1">
            <a:off x="7016750" y="2454275"/>
            <a:ext cx="171450" cy="60325"/>
            <a:chOff x="2848" y="848"/>
            <a:chExt cx="140" cy="98"/>
          </a:xfrm>
        </p:grpSpPr>
        <p:sp>
          <p:nvSpPr>
            <p:cNvPr id="103026" name="Line 768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027" name="Line 769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028" name="Line 770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02458" name="Oval 771"/>
          <p:cNvSpPr>
            <a:spLocks noChangeArrowheads="1"/>
          </p:cNvSpPr>
          <p:nvPr/>
        </p:nvSpPr>
        <p:spPr bwMode="auto">
          <a:xfrm>
            <a:off x="6934200" y="27638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2459" name="Line 772"/>
          <p:cNvSpPr>
            <a:spLocks noChangeShapeType="1"/>
          </p:cNvSpPr>
          <p:nvPr/>
        </p:nvSpPr>
        <p:spPr bwMode="auto">
          <a:xfrm>
            <a:off x="6934200" y="2755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60" name="Line 773"/>
          <p:cNvSpPr>
            <a:spLocks noChangeShapeType="1"/>
          </p:cNvSpPr>
          <p:nvPr/>
        </p:nvSpPr>
        <p:spPr bwMode="auto">
          <a:xfrm>
            <a:off x="7292975" y="2755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61" name="Rectangle 774"/>
          <p:cNvSpPr>
            <a:spLocks noChangeArrowheads="1"/>
          </p:cNvSpPr>
          <p:nvPr/>
        </p:nvSpPr>
        <p:spPr bwMode="auto">
          <a:xfrm>
            <a:off x="6934200" y="2755900"/>
            <a:ext cx="355600" cy="5873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zh-CN" altLang="en-US">
              <a:ea typeface="宋体" pitchFamily="2" charset="-122"/>
            </a:endParaRPr>
          </a:p>
        </p:txBody>
      </p:sp>
      <p:sp>
        <p:nvSpPr>
          <p:cNvPr id="102462" name="Oval 775"/>
          <p:cNvSpPr>
            <a:spLocks noChangeArrowheads="1"/>
          </p:cNvSpPr>
          <p:nvPr/>
        </p:nvSpPr>
        <p:spPr bwMode="auto">
          <a:xfrm>
            <a:off x="6931025" y="2687638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grpSp>
        <p:nvGrpSpPr>
          <p:cNvPr id="102463" name="Group 776"/>
          <p:cNvGrpSpPr>
            <a:grpSpLocks/>
          </p:cNvGrpSpPr>
          <p:nvPr/>
        </p:nvGrpSpPr>
        <p:grpSpPr bwMode="auto">
          <a:xfrm>
            <a:off x="7016750" y="2711450"/>
            <a:ext cx="179388" cy="65088"/>
            <a:chOff x="2848" y="848"/>
            <a:chExt cx="140" cy="98"/>
          </a:xfrm>
        </p:grpSpPr>
        <p:sp>
          <p:nvSpPr>
            <p:cNvPr id="103023" name="Line 777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024" name="Line 778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025" name="Line 779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2464" name="Group 780"/>
          <p:cNvGrpSpPr>
            <a:grpSpLocks/>
          </p:cNvGrpSpPr>
          <p:nvPr/>
        </p:nvGrpSpPr>
        <p:grpSpPr bwMode="auto">
          <a:xfrm flipV="1">
            <a:off x="7016750" y="2711450"/>
            <a:ext cx="179388" cy="65088"/>
            <a:chOff x="2848" y="848"/>
            <a:chExt cx="140" cy="98"/>
          </a:xfrm>
        </p:grpSpPr>
        <p:sp>
          <p:nvSpPr>
            <p:cNvPr id="103020" name="Line 781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021" name="Line 782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022" name="Line 783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02465" name="Oval 784"/>
          <p:cNvSpPr>
            <a:spLocks noChangeArrowheads="1"/>
          </p:cNvSpPr>
          <p:nvPr/>
        </p:nvSpPr>
        <p:spPr bwMode="auto">
          <a:xfrm>
            <a:off x="7410450" y="2405063"/>
            <a:ext cx="330200" cy="857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2466" name="Line 785"/>
          <p:cNvSpPr>
            <a:spLocks noChangeShapeType="1"/>
          </p:cNvSpPr>
          <p:nvPr/>
        </p:nvSpPr>
        <p:spPr bwMode="auto">
          <a:xfrm>
            <a:off x="7410450" y="2398713"/>
            <a:ext cx="0" cy="52387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67" name="Line 786"/>
          <p:cNvSpPr>
            <a:spLocks noChangeShapeType="1"/>
          </p:cNvSpPr>
          <p:nvPr/>
        </p:nvSpPr>
        <p:spPr bwMode="auto">
          <a:xfrm>
            <a:off x="7740650" y="2398713"/>
            <a:ext cx="0" cy="52387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68" name="Rectangle 787"/>
          <p:cNvSpPr>
            <a:spLocks noChangeArrowheads="1"/>
          </p:cNvSpPr>
          <p:nvPr/>
        </p:nvSpPr>
        <p:spPr bwMode="auto">
          <a:xfrm>
            <a:off x="7410450" y="2398713"/>
            <a:ext cx="327025" cy="52387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zh-CN" altLang="en-US">
              <a:solidFill>
                <a:schemeClr val="bg2"/>
              </a:solidFill>
              <a:ea typeface="宋体" pitchFamily="2" charset="-122"/>
            </a:endParaRPr>
          </a:p>
        </p:txBody>
      </p:sp>
      <p:sp>
        <p:nvSpPr>
          <p:cNvPr id="102469" name="Oval 788"/>
          <p:cNvSpPr>
            <a:spLocks noChangeArrowheads="1"/>
          </p:cNvSpPr>
          <p:nvPr/>
        </p:nvSpPr>
        <p:spPr bwMode="auto">
          <a:xfrm>
            <a:off x="7407275" y="2336800"/>
            <a:ext cx="330200" cy="100013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grpSp>
        <p:nvGrpSpPr>
          <p:cNvPr id="102470" name="Group 789"/>
          <p:cNvGrpSpPr>
            <a:grpSpLocks/>
          </p:cNvGrpSpPr>
          <p:nvPr/>
        </p:nvGrpSpPr>
        <p:grpSpPr bwMode="auto">
          <a:xfrm>
            <a:off x="7486650" y="2359025"/>
            <a:ext cx="163513" cy="57150"/>
            <a:chOff x="2848" y="848"/>
            <a:chExt cx="140" cy="98"/>
          </a:xfrm>
        </p:grpSpPr>
        <p:sp>
          <p:nvSpPr>
            <p:cNvPr id="103017" name="Line 790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018" name="Line 791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019" name="Line 792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2471" name="Group 793"/>
          <p:cNvGrpSpPr>
            <a:grpSpLocks/>
          </p:cNvGrpSpPr>
          <p:nvPr/>
        </p:nvGrpSpPr>
        <p:grpSpPr bwMode="auto">
          <a:xfrm flipV="1">
            <a:off x="7486650" y="2357438"/>
            <a:ext cx="163513" cy="58737"/>
            <a:chOff x="2848" y="848"/>
            <a:chExt cx="140" cy="98"/>
          </a:xfrm>
        </p:grpSpPr>
        <p:sp>
          <p:nvSpPr>
            <p:cNvPr id="103014" name="Line 794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015" name="Line 795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016" name="Line 796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02472" name="Oval 797"/>
          <p:cNvSpPr>
            <a:spLocks noChangeArrowheads="1"/>
          </p:cNvSpPr>
          <p:nvPr/>
        </p:nvSpPr>
        <p:spPr bwMode="auto">
          <a:xfrm>
            <a:off x="7496175" y="27638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2473" name="Line 798"/>
          <p:cNvSpPr>
            <a:spLocks noChangeShapeType="1"/>
          </p:cNvSpPr>
          <p:nvPr/>
        </p:nvSpPr>
        <p:spPr bwMode="auto">
          <a:xfrm>
            <a:off x="7496175" y="2755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74" name="Line 799"/>
          <p:cNvSpPr>
            <a:spLocks noChangeShapeType="1"/>
          </p:cNvSpPr>
          <p:nvPr/>
        </p:nvSpPr>
        <p:spPr bwMode="auto">
          <a:xfrm>
            <a:off x="7854950" y="2755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75" name="Rectangle 800"/>
          <p:cNvSpPr>
            <a:spLocks noChangeArrowheads="1"/>
          </p:cNvSpPr>
          <p:nvPr/>
        </p:nvSpPr>
        <p:spPr bwMode="auto">
          <a:xfrm>
            <a:off x="7496175" y="2755900"/>
            <a:ext cx="355600" cy="5873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zh-CN" altLang="en-US">
              <a:ea typeface="宋体" pitchFamily="2" charset="-122"/>
            </a:endParaRPr>
          </a:p>
        </p:txBody>
      </p:sp>
      <p:sp>
        <p:nvSpPr>
          <p:cNvPr id="102476" name="Oval 801"/>
          <p:cNvSpPr>
            <a:spLocks noChangeArrowheads="1"/>
          </p:cNvSpPr>
          <p:nvPr/>
        </p:nvSpPr>
        <p:spPr bwMode="auto">
          <a:xfrm>
            <a:off x="7493000" y="2687638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grpSp>
        <p:nvGrpSpPr>
          <p:cNvPr id="102477" name="Group 802"/>
          <p:cNvGrpSpPr>
            <a:grpSpLocks/>
          </p:cNvGrpSpPr>
          <p:nvPr/>
        </p:nvGrpSpPr>
        <p:grpSpPr bwMode="auto">
          <a:xfrm>
            <a:off x="7578725" y="2711450"/>
            <a:ext cx="179388" cy="65088"/>
            <a:chOff x="2848" y="848"/>
            <a:chExt cx="140" cy="98"/>
          </a:xfrm>
        </p:grpSpPr>
        <p:sp>
          <p:nvSpPr>
            <p:cNvPr id="103011" name="Line 803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012" name="Line 804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013" name="Line 805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2478" name="Group 806"/>
          <p:cNvGrpSpPr>
            <a:grpSpLocks/>
          </p:cNvGrpSpPr>
          <p:nvPr/>
        </p:nvGrpSpPr>
        <p:grpSpPr bwMode="auto">
          <a:xfrm flipV="1">
            <a:off x="7578725" y="2711450"/>
            <a:ext cx="179388" cy="65088"/>
            <a:chOff x="2848" y="848"/>
            <a:chExt cx="140" cy="98"/>
          </a:xfrm>
        </p:grpSpPr>
        <p:sp>
          <p:nvSpPr>
            <p:cNvPr id="103008" name="Line 807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009" name="Line 808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010" name="Line 809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02479" name="Oval 810"/>
          <p:cNvSpPr>
            <a:spLocks noChangeArrowheads="1"/>
          </p:cNvSpPr>
          <p:nvPr/>
        </p:nvSpPr>
        <p:spPr bwMode="auto">
          <a:xfrm>
            <a:off x="6086475" y="2498725"/>
            <a:ext cx="346075" cy="87313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2480" name="Line 811"/>
          <p:cNvSpPr>
            <a:spLocks noChangeShapeType="1"/>
          </p:cNvSpPr>
          <p:nvPr/>
        </p:nvSpPr>
        <p:spPr bwMode="auto">
          <a:xfrm>
            <a:off x="6086475" y="2490788"/>
            <a:ext cx="0" cy="53975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81" name="Line 812"/>
          <p:cNvSpPr>
            <a:spLocks noChangeShapeType="1"/>
          </p:cNvSpPr>
          <p:nvPr/>
        </p:nvSpPr>
        <p:spPr bwMode="auto">
          <a:xfrm>
            <a:off x="6432550" y="2490788"/>
            <a:ext cx="0" cy="53975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82" name="Rectangle 813"/>
          <p:cNvSpPr>
            <a:spLocks noChangeArrowheads="1"/>
          </p:cNvSpPr>
          <p:nvPr/>
        </p:nvSpPr>
        <p:spPr bwMode="auto">
          <a:xfrm>
            <a:off x="6086475" y="2490788"/>
            <a:ext cx="342900" cy="53975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zh-CN" altLang="en-US">
              <a:ea typeface="宋体" pitchFamily="2" charset="-122"/>
            </a:endParaRPr>
          </a:p>
        </p:txBody>
      </p:sp>
      <p:sp>
        <p:nvSpPr>
          <p:cNvPr id="102483" name="Oval 814"/>
          <p:cNvSpPr>
            <a:spLocks noChangeArrowheads="1"/>
          </p:cNvSpPr>
          <p:nvPr/>
        </p:nvSpPr>
        <p:spPr bwMode="auto">
          <a:xfrm>
            <a:off x="6083300" y="2427288"/>
            <a:ext cx="346075" cy="103187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grpSp>
        <p:nvGrpSpPr>
          <p:cNvPr id="102484" name="Group 815"/>
          <p:cNvGrpSpPr>
            <a:grpSpLocks/>
          </p:cNvGrpSpPr>
          <p:nvPr/>
        </p:nvGrpSpPr>
        <p:grpSpPr bwMode="auto">
          <a:xfrm>
            <a:off x="6167438" y="2449513"/>
            <a:ext cx="171450" cy="60325"/>
            <a:chOff x="2848" y="848"/>
            <a:chExt cx="140" cy="98"/>
          </a:xfrm>
        </p:grpSpPr>
        <p:sp>
          <p:nvSpPr>
            <p:cNvPr id="103005" name="Line 816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006" name="Line 817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007" name="Line 818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2485" name="Group 819"/>
          <p:cNvGrpSpPr>
            <a:grpSpLocks/>
          </p:cNvGrpSpPr>
          <p:nvPr/>
        </p:nvGrpSpPr>
        <p:grpSpPr bwMode="auto">
          <a:xfrm flipV="1">
            <a:off x="6167438" y="2449513"/>
            <a:ext cx="171450" cy="58737"/>
            <a:chOff x="2848" y="848"/>
            <a:chExt cx="140" cy="98"/>
          </a:xfrm>
        </p:grpSpPr>
        <p:sp>
          <p:nvSpPr>
            <p:cNvPr id="103002" name="Line 820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003" name="Line 821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004" name="Line 822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02486" name="Oval 823"/>
          <p:cNvSpPr>
            <a:spLocks noChangeArrowheads="1"/>
          </p:cNvSpPr>
          <p:nvPr/>
        </p:nvSpPr>
        <p:spPr bwMode="auto">
          <a:xfrm>
            <a:off x="5780088" y="3648075"/>
            <a:ext cx="346075" cy="87313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2487" name="Line 824"/>
          <p:cNvSpPr>
            <a:spLocks noChangeShapeType="1"/>
          </p:cNvSpPr>
          <p:nvPr/>
        </p:nvSpPr>
        <p:spPr bwMode="auto">
          <a:xfrm>
            <a:off x="5780088" y="3640138"/>
            <a:ext cx="0" cy="53975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88" name="Line 825"/>
          <p:cNvSpPr>
            <a:spLocks noChangeShapeType="1"/>
          </p:cNvSpPr>
          <p:nvPr/>
        </p:nvSpPr>
        <p:spPr bwMode="auto">
          <a:xfrm>
            <a:off x="6126163" y="3640138"/>
            <a:ext cx="0" cy="53975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89" name="Rectangle 826"/>
          <p:cNvSpPr>
            <a:spLocks noChangeArrowheads="1"/>
          </p:cNvSpPr>
          <p:nvPr/>
        </p:nvSpPr>
        <p:spPr bwMode="auto">
          <a:xfrm>
            <a:off x="5780088" y="3640138"/>
            <a:ext cx="342900" cy="53975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zh-CN" altLang="en-US">
              <a:ea typeface="宋体" pitchFamily="2" charset="-122"/>
            </a:endParaRPr>
          </a:p>
        </p:txBody>
      </p:sp>
      <p:sp>
        <p:nvSpPr>
          <p:cNvPr id="102490" name="Oval 827"/>
          <p:cNvSpPr>
            <a:spLocks noChangeArrowheads="1"/>
          </p:cNvSpPr>
          <p:nvPr/>
        </p:nvSpPr>
        <p:spPr bwMode="auto">
          <a:xfrm>
            <a:off x="5776913" y="3576638"/>
            <a:ext cx="346075" cy="103187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en-US">
              <a:ea typeface="宋体" pitchFamily="2" charset="-122"/>
            </a:endParaRPr>
          </a:p>
        </p:txBody>
      </p:sp>
      <p:grpSp>
        <p:nvGrpSpPr>
          <p:cNvPr id="102491" name="Group 828"/>
          <p:cNvGrpSpPr>
            <a:grpSpLocks/>
          </p:cNvGrpSpPr>
          <p:nvPr/>
        </p:nvGrpSpPr>
        <p:grpSpPr bwMode="auto">
          <a:xfrm>
            <a:off x="5861050" y="3598863"/>
            <a:ext cx="171450" cy="60325"/>
            <a:chOff x="2848" y="848"/>
            <a:chExt cx="140" cy="98"/>
          </a:xfrm>
        </p:grpSpPr>
        <p:sp>
          <p:nvSpPr>
            <p:cNvPr id="102999" name="Line 829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000" name="Line 830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001" name="Line 831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2492" name="Group 832"/>
          <p:cNvGrpSpPr>
            <a:grpSpLocks/>
          </p:cNvGrpSpPr>
          <p:nvPr/>
        </p:nvGrpSpPr>
        <p:grpSpPr bwMode="auto">
          <a:xfrm flipV="1">
            <a:off x="5861050" y="3598863"/>
            <a:ext cx="171450" cy="58737"/>
            <a:chOff x="2848" y="848"/>
            <a:chExt cx="140" cy="98"/>
          </a:xfrm>
        </p:grpSpPr>
        <p:sp>
          <p:nvSpPr>
            <p:cNvPr id="102996" name="Line 833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997" name="Line 834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998" name="Line 835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02493" name="Line 836"/>
          <p:cNvSpPr>
            <a:spLocks noChangeShapeType="1"/>
          </p:cNvSpPr>
          <p:nvPr/>
        </p:nvSpPr>
        <p:spPr bwMode="auto">
          <a:xfrm flipV="1">
            <a:off x="6978650" y="4005263"/>
            <a:ext cx="227013" cy="43656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494" name="Line 837"/>
          <p:cNvSpPr>
            <a:spLocks noChangeShapeType="1"/>
          </p:cNvSpPr>
          <p:nvPr/>
        </p:nvSpPr>
        <p:spPr bwMode="auto">
          <a:xfrm>
            <a:off x="7102475" y="3743325"/>
            <a:ext cx="163513" cy="1206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495" name="Line 838"/>
          <p:cNvSpPr>
            <a:spLocks noChangeShapeType="1"/>
          </p:cNvSpPr>
          <p:nvPr/>
        </p:nvSpPr>
        <p:spPr bwMode="auto">
          <a:xfrm>
            <a:off x="7199313" y="3663950"/>
            <a:ext cx="2794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496" name="Line 839"/>
          <p:cNvSpPr>
            <a:spLocks noChangeShapeType="1"/>
          </p:cNvSpPr>
          <p:nvPr/>
        </p:nvSpPr>
        <p:spPr bwMode="auto">
          <a:xfrm flipV="1">
            <a:off x="7435850" y="3749675"/>
            <a:ext cx="134938" cy="1047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497" name="Line 840"/>
          <p:cNvSpPr>
            <a:spLocks noChangeShapeType="1"/>
          </p:cNvSpPr>
          <p:nvPr/>
        </p:nvSpPr>
        <p:spPr bwMode="auto">
          <a:xfrm>
            <a:off x="6134100" y="3670300"/>
            <a:ext cx="6794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498" name="Line 841"/>
          <p:cNvSpPr>
            <a:spLocks noChangeShapeType="1"/>
          </p:cNvSpPr>
          <p:nvPr/>
        </p:nvSpPr>
        <p:spPr bwMode="auto">
          <a:xfrm>
            <a:off x="6429375" y="2517775"/>
            <a:ext cx="509588" cy="31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499" name="Line 842"/>
          <p:cNvSpPr>
            <a:spLocks noChangeShapeType="1"/>
          </p:cNvSpPr>
          <p:nvPr/>
        </p:nvSpPr>
        <p:spPr bwMode="auto">
          <a:xfrm>
            <a:off x="5995988" y="2346325"/>
            <a:ext cx="152400" cy="8255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00" name="Freeform 843"/>
          <p:cNvSpPr>
            <a:spLocks/>
          </p:cNvSpPr>
          <p:nvPr/>
        </p:nvSpPr>
        <p:spPr bwMode="auto">
          <a:xfrm>
            <a:off x="5316538" y="4352925"/>
            <a:ext cx="2979737" cy="1455738"/>
          </a:xfrm>
          <a:custGeom>
            <a:avLst/>
            <a:gdLst>
              <a:gd name="T0" fmla="*/ 2147483647 w 1877"/>
              <a:gd name="T1" fmla="*/ 2147483647 h 917"/>
              <a:gd name="T2" fmla="*/ 2147483647 w 1877"/>
              <a:gd name="T3" fmla="*/ 2147483647 h 917"/>
              <a:gd name="T4" fmla="*/ 2147483647 w 1877"/>
              <a:gd name="T5" fmla="*/ 2147483647 h 917"/>
              <a:gd name="T6" fmla="*/ 2147483647 w 1877"/>
              <a:gd name="T7" fmla="*/ 2147483647 h 917"/>
              <a:gd name="T8" fmla="*/ 2147483647 w 1877"/>
              <a:gd name="T9" fmla="*/ 2147483647 h 917"/>
              <a:gd name="T10" fmla="*/ 2147483647 w 1877"/>
              <a:gd name="T11" fmla="*/ 2147483647 h 917"/>
              <a:gd name="T12" fmla="*/ 2147483647 w 1877"/>
              <a:gd name="T13" fmla="*/ 2147483647 h 917"/>
              <a:gd name="T14" fmla="*/ 2147483647 w 1877"/>
              <a:gd name="T15" fmla="*/ 2147483647 h 917"/>
              <a:gd name="T16" fmla="*/ 2147483647 w 1877"/>
              <a:gd name="T17" fmla="*/ 2147483647 h 917"/>
              <a:gd name="T18" fmla="*/ 2147483647 w 1877"/>
              <a:gd name="T19" fmla="*/ 2147483647 h 917"/>
              <a:gd name="T20" fmla="*/ 2147483647 w 1877"/>
              <a:gd name="T21" fmla="*/ 2147483647 h 917"/>
              <a:gd name="T22" fmla="*/ 2147483647 w 1877"/>
              <a:gd name="T23" fmla="*/ 2147483647 h 917"/>
              <a:gd name="T24" fmla="*/ 2147483647 w 1877"/>
              <a:gd name="T25" fmla="*/ 2147483647 h 917"/>
              <a:gd name="T26" fmla="*/ 2147483647 w 1877"/>
              <a:gd name="T27" fmla="*/ 2147483647 h 917"/>
              <a:gd name="T28" fmla="*/ 2147483647 w 1877"/>
              <a:gd name="T29" fmla="*/ 2147483647 h 917"/>
              <a:gd name="T30" fmla="*/ 2147483647 w 1877"/>
              <a:gd name="T31" fmla="*/ 2147483647 h 91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77"/>
              <a:gd name="T49" fmla="*/ 0 h 917"/>
              <a:gd name="T50" fmla="*/ 1877 w 1877"/>
              <a:gd name="T51" fmla="*/ 917 h 91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01" name="Line 844"/>
          <p:cNvSpPr>
            <a:spLocks noChangeShapeType="1"/>
          </p:cNvSpPr>
          <p:nvPr/>
        </p:nvSpPr>
        <p:spPr bwMode="auto">
          <a:xfrm rot="-5400000">
            <a:off x="7551737" y="5089526"/>
            <a:ext cx="523875" cy="1397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502" name="Line 845"/>
          <p:cNvSpPr>
            <a:spLocks noChangeShapeType="1"/>
          </p:cNvSpPr>
          <p:nvPr/>
        </p:nvSpPr>
        <p:spPr bwMode="auto">
          <a:xfrm rot="5400000" flipV="1">
            <a:off x="7697788" y="5370513"/>
            <a:ext cx="3175" cy="8572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503" name="Line 846"/>
          <p:cNvSpPr>
            <a:spLocks noChangeShapeType="1"/>
          </p:cNvSpPr>
          <p:nvPr/>
        </p:nvSpPr>
        <p:spPr bwMode="auto">
          <a:xfrm rot="-5400000">
            <a:off x="7883525" y="5046663"/>
            <a:ext cx="0" cy="1143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02504" name="Group 847"/>
          <p:cNvGrpSpPr>
            <a:grpSpLocks/>
          </p:cNvGrpSpPr>
          <p:nvPr/>
        </p:nvGrpSpPr>
        <p:grpSpPr bwMode="auto">
          <a:xfrm>
            <a:off x="7462838" y="4756150"/>
            <a:ext cx="501650" cy="234950"/>
            <a:chOff x="4701" y="2996"/>
            <a:chExt cx="316" cy="148"/>
          </a:xfrm>
        </p:grpSpPr>
        <p:sp>
          <p:nvSpPr>
            <p:cNvPr id="102983" name="Oval 848"/>
            <p:cNvSpPr>
              <a:spLocks noChangeArrowheads="1"/>
            </p:cNvSpPr>
            <p:nvPr/>
          </p:nvSpPr>
          <p:spPr bwMode="auto">
            <a:xfrm>
              <a:off x="4704" y="3062"/>
              <a:ext cx="313" cy="82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02984" name="Line 849"/>
            <p:cNvSpPr>
              <a:spLocks noChangeShapeType="1"/>
            </p:cNvSpPr>
            <p:nvPr/>
          </p:nvSpPr>
          <p:spPr bwMode="auto">
            <a:xfrm>
              <a:off x="4704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985" name="Line 850"/>
            <p:cNvSpPr>
              <a:spLocks noChangeShapeType="1"/>
            </p:cNvSpPr>
            <p:nvPr/>
          </p:nvSpPr>
          <p:spPr bwMode="auto">
            <a:xfrm>
              <a:off x="5017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986" name="Rectangle 851"/>
            <p:cNvSpPr>
              <a:spLocks noChangeArrowheads="1"/>
            </p:cNvSpPr>
            <p:nvPr/>
          </p:nvSpPr>
          <p:spPr bwMode="auto">
            <a:xfrm>
              <a:off x="4704" y="3055"/>
              <a:ext cx="310" cy="5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02987" name="Oval 852"/>
            <p:cNvSpPr>
              <a:spLocks noChangeArrowheads="1"/>
            </p:cNvSpPr>
            <p:nvPr/>
          </p:nvSpPr>
          <p:spPr bwMode="auto">
            <a:xfrm>
              <a:off x="4701" y="2996"/>
              <a:ext cx="313" cy="96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grpSp>
          <p:nvGrpSpPr>
            <p:cNvPr id="102988" name="Group 853"/>
            <p:cNvGrpSpPr>
              <a:grpSpLocks/>
            </p:cNvGrpSpPr>
            <p:nvPr/>
          </p:nvGrpSpPr>
          <p:grpSpPr bwMode="auto">
            <a:xfrm>
              <a:off x="4776" y="3017"/>
              <a:ext cx="156" cy="56"/>
              <a:chOff x="2848" y="848"/>
              <a:chExt cx="140" cy="98"/>
            </a:xfrm>
          </p:grpSpPr>
          <p:sp>
            <p:nvSpPr>
              <p:cNvPr id="102993" name="Line 85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994" name="Line 85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995" name="Line 85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02989" name="Group 857"/>
            <p:cNvGrpSpPr>
              <a:grpSpLocks/>
            </p:cNvGrpSpPr>
            <p:nvPr/>
          </p:nvGrpSpPr>
          <p:grpSpPr bwMode="auto">
            <a:xfrm flipV="1">
              <a:off x="4776" y="3016"/>
              <a:ext cx="156" cy="56"/>
              <a:chOff x="2848" y="848"/>
              <a:chExt cx="140" cy="98"/>
            </a:xfrm>
          </p:grpSpPr>
          <p:sp>
            <p:nvSpPr>
              <p:cNvPr id="102990" name="Line 85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991" name="Line 85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992" name="Line 86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02505" name="Group 861"/>
          <p:cNvGrpSpPr>
            <a:grpSpLocks/>
          </p:cNvGrpSpPr>
          <p:nvPr/>
        </p:nvGrpSpPr>
        <p:grpSpPr bwMode="auto">
          <a:xfrm>
            <a:off x="6646863" y="4479925"/>
            <a:ext cx="501650" cy="234950"/>
            <a:chOff x="3600" y="219"/>
            <a:chExt cx="360" cy="175"/>
          </a:xfrm>
        </p:grpSpPr>
        <p:sp>
          <p:nvSpPr>
            <p:cNvPr id="102970" name="Oval 862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02971" name="Line 863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972" name="Line 864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973" name="Rectangle 865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02974" name="Oval 866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grpSp>
          <p:nvGrpSpPr>
            <p:cNvPr id="102975" name="Group 867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02980" name="Line 86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981" name="Line 86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982" name="Line 87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02976" name="Group 871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02977" name="Line 87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978" name="Line 87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979" name="Line 87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02506" name="Group 875"/>
          <p:cNvGrpSpPr>
            <a:grpSpLocks/>
          </p:cNvGrpSpPr>
          <p:nvPr/>
        </p:nvGrpSpPr>
        <p:grpSpPr bwMode="auto">
          <a:xfrm>
            <a:off x="5981700" y="4784725"/>
            <a:ext cx="501650" cy="234950"/>
            <a:chOff x="3600" y="219"/>
            <a:chExt cx="360" cy="175"/>
          </a:xfrm>
        </p:grpSpPr>
        <p:sp>
          <p:nvSpPr>
            <p:cNvPr id="102957" name="Oval 876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02958" name="Line 877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959" name="Line 878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960" name="Rectangle 879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02961" name="Oval 880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grpSp>
          <p:nvGrpSpPr>
            <p:cNvPr id="102962" name="Group 881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02967" name="Line 88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968" name="Line 88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969" name="Line 88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02963" name="Group 885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02964" name="Line 88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965" name="Line 88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966" name="Line 88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02507" name="Line 889"/>
          <p:cNvSpPr>
            <a:spLocks noChangeShapeType="1"/>
          </p:cNvSpPr>
          <p:nvPr/>
        </p:nvSpPr>
        <p:spPr bwMode="auto">
          <a:xfrm>
            <a:off x="7096125" y="4691063"/>
            <a:ext cx="358775" cy="1206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08" name="Line 890"/>
          <p:cNvSpPr>
            <a:spLocks noChangeShapeType="1"/>
          </p:cNvSpPr>
          <p:nvPr/>
        </p:nvSpPr>
        <p:spPr bwMode="auto">
          <a:xfrm flipV="1">
            <a:off x="6443663" y="4703763"/>
            <a:ext cx="277812" cy="1095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09" name="Line 891"/>
          <p:cNvSpPr>
            <a:spLocks noChangeShapeType="1"/>
          </p:cNvSpPr>
          <p:nvPr/>
        </p:nvSpPr>
        <p:spPr bwMode="auto">
          <a:xfrm flipV="1">
            <a:off x="6486525" y="4906963"/>
            <a:ext cx="9715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10" name="Line 892"/>
          <p:cNvSpPr>
            <a:spLocks noChangeShapeType="1"/>
          </p:cNvSpPr>
          <p:nvPr/>
        </p:nvSpPr>
        <p:spPr bwMode="auto">
          <a:xfrm flipH="1">
            <a:off x="5781675" y="4652963"/>
            <a:ext cx="254000" cy="4699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11" name="Line 893"/>
          <p:cNvSpPr>
            <a:spLocks noChangeShapeType="1"/>
          </p:cNvSpPr>
          <p:nvPr/>
        </p:nvSpPr>
        <p:spPr bwMode="auto">
          <a:xfrm>
            <a:off x="5807075" y="4703763"/>
            <a:ext cx="19685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12" name="Line 894"/>
          <p:cNvSpPr>
            <a:spLocks noChangeShapeType="1"/>
          </p:cNvSpPr>
          <p:nvPr/>
        </p:nvSpPr>
        <p:spPr bwMode="auto">
          <a:xfrm>
            <a:off x="5667375" y="5040313"/>
            <a:ext cx="153988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13" name="Line 895"/>
          <p:cNvSpPr>
            <a:spLocks noChangeShapeType="1"/>
          </p:cNvSpPr>
          <p:nvPr/>
        </p:nvSpPr>
        <p:spPr bwMode="auto">
          <a:xfrm>
            <a:off x="5918200" y="5119688"/>
            <a:ext cx="49212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14" name="Line 896"/>
          <p:cNvSpPr>
            <a:spLocks noChangeShapeType="1"/>
          </p:cNvSpPr>
          <p:nvPr/>
        </p:nvSpPr>
        <p:spPr bwMode="auto">
          <a:xfrm flipH="1">
            <a:off x="6159500" y="5027613"/>
            <a:ext cx="53975" cy="8572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15" name="Line 897"/>
          <p:cNvSpPr>
            <a:spLocks noChangeShapeType="1"/>
          </p:cNvSpPr>
          <p:nvPr/>
        </p:nvSpPr>
        <p:spPr bwMode="auto">
          <a:xfrm>
            <a:off x="5972175" y="5116513"/>
            <a:ext cx="1588" cy="8255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16" name="Line 898"/>
          <p:cNvSpPr>
            <a:spLocks noChangeShapeType="1"/>
          </p:cNvSpPr>
          <p:nvPr/>
        </p:nvSpPr>
        <p:spPr bwMode="auto">
          <a:xfrm flipH="1" flipV="1">
            <a:off x="6369050" y="5124450"/>
            <a:ext cx="0" cy="7620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17" name="Line 899"/>
          <p:cNvSpPr>
            <a:spLocks noChangeShapeType="1"/>
          </p:cNvSpPr>
          <p:nvPr/>
        </p:nvSpPr>
        <p:spPr bwMode="auto">
          <a:xfrm>
            <a:off x="6450013" y="4983163"/>
            <a:ext cx="503237" cy="26987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18" name="Line 900"/>
          <p:cNvSpPr>
            <a:spLocks noChangeShapeType="1"/>
          </p:cNvSpPr>
          <p:nvPr/>
        </p:nvSpPr>
        <p:spPr bwMode="auto">
          <a:xfrm>
            <a:off x="5899150" y="4918075"/>
            <a:ext cx="80963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19" name="Line 942"/>
          <p:cNvSpPr>
            <a:spLocks noChangeShapeType="1"/>
          </p:cNvSpPr>
          <p:nvPr/>
        </p:nvSpPr>
        <p:spPr bwMode="auto">
          <a:xfrm flipH="1">
            <a:off x="5988050" y="3440113"/>
            <a:ext cx="3175" cy="144462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20" name="Line 943"/>
          <p:cNvSpPr>
            <a:spLocks noChangeShapeType="1"/>
          </p:cNvSpPr>
          <p:nvPr/>
        </p:nvSpPr>
        <p:spPr bwMode="auto">
          <a:xfrm flipV="1">
            <a:off x="7285038" y="2422525"/>
            <a:ext cx="123825" cy="87313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21" name="Line 944"/>
          <p:cNvSpPr>
            <a:spLocks noChangeShapeType="1"/>
          </p:cNvSpPr>
          <p:nvPr/>
        </p:nvSpPr>
        <p:spPr bwMode="auto">
          <a:xfrm>
            <a:off x="7112000" y="2595563"/>
            <a:ext cx="0" cy="825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22" name="Line 945"/>
          <p:cNvSpPr>
            <a:spLocks noChangeShapeType="1"/>
          </p:cNvSpPr>
          <p:nvPr/>
        </p:nvSpPr>
        <p:spPr bwMode="auto">
          <a:xfrm flipV="1">
            <a:off x="7296150" y="2492375"/>
            <a:ext cx="263525" cy="2889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23" name="Line 946"/>
          <p:cNvSpPr>
            <a:spLocks noChangeShapeType="1"/>
          </p:cNvSpPr>
          <p:nvPr/>
        </p:nvSpPr>
        <p:spPr bwMode="auto">
          <a:xfrm>
            <a:off x="7648575" y="2490788"/>
            <a:ext cx="0" cy="1968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24" name="Line 947"/>
          <p:cNvSpPr>
            <a:spLocks noChangeShapeType="1"/>
          </p:cNvSpPr>
          <p:nvPr/>
        </p:nvSpPr>
        <p:spPr bwMode="auto">
          <a:xfrm>
            <a:off x="7302500" y="2797175"/>
            <a:ext cx="188913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25" name="Line 949"/>
          <p:cNvSpPr>
            <a:spLocks noChangeShapeType="1"/>
          </p:cNvSpPr>
          <p:nvPr/>
        </p:nvSpPr>
        <p:spPr bwMode="auto">
          <a:xfrm flipV="1">
            <a:off x="7716838" y="2190750"/>
            <a:ext cx="238125" cy="1682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26" name="Line 950"/>
          <p:cNvSpPr>
            <a:spLocks noChangeShapeType="1"/>
          </p:cNvSpPr>
          <p:nvPr/>
        </p:nvSpPr>
        <p:spPr bwMode="auto">
          <a:xfrm>
            <a:off x="7856538" y="2787650"/>
            <a:ext cx="1778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27" name="Line 951"/>
          <p:cNvSpPr>
            <a:spLocks noChangeShapeType="1"/>
          </p:cNvSpPr>
          <p:nvPr/>
        </p:nvSpPr>
        <p:spPr bwMode="auto">
          <a:xfrm flipH="1">
            <a:off x="7002463" y="2863850"/>
            <a:ext cx="98425" cy="7048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28" name="Line 952"/>
          <p:cNvSpPr>
            <a:spLocks noChangeShapeType="1"/>
          </p:cNvSpPr>
          <p:nvPr/>
        </p:nvSpPr>
        <p:spPr bwMode="auto">
          <a:xfrm flipH="1">
            <a:off x="7593013" y="2863850"/>
            <a:ext cx="111125" cy="7270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02529" name="Group 953"/>
          <p:cNvGrpSpPr>
            <a:grpSpLocks/>
          </p:cNvGrpSpPr>
          <p:nvPr/>
        </p:nvGrpSpPr>
        <p:grpSpPr bwMode="auto">
          <a:xfrm>
            <a:off x="6645275" y="4481513"/>
            <a:ext cx="501650" cy="234950"/>
            <a:chOff x="4701" y="2996"/>
            <a:chExt cx="316" cy="148"/>
          </a:xfrm>
        </p:grpSpPr>
        <p:sp>
          <p:nvSpPr>
            <p:cNvPr id="102944" name="Oval 954"/>
            <p:cNvSpPr>
              <a:spLocks noChangeArrowheads="1"/>
            </p:cNvSpPr>
            <p:nvPr/>
          </p:nvSpPr>
          <p:spPr bwMode="auto">
            <a:xfrm>
              <a:off x="4704" y="3062"/>
              <a:ext cx="313" cy="82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02945" name="Line 955"/>
            <p:cNvSpPr>
              <a:spLocks noChangeShapeType="1"/>
            </p:cNvSpPr>
            <p:nvPr/>
          </p:nvSpPr>
          <p:spPr bwMode="auto">
            <a:xfrm>
              <a:off x="4704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946" name="Line 956"/>
            <p:cNvSpPr>
              <a:spLocks noChangeShapeType="1"/>
            </p:cNvSpPr>
            <p:nvPr/>
          </p:nvSpPr>
          <p:spPr bwMode="auto">
            <a:xfrm>
              <a:off x="5017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947" name="Rectangle 957"/>
            <p:cNvSpPr>
              <a:spLocks noChangeArrowheads="1"/>
            </p:cNvSpPr>
            <p:nvPr/>
          </p:nvSpPr>
          <p:spPr bwMode="auto">
            <a:xfrm>
              <a:off x="4704" y="3055"/>
              <a:ext cx="310" cy="5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02948" name="Oval 958"/>
            <p:cNvSpPr>
              <a:spLocks noChangeArrowheads="1"/>
            </p:cNvSpPr>
            <p:nvPr/>
          </p:nvSpPr>
          <p:spPr bwMode="auto">
            <a:xfrm>
              <a:off x="4701" y="2996"/>
              <a:ext cx="313" cy="96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grpSp>
          <p:nvGrpSpPr>
            <p:cNvPr id="102949" name="Group 959"/>
            <p:cNvGrpSpPr>
              <a:grpSpLocks/>
            </p:cNvGrpSpPr>
            <p:nvPr/>
          </p:nvGrpSpPr>
          <p:grpSpPr bwMode="auto">
            <a:xfrm>
              <a:off x="4776" y="3017"/>
              <a:ext cx="156" cy="56"/>
              <a:chOff x="2848" y="848"/>
              <a:chExt cx="140" cy="98"/>
            </a:xfrm>
          </p:grpSpPr>
          <p:sp>
            <p:nvSpPr>
              <p:cNvPr id="102954" name="Line 96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955" name="Line 96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956" name="Line 96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02950" name="Group 963"/>
            <p:cNvGrpSpPr>
              <a:grpSpLocks/>
            </p:cNvGrpSpPr>
            <p:nvPr/>
          </p:nvGrpSpPr>
          <p:grpSpPr bwMode="auto">
            <a:xfrm flipV="1">
              <a:off x="4776" y="3016"/>
              <a:ext cx="156" cy="56"/>
              <a:chOff x="2848" y="848"/>
              <a:chExt cx="140" cy="98"/>
            </a:xfrm>
          </p:grpSpPr>
          <p:sp>
            <p:nvSpPr>
              <p:cNvPr id="102951" name="Line 96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952" name="Line 96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953" name="Line 96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02530" name="Group 967"/>
          <p:cNvGrpSpPr>
            <a:grpSpLocks/>
          </p:cNvGrpSpPr>
          <p:nvPr/>
        </p:nvGrpSpPr>
        <p:grpSpPr bwMode="auto">
          <a:xfrm>
            <a:off x="5980113" y="4783138"/>
            <a:ext cx="501650" cy="234950"/>
            <a:chOff x="4701" y="2996"/>
            <a:chExt cx="316" cy="148"/>
          </a:xfrm>
        </p:grpSpPr>
        <p:sp>
          <p:nvSpPr>
            <p:cNvPr id="102931" name="Oval 968"/>
            <p:cNvSpPr>
              <a:spLocks noChangeArrowheads="1"/>
            </p:cNvSpPr>
            <p:nvPr/>
          </p:nvSpPr>
          <p:spPr bwMode="auto">
            <a:xfrm>
              <a:off x="4704" y="3062"/>
              <a:ext cx="313" cy="82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02932" name="Line 969"/>
            <p:cNvSpPr>
              <a:spLocks noChangeShapeType="1"/>
            </p:cNvSpPr>
            <p:nvPr/>
          </p:nvSpPr>
          <p:spPr bwMode="auto">
            <a:xfrm>
              <a:off x="4704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933" name="Line 970"/>
            <p:cNvSpPr>
              <a:spLocks noChangeShapeType="1"/>
            </p:cNvSpPr>
            <p:nvPr/>
          </p:nvSpPr>
          <p:spPr bwMode="auto">
            <a:xfrm>
              <a:off x="5017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934" name="Rectangle 971"/>
            <p:cNvSpPr>
              <a:spLocks noChangeArrowheads="1"/>
            </p:cNvSpPr>
            <p:nvPr/>
          </p:nvSpPr>
          <p:spPr bwMode="auto">
            <a:xfrm>
              <a:off x="4704" y="3055"/>
              <a:ext cx="310" cy="5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02935" name="Oval 972"/>
            <p:cNvSpPr>
              <a:spLocks noChangeArrowheads="1"/>
            </p:cNvSpPr>
            <p:nvPr/>
          </p:nvSpPr>
          <p:spPr bwMode="auto">
            <a:xfrm>
              <a:off x="4701" y="2996"/>
              <a:ext cx="313" cy="96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grpSp>
          <p:nvGrpSpPr>
            <p:cNvPr id="102936" name="Group 973"/>
            <p:cNvGrpSpPr>
              <a:grpSpLocks/>
            </p:cNvGrpSpPr>
            <p:nvPr/>
          </p:nvGrpSpPr>
          <p:grpSpPr bwMode="auto">
            <a:xfrm>
              <a:off x="4776" y="3017"/>
              <a:ext cx="156" cy="56"/>
              <a:chOff x="2848" y="848"/>
              <a:chExt cx="140" cy="98"/>
            </a:xfrm>
          </p:grpSpPr>
          <p:sp>
            <p:nvSpPr>
              <p:cNvPr id="102941" name="Line 97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942" name="Line 97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943" name="Line 97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02937" name="Group 977"/>
            <p:cNvGrpSpPr>
              <a:grpSpLocks/>
            </p:cNvGrpSpPr>
            <p:nvPr/>
          </p:nvGrpSpPr>
          <p:grpSpPr bwMode="auto">
            <a:xfrm flipV="1">
              <a:off x="4776" y="3016"/>
              <a:ext cx="156" cy="56"/>
              <a:chOff x="2848" y="848"/>
              <a:chExt cx="140" cy="98"/>
            </a:xfrm>
          </p:grpSpPr>
          <p:sp>
            <p:nvSpPr>
              <p:cNvPr id="102938" name="Line 97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939" name="Line 97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940" name="Line 98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102531" name="Picture 1020" descr="imgyjavg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938" y="1878013"/>
            <a:ext cx="3683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532" name="Group 1021"/>
          <p:cNvGrpSpPr>
            <a:grpSpLocks/>
          </p:cNvGrpSpPr>
          <p:nvPr/>
        </p:nvGrpSpPr>
        <p:grpSpPr bwMode="auto">
          <a:xfrm>
            <a:off x="7464425" y="5226050"/>
            <a:ext cx="198438" cy="365125"/>
            <a:chOff x="4702" y="3292"/>
            <a:chExt cx="125" cy="230"/>
          </a:xfrm>
        </p:grpSpPr>
        <p:sp>
          <p:nvSpPr>
            <p:cNvPr id="102923" name="AutoShape 1022"/>
            <p:cNvSpPr>
              <a:spLocks noChangeArrowheads="1"/>
            </p:cNvSpPr>
            <p:nvPr/>
          </p:nvSpPr>
          <p:spPr bwMode="auto">
            <a:xfrm>
              <a:off x="4702" y="3469"/>
              <a:ext cx="125" cy="53"/>
            </a:xfrm>
            <a:prstGeom prst="parallelogram">
              <a:avLst>
                <a:gd name="adj" fmla="val 90856"/>
              </a:avLst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02924" name="Rectangle 1023"/>
            <p:cNvSpPr>
              <a:spLocks noChangeArrowheads="1"/>
            </p:cNvSpPr>
            <p:nvPr/>
          </p:nvSpPr>
          <p:spPr bwMode="auto">
            <a:xfrm>
              <a:off x="4765" y="3293"/>
              <a:ext cx="58" cy="17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02925" name="Rectangle 1024"/>
            <p:cNvSpPr>
              <a:spLocks noChangeArrowheads="1"/>
            </p:cNvSpPr>
            <p:nvPr/>
          </p:nvSpPr>
          <p:spPr bwMode="auto">
            <a:xfrm>
              <a:off x="4703" y="3344"/>
              <a:ext cx="79" cy="177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02926" name="AutoShape 1025"/>
            <p:cNvSpPr>
              <a:spLocks noChangeArrowheads="1"/>
            </p:cNvSpPr>
            <p:nvPr/>
          </p:nvSpPr>
          <p:spPr bwMode="auto">
            <a:xfrm>
              <a:off x="4702" y="3292"/>
              <a:ext cx="125" cy="53"/>
            </a:xfrm>
            <a:prstGeom prst="parallelogram">
              <a:avLst>
                <a:gd name="adj" fmla="val 90856"/>
              </a:avLst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02927" name="Line 1026"/>
            <p:cNvSpPr>
              <a:spLocks noChangeShapeType="1"/>
            </p:cNvSpPr>
            <p:nvPr/>
          </p:nvSpPr>
          <p:spPr bwMode="auto">
            <a:xfrm>
              <a:off x="4827" y="3296"/>
              <a:ext cx="0" cy="17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928" name="Line 1027"/>
            <p:cNvSpPr>
              <a:spLocks noChangeShapeType="1"/>
            </p:cNvSpPr>
            <p:nvPr/>
          </p:nvSpPr>
          <p:spPr bwMode="auto">
            <a:xfrm flipH="1">
              <a:off x="4782" y="3469"/>
              <a:ext cx="45" cy="5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929" name="Rectangle 1028"/>
            <p:cNvSpPr>
              <a:spLocks noChangeArrowheads="1"/>
            </p:cNvSpPr>
            <p:nvPr/>
          </p:nvSpPr>
          <p:spPr bwMode="auto">
            <a:xfrm>
              <a:off x="4713" y="3367"/>
              <a:ext cx="52" cy="102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02930" name="Rectangle 1029"/>
            <p:cNvSpPr>
              <a:spLocks noChangeArrowheads="1"/>
            </p:cNvSpPr>
            <p:nvPr/>
          </p:nvSpPr>
          <p:spPr bwMode="auto">
            <a:xfrm>
              <a:off x="4720" y="3398"/>
              <a:ext cx="40" cy="36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102533" name="Group 1030"/>
          <p:cNvGrpSpPr>
            <a:grpSpLocks/>
          </p:cNvGrpSpPr>
          <p:nvPr/>
        </p:nvGrpSpPr>
        <p:grpSpPr bwMode="auto">
          <a:xfrm>
            <a:off x="7926388" y="4949825"/>
            <a:ext cx="198437" cy="365125"/>
            <a:chOff x="4702" y="3292"/>
            <a:chExt cx="125" cy="230"/>
          </a:xfrm>
        </p:grpSpPr>
        <p:sp>
          <p:nvSpPr>
            <p:cNvPr id="102915" name="AutoShape 1031"/>
            <p:cNvSpPr>
              <a:spLocks noChangeArrowheads="1"/>
            </p:cNvSpPr>
            <p:nvPr/>
          </p:nvSpPr>
          <p:spPr bwMode="auto">
            <a:xfrm>
              <a:off x="4702" y="3469"/>
              <a:ext cx="125" cy="53"/>
            </a:xfrm>
            <a:prstGeom prst="parallelogram">
              <a:avLst>
                <a:gd name="adj" fmla="val 90856"/>
              </a:avLst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02916" name="Rectangle 1032"/>
            <p:cNvSpPr>
              <a:spLocks noChangeArrowheads="1"/>
            </p:cNvSpPr>
            <p:nvPr/>
          </p:nvSpPr>
          <p:spPr bwMode="auto">
            <a:xfrm>
              <a:off x="4765" y="3293"/>
              <a:ext cx="58" cy="17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02917" name="Rectangle 1033"/>
            <p:cNvSpPr>
              <a:spLocks noChangeArrowheads="1"/>
            </p:cNvSpPr>
            <p:nvPr/>
          </p:nvSpPr>
          <p:spPr bwMode="auto">
            <a:xfrm>
              <a:off x="4703" y="3344"/>
              <a:ext cx="79" cy="177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02918" name="AutoShape 1034"/>
            <p:cNvSpPr>
              <a:spLocks noChangeArrowheads="1"/>
            </p:cNvSpPr>
            <p:nvPr/>
          </p:nvSpPr>
          <p:spPr bwMode="auto">
            <a:xfrm>
              <a:off x="4702" y="3292"/>
              <a:ext cx="125" cy="53"/>
            </a:xfrm>
            <a:prstGeom prst="parallelogram">
              <a:avLst>
                <a:gd name="adj" fmla="val 90856"/>
              </a:avLst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02919" name="Line 1035"/>
            <p:cNvSpPr>
              <a:spLocks noChangeShapeType="1"/>
            </p:cNvSpPr>
            <p:nvPr/>
          </p:nvSpPr>
          <p:spPr bwMode="auto">
            <a:xfrm>
              <a:off x="4827" y="3296"/>
              <a:ext cx="0" cy="17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920" name="Line 1036"/>
            <p:cNvSpPr>
              <a:spLocks noChangeShapeType="1"/>
            </p:cNvSpPr>
            <p:nvPr/>
          </p:nvSpPr>
          <p:spPr bwMode="auto">
            <a:xfrm flipH="1">
              <a:off x="4782" y="3469"/>
              <a:ext cx="45" cy="5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921" name="Rectangle 1037"/>
            <p:cNvSpPr>
              <a:spLocks noChangeArrowheads="1"/>
            </p:cNvSpPr>
            <p:nvPr/>
          </p:nvSpPr>
          <p:spPr bwMode="auto">
            <a:xfrm>
              <a:off x="4713" y="3367"/>
              <a:ext cx="52" cy="102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02922" name="Rectangle 1038"/>
            <p:cNvSpPr>
              <a:spLocks noChangeArrowheads="1"/>
            </p:cNvSpPr>
            <p:nvPr/>
          </p:nvSpPr>
          <p:spPr bwMode="auto">
            <a:xfrm>
              <a:off x="4720" y="3398"/>
              <a:ext cx="40" cy="36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sp>
        <p:nvSpPr>
          <p:cNvPr id="102534" name="AutoShape 1040"/>
          <p:cNvSpPr>
            <a:spLocks noChangeAspect="1" noChangeArrowheads="1" noTextEdit="1"/>
          </p:cNvSpPr>
          <p:nvPr/>
        </p:nvSpPr>
        <p:spPr bwMode="auto">
          <a:xfrm>
            <a:off x="7143750" y="5394325"/>
            <a:ext cx="233363" cy="25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35" name="Freeform 1041"/>
          <p:cNvSpPr>
            <a:spLocks/>
          </p:cNvSpPr>
          <p:nvPr/>
        </p:nvSpPr>
        <p:spPr bwMode="auto">
          <a:xfrm>
            <a:off x="7145338" y="5394325"/>
            <a:ext cx="231775" cy="252413"/>
          </a:xfrm>
          <a:custGeom>
            <a:avLst/>
            <a:gdLst>
              <a:gd name="T0" fmla="*/ 2147483647 w 1894"/>
              <a:gd name="T1" fmla="*/ 0 h 1904"/>
              <a:gd name="T2" fmla="*/ 2147483647 w 1894"/>
              <a:gd name="T3" fmla="*/ 0 h 1904"/>
              <a:gd name="T4" fmla="*/ 2147483647 w 1894"/>
              <a:gd name="T5" fmla="*/ 2147483647 h 1904"/>
              <a:gd name="T6" fmla="*/ 2147483647 w 1894"/>
              <a:gd name="T7" fmla="*/ 2147483647 h 1904"/>
              <a:gd name="T8" fmla="*/ 2147483647 w 1894"/>
              <a:gd name="T9" fmla="*/ 2147483647 h 1904"/>
              <a:gd name="T10" fmla="*/ 2147483647 w 1894"/>
              <a:gd name="T11" fmla="*/ 2147483647 h 1904"/>
              <a:gd name="T12" fmla="*/ 2147483647 w 1894"/>
              <a:gd name="T13" fmla="*/ 2147483647 h 1904"/>
              <a:gd name="T14" fmla="*/ 2147483647 w 1894"/>
              <a:gd name="T15" fmla="*/ 2147483647 h 1904"/>
              <a:gd name="T16" fmla="*/ 2147483647 w 1894"/>
              <a:gd name="T17" fmla="*/ 2147483647 h 1904"/>
              <a:gd name="T18" fmla="*/ 2147483647 w 1894"/>
              <a:gd name="T19" fmla="*/ 2147483647 h 1904"/>
              <a:gd name="T20" fmla="*/ 2147483647 w 1894"/>
              <a:gd name="T21" fmla="*/ 2147483647 h 1904"/>
              <a:gd name="T22" fmla="*/ 2147483647 w 1894"/>
              <a:gd name="T23" fmla="*/ 2147483647 h 1904"/>
              <a:gd name="T24" fmla="*/ 2147483647 w 1894"/>
              <a:gd name="T25" fmla="*/ 2147483647 h 1904"/>
              <a:gd name="T26" fmla="*/ 2147483647 w 1894"/>
              <a:gd name="T27" fmla="*/ 2147483647 h 1904"/>
              <a:gd name="T28" fmla="*/ 2147483647 w 1894"/>
              <a:gd name="T29" fmla="*/ 2147483647 h 1904"/>
              <a:gd name="T30" fmla="*/ 2147483647 w 1894"/>
              <a:gd name="T31" fmla="*/ 2147483647 h 1904"/>
              <a:gd name="T32" fmla="*/ 2147483647 w 1894"/>
              <a:gd name="T33" fmla="*/ 2147483647 h 1904"/>
              <a:gd name="T34" fmla="*/ 2147483647 w 1894"/>
              <a:gd name="T35" fmla="*/ 2147483647 h 1904"/>
              <a:gd name="T36" fmla="*/ 2147483647 w 1894"/>
              <a:gd name="T37" fmla="*/ 2147483647 h 1904"/>
              <a:gd name="T38" fmla="*/ 2147483647 w 1894"/>
              <a:gd name="T39" fmla="*/ 2147483647 h 1904"/>
              <a:gd name="T40" fmla="*/ 2147483647 w 1894"/>
              <a:gd name="T41" fmla="*/ 2147483647 h 1904"/>
              <a:gd name="T42" fmla="*/ 2147483647 w 1894"/>
              <a:gd name="T43" fmla="*/ 2147483647 h 1904"/>
              <a:gd name="T44" fmla="*/ 2147483647 w 1894"/>
              <a:gd name="T45" fmla="*/ 2147483647 h 1904"/>
              <a:gd name="T46" fmla="*/ 2147483647 w 1894"/>
              <a:gd name="T47" fmla="*/ 2147483647 h 1904"/>
              <a:gd name="T48" fmla="*/ 2147483647 w 1894"/>
              <a:gd name="T49" fmla="*/ 2147483647 h 1904"/>
              <a:gd name="T50" fmla="*/ 2147483647 w 1894"/>
              <a:gd name="T51" fmla="*/ 2147483647 h 1904"/>
              <a:gd name="T52" fmla="*/ 2147483647 w 1894"/>
              <a:gd name="T53" fmla="*/ 2147483647 h 1904"/>
              <a:gd name="T54" fmla="*/ 2147483647 w 1894"/>
              <a:gd name="T55" fmla="*/ 2147483647 h 1904"/>
              <a:gd name="T56" fmla="*/ 2147483647 w 1894"/>
              <a:gd name="T57" fmla="*/ 2147483647 h 1904"/>
              <a:gd name="T58" fmla="*/ 2147483647 w 1894"/>
              <a:gd name="T59" fmla="*/ 2147483647 h 1904"/>
              <a:gd name="T60" fmla="*/ 2147483647 w 1894"/>
              <a:gd name="T61" fmla="*/ 2147483647 h 1904"/>
              <a:gd name="T62" fmla="*/ 2147483647 w 1894"/>
              <a:gd name="T63" fmla="*/ 2147483647 h 1904"/>
              <a:gd name="T64" fmla="*/ 2147483647 w 1894"/>
              <a:gd name="T65" fmla="*/ 2147483647 h 1904"/>
              <a:gd name="T66" fmla="*/ 2147483647 w 1894"/>
              <a:gd name="T67" fmla="*/ 2147483647 h 1904"/>
              <a:gd name="T68" fmla="*/ 2147483647 w 1894"/>
              <a:gd name="T69" fmla="*/ 2147483647 h 1904"/>
              <a:gd name="T70" fmla="*/ 2147483647 w 1894"/>
              <a:gd name="T71" fmla="*/ 2147483647 h 1904"/>
              <a:gd name="T72" fmla="*/ 2147483647 w 1894"/>
              <a:gd name="T73" fmla="*/ 2147483647 h 1904"/>
              <a:gd name="T74" fmla="*/ 2147483647 w 1894"/>
              <a:gd name="T75" fmla="*/ 2147483647 h 1904"/>
              <a:gd name="T76" fmla="*/ 2147483647 w 1894"/>
              <a:gd name="T77" fmla="*/ 2147483647 h 1904"/>
              <a:gd name="T78" fmla="*/ 2147483647 w 1894"/>
              <a:gd name="T79" fmla="*/ 2147483647 h 1904"/>
              <a:gd name="T80" fmla="*/ 0 w 1894"/>
              <a:gd name="T81" fmla="*/ 2147483647 h 1904"/>
              <a:gd name="T82" fmla="*/ 2147483647 w 1894"/>
              <a:gd name="T83" fmla="*/ 2147483647 h 1904"/>
              <a:gd name="T84" fmla="*/ 2147483647 w 1894"/>
              <a:gd name="T85" fmla="*/ 2147483647 h 1904"/>
              <a:gd name="T86" fmla="*/ 2147483647 w 1894"/>
              <a:gd name="T87" fmla="*/ 2147483647 h 1904"/>
              <a:gd name="T88" fmla="*/ 2147483647 w 1894"/>
              <a:gd name="T89" fmla="*/ 2147483647 h 1904"/>
              <a:gd name="T90" fmla="*/ 2147483647 w 1894"/>
              <a:gd name="T91" fmla="*/ 2147483647 h 1904"/>
              <a:gd name="T92" fmla="*/ 2147483647 w 1894"/>
              <a:gd name="T93" fmla="*/ 2147483647 h 1904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894"/>
              <a:gd name="T142" fmla="*/ 0 h 1904"/>
              <a:gd name="T143" fmla="*/ 1894 w 1894"/>
              <a:gd name="T144" fmla="*/ 1904 h 1904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894" h="1904">
                <a:moveTo>
                  <a:pt x="651" y="0"/>
                </a:moveTo>
                <a:lnTo>
                  <a:pt x="653" y="0"/>
                </a:lnTo>
                <a:lnTo>
                  <a:pt x="659" y="0"/>
                </a:lnTo>
                <a:lnTo>
                  <a:pt x="668" y="0"/>
                </a:lnTo>
                <a:lnTo>
                  <a:pt x="682" y="0"/>
                </a:lnTo>
                <a:lnTo>
                  <a:pt x="699" y="1"/>
                </a:lnTo>
                <a:lnTo>
                  <a:pt x="720" y="1"/>
                </a:lnTo>
                <a:lnTo>
                  <a:pt x="742" y="3"/>
                </a:lnTo>
                <a:lnTo>
                  <a:pt x="769" y="4"/>
                </a:lnTo>
                <a:lnTo>
                  <a:pt x="799" y="6"/>
                </a:lnTo>
                <a:lnTo>
                  <a:pt x="831" y="8"/>
                </a:lnTo>
                <a:lnTo>
                  <a:pt x="865" y="10"/>
                </a:lnTo>
                <a:lnTo>
                  <a:pt x="902" y="13"/>
                </a:lnTo>
                <a:lnTo>
                  <a:pt x="941" y="17"/>
                </a:lnTo>
                <a:lnTo>
                  <a:pt x="982" y="21"/>
                </a:lnTo>
                <a:lnTo>
                  <a:pt x="1025" y="26"/>
                </a:lnTo>
                <a:lnTo>
                  <a:pt x="1070" y="32"/>
                </a:lnTo>
                <a:lnTo>
                  <a:pt x="1116" y="38"/>
                </a:lnTo>
                <a:lnTo>
                  <a:pt x="1164" y="46"/>
                </a:lnTo>
                <a:lnTo>
                  <a:pt x="1213" y="55"/>
                </a:lnTo>
                <a:lnTo>
                  <a:pt x="1263" y="63"/>
                </a:lnTo>
                <a:lnTo>
                  <a:pt x="1315" y="73"/>
                </a:lnTo>
                <a:lnTo>
                  <a:pt x="1366" y="85"/>
                </a:lnTo>
                <a:lnTo>
                  <a:pt x="1418" y="97"/>
                </a:lnTo>
                <a:lnTo>
                  <a:pt x="1472" y="111"/>
                </a:lnTo>
                <a:lnTo>
                  <a:pt x="1525" y="125"/>
                </a:lnTo>
                <a:lnTo>
                  <a:pt x="1579" y="141"/>
                </a:lnTo>
                <a:lnTo>
                  <a:pt x="1632" y="159"/>
                </a:lnTo>
                <a:lnTo>
                  <a:pt x="1685" y="177"/>
                </a:lnTo>
                <a:lnTo>
                  <a:pt x="1739" y="197"/>
                </a:lnTo>
                <a:lnTo>
                  <a:pt x="1791" y="218"/>
                </a:lnTo>
                <a:lnTo>
                  <a:pt x="1843" y="241"/>
                </a:lnTo>
                <a:lnTo>
                  <a:pt x="1894" y="266"/>
                </a:lnTo>
                <a:lnTo>
                  <a:pt x="1729" y="1139"/>
                </a:lnTo>
                <a:lnTo>
                  <a:pt x="1733" y="1140"/>
                </a:lnTo>
                <a:lnTo>
                  <a:pt x="1742" y="1146"/>
                </a:lnTo>
                <a:lnTo>
                  <a:pt x="1755" y="1156"/>
                </a:lnTo>
                <a:lnTo>
                  <a:pt x="1768" y="1173"/>
                </a:lnTo>
                <a:lnTo>
                  <a:pt x="1778" y="1199"/>
                </a:lnTo>
                <a:lnTo>
                  <a:pt x="1781" y="1234"/>
                </a:lnTo>
                <a:lnTo>
                  <a:pt x="1777" y="1281"/>
                </a:lnTo>
                <a:lnTo>
                  <a:pt x="1760" y="1341"/>
                </a:lnTo>
                <a:lnTo>
                  <a:pt x="1472" y="1765"/>
                </a:lnTo>
                <a:lnTo>
                  <a:pt x="1432" y="1765"/>
                </a:lnTo>
                <a:lnTo>
                  <a:pt x="1324" y="1904"/>
                </a:lnTo>
                <a:lnTo>
                  <a:pt x="1322" y="1904"/>
                </a:lnTo>
                <a:lnTo>
                  <a:pt x="1315" y="1903"/>
                </a:lnTo>
                <a:lnTo>
                  <a:pt x="1304" y="1902"/>
                </a:lnTo>
                <a:lnTo>
                  <a:pt x="1290" y="1900"/>
                </a:lnTo>
                <a:lnTo>
                  <a:pt x="1270" y="1897"/>
                </a:lnTo>
                <a:lnTo>
                  <a:pt x="1249" y="1894"/>
                </a:lnTo>
                <a:lnTo>
                  <a:pt x="1223" y="1891"/>
                </a:lnTo>
                <a:lnTo>
                  <a:pt x="1194" y="1887"/>
                </a:lnTo>
                <a:lnTo>
                  <a:pt x="1162" y="1881"/>
                </a:lnTo>
                <a:lnTo>
                  <a:pt x="1128" y="1876"/>
                </a:lnTo>
                <a:lnTo>
                  <a:pt x="1091" y="1869"/>
                </a:lnTo>
                <a:lnTo>
                  <a:pt x="1050" y="1862"/>
                </a:lnTo>
                <a:lnTo>
                  <a:pt x="1008" y="1854"/>
                </a:lnTo>
                <a:lnTo>
                  <a:pt x="964" y="1845"/>
                </a:lnTo>
                <a:lnTo>
                  <a:pt x="918" y="1835"/>
                </a:lnTo>
                <a:lnTo>
                  <a:pt x="870" y="1824"/>
                </a:lnTo>
                <a:lnTo>
                  <a:pt x="820" y="1813"/>
                </a:lnTo>
                <a:lnTo>
                  <a:pt x="769" y="1800"/>
                </a:lnTo>
                <a:lnTo>
                  <a:pt x="717" y="1786"/>
                </a:lnTo>
                <a:lnTo>
                  <a:pt x="664" y="1772"/>
                </a:lnTo>
                <a:lnTo>
                  <a:pt x="610" y="1755"/>
                </a:lnTo>
                <a:lnTo>
                  <a:pt x="555" y="1738"/>
                </a:lnTo>
                <a:lnTo>
                  <a:pt x="501" y="1720"/>
                </a:lnTo>
                <a:lnTo>
                  <a:pt x="445" y="1701"/>
                </a:lnTo>
                <a:lnTo>
                  <a:pt x="390" y="1681"/>
                </a:lnTo>
                <a:lnTo>
                  <a:pt x="334" y="1659"/>
                </a:lnTo>
                <a:lnTo>
                  <a:pt x="280" y="1636"/>
                </a:lnTo>
                <a:lnTo>
                  <a:pt x="225" y="1611"/>
                </a:lnTo>
                <a:lnTo>
                  <a:pt x="172" y="1585"/>
                </a:lnTo>
                <a:lnTo>
                  <a:pt x="119" y="1559"/>
                </a:lnTo>
                <a:lnTo>
                  <a:pt x="67" y="1530"/>
                </a:lnTo>
                <a:lnTo>
                  <a:pt x="17" y="1500"/>
                </a:lnTo>
                <a:lnTo>
                  <a:pt x="16" y="1495"/>
                </a:lnTo>
                <a:lnTo>
                  <a:pt x="12" y="1480"/>
                </a:lnTo>
                <a:lnTo>
                  <a:pt x="8" y="1457"/>
                </a:lnTo>
                <a:lnTo>
                  <a:pt x="4" y="1430"/>
                </a:lnTo>
                <a:lnTo>
                  <a:pt x="0" y="1401"/>
                </a:lnTo>
                <a:lnTo>
                  <a:pt x="0" y="1370"/>
                </a:lnTo>
                <a:lnTo>
                  <a:pt x="4" y="1343"/>
                </a:lnTo>
                <a:lnTo>
                  <a:pt x="12" y="1319"/>
                </a:lnTo>
                <a:lnTo>
                  <a:pt x="388" y="965"/>
                </a:lnTo>
                <a:lnTo>
                  <a:pt x="387" y="961"/>
                </a:lnTo>
                <a:lnTo>
                  <a:pt x="386" y="952"/>
                </a:lnTo>
                <a:lnTo>
                  <a:pt x="386" y="936"/>
                </a:lnTo>
                <a:lnTo>
                  <a:pt x="390" y="917"/>
                </a:lnTo>
                <a:lnTo>
                  <a:pt x="397" y="893"/>
                </a:lnTo>
                <a:lnTo>
                  <a:pt x="412" y="868"/>
                </a:lnTo>
                <a:lnTo>
                  <a:pt x="435" y="841"/>
                </a:lnTo>
                <a:lnTo>
                  <a:pt x="468" y="814"/>
                </a:lnTo>
                <a:lnTo>
                  <a:pt x="65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536" name="Freeform 1042"/>
          <p:cNvSpPr>
            <a:spLocks/>
          </p:cNvSpPr>
          <p:nvPr/>
        </p:nvSpPr>
        <p:spPr bwMode="auto">
          <a:xfrm>
            <a:off x="7173913" y="5554663"/>
            <a:ext cx="134937" cy="42862"/>
          </a:xfrm>
          <a:custGeom>
            <a:avLst/>
            <a:gdLst>
              <a:gd name="T0" fmla="*/ 2147483647 w 1106"/>
              <a:gd name="T1" fmla="*/ 0 h 331"/>
              <a:gd name="T2" fmla="*/ 2147483647 w 1106"/>
              <a:gd name="T3" fmla="*/ 2147483647 h 331"/>
              <a:gd name="T4" fmla="*/ 2147483647 w 1106"/>
              <a:gd name="T5" fmla="*/ 2147483647 h 331"/>
              <a:gd name="T6" fmla="*/ 0 w 1106"/>
              <a:gd name="T7" fmla="*/ 2147483647 h 331"/>
              <a:gd name="T8" fmla="*/ 2147483647 w 1106"/>
              <a:gd name="T9" fmla="*/ 0 h 33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06"/>
              <a:gd name="T16" fmla="*/ 0 h 331"/>
              <a:gd name="T17" fmla="*/ 1106 w 1106"/>
              <a:gd name="T18" fmla="*/ 331 h 33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06" h="331">
                <a:moveTo>
                  <a:pt x="40" y="0"/>
                </a:moveTo>
                <a:lnTo>
                  <a:pt x="1106" y="277"/>
                </a:lnTo>
                <a:lnTo>
                  <a:pt x="1071" y="331"/>
                </a:lnTo>
                <a:lnTo>
                  <a:pt x="0" y="36"/>
                </a:lnTo>
                <a:lnTo>
                  <a:pt x="4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37" name="Freeform 1043"/>
          <p:cNvSpPr>
            <a:spLocks/>
          </p:cNvSpPr>
          <p:nvPr/>
        </p:nvSpPr>
        <p:spPr bwMode="auto">
          <a:xfrm>
            <a:off x="7151688" y="5573713"/>
            <a:ext cx="157162" cy="66675"/>
          </a:xfrm>
          <a:custGeom>
            <a:avLst/>
            <a:gdLst>
              <a:gd name="T0" fmla="*/ 2147483647 w 1285"/>
              <a:gd name="T1" fmla="*/ 2147483647 h 505"/>
              <a:gd name="T2" fmla="*/ 2147483647 w 1285"/>
              <a:gd name="T3" fmla="*/ 2147483647 h 505"/>
              <a:gd name="T4" fmla="*/ 2147483647 w 1285"/>
              <a:gd name="T5" fmla="*/ 2147483647 h 505"/>
              <a:gd name="T6" fmla="*/ 2147483647 w 1285"/>
              <a:gd name="T7" fmla="*/ 2147483647 h 505"/>
              <a:gd name="T8" fmla="*/ 2147483647 w 1285"/>
              <a:gd name="T9" fmla="*/ 2147483647 h 505"/>
              <a:gd name="T10" fmla="*/ 2147483647 w 1285"/>
              <a:gd name="T11" fmla="*/ 2147483647 h 505"/>
              <a:gd name="T12" fmla="*/ 2147483647 w 1285"/>
              <a:gd name="T13" fmla="*/ 2147483647 h 505"/>
              <a:gd name="T14" fmla="*/ 2147483647 w 1285"/>
              <a:gd name="T15" fmla="*/ 2147483647 h 505"/>
              <a:gd name="T16" fmla="*/ 2147483647 w 1285"/>
              <a:gd name="T17" fmla="*/ 2147483647 h 505"/>
              <a:gd name="T18" fmla="*/ 2147483647 w 1285"/>
              <a:gd name="T19" fmla="*/ 2147483647 h 505"/>
              <a:gd name="T20" fmla="*/ 2147483647 w 1285"/>
              <a:gd name="T21" fmla="*/ 2147483647 h 505"/>
              <a:gd name="T22" fmla="*/ 2147483647 w 1285"/>
              <a:gd name="T23" fmla="*/ 2147483647 h 505"/>
              <a:gd name="T24" fmla="*/ 2147483647 w 1285"/>
              <a:gd name="T25" fmla="*/ 2147483647 h 505"/>
              <a:gd name="T26" fmla="*/ 2147483647 w 1285"/>
              <a:gd name="T27" fmla="*/ 2147483647 h 505"/>
              <a:gd name="T28" fmla="*/ 2147483647 w 1285"/>
              <a:gd name="T29" fmla="*/ 2147483647 h 505"/>
              <a:gd name="T30" fmla="*/ 2147483647 w 1285"/>
              <a:gd name="T31" fmla="*/ 2147483647 h 505"/>
              <a:gd name="T32" fmla="*/ 2147483647 w 1285"/>
              <a:gd name="T33" fmla="*/ 2147483647 h 505"/>
              <a:gd name="T34" fmla="*/ 2147483647 w 1285"/>
              <a:gd name="T35" fmla="*/ 2147483647 h 505"/>
              <a:gd name="T36" fmla="*/ 0 w 1285"/>
              <a:gd name="T37" fmla="*/ 2147483647 h 505"/>
              <a:gd name="T38" fmla="*/ 2147483647 w 1285"/>
              <a:gd name="T39" fmla="*/ 2147483647 h 505"/>
              <a:gd name="T40" fmla="*/ 2147483647 w 1285"/>
              <a:gd name="T41" fmla="*/ 2147483647 h 505"/>
              <a:gd name="T42" fmla="*/ 2147483647 w 1285"/>
              <a:gd name="T43" fmla="*/ 2147483647 h 505"/>
              <a:gd name="T44" fmla="*/ 2147483647 w 1285"/>
              <a:gd name="T45" fmla="*/ 2147483647 h 505"/>
              <a:gd name="T46" fmla="*/ 2147483647 w 1285"/>
              <a:gd name="T47" fmla="*/ 2147483647 h 505"/>
              <a:gd name="T48" fmla="*/ 2147483647 w 1285"/>
              <a:gd name="T49" fmla="*/ 2147483647 h 505"/>
              <a:gd name="T50" fmla="*/ 2147483647 w 1285"/>
              <a:gd name="T51" fmla="*/ 2147483647 h 505"/>
              <a:gd name="T52" fmla="*/ 2147483647 w 1285"/>
              <a:gd name="T53" fmla="*/ 2147483647 h 505"/>
              <a:gd name="T54" fmla="*/ 2147483647 w 1285"/>
              <a:gd name="T55" fmla="*/ 2147483647 h 505"/>
              <a:gd name="T56" fmla="*/ 2147483647 w 1285"/>
              <a:gd name="T57" fmla="*/ 2147483647 h 505"/>
              <a:gd name="T58" fmla="*/ 2147483647 w 1285"/>
              <a:gd name="T59" fmla="*/ 2147483647 h 505"/>
              <a:gd name="T60" fmla="*/ 2147483647 w 1285"/>
              <a:gd name="T61" fmla="*/ 2147483647 h 505"/>
              <a:gd name="T62" fmla="*/ 2147483647 w 1285"/>
              <a:gd name="T63" fmla="*/ 2147483647 h 505"/>
              <a:gd name="T64" fmla="*/ 2147483647 w 1285"/>
              <a:gd name="T65" fmla="*/ 2147483647 h 505"/>
              <a:gd name="T66" fmla="*/ 2147483647 w 1285"/>
              <a:gd name="T67" fmla="*/ 2147483647 h 505"/>
              <a:gd name="T68" fmla="*/ 2147483647 w 1285"/>
              <a:gd name="T69" fmla="*/ 2147483647 h 505"/>
              <a:gd name="T70" fmla="*/ 2147483647 w 1285"/>
              <a:gd name="T71" fmla="*/ 2147483647 h 505"/>
              <a:gd name="T72" fmla="*/ 2147483647 w 1285"/>
              <a:gd name="T73" fmla="*/ 2147483647 h 505"/>
              <a:gd name="T74" fmla="*/ 2147483647 w 1285"/>
              <a:gd name="T75" fmla="*/ 2147483647 h 505"/>
              <a:gd name="T76" fmla="*/ 2147483647 w 1285"/>
              <a:gd name="T77" fmla="*/ 2147483647 h 505"/>
              <a:gd name="T78" fmla="*/ 2147483647 w 1285"/>
              <a:gd name="T79" fmla="*/ 2147483647 h 50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1285"/>
              <a:gd name="T121" fmla="*/ 0 h 505"/>
              <a:gd name="T122" fmla="*/ 1285 w 1285"/>
              <a:gd name="T123" fmla="*/ 505 h 50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1285" h="505">
                <a:moveTo>
                  <a:pt x="1284" y="391"/>
                </a:moveTo>
                <a:lnTo>
                  <a:pt x="1282" y="391"/>
                </a:lnTo>
                <a:lnTo>
                  <a:pt x="1275" y="390"/>
                </a:lnTo>
                <a:lnTo>
                  <a:pt x="1264" y="389"/>
                </a:lnTo>
                <a:lnTo>
                  <a:pt x="1250" y="387"/>
                </a:lnTo>
                <a:lnTo>
                  <a:pt x="1232" y="385"/>
                </a:lnTo>
                <a:lnTo>
                  <a:pt x="1209" y="382"/>
                </a:lnTo>
                <a:lnTo>
                  <a:pt x="1183" y="378"/>
                </a:lnTo>
                <a:lnTo>
                  <a:pt x="1155" y="374"/>
                </a:lnTo>
                <a:lnTo>
                  <a:pt x="1124" y="369"/>
                </a:lnTo>
                <a:lnTo>
                  <a:pt x="1089" y="362"/>
                </a:lnTo>
                <a:lnTo>
                  <a:pt x="1052" y="355"/>
                </a:lnTo>
                <a:lnTo>
                  <a:pt x="1013" y="349"/>
                </a:lnTo>
                <a:lnTo>
                  <a:pt x="971" y="340"/>
                </a:lnTo>
                <a:lnTo>
                  <a:pt x="926" y="332"/>
                </a:lnTo>
                <a:lnTo>
                  <a:pt x="881" y="322"/>
                </a:lnTo>
                <a:lnTo>
                  <a:pt x="834" y="311"/>
                </a:lnTo>
                <a:lnTo>
                  <a:pt x="785" y="299"/>
                </a:lnTo>
                <a:lnTo>
                  <a:pt x="735" y="287"/>
                </a:lnTo>
                <a:lnTo>
                  <a:pt x="684" y="273"/>
                </a:lnTo>
                <a:lnTo>
                  <a:pt x="632" y="259"/>
                </a:lnTo>
                <a:lnTo>
                  <a:pt x="579" y="244"/>
                </a:lnTo>
                <a:lnTo>
                  <a:pt x="526" y="228"/>
                </a:lnTo>
                <a:lnTo>
                  <a:pt x="472" y="209"/>
                </a:lnTo>
                <a:lnTo>
                  <a:pt x="419" y="191"/>
                </a:lnTo>
                <a:lnTo>
                  <a:pt x="364" y="171"/>
                </a:lnTo>
                <a:lnTo>
                  <a:pt x="311" y="150"/>
                </a:lnTo>
                <a:lnTo>
                  <a:pt x="259" y="128"/>
                </a:lnTo>
                <a:lnTo>
                  <a:pt x="206" y="105"/>
                </a:lnTo>
                <a:lnTo>
                  <a:pt x="155" y="81"/>
                </a:lnTo>
                <a:lnTo>
                  <a:pt x="104" y="55"/>
                </a:lnTo>
                <a:lnTo>
                  <a:pt x="55" y="28"/>
                </a:lnTo>
                <a:lnTo>
                  <a:pt x="7" y="0"/>
                </a:lnTo>
                <a:lnTo>
                  <a:pt x="6" y="4"/>
                </a:lnTo>
                <a:lnTo>
                  <a:pt x="4" y="15"/>
                </a:lnTo>
                <a:lnTo>
                  <a:pt x="2" y="32"/>
                </a:lnTo>
                <a:lnTo>
                  <a:pt x="0" y="53"/>
                </a:lnTo>
                <a:lnTo>
                  <a:pt x="0" y="76"/>
                </a:lnTo>
                <a:lnTo>
                  <a:pt x="2" y="98"/>
                </a:lnTo>
                <a:lnTo>
                  <a:pt x="8" y="120"/>
                </a:lnTo>
                <a:lnTo>
                  <a:pt x="18" y="137"/>
                </a:lnTo>
                <a:lnTo>
                  <a:pt x="19" y="139"/>
                </a:lnTo>
                <a:lnTo>
                  <a:pt x="22" y="141"/>
                </a:lnTo>
                <a:lnTo>
                  <a:pt x="28" y="144"/>
                </a:lnTo>
                <a:lnTo>
                  <a:pt x="37" y="148"/>
                </a:lnTo>
                <a:lnTo>
                  <a:pt x="47" y="155"/>
                </a:lnTo>
                <a:lnTo>
                  <a:pt x="59" y="162"/>
                </a:lnTo>
                <a:lnTo>
                  <a:pt x="75" y="170"/>
                </a:lnTo>
                <a:lnTo>
                  <a:pt x="92" y="180"/>
                </a:lnTo>
                <a:lnTo>
                  <a:pt x="112" y="190"/>
                </a:lnTo>
                <a:lnTo>
                  <a:pt x="134" y="200"/>
                </a:lnTo>
                <a:lnTo>
                  <a:pt x="159" y="212"/>
                </a:lnTo>
                <a:lnTo>
                  <a:pt x="186" y="225"/>
                </a:lnTo>
                <a:lnTo>
                  <a:pt x="215" y="238"/>
                </a:lnTo>
                <a:lnTo>
                  <a:pt x="247" y="252"/>
                </a:lnTo>
                <a:lnTo>
                  <a:pt x="281" y="267"/>
                </a:lnTo>
                <a:lnTo>
                  <a:pt x="318" y="281"/>
                </a:lnTo>
                <a:lnTo>
                  <a:pt x="358" y="296"/>
                </a:lnTo>
                <a:lnTo>
                  <a:pt x="399" y="311"/>
                </a:lnTo>
                <a:lnTo>
                  <a:pt x="443" y="326"/>
                </a:lnTo>
                <a:lnTo>
                  <a:pt x="491" y="341"/>
                </a:lnTo>
                <a:lnTo>
                  <a:pt x="540" y="357"/>
                </a:lnTo>
                <a:lnTo>
                  <a:pt x="592" y="372"/>
                </a:lnTo>
                <a:lnTo>
                  <a:pt x="647" y="387"/>
                </a:lnTo>
                <a:lnTo>
                  <a:pt x="703" y="402"/>
                </a:lnTo>
                <a:lnTo>
                  <a:pt x="764" y="416"/>
                </a:lnTo>
                <a:lnTo>
                  <a:pt x="826" y="431"/>
                </a:lnTo>
                <a:lnTo>
                  <a:pt x="890" y="444"/>
                </a:lnTo>
                <a:lnTo>
                  <a:pt x="958" y="459"/>
                </a:lnTo>
                <a:lnTo>
                  <a:pt x="1028" y="472"/>
                </a:lnTo>
                <a:lnTo>
                  <a:pt x="1101" y="483"/>
                </a:lnTo>
                <a:lnTo>
                  <a:pt x="1177" y="494"/>
                </a:lnTo>
                <a:lnTo>
                  <a:pt x="1255" y="505"/>
                </a:lnTo>
                <a:lnTo>
                  <a:pt x="1256" y="503"/>
                </a:lnTo>
                <a:lnTo>
                  <a:pt x="1260" y="497"/>
                </a:lnTo>
                <a:lnTo>
                  <a:pt x="1265" y="487"/>
                </a:lnTo>
                <a:lnTo>
                  <a:pt x="1272" y="473"/>
                </a:lnTo>
                <a:lnTo>
                  <a:pt x="1278" y="456"/>
                </a:lnTo>
                <a:lnTo>
                  <a:pt x="1282" y="437"/>
                </a:lnTo>
                <a:lnTo>
                  <a:pt x="1285" y="415"/>
                </a:lnTo>
                <a:lnTo>
                  <a:pt x="1284" y="391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38" name="AutoShape 1044"/>
          <p:cNvSpPr>
            <a:spLocks noChangeAspect="1" noChangeArrowheads="1" noTextEdit="1"/>
          </p:cNvSpPr>
          <p:nvPr/>
        </p:nvSpPr>
        <p:spPr bwMode="auto">
          <a:xfrm>
            <a:off x="7104063" y="5305425"/>
            <a:ext cx="2540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39" name="Freeform 1045"/>
          <p:cNvSpPr>
            <a:spLocks/>
          </p:cNvSpPr>
          <p:nvPr/>
        </p:nvSpPr>
        <p:spPr bwMode="auto">
          <a:xfrm>
            <a:off x="7156450" y="5324475"/>
            <a:ext cx="36513" cy="49213"/>
          </a:xfrm>
          <a:custGeom>
            <a:avLst/>
            <a:gdLst>
              <a:gd name="T0" fmla="*/ 2147483647 w 179"/>
              <a:gd name="T1" fmla="*/ 2147483647 h 216"/>
              <a:gd name="T2" fmla="*/ 2147483647 w 179"/>
              <a:gd name="T3" fmla="*/ 2147483647 h 216"/>
              <a:gd name="T4" fmla="*/ 2147483647 w 179"/>
              <a:gd name="T5" fmla="*/ 2147483647 h 216"/>
              <a:gd name="T6" fmla="*/ 2147483647 w 179"/>
              <a:gd name="T7" fmla="*/ 2147483647 h 216"/>
              <a:gd name="T8" fmla="*/ 2147483647 w 179"/>
              <a:gd name="T9" fmla="*/ 2147483647 h 216"/>
              <a:gd name="T10" fmla="*/ 2147483647 w 179"/>
              <a:gd name="T11" fmla="*/ 2147483647 h 216"/>
              <a:gd name="T12" fmla="*/ 2147483647 w 179"/>
              <a:gd name="T13" fmla="*/ 2147483647 h 216"/>
              <a:gd name="T14" fmla="*/ 2147483647 w 179"/>
              <a:gd name="T15" fmla="*/ 2147483647 h 216"/>
              <a:gd name="T16" fmla="*/ 0 w 179"/>
              <a:gd name="T17" fmla="*/ 2147483647 h 216"/>
              <a:gd name="T18" fmla="*/ 2147483647 w 179"/>
              <a:gd name="T19" fmla="*/ 2147483647 h 216"/>
              <a:gd name="T20" fmla="*/ 2147483647 w 179"/>
              <a:gd name="T21" fmla="*/ 2147483647 h 216"/>
              <a:gd name="T22" fmla="*/ 2147483647 w 179"/>
              <a:gd name="T23" fmla="*/ 2147483647 h 216"/>
              <a:gd name="T24" fmla="*/ 2147483647 w 179"/>
              <a:gd name="T25" fmla="*/ 2147483647 h 216"/>
              <a:gd name="T26" fmla="*/ 2147483647 w 179"/>
              <a:gd name="T27" fmla="*/ 2147483647 h 216"/>
              <a:gd name="T28" fmla="*/ 2147483647 w 179"/>
              <a:gd name="T29" fmla="*/ 2147483647 h 216"/>
              <a:gd name="T30" fmla="*/ 2147483647 w 179"/>
              <a:gd name="T31" fmla="*/ 2147483647 h 216"/>
              <a:gd name="T32" fmla="*/ 2147483647 w 179"/>
              <a:gd name="T33" fmla="*/ 2147483647 h 216"/>
              <a:gd name="T34" fmla="*/ 2147483647 w 179"/>
              <a:gd name="T35" fmla="*/ 2147483647 h 216"/>
              <a:gd name="T36" fmla="*/ 2147483647 w 179"/>
              <a:gd name="T37" fmla="*/ 2147483647 h 216"/>
              <a:gd name="T38" fmla="*/ 2147483647 w 179"/>
              <a:gd name="T39" fmla="*/ 2147483647 h 216"/>
              <a:gd name="T40" fmla="*/ 2147483647 w 179"/>
              <a:gd name="T41" fmla="*/ 2147483647 h 216"/>
              <a:gd name="T42" fmla="*/ 2147483647 w 179"/>
              <a:gd name="T43" fmla="*/ 2147483647 h 216"/>
              <a:gd name="T44" fmla="*/ 2147483647 w 179"/>
              <a:gd name="T45" fmla="*/ 2147483647 h 216"/>
              <a:gd name="T46" fmla="*/ 2147483647 w 179"/>
              <a:gd name="T47" fmla="*/ 2147483647 h 216"/>
              <a:gd name="T48" fmla="*/ 2147483647 w 179"/>
              <a:gd name="T49" fmla="*/ 2147483647 h 216"/>
              <a:gd name="T50" fmla="*/ 2147483647 w 179"/>
              <a:gd name="T51" fmla="*/ 2147483647 h 216"/>
              <a:gd name="T52" fmla="*/ 2147483647 w 179"/>
              <a:gd name="T53" fmla="*/ 2147483647 h 216"/>
              <a:gd name="T54" fmla="*/ 2147483647 w 179"/>
              <a:gd name="T55" fmla="*/ 2147483647 h 216"/>
              <a:gd name="T56" fmla="*/ 2147483647 w 179"/>
              <a:gd name="T57" fmla="*/ 2147483647 h 216"/>
              <a:gd name="T58" fmla="*/ 2147483647 w 179"/>
              <a:gd name="T59" fmla="*/ 2147483647 h 216"/>
              <a:gd name="T60" fmla="*/ 2147483647 w 179"/>
              <a:gd name="T61" fmla="*/ 2147483647 h 216"/>
              <a:gd name="T62" fmla="*/ 2147483647 w 179"/>
              <a:gd name="T63" fmla="*/ 2147483647 h 216"/>
              <a:gd name="T64" fmla="*/ 2147483647 w 179"/>
              <a:gd name="T65" fmla="*/ 2147483647 h 216"/>
              <a:gd name="T66" fmla="*/ 2147483647 w 179"/>
              <a:gd name="T67" fmla="*/ 2147483647 h 216"/>
              <a:gd name="T68" fmla="*/ 2147483647 w 179"/>
              <a:gd name="T69" fmla="*/ 2147483647 h 216"/>
              <a:gd name="T70" fmla="*/ 2147483647 w 179"/>
              <a:gd name="T71" fmla="*/ 2147483647 h 216"/>
              <a:gd name="T72" fmla="*/ 2147483647 w 179"/>
              <a:gd name="T73" fmla="*/ 2147483647 h 216"/>
              <a:gd name="T74" fmla="*/ 2147483647 w 179"/>
              <a:gd name="T75" fmla="*/ 2147483647 h 216"/>
              <a:gd name="T76" fmla="*/ 2147483647 w 179"/>
              <a:gd name="T77" fmla="*/ 2147483647 h 216"/>
              <a:gd name="T78" fmla="*/ 2147483647 w 179"/>
              <a:gd name="T79" fmla="*/ 2147483647 h 216"/>
              <a:gd name="T80" fmla="*/ 2147483647 w 179"/>
              <a:gd name="T81" fmla="*/ 2147483647 h 216"/>
              <a:gd name="T82" fmla="*/ 2147483647 w 179"/>
              <a:gd name="T83" fmla="*/ 2147483647 h 216"/>
              <a:gd name="T84" fmla="*/ 2147483647 w 179"/>
              <a:gd name="T85" fmla="*/ 0 h 216"/>
              <a:gd name="T86" fmla="*/ 2147483647 w 179"/>
              <a:gd name="T87" fmla="*/ 2147483647 h 216"/>
              <a:gd name="T88" fmla="*/ 2147483647 w 179"/>
              <a:gd name="T89" fmla="*/ 2147483647 h 216"/>
              <a:gd name="T90" fmla="*/ 2147483647 w 179"/>
              <a:gd name="T91" fmla="*/ 2147483647 h 216"/>
              <a:gd name="T92" fmla="*/ 2147483647 w 179"/>
              <a:gd name="T93" fmla="*/ 2147483647 h 216"/>
              <a:gd name="T94" fmla="*/ 2147483647 w 179"/>
              <a:gd name="T95" fmla="*/ 2147483647 h 216"/>
              <a:gd name="T96" fmla="*/ 2147483647 w 179"/>
              <a:gd name="T97" fmla="*/ 2147483647 h 21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79"/>
              <a:gd name="T148" fmla="*/ 0 h 216"/>
              <a:gd name="T149" fmla="*/ 179 w 179"/>
              <a:gd name="T150" fmla="*/ 216 h 21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79" h="216">
                <a:moveTo>
                  <a:pt x="63" y="28"/>
                </a:moveTo>
                <a:lnTo>
                  <a:pt x="49" y="37"/>
                </a:lnTo>
                <a:lnTo>
                  <a:pt x="38" y="47"/>
                </a:lnTo>
                <a:lnTo>
                  <a:pt x="27" y="59"/>
                </a:lnTo>
                <a:lnTo>
                  <a:pt x="18" y="72"/>
                </a:lnTo>
                <a:lnTo>
                  <a:pt x="10" y="86"/>
                </a:lnTo>
                <a:lnTo>
                  <a:pt x="5" y="101"/>
                </a:lnTo>
                <a:lnTo>
                  <a:pt x="2" y="117"/>
                </a:lnTo>
                <a:lnTo>
                  <a:pt x="0" y="133"/>
                </a:lnTo>
                <a:lnTo>
                  <a:pt x="2" y="155"/>
                </a:lnTo>
                <a:lnTo>
                  <a:pt x="10" y="173"/>
                </a:lnTo>
                <a:lnTo>
                  <a:pt x="23" y="190"/>
                </a:lnTo>
                <a:lnTo>
                  <a:pt x="40" y="201"/>
                </a:lnTo>
                <a:lnTo>
                  <a:pt x="59" y="211"/>
                </a:lnTo>
                <a:lnTo>
                  <a:pt x="79" y="215"/>
                </a:lnTo>
                <a:lnTo>
                  <a:pt x="100" y="216"/>
                </a:lnTo>
                <a:lnTo>
                  <a:pt x="120" y="213"/>
                </a:lnTo>
                <a:lnTo>
                  <a:pt x="124" y="213"/>
                </a:lnTo>
                <a:lnTo>
                  <a:pt x="128" y="211"/>
                </a:lnTo>
                <a:lnTo>
                  <a:pt x="131" y="208"/>
                </a:lnTo>
                <a:lnTo>
                  <a:pt x="132" y="203"/>
                </a:lnTo>
                <a:lnTo>
                  <a:pt x="130" y="198"/>
                </a:lnTo>
                <a:lnTo>
                  <a:pt x="126" y="194"/>
                </a:lnTo>
                <a:lnTo>
                  <a:pt x="121" y="190"/>
                </a:lnTo>
                <a:lnTo>
                  <a:pt x="116" y="187"/>
                </a:lnTo>
                <a:lnTo>
                  <a:pt x="105" y="184"/>
                </a:lnTo>
                <a:lnTo>
                  <a:pt x="95" y="182"/>
                </a:lnTo>
                <a:lnTo>
                  <a:pt x="84" y="180"/>
                </a:lnTo>
                <a:lnTo>
                  <a:pt x="75" y="178"/>
                </a:lnTo>
                <a:lnTo>
                  <a:pt x="65" y="175"/>
                </a:lnTo>
                <a:lnTo>
                  <a:pt x="56" y="170"/>
                </a:lnTo>
                <a:lnTo>
                  <a:pt x="47" y="165"/>
                </a:lnTo>
                <a:lnTo>
                  <a:pt x="39" y="156"/>
                </a:lnTo>
                <a:lnTo>
                  <a:pt x="36" y="120"/>
                </a:lnTo>
                <a:lnTo>
                  <a:pt x="44" y="90"/>
                </a:lnTo>
                <a:lnTo>
                  <a:pt x="61" y="67"/>
                </a:lnTo>
                <a:lnTo>
                  <a:pt x="84" y="47"/>
                </a:lnTo>
                <a:lnTo>
                  <a:pt x="109" y="32"/>
                </a:lnTo>
                <a:lnTo>
                  <a:pt x="136" y="21"/>
                </a:lnTo>
                <a:lnTo>
                  <a:pt x="160" y="12"/>
                </a:lnTo>
                <a:lnTo>
                  <a:pt x="179" y="5"/>
                </a:lnTo>
                <a:lnTo>
                  <a:pt x="167" y="1"/>
                </a:lnTo>
                <a:lnTo>
                  <a:pt x="154" y="0"/>
                </a:lnTo>
                <a:lnTo>
                  <a:pt x="140" y="2"/>
                </a:lnTo>
                <a:lnTo>
                  <a:pt x="124" y="5"/>
                </a:lnTo>
                <a:lnTo>
                  <a:pt x="108" y="10"/>
                </a:lnTo>
                <a:lnTo>
                  <a:pt x="92" y="15"/>
                </a:lnTo>
                <a:lnTo>
                  <a:pt x="77" y="22"/>
                </a:lnTo>
                <a:lnTo>
                  <a:pt x="63" y="2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540" name="Freeform 1046"/>
          <p:cNvSpPr>
            <a:spLocks/>
          </p:cNvSpPr>
          <p:nvPr/>
        </p:nvSpPr>
        <p:spPr bwMode="auto">
          <a:xfrm>
            <a:off x="7218363" y="5322888"/>
            <a:ext cx="22225" cy="38100"/>
          </a:xfrm>
          <a:custGeom>
            <a:avLst/>
            <a:gdLst>
              <a:gd name="T0" fmla="*/ 2147483647 w 114"/>
              <a:gd name="T1" fmla="*/ 2147483647 h 168"/>
              <a:gd name="T2" fmla="*/ 2147483647 w 114"/>
              <a:gd name="T3" fmla="*/ 2147483647 h 168"/>
              <a:gd name="T4" fmla="*/ 2147483647 w 114"/>
              <a:gd name="T5" fmla="*/ 2147483647 h 168"/>
              <a:gd name="T6" fmla="*/ 2147483647 w 114"/>
              <a:gd name="T7" fmla="*/ 2147483647 h 168"/>
              <a:gd name="T8" fmla="*/ 2147483647 w 114"/>
              <a:gd name="T9" fmla="*/ 2147483647 h 168"/>
              <a:gd name="T10" fmla="*/ 2147483647 w 114"/>
              <a:gd name="T11" fmla="*/ 2147483647 h 168"/>
              <a:gd name="T12" fmla="*/ 2147483647 w 114"/>
              <a:gd name="T13" fmla="*/ 2147483647 h 168"/>
              <a:gd name="T14" fmla="*/ 2147483647 w 114"/>
              <a:gd name="T15" fmla="*/ 2147483647 h 168"/>
              <a:gd name="T16" fmla="*/ 2147483647 w 114"/>
              <a:gd name="T17" fmla="*/ 2147483647 h 168"/>
              <a:gd name="T18" fmla="*/ 2147483647 w 114"/>
              <a:gd name="T19" fmla="*/ 2147483647 h 168"/>
              <a:gd name="T20" fmla="*/ 2147483647 w 114"/>
              <a:gd name="T21" fmla="*/ 2147483647 h 168"/>
              <a:gd name="T22" fmla="*/ 2147483647 w 114"/>
              <a:gd name="T23" fmla="*/ 2147483647 h 168"/>
              <a:gd name="T24" fmla="*/ 2147483647 w 114"/>
              <a:gd name="T25" fmla="*/ 2147483647 h 168"/>
              <a:gd name="T26" fmla="*/ 2147483647 w 114"/>
              <a:gd name="T27" fmla="*/ 2147483647 h 168"/>
              <a:gd name="T28" fmla="*/ 2147483647 w 114"/>
              <a:gd name="T29" fmla="*/ 2147483647 h 168"/>
              <a:gd name="T30" fmla="*/ 2147483647 w 114"/>
              <a:gd name="T31" fmla="*/ 2147483647 h 168"/>
              <a:gd name="T32" fmla="*/ 2147483647 w 114"/>
              <a:gd name="T33" fmla="*/ 2147483647 h 168"/>
              <a:gd name="T34" fmla="*/ 2147483647 w 114"/>
              <a:gd name="T35" fmla="*/ 2147483647 h 168"/>
              <a:gd name="T36" fmla="*/ 2147483647 w 114"/>
              <a:gd name="T37" fmla="*/ 2147483647 h 168"/>
              <a:gd name="T38" fmla="*/ 2147483647 w 114"/>
              <a:gd name="T39" fmla="*/ 2147483647 h 168"/>
              <a:gd name="T40" fmla="*/ 2147483647 w 114"/>
              <a:gd name="T41" fmla="*/ 2147483647 h 168"/>
              <a:gd name="T42" fmla="*/ 2147483647 w 114"/>
              <a:gd name="T43" fmla="*/ 2147483647 h 168"/>
              <a:gd name="T44" fmla="*/ 2147483647 w 114"/>
              <a:gd name="T45" fmla="*/ 2147483647 h 168"/>
              <a:gd name="T46" fmla="*/ 2147483647 w 114"/>
              <a:gd name="T47" fmla="*/ 2147483647 h 168"/>
              <a:gd name="T48" fmla="*/ 2147483647 w 114"/>
              <a:gd name="T49" fmla="*/ 2147483647 h 168"/>
              <a:gd name="T50" fmla="*/ 2147483647 w 114"/>
              <a:gd name="T51" fmla="*/ 2147483647 h 168"/>
              <a:gd name="T52" fmla="*/ 2147483647 w 114"/>
              <a:gd name="T53" fmla="*/ 2147483647 h 168"/>
              <a:gd name="T54" fmla="*/ 2147483647 w 114"/>
              <a:gd name="T55" fmla="*/ 2147483647 h 168"/>
              <a:gd name="T56" fmla="*/ 2147483647 w 114"/>
              <a:gd name="T57" fmla="*/ 2147483647 h 168"/>
              <a:gd name="T58" fmla="*/ 2147483647 w 114"/>
              <a:gd name="T59" fmla="*/ 2147483647 h 168"/>
              <a:gd name="T60" fmla="*/ 2147483647 w 114"/>
              <a:gd name="T61" fmla="*/ 0 h 168"/>
              <a:gd name="T62" fmla="*/ 2147483647 w 114"/>
              <a:gd name="T63" fmla="*/ 0 h 168"/>
              <a:gd name="T64" fmla="*/ 0 w 114"/>
              <a:gd name="T65" fmla="*/ 2147483647 h 168"/>
              <a:gd name="T66" fmla="*/ 2147483647 w 114"/>
              <a:gd name="T67" fmla="*/ 2147483647 h 168"/>
              <a:gd name="T68" fmla="*/ 2147483647 w 114"/>
              <a:gd name="T69" fmla="*/ 2147483647 h 168"/>
              <a:gd name="T70" fmla="*/ 2147483647 w 114"/>
              <a:gd name="T71" fmla="*/ 2147483647 h 168"/>
              <a:gd name="T72" fmla="*/ 2147483647 w 114"/>
              <a:gd name="T73" fmla="*/ 2147483647 h 168"/>
              <a:gd name="T74" fmla="*/ 2147483647 w 114"/>
              <a:gd name="T75" fmla="*/ 2147483647 h 168"/>
              <a:gd name="T76" fmla="*/ 2147483647 w 114"/>
              <a:gd name="T77" fmla="*/ 2147483647 h 168"/>
              <a:gd name="T78" fmla="*/ 2147483647 w 114"/>
              <a:gd name="T79" fmla="*/ 2147483647 h 168"/>
              <a:gd name="T80" fmla="*/ 2147483647 w 114"/>
              <a:gd name="T81" fmla="*/ 2147483647 h 1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14"/>
              <a:gd name="T124" fmla="*/ 0 h 168"/>
              <a:gd name="T125" fmla="*/ 114 w 114"/>
              <a:gd name="T126" fmla="*/ 168 h 16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14" h="168">
                <a:moveTo>
                  <a:pt x="96" y="55"/>
                </a:moveTo>
                <a:lnTo>
                  <a:pt x="101" y="72"/>
                </a:lnTo>
                <a:lnTo>
                  <a:pt x="100" y="88"/>
                </a:lnTo>
                <a:lnTo>
                  <a:pt x="92" y="101"/>
                </a:lnTo>
                <a:lnTo>
                  <a:pt x="82" y="112"/>
                </a:lnTo>
                <a:lnTo>
                  <a:pt x="69" y="123"/>
                </a:lnTo>
                <a:lnTo>
                  <a:pt x="54" y="134"/>
                </a:lnTo>
                <a:lnTo>
                  <a:pt x="40" y="143"/>
                </a:lnTo>
                <a:lnTo>
                  <a:pt x="27" y="153"/>
                </a:lnTo>
                <a:lnTo>
                  <a:pt x="25" y="156"/>
                </a:lnTo>
                <a:lnTo>
                  <a:pt x="24" y="158"/>
                </a:lnTo>
                <a:lnTo>
                  <a:pt x="24" y="162"/>
                </a:lnTo>
                <a:lnTo>
                  <a:pt x="25" y="165"/>
                </a:lnTo>
                <a:lnTo>
                  <a:pt x="28" y="167"/>
                </a:lnTo>
                <a:lnTo>
                  <a:pt x="31" y="168"/>
                </a:lnTo>
                <a:lnTo>
                  <a:pt x="33" y="168"/>
                </a:lnTo>
                <a:lnTo>
                  <a:pt x="37" y="167"/>
                </a:lnTo>
                <a:lnTo>
                  <a:pt x="53" y="157"/>
                </a:lnTo>
                <a:lnTo>
                  <a:pt x="69" y="147"/>
                </a:lnTo>
                <a:lnTo>
                  <a:pt x="84" y="135"/>
                </a:lnTo>
                <a:lnTo>
                  <a:pt x="97" y="121"/>
                </a:lnTo>
                <a:lnTo>
                  <a:pt x="107" y="106"/>
                </a:lnTo>
                <a:lnTo>
                  <a:pt x="113" y="89"/>
                </a:lnTo>
                <a:lnTo>
                  <a:pt x="114" y="71"/>
                </a:lnTo>
                <a:lnTo>
                  <a:pt x="110" y="51"/>
                </a:lnTo>
                <a:lnTo>
                  <a:pt x="101" y="36"/>
                </a:lnTo>
                <a:lnTo>
                  <a:pt x="87" y="24"/>
                </a:lnTo>
                <a:lnTo>
                  <a:pt x="70" y="14"/>
                </a:lnTo>
                <a:lnTo>
                  <a:pt x="51" y="7"/>
                </a:lnTo>
                <a:lnTo>
                  <a:pt x="32" y="2"/>
                </a:lnTo>
                <a:lnTo>
                  <a:pt x="17" y="0"/>
                </a:lnTo>
                <a:lnTo>
                  <a:pt x="5" y="0"/>
                </a:lnTo>
                <a:lnTo>
                  <a:pt x="0" y="3"/>
                </a:lnTo>
                <a:lnTo>
                  <a:pt x="12" y="9"/>
                </a:lnTo>
                <a:lnTo>
                  <a:pt x="26" y="13"/>
                </a:lnTo>
                <a:lnTo>
                  <a:pt x="41" y="17"/>
                </a:lnTo>
                <a:lnTo>
                  <a:pt x="54" y="22"/>
                </a:lnTo>
                <a:lnTo>
                  <a:pt x="68" y="27"/>
                </a:lnTo>
                <a:lnTo>
                  <a:pt x="80" y="34"/>
                </a:lnTo>
                <a:lnTo>
                  <a:pt x="89" y="43"/>
                </a:lnTo>
                <a:lnTo>
                  <a:pt x="96" y="55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41" name="Freeform 1047"/>
          <p:cNvSpPr>
            <a:spLocks/>
          </p:cNvSpPr>
          <p:nvPr/>
        </p:nvSpPr>
        <p:spPr bwMode="auto">
          <a:xfrm>
            <a:off x="7134225" y="5314950"/>
            <a:ext cx="58738" cy="79375"/>
          </a:xfrm>
          <a:custGeom>
            <a:avLst/>
            <a:gdLst>
              <a:gd name="T0" fmla="*/ 2147483647 w 289"/>
              <a:gd name="T1" fmla="*/ 2147483647 h 351"/>
              <a:gd name="T2" fmla="*/ 2147483647 w 289"/>
              <a:gd name="T3" fmla="*/ 2147483647 h 351"/>
              <a:gd name="T4" fmla="*/ 2147483647 w 289"/>
              <a:gd name="T5" fmla="*/ 2147483647 h 351"/>
              <a:gd name="T6" fmla="*/ 0 w 289"/>
              <a:gd name="T7" fmla="*/ 2147483647 h 351"/>
              <a:gd name="T8" fmla="*/ 2147483647 w 289"/>
              <a:gd name="T9" fmla="*/ 2147483647 h 351"/>
              <a:gd name="T10" fmla="*/ 2147483647 w 289"/>
              <a:gd name="T11" fmla="*/ 2147483647 h 351"/>
              <a:gd name="T12" fmla="*/ 2147483647 w 289"/>
              <a:gd name="T13" fmla="*/ 2147483647 h 351"/>
              <a:gd name="T14" fmla="*/ 2147483647 w 289"/>
              <a:gd name="T15" fmla="*/ 2147483647 h 351"/>
              <a:gd name="T16" fmla="*/ 2147483647 w 289"/>
              <a:gd name="T17" fmla="*/ 2147483647 h 351"/>
              <a:gd name="T18" fmla="*/ 2147483647 w 289"/>
              <a:gd name="T19" fmla="*/ 2147483647 h 351"/>
              <a:gd name="T20" fmla="*/ 2147483647 w 289"/>
              <a:gd name="T21" fmla="*/ 2147483647 h 351"/>
              <a:gd name="T22" fmla="*/ 2147483647 w 289"/>
              <a:gd name="T23" fmla="*/ 2147483647 h 351"/>
              <a:gd name="T24" fmla="*/ 2147483647 w 289"/>
              <a:gd name="T25" fmla="*/ 2147483647 h 351"/>
              <a:gd name="T26" fmla="*/ 2147483647 w 289"/>
              <a:gd name="T27" fmla="*/ 2147483647 h 351"/>
              <a:gd name="T28" fmla="*/ 2147483647 w 289"/>
              <a:gd name="T29" fmla="*/ 2147483647 h 351"/>
              <a:gd name="T30" fmla="*/ 2147483647 w 289"/>
              <a:gd name="T31" fmla="*/ 2147483647 h 351"/>
              <a:gd name="T32" fmla="*/ 2147483647 w 289"/>
              <a:gd name="T33" fmla="*/ 2147483647 h 351"/>
              <a:gd name="T34" fmla="*/ 2147483647 w 289"/>
              <a:gd name="T35" fmla="*/ 2147483647 h 351"/>
              <a:gd name="T36" fmla="*/ 2147483647 w 289"/>
              <a:gd name="T37" fmla="*/ 2147483647 h 351"/>
              <a:gd name="T38" fmla="*/ 2147483647 w 289"/>
              <a:gd name="T39" fmla="*/ 2147483647 h 351"/>
              <a:gd name="T40" fmla="*/ 2147483647 w 289"/>
              <a:gd name="T41" fmla="*/ 2147483647 h 351"/>
              <a:gd name="T42" fmla="*/ 2147483647 w 289"/>
              <a:gd name="T43" fmla="*/ 2147483647 h 351"/>
              <a:gd name="T44" fmla="*/ 2147483647 w 289"/>
              <a:gd name="T45" fmla="*/ 2147483647 h 351"/>
              <a:gd name="T46" fmla="*/ 2147483647 w 289"/>
              <a:gd name="T47" fmla="*/ 2147483647 h 351"/>
              <a:gd name="T48" fmla="*/ 2147483647 w 289"/>
              <a:gd name="T49" fmla="*/ 2147483647 h 351"/>
              <a:gd name="T50" fmla="*/ 2147483647 w 289"/>
              <a:gd name="T51" fmla="*/ 2147483647 h 351"/>
              <a:gd name="T52" fmla="*/ 2147483647 w 289"/>
              <a:gd name="T53" fmla="*/ 2147483647 h 351"/>
              <a:gd name="T54" fmla="*/ 2147483647 w 289"/>
              <a:gd name="T55" fmla="*/ 2147483647 h 351"/>
              <a:gd name="T56" fmla="*/ 2147483647 w 289"/>
              <a:gd name="T57" fmla="*/ 2147483647 h 351"/>
              <a:gd name="T58" fmla="*/ 2147483647 w 289"/>
              <a:gd name="T59" fmla="*/ 2147483647 h 351"/>
              <a:gd name="T60" fmla="*/ 2147483647 w 289"/>
              <a:gd name="T61" fmla="*/ 2147483647 h 351"/>
              <a:gd name="T62" fmla="*/ 2147483647 w 289"/>
              <a:gd name="T63" fmla="*/ 2147483647 h 351"/>
              <a:gd name="T64" fmla="*/ 2147483647 w 289"/>
              <a:gd name="T65" fmla="*/ 2147483647 h 351"/>
              <a:gd name="T66" fmla="*/ 2147483647 w 289"/>
              <a:gd name="T67" fmla="*/ 2147483647 h 351"/>
              <a:gd name="T68" fmla="*/ 2147483647 w 289"/>
              <a:gd name="T69" fmla="*/ 2147483647 h 351"/>
              <a:gd name="T70" fmla="*/ 2147483647 w 289"/>
              <a:gd name="T71" fmla="*/ 2147483647 h 351"/>
              <a:gd name="T72" fmla="*/ 2147483647 w 289"/>
              <a:gd name="T73" fmla="*/ 2147483647 h 351"/>
              <a:gd name="T74" fmla="*/ 2147483647 w 289"/>
              <a:gd name="T75" fmla="*/ 2147483647 h 351"/>
              <a:gd name="T76" fmla="*/ 2147483647 w 289"/>
              <a:gd name="T77" fmla="*/ 2147483647 h 351"/>
              <a:gd name="T78" fmla="*/ 2147483647 w 289"/>
              <a:gd name="T79" fmla="*/ 2147483647 h 351"/>
              <a:gd name="T80" fmla="*/ 2147483647 w 289"/>
              <a:gd name="T81" fmla="*/ 0 h 351"/>
              <a:gd name="T82" fmla="*/ 2147483647 w 289"/>
              <a:gd name="T83" fmla="*/ 2147483647 h 351"/>
              <a:gd name="T84" fmla="*/ 2147483647 w 289"/>
              <a:gd name="T85" fmla="*/ 2147483647 h 351"/>
              <a:gd name="T86" fmla="*/ 2147483647 w 289"/>
              <a:gd name="T87" fmla="*/ 2147483647 h 35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89"/>
              <a:gd name="T133" fmla="*/ 0 h 351"/>
              <a:gd name="T134" fmla="*/ 289 w 289"/>
              <a:gd name="T135" fmla="*/ 351 h 351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89" h="351">
                <a:moveTo>
                  <a:pt x="112" y="46"/>
                </a:moveTo>
                <a:lnTo>
                  <a:pt x="90" y="65"/>
                </a:lnTo>
                <a:lnTo>
                  <a:pt x="68" y="84"/>
                </a:lnTo>
                <a:lnTo>
                  <a:pt x="48" y="106"/>
                </a:lnTo>
                <a:lnTo>
                  <a:pt x="30" y="130"/>
                </a:lnTo>
                <a:lnTo>
                  <a:pt x="15" y="155"/>
                </a:lnTo>
                <a:lnTo>
                  <a:pt x="5" y="181"/>
                </a:lnTo>
                <a:lnTo>
                  <a:pt x="0" y="210"/>
                </a:lnTo>
                <a:lnTo>
                  <a:pt x="1" y="240"/>
                </a:lnTo>
                <a:lnTo>
                  <a:pt x="3" y="248"/>
                </a:lnTo>
                <a:lnTo>
                  <a:pt x="5" y="256"/>
                </a:lnTo>
                <a:lnTo>
                  <a:pt x="8" y="262"/>
                </a:lnTo>
                <a:lnTo>
                  <a:pt x="12" y="270"/>
                </a:lnTo>
                <a:lnTo>
                  <a:pt x="17" y="276"/>
                </a:lnTo>
                <a:lnTo>
                  <a:pt x="24" y="283"/>
                </a:lnTo>
                <a:lnTo>
                  <a:pt x="29" y="288"/>
                </a:lnTo>
                <a:lnTo>
                  <a:pt x="36" y="292"/>
                </a:lnTo>
                <a:lnTo>
                  <a:pt x="50" y="301"/>
                </a:lnTo>
                <a:lnTo>
                  <a:pt x="64" y="308"/>
                </a:lnTo>
                <a:lnTo>
                  <a:pt x="77" y="315"/>
                </a:lnTo>
                <a:lnTo>
                  <a:pt x="92" y="320"/>
                </a:lnTo>
                <a:lnTo>
                  <a:pt x="107" y="326"/>
                </a:lnTo>
                <a:lnTo>
                  <a:pt x="121" y="330"/>
                </a:lnTo>
                <a:lnTo>
                  <a:pt x="136" y="334"/>
                </a:lnTo>
                <a:lnTo>
                  <a:pt x="151" y="337"/>
                </a:lnTo>
                <a:lnTo>
                  <a:pt x="167" y="341"/>
                </a:lnTo>
                <a:lnTo>
                  <a:pt x="181" y="343"/>
                </a:lnTo>
                <a:lnTo>
                  <a:pt x="197" y="345"/>
                </a:lnTo>
                <a:lnTo>
                  <a:pt x="213" y="347"/>
                </a:lnTo>
                <a:lnTo>
                  <a:pt x="228" y="348"/>
                </a:lnTo>
                <a:lnTo>
                  <a:pt x="243" y="349"/>
                </a:lnTo>
                <a:lnTo>
                  <a:pt x="259" y="350"/>
                </a:lnTo>
                <a:lnTo>
                  <a:pt x="274" y="351"/>
                </a:lnTo>
                <a:lnTo>
                  <a:pt x="279" y="351"/>
                </a:lnTo>
                <a:lnTo>
                  <a:pt x="283" y="349"/>
                </a:lnTo>
                <a:lnTo>
                  <a:pt x="286" y="345"/>
                </a:lnTo>
                <a:lnTo>
                  <a:pt x="289" y="341"/>
                </a:lnTo>
                <a:lnTo>
                  <a:pt x="289" y="335"/>
                </a:lnTo>
                <a:lnTo>
                  <a:pt x="286" y="331"/>
                </a:lnTo>
                <a:lnTo>
                  <a:pt x="282" y="328"/>
                </a:lnTo>
                <a:lnTo>
                  <a:pt x="277" y="326"/>
                </a:lnTo>
                <a:lnTo>
                  <a:pt x="263" y="322"/>
                </a:lnTo>
                <a:lnTo>
                  <a:pt x="250" y="320"/>
                </a:lnTo>
                <a:lnTo>
                  <a:pt x="236" y="317"/>
                </a:lnTo>
                <a:lnTo>
                  <a:pt x="221" y="315"/>
                </a:lnTo>
                <a:lnTo>
                  <a:pt x="208" y="313"/>
                </a:lnTo>
                <a:lnTo>
                  <a:pt x="194" y="311"/>
                </a:lnTo>
                <a:lnTo>
                  <a:pt x="179" y="308"/>
                </a:lnTo>
                <a:lnTo>
                  <a:pt x="166" y="305"/>
                </a:lnTo>
                <a:lnTo>
                  <a:pt x="152" y="303"/>
                </a:lnTo>
                <a:lnTo>
                  <a:pt x="138" y="300"/>
                </a:lnTo>
                <a:lnTo>
                  <a:pt x="125" y="296"/>
                </a:lnTo>
                <a:lnTo>
                  <a:pt x="111" y="292"/>
                </a:lnTo>
                <a:lnTo>
                  <a:pt x="98" y="287"/>
                </a:lnTo>
                <a:lnTo>
                  <a:pt x="85" y="282"/>
                </a:lnTo>
                <a:lnTo>
                  <a:pt x="72" y="276"/>
                </a:lnTo>
                <a:lnTo>
                  <a:pt x="59" y="269"/>
                </a:lnTo>
                <a:lnTo>
                  <a:pt x="49" y="261"/>
                </a:lnTo>
                <a:lnTo>
                  <a:pt x="41" y="252"/>
                </a:lnTo>
                <a:lnTo>
                  <a:pt x="34" y="241"/>
                </a:lnTo>
                <a:lnTo>
                  <a:pt x="31" y="228"/>
                </a:lnTo>
                <a:lnTo>
                  <a:pt x="30" y="215"/>
                </a:lnTo>
                <a:lnTo>
                  <a:pt x="31" y="201"/>
                </a:lnTo>
                <a:lnTo>
                  <a:pt x="34" y="186"/>
                </a:lnTo>
                <a:lnTo>
                  <a:pt x="38" y="174"/>
                </a:lnTo>
                <a:lnTo>
                  <a:pt x="46" y="158"/>
                </a:lnTo>
                <a:lnTo>
                  <a:pt x="54" y="142"/>
                </a:lnTo>
                <a:lnTo>
                  <a:pt x="64" y="128"/>
                </a:lnTo>
                <a:lnTo>
                  <a:pt x="74" y="115"/>
                </a:lnTo>
                <a:lnTo>
                  <a:pt x="85" y="102"/>
                </a:lnTo>
                <a:lnTo>
                  <a:pt x="96" y="89"/>
                </a:lnTo>
                <a:lnTo>
                  <a:pt x="110" y="77"/>
                </a:lnTo>
                <a:lnTo>
                  <a:pt x="124" y="64"/>
                </a:lnTo>
                <a:lnTo>
                  <a:pt x="137" y="53"/>
                </a:lnTo>
                <a:lnTo>
                  <a:pt x="155" y="43"/>
                </a:lnTo>
                <a:lnTo>
                  <a:pt x="175" y="35"/>
                </a:lnTo>
                <a:lnTo>
                  <a:pt x="195" y="26"/>
                </a:lnTo>
                <a:lnTo>
                  <a:pt x="213" y="19"/>
                </a:lnTo>
                <a:lnTo>
                  <a:pt x="228" y="12"/>
                </a:lnTo>
                <a:lnTo>
                  <a:pt x="237" y="6"/>
                </a:lnTo>
                <a:lnTo>
                  <a:pt x="240" y="2"/>
                </a:lnTo>
                <a:lnTo>
                  <a:pt x="230" y="0"/>
                </a:lnTo>
                <a:lnTo>
                  <a:pt x="215" y="1"/>
                </a:lnTo>
                <a:lnTo>
                  <a:pt x="198" y="4"/>
                </a:lnTo>
                <a:lnTo>
                  <a:pt x="180" y="9"/>
                </a:lnTo>
                <a:lnTo>
                  <a:pt x="161" y="17"/>
                </a:lnTo>
                <a:lnTo>
                  <a:pt x="144" y="25"/>
                </a:lnTo>
                <a:lnTo>
                  <a:pt x="127" y="35"/>
                </a:lnTo>
                <a:lnTo>
                  <a:pt x="112" y="46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42" name="Freeform 1048"/>
          <p:cNvSpPr>
            <a:spLocks/>
          </p:cNvSpPr>
          <p:nvPr/>
        </p:nvSpPr>
        <p:spPr bwMode="auto">
          <a:xfrm>
            <a:off x="7215188" y="5311775"/>
            <a:ext cx="50800" cy="53975"/>
          </a:xfrm>
          <a:custGeom>
            <a:avLst/>
            <a:gdLst>
              <a:gd name="T0" fmla="*/ 2147483647 w 254"/>
              <a:gd name="T1" fmla="*/ 2147483647 h 234"/>
              <a:gd name="T2" fmla="*/ 2147483647 w 254"/>
              <a:gd name="T3" fmla="*/ 2147483647 h 234"/>
              <a:gd name="T4" fmla="*/ 2147483647 w 254"/>
              <a:gd name="T5" fmla="*/ 2147483647 h 234"/>
              <a:gd name="T6" fmla="*/ 2147483647 w 254"/>
              <a:gd name="T7" fmla="*/ 2147483647 h 234"/>
              <a:gd name="T8" fmla="*/ 2147483647 w 254"/>
              <a:gd name="T9" fmla="*/ 2147483647 h 234"/>
              <a:gd name="T10" fmla="*/ 2147483647 w 254"/>
              <a:gd name="T11" fmla="*/ 2147483647 h 234"/>
              <a:gd name="T12" fmla="*/ 2147483647 w 254"/>
              <a:gd name="T13" fmla="*/ 2147483647 h 234"/>
              <a:gd name="T14" fmla="*/ 2147483647 w 254"/>
              <a:gd name="T15" fmla="*/ 2147483647 h 234"/>
              <a:gd name="T16" fmla="*/ 2147483647 w 254"/>
              <a:gd name="T17" fmla="*/ 2147483647 h 234"/>
              <a:gd name="T18" fmla="*/ 2147483647 w 254"/>
              <a:gd name="T19" fmla="*/ 2147483647 h 234"/>
              <a:gd name="T20" fmla="*/ 2147483647 w 254"/>
              <a:gd name="T21" fmla="*/ 2147483647 h 234"/>
              <a:gd name="T22" fmla="*/ 2147483647 w 254"/>
              <a:gd name="T23" fmla="*/ 2147483647 h 234"/>
              <a:gd name="T24" fmla="*/ 2147483647 w 254"/>
              <a:gd name="T25" fmla="*/ 2147483647 h 234"/>
              <a:gd name="T26" fmla="*/ 2147483647 w 254"/>
              <a:gd name="T27" fmla="*/ 2147483647 h 234"/>
              <a:gd name="T28" fmla="*/ 2147483647 w 254"/>
              <a:gd name="T29" fmla="*/ 2147483647 h 234"/>
              <a:gd name="T30" fmla="*/ 2147483647 w 254"/>
              <a:gd name="T31" fmla="*/ 2147483647 h 234"/>
              <a:gd name="T32" fmla="*/ 2147483647 w 254"/>
              <a:gd name="T33" fmla="*/ 2147483647 h 234"/>
              <a:gd name="T34" fmla="*/ 2147483647 w 254"/>
              <a:gd name="T35" fmla="*/ 2147483647 h 234"/>
              <a:gd name="T36" fmla="*/ 2147483647 w 254"/>
              <a:gd name="T37" fmla="*/ 2147483647 h 234"/>
              <a:gd name="T38" fmla="*/ 2147483647 w 254"/>
              <a:gd name="T39" fmla="*/ 2147483647 h 234"/>
              <a:gd name="T40" fmla="*/ 2147483647 w 254"/>
              <a:gd name="T41" fmla="*/ 2147483647 h 234"/>
              <a:gd name="T42" fmla="*/ 2147483647 w 254"/>
              <a:gd name="T43" fmla="*/ 2147483647 h 234"/>
              <a:gd name="T44" fmla="*/ 2147483647 w 254"/>
              <a:gd name="T45" fmla="*/ 2147483647 h 234"/>
              <a:gd name="T46" fmla="*/ 2147483647 w 254"/>
              <a:gd name="T47" fmla="*/ 2147483647 h 234"/>
              <a:gd name="T48" fmla="*/ 2147483647 w 254"/>
              <a:gd name="T49" fmla="*/ 2147483647 h 234"/>
              <a:gd name="T50" fmla="*/ 2147483647 w 254"/>
              <a:gd name="T51" fmla="*/ 2147483647 h 234"/>
              <a:gd name="T52" fmla="*/ 2147483647 w 254"/>
              <a:gd name="T53" fmla="*/ 2147483647 h 234"/>
              <a:gd name="T54" fmla="*/ 2147483647 w 254"/>
              <a:gd name="T55" fmla="*/ 2147483647 h 234"/>
              <a:gd name="T56" fmla="*/ 2147483647 w 254"/>
              <a:gd name="T57" fmla="*/ 2147483647 h 234"/>
              <a:gd name="T58" fmla="*/ 2147483647 w 254"/>
              <a:gd name="T59" fmla="*/ 2147483647 h 234"/>
              <a:gd name="T60" fmla="*/ 2147483647 w 254"/>
              <a:gd name="T61" fmla="*/ 2147483647 h 234"/>
              <a:gd name="T62" fmla="*/ 2147483647 w 254"/>
              <a:gd name="T63" fmla="*/ 2147483647 h 234"/>
              <a:gd name="T64" fmla="*/ 2147483647 w 254"/>
              <a:gd name="T65" fmla="*/ 2147483647 h 234"/>
              <a:gd name="T66" fmla="*/ 2147483647 w 254"/>
              <a:gd name="T67" fmla="*/ 2147483647 h 234"/>
              <a:gd name="T68" fmla="*/ 2147483647 w 254"/>
              <a:gd name="T69" fmla="*/ 2147483647 h 234"/>
              <a:gd name="T70" fmla="*/ 2147483647 w 254"/>
              <a:gd name="T71" fmla="*/ 2147483647 h 234"/>
              <a:gd name="T72" fmla="*/ 2147483647 w 254"/>
              <a:gd name="T73" fmla="*/ 2147483647 h 234"/>
              <a:gd name="T74" fmla="*/ 2147483647 w 254"/>
              <a:gd name="T75" fmla="*/ 2147483647 h 234"/>
              <a:gd name="T76" fmla="*/ 2147483647 w 254"/>
              <a:gd name="T77" fmla="*/ 2147483647 h 234"/>
              <a:gd name="T78" fmla="*/ 2147483647 w 254"/>
              <a:gd name="T79" fmla="*/ 0 h 234"/>
              <a:gd name="T80" fmla="*/ 2147483647 w 254"/>
              <a:gd name="T81" fmla="*/ 0 h 234"/>
              <a:gd name="T82" fmla="*/ 2147483647 w 254"/>
              <a:gd name="T83" fmla="*/ 0 h 234"/>
              <a:gd name="T84" fmla="*/ 2147483647 w 254"/>
              <a:gd name="T85" fmla="*/ 0 h 234"/>
              <a:gd name="T86" fmla="*/ 2147483647 w 254"/>
              <a:gd name="T87" fmla="*/ 2147483647 h 234"/>
              <a:gd name="T88" fmla="*/ 0 w 254"/>
              <a:gd name="T89" fmla="*/ 2147483647 h 234"/>
              <a:gd name="T90" fmla="*/ 2147483647 w 254"/>
              <a:gd name="T91" fmla="*/ 2147483647 h 234"/>
              <a:gd name="T92" fmla="*/ 2147483647 w 254"/>
              <a:gd name="T93" fmla="*/ 2147483647 h 234"/>
              <a:gd name="T94" fmla="*/ 2147483647 w 254"/>
              <a:gd name="T95" fmla="*/ 2147483647 h 234"/>
              <a:gd name="T96" fmla="*/ 2147483647 w 254"/>
              <a:gd name="T97" fmla="*/ 2147483647 h 234"/>
              <a:gd name="T98" fmla="*/ 2147483647 w 254"/>
              <a:gd name="T99" fmla="*/ 2147483647 h 234"/>
              <a:gd name="T100" fmla="*/ 2147483647 w 254"/>
              <a:gd name="T101" fmla="*/ 2147483647 h 234"/>
              <a:gd name="T102" fmla="*/ 2147483647 w 254"/>
              <a:gd name="T103" fmla="*/ 2147483647 h 234"/>
              <a:gd name="T104" fmla="*/ 2147483647 w 254"/>
              <a:gd name="T105" fmla="*/ 2147483647 h 234"/>
              <a:gd name="T106" fmla="*/ 2147483647 w 254"/>
              <a:gd name="T107" fmla="*/ 2147483647 h 234"/>
              <a:gd name="T108" fmla="*/ 2147483647 w 254"/>
              <a:gd name="T109" fmla="*/ 2147483647 h 234"/>
              <a:gd name="T110" fmla="*/ 2147483647 w 254"/>
              <a:gd name="T111" fmla="*/ 2147483647 h 234"/>
              <a:gd name="T112" fmla="*/ 2147483647 w 254"/>
              <a:gd name="T113" fmla="*/ 2147483647 h 234"/>
              <a:gd name="T114" fmla="*/ 2147483647 w 254"/>
              <a:gd name="T115" fmla="*/ 2147483647 h 234"/>
              <a:gd name="T116" fmla="*/ 2147483647 w 254"/>
              <a:gd name="T117" fmla="*/ 2147483647 h 234"/>
              <a:gd name="T118" fmla="*/ 2147483647 w 254"/>
              <a:gd name="T119" fmla="*/ 2147483647 h 234"/>
              <a:gd name="T120" fmla="*/ 2147483647 w 254"/>
              <a:gd name="T121" fmla="*/ 2147483647 h 23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54"/>
              <a:gd name="T184" fmla="*/ 0 h 234"/>
              <a:gd name="T185" fmla="*/ 254 w 254"/>
              <a:gd name="T186" fmla="*/ 234 h 23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54" h="234">
                <a:moveTo>
                  <a:pt x="210" y="71"/>
                </a:moveTo>
                <a:lnTo>
                  <a:pt x="222" y="84"/>
                </a:lnTo>
                <a:lnTo>
                  <a:pt x="229" y="99"/>
                </a:lnTo>
                <a:lnTo>
                  <a:pt x="232" y="115"/>
                </a:lnTo>
                <a:lnTo>
                  <a:pt x="232" y="132"/>
                </a:lnTo>
                <a:lnTo>
                  <a:pt x="230" y="146"/>
                </a:lnTo>
                <a:lnTo>
                  <a:pt x="226" y="158"/>
                </a:lnTo>
                <a:lnTo>
                  <a:pt x="219" y="170"/>
                </a:lnTo>
                <a:lnTo>
                  <a:pt x="211" y="179"/>
                </a:lnTo>
                <a:lnTo>
                  <a:pt x="202" y="190"/>
                </a:lnTo>
                <a:lnTo>
                  <a:pt x="193" y="199"/>
                </a:lnTo>
                <a:lnTo>
                  <a:pt x="183" y="208"/>
                </a:lnTo>
                <a:lnTo>
                  <a:pt x="174" y="218"/>
                </a:lnTo>
                <a:lnTo>
                  <a:pt x="172" y="221"/>
                </a:lnTo>
                <a:lnTo>
                  <a:pt x="172" y="224"/>
                </a:lnTo>
                <a:lnTo>
                  <a:pt x="172" y="227"/>
                </a:lnTo>
                <a:lnTo>
                  <a:pt x="174" y="231"/>
                </a:lnTo>
                <a:lnTo>
                  <a:pt x="177" y="233"/>
                </a:lnTo>
                <a:lnTo>
                  <a:pt x="181" y="234"/>
                </a:lnTo>
                <a:lnTo>
                  <a:pt x="184" y="233"/>
                </a:lnTo>
                <a:lnTo>
                  <a:pt x="187" y="231"/>
                </a:lnTo>
                <a:lnTo>
                  <a:pt x="208" y="217"/>
                </a:lnTo>
                <a:lnTo>
                  <a:pt x="226" y="199"/>
                </a:lnTo>
                <a:lnTo>
                  <a:pt x="240" y="178"/>
                </a:lnTo>
                <a:lnTo>
                  <a:pt x="249" y="155"/>
                </a:lnTo>
                <a:lnTo>
                  <a:pt x="254" y="131"/>
                </a:lnTo>
                <a:lnTo>
                  <a:pt x="251" y="107"/>
                </a:lnTo>
                <a:lnTo>
                  <a:pt x="243" y="84"/>
                </a:lnTo>
                <a:lnTo>
                  <a:pt x="226" y="64"/>
                </a:lnTo>
                <a:lnTo>
                  <a:pt x="214" y="53"/>
                </a:lnTo>
                <a:lnTo>
                  <a:pt x="199" y="45"/>
                </a:lnTo>
                <a:lnTo>
                  <a:pt x="183" y="36"/>
                </a:lnTo>
                <a:lnTo>
                  <a:pt x="165" y="29"/>
                </a:lnTo>
                <a:lnTo>
                  <a:pt x="147" y="21"/>
                </a:lnTo>
                <a:lnTo>
                  <a:pt x="129" y="16"/>
                </a:lnTo>
                <a:lnTo>
                  <a:pt x="111" y="12"/>
                </a:lnTo>
                <a:lnTo>
                  <a:pt x="93" y="7"/>
                </a:lnTo>
                <a:lnTo>
                  <a:pt x="75" y="4"/>
                </a:lnTo>
                <a:lnTo>
                  <a:pt x="59" y="2"/>
                </a:lnTo>
                <a:lnTo>
                  <a:pt x="43" y="0"/>
                </a:lnTo>
                <a:lnTo>
                  <a:pt x="31" y="0"/>
                </a:lnTo>
                <a:lnTo>
                  <a:pt x="19" y="0"/>
                </a:lnTo>
                <a:lnTo>
                  <a:pt x="10" y="0"/>
                </a:lnTo>
                <a:lnTo>
                  <a:pt x="3" y="2"/>
                </a:lnTo>
                <a:lnTo>
                  <a:pt x="0" y="4"/>
                </a:lnTo>
                <a:lnTo>
                  <a:pt x="11" y="6"/>
                </a:lnTo>
                <a:lnTo>
                  <a:pt x="21" y="7"/>
                </a:lnTo>
                <a:lnTo>
                  <a:pt x="34" y="9"/>
                </a:lnTo>
                <a:lnTo>
                  <a:pt x="46" y="12"/>
                </a:lnTo>
                <a:lnTo>
                  <a:pt x="59" y="15"/>
                </a:lnTo>
                <a:lnTo>
                  <a:pt x="74" y="17"/>
                </a:lnTo>
                <a:lnTo>
                  <a:pt x="87" y="20"/>
                </a:lnTo>
                <a:lnTo>
                  <a:pt x="102" y="23"/>
                </a:lnTo>
                <a:lnTo>
                  <a:pt x="116" y="28"/>
                </a:lnTo>
                <a:lnTo>
                  <a:pt x="131" y="32"/>
                </a:lnTo>
                <a:lnTo>
                  <a:pt x="145" y="36"/>
                </a:lnTo>
                <a:lnTo>
                  <a:pt x="159" y="42"/>
                </a:lnTo>
                <a:lnTo>
                  <a:pt x="173" y="48"/>
                </a:lnTo>
                <a:lnTo>
                  <a:pt x="186" y="55"/>
                </a:lnTo>
                <a:lnTo>
                  <a:pt x="199" y="63"/>
                </a:lnTo>
                <a:lnTo>
                  <a:pt x="210" y="71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43" name="Freeform 1049"/>
          <p:cNvSpPr>
            <a:spLocks/>
          </p:cNvSpPr>
          <p:nvPr/>
        </p:nvSpPr>
        <p:spPr bwMode="auto">
          <a:xfrm>
            <a:off x="7113588" y="5337175"/>
            <a:ext cx="20637" cy="49213"/>
          </a:xfrm>
          <a:custGeom>
            <a:avLst/>
            <a:gdLst>
              <a:gd name="T0" fmla="*/ 0 w 103"/>
              <a:gd name="T1" fmla="*/ 2147483647 h 221"/>
              <a:gd name="T2" fmla="*/ 0 w 103"/>
              <a:gd name="T3" fmla="*/ 2147483647 h 221"/>
              <a:gd name="T4" fmla="*/ 2147483647 w 103"/>
              <a:gd name="T5" fmla="*/ 2147483647 h 221"/>
              <a:gd name="T6" fmla="*/ 2147483647 w 103"/>
              <a:gd name="T7" fmla="*/ 2147483647 h 221"/>
              <a:gd name="T8" fmla="*/ 2147483647 w 103"/>
              <a:gd name="T9" fmla="*/ 2147483647 h 221"/>
              <a:gd name="T10" fmla="*/ 2147483647 w 103"/>
              <a:gd name="T11" fmla="*/ 2147483647 h 221"/>
              <a:gd name="T12" fmla="*/ 2147483647 w 103"/>
              <a:gd name="T13" fmla="*/ 2147483647 h 221"/>
              <a:gd name="T14" fmla="*/ 2147483647 w 103"/>
              <a:gd name="T15" fmla="*/ 2147483647 h 221"/>
              <a:gd name="T16" fmla="*/ 2147483647 w 103"/>
              <a:gd name="T17" fmla="*/ 2147483647 h 221"/>
              <a:gd name="T18" fmla="*/ 2147483647 w 103"/>
              <a:gd name="T19" fmla="*/ 2147483647 h 221"/>
              <a:gd name="T20" fmla="*/ 2147483647 w 103"/>
              <a:gd name="T21" fmla="*/ 2147483647 h 221"/>
              <a:gd name="T22" fmla="*/ 2147483647 w 103"/>
              <a:gd name="T23" fmla="*/ 2147483647 h 221"/>
              <a:gd name="T24" fmla="*/ 2147483647 w 103"/>
              <a:gd name="T25" fmla="*/ 2147483647 h 221"/>
              <a:gd name="T26" fmla="*/ 2147483647 w 103"/>
              <a:gd name="T27" fmla="*/ 2147483647 h 221"/>
              <a:gd name="T28" fmla="*/ 2147483647 w 103"/>
              <a:gd name="T29" fmla="*/ 2147483647 h 221"/>
              <a:gd name="T30" fmla="*/ 2147483647 w 103"/>
              <a:gd name="T31" fmla="*/ 2147483647 h 221"/>
              <a:gd name="T32" fmla="*/ 2147483647 w 103"/>
              <a:gd name="T33" fmla="*/ 2147483647 h 221"/>
              <a:gd name="T34" fmla="*/ 2147483647 w 103"/>
              <a:gd name="T35" fmla="*/ 2147483647 h 221"/>
              <a:gd name="T36" fmla="*/ 2147483647 w 103"/>
              <a:gd name="T37" fmla="*/ 2147483647 h 221"/>
              <a:gd name="T38" fmla="*/ 2147483647 w 103"/>
              <a:gd name="T39" fmla="*/ 2147483647 h 221"/>
              <a:gd name="T40" fmla="*/ 2147483647 w 103"/>
              <a:gd name="T41" fmla="*/ 2147483647 h 221"/>
              <a:gd name="T42" fmla="*/ 2147483647 w 103"/>
              <a:gd name="T43" fmla="*/ 2147483647 h 221"/>
              <a:gd name="T44" fmla="*/ 2147483647 w 103"/>
              <a:gd name="T45" fmla="*/ 2147483647 h 221"/>
              <a:gd name="T46" fmla="*/ 2147483647 w 103"/>
              <a:gd name="T47" fmla="*/ 2147483647 h 221"/>
              <a:gd name="T48" fmla="*/ 2147483647 w 103"/>
              <a:gd name="T49" fmla="*/ 2147483647 h 221"/>
              <a:gd name="T50" fmla="*/ 2147483647 w 103"/>
              <a:gd name="T51" fmla="*/ 2147483647 h 221"/>
              <a:gd name="T52" fmla="*/ 2147483647 w 103"/>
              <a:gd name="T53" fmla="*/ 2147483647 h 221"/>
              <a:gd name="T54" fmla="*/ 2147483647 w 103"/>
              <a:gd name="T55" fmla="*/ 2147483647 h 221"/>
              <a:gd name="T56" fmla="*/ 2147483647 w 103"/>
              <a:gd name="T57" fmla="*/ 2147483647 h 221"/>
              <a:gd name="T58" fmla="*/ 2147483647 w 103"/>
              <a:gd name="T59" fmla="*/ 2147483647 h 221"/>
              <a:gd name="T60" fmla="*/ 2147483647 w 103"/>
              <a:gd name="T61" fmla="*/ 2147483647 h 221"/>
              <a:gd name="T62" fmla="*/ 2147483647 w 103"/>
              <a:gd name="T63" fmla="*/ 2147483647 h 221"/>
              <a:gd name="T64" fmla="*/ 2147483647 w 103"/>
              <a:gd name="T65" fmla="*/ 2147483647 h 221"/>
              <a:gd name="T66" fmla="*/ 2147483647 w 103"/>
              <a:gd name="T67" fmla="*/ 0 h 221"/>
              <a:gd name="T68" fmla="*/ 2147483647 w 103"/>
              <a:gd name="T69" fmla="*/ 2147483647 h 221"/>
              <a:gd name="T70" fmla="*/ 2147483647 w 103"/>
              <a:gd name="T71" fmla="*/ 2147483647 h 221"/>
              <a:gd name="T72" fmla="*/ 2147483647 w 103"/>
              <a:gd name="T73" fmla="*/ 2147483647 h 221"/>
              <a:gd name="T74" fmla="*/ 2147483647 w 103"/>
              <a:gd name="T75" fmla="*/ 2147483647 h 221"/>
              <a:gd name="T76" fmla="*/ 2147483647 w 103"/>
              <a:gd name="T77" fmla="*/ 2147483647 h 221"/>
              <a:gd name="T78" fmla="*/ 2147483647 w 103"/>
              <a:gd name="T79" fmla="*/ 2147483647 h 221"/>
              <a:gd name="T80" fmla="*/ 0 w 103"/>
              <a:gd name="T81" fmla="*/ 2147483647 h 221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03"/>
              <a:gd name="T124" fmla="*/ 0 h 221"/>
              <a:gd name="T125" fmla="*/ 103 w 103"/>
              <a:gd name="T126" fmla="*/ 221 h 221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03" h="221">
                <a:moveTo>
                  <a:pt x="0" y="121"/>
                </a:moveTo>
                <a:lnTo>
                  <a:pt x="0" y="139"/>
                </a:lnTo>
                <a:lnTo>
                  <a:pt x="4" y="156"/>
                </a:lnTo>
                <a:lnTo>
                  <a:pt x="12" y="172"/>
                </a:lnTo>
                <a:lnTo>
                  <a:pt x="22" y="186"/>
                </a:lnTo>
                <a:lnTo>
                  <a:pt x="35" y="197"/>
                </a:lnTo>
                <a:lnTo>
                  <a:pt x="50" y="208"/>
                </a:lnTo>
                <a:lnTo>
                  <a:pt x="66" y="216"/>
                </a:lnTo>
                <a:lnTo>
                  <a:pt x="83" y="220"/>
                </a:lnTo>
                <a:lnTo>
                  <a:pt x="89" y="221"/>
                </a:lnTo>
                <a:lnTo>
                  <a:pt x="94" y="219"/>
                </a:lnTo>
                <a:lnTo>
                  <a:pt x="98" y="216"/>
                </a:lnTo>
                <a:lnTo>
                  <a:pt x="100" y="211"/>
                </a:lnTo>
                <a:lnTo>
                  <a:pt x="100" y="206"/>
                </a:lnTo>
                <a:lnTo>
                  <a:pt x="99" y="201"/>
                </a:lnTo>
                <a:lnTo>
                  <a:pt x="96" y="196"/>
                </a:lnTo>
                <a:lnTo>
                  <a:pt x="91" y="194"/>
                </a:lnTo>
                <a:lnTo>
                  <a:pt x="74" y="188"/>
                </a:lnTo>
                <a:lnTo>
                  <a:pt x="58" y="179"/>
                </a:lnTo>
                <a:lnTo>
                  <a:pt x="45" y="168"/>
                </a:lnTo>
                <a:lnTo>
                  <a:pt x="36" y="155"/>
                </a:lnTo>
                <a:lnTo>
                  <a:pt x="30" y="139"/>
                </a:lnTo>
                <a:lnTo>
                  <a:pt x="27" y="122"/>
                </a:lnTo>
                <a:lnTo>
                  <a:pt x="27" y="103"/>
                </a:lnTo>
                <a:lnTo>
                  <a:pt x="32" y="84"/>
                </a:lnTo>
                <a:lnTo>
                  <a:pt x="38" y="70"/>
                </a:lnTo>
                <a:lnTo>
                  <a:pt x="46" y="57"/>
                </a:lnTo>
                <a:lnTo>
                  <a:pt x="56" y="46"/>
                </a:lnTo>
                <a:lnTo>
                  <a:pt x="66" y="35"/>
                </a:lnTo>
                <a:lnTo>
                  <a:pt x="76" y="25"/>
                </a:lnTo>
                <a:lnTo>
                  <a:pt x="86" y="17"/>
                </a:lnTo>
                <a:lnTo>
                  <a:pt x="96" y="8"/>
                </a:lnTo>
                <a:lnTo>
                  <a:pt x="103" y="1"/>
                </a:lnTo>
                <a:lnTo>
                  <a:pt x="96" y="0"/>
                </a:lnTo>
                <a:lnTo>
                  <a:pt x="84" y="5"/>
                </a:lnTo>
                <a:lnTo>
                  <a:pt x="69" y="17"/>
                </a:lnTo>
                <a:lnTo>
                  <a:pt x="51" y="33"/>
                </a:lnTo>
                <a:lnTo>
                  <a:pt x="34" y="53"/>
                </a:lnTo>
                <a:lnTo>
                  <a:pt x="18" y="75"/>
                </a:lnTo>
                <a:lnTo>
                  <a:pt x="7" y="98"/>
                </a:lnTo>
                <a:lnTo>
                  <a:pt x="0" y="121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44" name="Freeform 1050"/>
          <p:cNvSpPr>
            <a:spLocks/>
          </p:cNvSpPr>
          <p:nvPr/>
        </p:nvSpPr>
        <p:spPr bwMode="auto">
          <a:xfrm>
            <a:off x="7256463" y="5308600"/>
            <a:ext cx="44450" cy="65088"/>
          </a:xfrm>
          <a:custGeom>
            <a:avLst/>
            <a:gdLst>
              <a:gd name="T0" fmla="*/ 2147483647 w 221"/>
              <a:gd name="T1" fmla="*/ 2147483647 h 288"/>
              <a:gd name="T2" fmla="*/ 2147483647 w 221"/>
              <a:gd name="T3" fmla="*/ 2147483647 h 288"/>
              <a:gd name="T4" fmla="*/ 2147483647 w 221"/>
              <a:gd name="T5" fmla="*/ 2147483647 h 288"/>
              <a:gd name="T6" fmla="*/ 2147483647 w 221"/>
              <a:gd name="T7" fmla="*/ 2147483647 h 288"/>
              <a:gd name="T8" fmla="*/ 2147483647 w 221"/>
              <a:gd name="T9" fmla="*/ 2147483647 h 288"/>
              <a:gd name="T10" fmla="*/ 2147483647 w 221"/>
              <a:gd name="T11" fmla="*/ 2147483647 h 288"/>
              <a:gd name="T12" fmla="*/ 2147483647 w 221"/>
              <a:gd name="T13" fmla="*/ 2147483647 h 288"/>
              <a:gd name="T14" fmla="*/ 2147483647 w 221"/>
              <a:gd name="T15" fmla="*/ 2147483647 h 288"/>
              <a:gd name="T16" fmla="*/ 2147483647 w 221"/>
              <a:gd name="T17" fmla="*/ 2147483647 h 288"/>
              <a:gd name="T18" fmla="*/ 2147483647 w 221"/>
              <a:gd name="T19" fmla="*/ 2147483647 h 288"/>
              <a:gd name="T20" fmla="*/ 2147483647 w 221"/>
              <a:gd name="T21" fmla="*/ 2147483647 h 288"/>
              <a:gd name="T22" fmla="*/ 2147483647 w 221"/>
              <a:gd name="T23" fmla="*/ 2147483647 h 288"/>
              <a:gd name="T24" fmla="*/ 2147483647 w 221"/>
              <a:gd name="T25" fmla="*/ 2147483647 h 288"/>
              <a:gd name="T26" fmla="*/ 2147483647 w 221"/>
              <a:gd name="T27" fmla="*/ 2147483647 h 288"/>
              <a:gd name="T28" fmla="*/ 2147483647 w 221"/>
              <a:gd name="T29" fmla="*/ 2147483647 h 288"/>
              <a:gd name="T30" fmla="*/ 2147483647 w 221"/>
              <a:gd name="T31" fmla="*/ 2147483647 h 288"/>
              <a:gd name="T32" fmla="*/ 2147483647 w 221"/>
              <a:gd name="T33" fmla="*/ 2147483647 h 288"/>
              <a:gd name="T34" fmla="*/ 2147483647 w 221"/>
              <a:gd name="T35" fmla="*/ 2147483647 h 288"/>
              <a:gd name="T36" fmla="*/ 2147483647 w 221"/>
              <a:gd name="T37" fmla="*/ 2147483647 h 288"/>
              <a:gd name="T38" fmla="*/ 2147483647 w 221"/>
              <a:gd name="T39" fmla="*/ 2147483647 h 288"/>
              <a:gd name="T40" fmla="*/ 2147483647 w 221"/>
              <a:gd name="T41" fmla="*/ 2147483647 h 288"/>
              <a:gd name="T42" fmla="*/ 2147483647 w 221"/>
              <a:gd name="T43" fmla="*/ 2147483647 h 288"/>
              <a:gd name="T44" fmla="*/ 2147483647 w 221"/>
              <a:gd name="T45" fmla="*/ 2147483647 h 288"/>
              <a:gd name="T46" fmla="*/ 2147483647 w 221"/>
              <a:gd name="T47" fmla="*/ 2147483647 h 288"/>
              <a:gd name="T48" fmla="*/ 2147483647 w 221"/>
              <a:gd name="T49" fmla="*/ 2147483647 h 288"/>
              <a:gd name="T50" fmla="*/ 2147483647 w 221"/>
              <a:gd name="T51" fmla="*/ 2147483647 h 288"/>
              <a:gd name="T52" fmla="*/ 2147483647 w 221"/>
              <a:gd name="T53" fmla="*/ 2147483647 h 288"/>
              <a:gd name="T54" fmla="*/ 2147483647 w 221"/>
              <a:gd name="T55" fmla="*/ 2147483647 h 288"/>
              <a:gd name="T56" fmla="*/ 2147483647 w 221"/>
              <a:gd name="T57" fmla="*/ 2147483647 h 288"/>
              <a:gd name="T58" fmla="*/ 2147483647 w 221"/>
              <a:gd name="T59" fmla="*/ 2147483647 h 288"/>
              <a:gd name="T60" fmla="*/ 2147483647 w 221"/>
              <a:gd name="T61" fmla="*/ 2147483647 h 288"/>
              <a:gd name="T62" fmla="*/ 2147483647 w 221"/>
              <a:gd name="T63" fmla="*/ 2147483647 h 288"/>
              <a:gd name="T64" fmla="*/ 2147483647 w 221"/>
              <a:gd name="T65" fmla="*/ 2147483647 h 288"/>
              <a:gd name="T66" fmla="*/ 2147483647 w 221"/>
              <a:gd name="T67" fmla="*/ 2147483647 h 288"/>
              <a:gd name="T68" fmla="*/ 2147483647 w 221"/>
              <a:gd name="T69" fmla="*/ 2147483647 h 288"/>
              <a:gd name="T70" fmla="*/ 2147483647 w 221"/>
              <a:gd name="T71" fmla="*/ 2147483647 h 288"/>
              <a:gd name="T72" fmla="*/ 2147483647 w 221"/>
              <a:gd name="T73" fmla="*/ 2147483647 h 288"/>
              <a:gd name="T74" fmla="*/ 2147483647 w 221"/>
              <a:gd name="T75" fmla="*/ 2147483647 h 28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21"/>
              <a:gd name="T115" fmla="*/ 0 h 288"/>
              <a:gd name="T116" fmla="*/ 221 w 221"/>
              <a:gd name="T117" fmla="*/ 288 h 288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21" h="288">
                <a:moveTo>
                  <a:pt x="179" y="108"/>
                </a:moveTo>
                <a:lnTo>
                  <a:pt x="186" y="115"/>
                </a:lnTo>
                <a:lnTo>
                  <a:pt x="193" y="124"/>
                </a:lnTo>
                <a:lnTo>
                  <a:pt x="197" y="133"/>
                </a:lnTo>
                <a:lnTo>
                  <a:pt x="201" y="143"/>
                </a:lnTo>
                <a:lnTo>
                  <a:pt x="202" y="153"/>
                </a:lnTo>
                <a:lnTo>
                  <a:pt x="202" y="163"/>
                </a:lnTo>
                <a:lnTo>
                  <a:pt x="199" y="174"/>
                </a:lnTo>
                <a:lnTo>
                  <a:pt x="195" y="184"/>
                </a:lnTo>
                <a:lnTo>
                  <a:pt x="187" y="194"/>
                </a:lnTo>
                <a:lnTo>
                  <a:pt x="179" y="204"/>
                </a:lnTo>
                <a:lnTo>
                  <a:pt x="170" y="212"/>
                </a:lnTo>
                <a:lnTo>
                  <a:pt x="159" y="221"/>
                </a:lnTo>
                <a:lnTo>
                  <a:pt x="150" y="229"/>
                </a:lnTo>
                <a:lnTo>
                  <a:pt x="139" y="237"/>
                </a:lnTo>
                <a:lnTo>
                  <a:pt x="129" y="246"/>
                </a:lnTo>
                <a:lnTo>
                  <a:pt x="119" y="255"/>
                </a:lnTo>
                <a:lnTo>
                  <a:pt x="116" y="258"/>
                </a:lnTo>
                <a:lnTo>
                  <a:pt x="114" y="263"/>
                </a:lnTo>
                <a:lnTo>
                  <a:pt x="112" y="267"/>
                </a:lnTo>
                <a:lnTo>
                  <a:pt x="110" y="271"/>
                </a:lnTo>
                <a:lnTo>
                  <a:pt x="109" y="276"/>
                </a:lnTo>
                <a:lnTo>
                  <a:pt x="109" y="280"/>
                </a:lnTo>
                <a:lnTo>
                  <a:pt x="110" y="284"/>
                </a:lnTo>
                <a:lnTo>
                  <a:pt x="113" y="287"/>
                </a:lnTo>
                <a:lnTo>
                  <a:pt x="117" y="288"/>
                </a:lnTo>
                <a:lnTo>
                  <a:pt x="121" y="288"/>
                </a:lnTo>
                <a:lnTo>
                  <a:pt x="125" y="287"/>
                </a:lnTo>
                <a:lnTo>
                  <a:pt x="129" y="284"/>
                </a:lnTo>
                <a:lnTo>
                  <a:pt x="139" y="272"/>
                </a:lnTo>
                <a:lnTo>
                  <a:pt x="151" y="261"/>
                </a:lnTo>
                <a:lnTo>
                  <a:pt x="162" y="250"/>
                </a:lnTo>
                <a:lnTo>
                  <a:pt x="175" y="239"/>
                </a:lnTo>
                <a:lnTo>
                  <a:pt x="186" y="229"/>
                </a:lnTo>
                <a:lnTo>
                  <a:pt x="197" y="217"/>
                </a:lnTo>
                <a:lnTo>
                  <a:pt x="207" y="204"/>
                </a:lnTo>
                <a:lnTo>
                  <a:pt x="215" y="190"/>
                </a:lnTo>
                <a:lnTo>
                  <a:pt x="220" y="174"/>
                </a:lnTo>
                <a:lnTo>
                  <a:pt x="221" y="158"/>
                </a:lnTo>
                <a:lnTo>
                  <a:pt x="218" y="142"/>
                </a:lnTo>
                <a:lnTo>
                  <a:pt x="213" y="127"/>
                </a:lnTo>
                <a:lnTo>
                  <a:pt x="204" y="112"/>
                </a:lnTo>
                <a:lnTo>
                  <a:pt x="194" y="99"/>
                </a:lnTo>
                <a:lnTo>
                  <a:pt x="181" y="87"/>
                </a:lnTo>
                <a:lnTo>
                  <a:pt x="169" y="77"/>
                </a:lnTo>
                <a:lnTo>
                  <a:pt x="159" y="69"/>
                </a:lnTo>
                <a:lnTo>
                  <a:pt x="149" y="63"/>
                </a:lnTo>
                <a:lnTo>
                  <a:pt x="137" y="55"/>
                </a:lnTo>
                <a:lnTo>
                  <a:pt x="125" y="48"/>
                </a:lnTo>
                <a:lnTo>
                  <a:pt x="114" y="40"/>
                </a:lnTo>
                <a:lnTo>
                  <a:pt x="101" y="33"/>
                </a:lnTo>
                <a:lnTo>
                  <a:pt x="89" y="27"/>
                </a:lnTo>
                <a:lnTo>
                  <a:pt x="77" y="20"/>
                </a:lnTo>
                <a:lnTo>
                  <a:pt x="66" y="15"/>
                </a:lnTo>
                <a:lnTo>
                  <a:pt x="54" y="9"/>
                </a:lnTo>
                <a:lnTo>
                  <a:pt x="42" y="6"/>
                </a:lnTo>
                <a:lnTo>
                  <a:pt x="32" y="3"/>
                </a:lnTo>
                <a:lnTo>
                  <a:pt x="22" y="1"/>
                </a:lnTo>
                <a:lnTo>
                  <a:pt x="14" y="0"/>
                </a:lnTo>
                <a:lnTo>
                  <a:pt x="7" y="1"/>
                </a:lnTo>
                <a:lnTo>
                  <a:pt x="0" y="3"/>
                </a:lnTo>
                <a:lnTo>
                  <a:pt x="8" y="5"/>
                </a:lnTo>
                <a:lnTo>
                  <a:pt x="16" y="8"/>
                </a:lnTo>
                <a:lnTo>
                  <a:pt x="26" y="13"/>
                </a:lnTo>
                <a:lnTo>
                  <a:pt x="35" y="17"/>
                </a:lnTo>
                <a:lnTo>
                  <a:pt x="47" y="22"/>
                </a:lnTo>
                <a:lnTo>
                  <a:pt x="58" y="28"/>
                </a:lnTo>
                <a:lnTo>
                  <a:pt x="71" y="34"/>
                </a:lnTo>
                <a:lnTo>
                  <a:pt x="83" y="40"/>
                </a:lnTo>
                <a:lnTo>
                  <a:pt x="96" y="48"/>
                </a:lnTo>
                <a:lnTo>
                  <a:pt x="109" y="55"/>
                </a:lnTo>
                <a:lnTo>
                  <a:pt x="121" y="64"/>
                </a:lnTo>
                <a:lnTo>
                  <a:pt x="134" y="72"/>
                </a:lnTo>
                <a:lnTo>
                  <a:pt x="146" y="81"/>
                </a:lnTo>
                <a:lnTo>
                  <a:pt x="158" y="90"/>
                </a:lnTo>
                <a:lnTo>
                  <a:pt x="169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45" name="Freeform 1051"/>
          <p:cNvSpPr>
            <a:spLocks/>
          </p:cNvSpPr>
          <p:nvPr/>
        </p:nvSpPr>
        <p:spPr bwMode="auto">
          <a:xfrm>
            <a:off x="7208838" y="5384800"/>
            <a:ext cx="14287" cy="39688"/>
          </a:xfrm>
          <a:custGeom>
            <a:avLst/>
            <a:gdLst>
              <a:gd name="T0" fmla="*/ 2147483647 w 74"/>
              <a:gd name="T1" fmla="*/ 2147483647 h 174"/>
              <a:gd name="T2" fmla="*/ 2147483647 w 74"/>
              <a:gd name="T3" fmla="*/ 2147483647 h 174"/>
              <a:gd name="T4" fmla="*/ 2147483647 w 74"/>
              <a:gd name="T5" fmla="*/ 2147483647 h 174"/>
              <a:gd name="T6" fmla="*/ 2147483647 w 74"/>
              <a:gd name="T7" fmla="*/ 2147483647 h 174"/>
              <a:gd name="T8" fmla="*/ 2147483647 w 74"/>
              <a:gd name="T9" fmla="*/ 0 h 174"/>
              <a:gd name="T10" fmla="*/ 2147483647 w 74"/>
              <a:gd name="T11" fmla="*/ 2147483647 h 174"/>
              <a:gd name="T12" fmla="*/ 2147483647 w 74"/>
              <a:gd name="T13" fmla="*/ 2147483647 h 174"/>
              <a:gd name="T14" fmla="*/ 0 w 74"/>
              <a:gd name="T15" fmla="*/ 2147483647 h 174"/>
              <a:gd name="T16" fmla="*/ 0 w 74"/>
              <a:gd name="T17" fmla="*/ 2147483647 h 174"/>
              <a:gd name="T18" fmla="*/ 2147483647 w 74"/>
              <a:gd name="T19" fmla="*/ 2147483647 h 174"/>
              <a:gd name="T20" fmla="*/ 2147483647 w 74"/>
              <a:gd name="T21" fmla="*/ 2147483647 h 174"/>
              <a:gd name="T22" fmla="*/ 2147483647 w 74"/>
              <a:gd name="T23" fmla="*/ 2147483647 h 174"/>
              <a:gd name="T24" fmla="*/ 2147483647 w 74"/>
              <a:gd name="T25" fmla="*/ 2147483647 h 174"/>
              <a:gd name="T26" fmla="*/ 2147483647 w 74"/>
              <a:gd name="T27" fmla="*/ 2147483647 h 174"/>
              <a:gd name="T28" fmla="*/ 2147483647 w 74"/>
              <a:gd name="T29" fmla="*/ 2147483647 h 174"/>
              <a:gd name="T30" fmla="*/ 2147483647 w 74"/>
              <a:gd name="T31" fmla="*/ 2147483647 h 174"/>
              <a:gd name="T32" fmla="*/ 2147483647 w 74"/>
              <a:gd name="T33" fmla="*/ 2147483647 h 174"/>
              <a:gd name="T34" fmla="*/ 2147483647 w 74"/>
              <a:gd name="T35" fmla="*/ 2147483647 h 174"/>
              <a:gd name="T36" fmla="*/ 2147483647 w 74"/>
              <a:gd name="T37" fmla="*/ 2147483647 h 174"/>
              <a:gd name="T38" fmla="*/ 2147483647 w 74"/>
              <a:gd name="T39" fmla="*/ 2147483647 h 174"/>
              <a:gd name="T40" fmla="*/ 2147483647 w 74"/>
              <a:gd name="T41" fmla="*/ 2147483647 h 174"/>
              <a:gd name="T42" fmla="*/ 2147483647 w 74"/>
              <a:gd name="T43" fmla="*/ 2147483647 h 174"/>
              <a:gd name="T44" fmla="*/ 2147483647 w 74"/>
              <a:gd name="T45" fmla="*/ 2147483647 h 174"/>
              <a:gd name="T46" fmla="*/ 2147483647 w 74"/>
              <a:gd name="T47" fmla="*/ 2147483647 h 174"/>
              <a:gd name="T48" fmla="*/ 2147483647 w 74"/>
              <a:gd name="T49" fmla="*/ 2147483647 h 17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74"/>
              <a:gd name="T76" fmla="*/ 0 h 174"/>
              <a:gd name="T77" fmla="*/ 74 w 74"/>
              <a:gd name="T78" fmla="*/ 174 h 17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74" h="174">
                <a:moveTo>
                  <a:pt x="28" y="12"/>
                </a:moveTo>
                <a:lnTo>
                  <a:pt x="26" y="7"/>
                </a:lnTo>
                <a:lnTo>
                  <a:pt x="23" y="3"/>
                </a:lnTo>
                <a:lnTo>
                  <a:pt x="17" y="1"/>
                </a:lnTo>
                <a:lnTo>
                  <a:pt x="12" y="0"/>
                </a:lnTo>
                <a:lnTo>
                  <a:pt x="7" y="2"/>
                </a:lnTo>
                <a:lnTo>
                  <a:pt x="3" y="5"/>
                </a:lnTo>
                <a:lnTo>
                  <a:pt x="0" y="10"/>
                </a:lnTo>
                <a:lnTo>
                  <a:pt x="0" y="16"/>
                </a:lnTo>
                <a:lnTo>
                  <a:pt x="5" y="39"/>
                </a:lnTo>
                <a:lnTo>
                  <a:pt x="13" y="66"/>
                </a:lnTo>
                <a:lnTo>
                  <a:pt x="24" y="92"/>
                </a:lnTo>
                <a:lnTo>
                  <a:pt x="36" y="118"/>
                </a:lnTo>
                <a:lnTo>
                  <a:pt x="49" y="141"/>
                </a:lnTo>
                <a:lnTo>
                  <a:pt x="61" y="159"/>
                </a:lnTo>
                <a:lnTo>
                  <a:pt x="69" y="171"/>
                </a:lnTo>
                <a:lnTo>
                  <a:pt x="74" y="174"/>
                </a:lnTo>
                <a:lnTo>
                  <a:pt x="72" y="162"/>
                </a:lnTo>
                <a:lnTo>
                  <a:pt x="67" y="147"/>
                </a:lnTo>
                <a:lnTo>
                  <a:pt x="61" y="128"/>
                </a:lnTo>
                <a:lnTo>
                  <a:pt x="53" y="105"/>
                </a:lnTo>
                <a:lnTo>
                  <a:pt x="46" y="82"/>
                </a:lnTo>
                <a:lnTo>
                  <a:pt x="38" y="58"/>
                </a:lnTo>
                <a:lnTo>
                  <a:pt x="32" y="35"/>
                </a:lnTo>
                <a:lnTo>
                  <a:pt x="28" y="1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46" name="Freeform 1052"/>
          <p:cNvSpPr>
            <a:spLocks/>
          </p:cNvSpPr>
          <p:nvPr/>
        </p:nvSpPr>
        <p:spPr bwMode="auto">
          <a:xfrm>
            <a:off x="7202488" y="5364163"/>
            <a:ext cx="7937" cy="19050"/>
          </a:xfrm>
          <a:custGeom>
            <a:avLst/>
            <a:gdLst>
              <a:gd name="T0" fmla="*/ 2147483647 w 39"/>
              <a:gd name="T1" fmla="*/ 2147483647 h 87"/>
              <a:gd name="T2" fmla="*/ 2147483647 w 39"/>
              <a:gd name="T3" fmla="*/ 2147483647 h 87"/>
              <a:gd name="T4" fmla="*/ 2147483647 w 39"/>
              <a:gd name="T5" fmla="*/ 2147483647 h 87"/>
              <a:gd name="T6" fmla="*/ 2147483647 w 39"/>
              <a:gd name="T7" fmla="*/ 0 h 87"/>
              <a:gd name="T8" fmla="*/ 2147483647 w 39"/>
              <a:gd name="T9" fmla="*/ 0 h 87"/>
              <a:gd name="T10" fmla="*/ 2147483647 w 39"/>
              <a:gd name="T11" fmla="*/ 2147483647 h 87"/>
              <a:gd name="T12" fmla="*/ 2147483647 w 39"/>
              <a:gd name="T13" fmla="*/ 2147483647 h 87"/>
              <a:gd name="T14" fmla="*/ 0 w 39"/>
              <a:gd name="T15" fmla="*/ 2147483647 h 87"/>
              <a:gd name="T16" fmla="*/ 0 w 39"/>
              <a:gd name="T17" fmla="*/ 2147483647 h 87"/>
              <a:gd name="T18" fmla="*/ 0 w 39"/>
              <a:gd name="T19" fmla="*/ 2147483647 h 87"/>
              <a:gd name="T20" fmla="*/ 2147483647 w 39"/>
              <a:gd name="T21" fmla="*/ 2147483647 h 87"/>
              <a:gd name="T22" fmla="*/ 2147483647 w 39"/>
              <a:gd name="T23" fmla="*/ 2147483647 h 87"/>
              <a:gd name="T24" fmla="*/ 2147483647 w 39"/>
              <a:gd name="T25" fmla="*/ 2147483647 h 87"/>
              <a:gd name="T26" fmla="*/ 2147483647 w 39"/>
              <a:gd name="T27" fmla="*/ 2147483647 h 87"/>
              <a:gd name="T28" fmla="*/ 2147483647 w 39"/>
              <a:gd name="T29" fmla="*/ 2147483647 h 87"/>
              <a:gd name="T30" fmla="*/ 2147483647 w 39"/>
              <a:gd name="T31" fmla="*/ 2147483647 h 87"/>
              <a:gd name="T32" fmla="*/ 2147483647 w 39"/>
              <a:gd name="T33" fmla="*/ 2147483647 h 87"/>
              <a:gd name="T34" fmla="*/ 2147483647 w 39"/>
              <a:gd name="T35" fmla="*/ 2147483647 h 87"/>
              <a:gd name="T36" fmla="*/ 2147483647 w 39"/>
              <a:gd name="T37" fmla="*/ 2147483647 h 87"/>
              <a:gd name="T38" fmla="*/ 2147483647 w 39"/>
              <a:gd name="T39" fmla="*/ 2147483647 h 87"/>
              <a:gd name="T40" fmla="*/ 2147483647 w 39"/>
              <a:gd name="T41" fmla="*/ 2147483647 h 87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39"/>
              <a:gd name="T64" fmla="*/ 0 h 87"/>
              <a:gd name="T65" fmla="*/ 39 w 39"/>
              <a:gd name="T66" fmla="*/ 87 h 87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39" h="87">
                <a:moveTo>
                  <a:pt x="20" y="9"/>
                </a:moveTo>
                <a:lnTo>
                  <a:pt x="19" y="5"/>
                </a:lnTo>
                <a:lnTo>
                  <a:pt x="16" y="2"/>
                </a:lnTo>
                <a:lnTo>
                  <a:pt x="13" y="0"/>
                </a:lnTo>
                <a:lnTo>
                  <a:pt x="8" y="0"/>
                </a:lnTo>
                <a:lnTo>
                  <a:pt x="5" y="1"/>
                </a:lnTo>
                <a:lnTo>
                  <a:pt x="2" y="3"/>
                </a:lnTo>
                <a:lnTo>
                  <a:pt x="0" y="6"/>
                </a:lnTo>
                <a:lnTo>
                  <a:pt x="0" y="10"/>
                </a:lnTo>
                <a:lnTo>
                  <a:pt x="0" y="22"/>
                </a:lnTo>
                <a:lnTo>
                  <a:pt x="3" y="35"/>
                </a:lnTo>
                <a:lnTo>
                  <a:pt x="7" y="48"/>
                </a:lnTo>
                <a:lnTo>
                  <a:pt x="13" y="60"/>
                </a:lnTo>
                <a:lnTo>
                  <a:pt x="19" y="72"/>
                </a:lnTo>
                <a:lnTo>
                  <a:pt x="25" y="81"/>
                </a:lnTo>
                <a:lnTo>
                  <a:pt x="33" y="86"/>
                </a:lnTo>
                <a:lnTo>
                  <a:pt x="38" y="87"/>
                </a:lnTo>
                <a:lnTo>
                  <a:pt x="39" y="70"/>
                </a:lnTo>
                <a:lnTo>
                  <a:pt x="34" y="50"/>
                </a:lnTo>
                <a:lnTo>
                  <a:pt x="27" y="29"/>
                </a:lnTo>
                <a:lnTo>
                  <a:pt x="2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47" name="Freeform 1053"/>
          <p:cNvSpPr>
            <a:spLocks/>
          </p:cNvSpPr>
          <p:nvPr/>
        </p:nvSpPr>
        <p:spPr bwMode="auto">
          <a:xfrm>
            <a:off x="7196138" y="5349875"/>
            <a:ext cx="6350" cy="11113"/>
          </a:xfrm>
          <a:custGeom>
            <a:avLst/>
            <a:gdLst>
              <a:gd name="T0" fmla="*/ 2147483647 w 34"/>
              <a:gd name="T1" fmla="*/ 2147483647 h 51"/>
              <a:gd name="T2" fmla="*/ 2147483647 w 34"/>
              <a:gd name="T3" fmla="*/ 2147483647 h 51"/>
              <a:gd name="T4" fmla="*/ 2147483647 w 34"/>
              <a:gd name="T5" fmla="*/ 2147483647 h 51"/>
              <a:gd name="T6" fmla="*/ 2147483647 w 34"/>
              <a:gd name="T7" fmla="*/ 2147483647 h 51"/>
              <a:gd name="T8" fmla="*/ 2147483647 w 34"/>
              <a:gd name="T9" fmla="*/ 2147483647 h 51"/>
              <a:gd name="T10" fmla="*/ 2147483647 w 34"/>
              <a:gd name="T11" fmla="*/ 2147483647 h 51"/>
              <a:gd name="T12" fmla="*/ 2147483647 w 34"/>
              <a:gd name="T13" fmla="*/ 2147483647 h 51"/>
              <a:gd name="T14" fmla="*/ 2147483647 w 34"/>
              <a:gd name="T15" fmla="*/ 0 h 51"/>
              <a:gd name="T16" fmla="*/ 2147483647 w 34"/>
              <a:gd name="T17" fmla="*/ 0 h 51"/>
              <a:gd name="T18" fmla="*/ 2147483647 w 34"/>
              <a:gd name="T19" fmla="*/ 2147483647 h 51"/>
              <a:gd name="T20" fmla="*/ 2147483647 w 34"/>
              <a:gd name="T21" fmla="*/ 2147483647 h 51"/>
              <a:gd name="T22" fmla="*/ 0 w 34"/>
              <a:gd name="T23" fmla="*/ 2147483647 h 51"/>
              <a:gd name="T24" fmla="*/ 0 w 34"/>
              <a:gd name="T25" fmla="*/ 2147483647 h 51"/>
              <a:gd name="T26" fmla="*/ 2147483647 w 34"/>
              <a:gd name="T27" fmla="*/ 2147483647 h 51"/>
              <a:gd name="T28" fmla="*/ 2147483647 w 34"/>
              <a:gd name="T29" fmla="*/ 2147483647 h 51"/>
              <a:gd name="T30" fmla="*/ 2147483647 w 34"/>
              <a:gd name="T31" fmla="*/ 2147483647 h 51"/>
              <a:gd name="T32" fmla="*/ 2147483647 w 34"/>
              <a:gd name="T33" fmla="*/ 2147483647 h 51"/>
              <a:gd name="T34" fmla="*/ 2147483647 w 34"/>
              <a:gd name="T35" fmla="*/ 2147483647 h 51"/>
              <a:gd name="T36" fmla="*/ 2147483647 w 34"/>
              <a:gd name="T37" fmla="*/ 2147483647 h 51"/>
              <a:gd name="T38" fmla="*/ 2147483647 w 34"/>
              <a:gd name="T39" fmla="*/ 2147483647 h 51"/>
              <a:gd name="T40" fmla="*/ 2147483647 w 34"/>
              <a:gd name="T41" fmla="*/ 2147483647 h 51"/>
              <a:gd name="T42" fmla="*/ 2147483647 w 34"/>
              <a:gd name="T43" fmla="*/ 2147483647 h 51"/>
              <a:gd name="T44" fmla="*/ 2147483647 w 34"/>
              <a:gd name="T45" fmla="*/ 2147483647 h 51"/>
              <a:gd name="T46" fmla="*/ 2147483647 w 34"/>
              <a:gd name="T47" fmla="*/ 2147483647 h 51"/>
              <a:gd name="T48" fmla="*/ 2147483647 w 34"/>
              <a:gd name="T49" fmla="*/ 2147483647 h 51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4"/>
              <a:gd name="T76" fmla="*/ 0 h 51"/>
              <a:gd name="T77" fmla="*/ 34 w 34"/>
              <a:gd name="T78" fmla="*/ 51 h 51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4" h="51">
                <a:moveTo>
                  <a:pt x="18" y="7"/>
                </a:moveTo>
                <a:lnTo>
                  <a:pt x="18" y="8"/>
                </a:lnTo>
                <a:lnTo>
                  <a:pt x="17" y="5"/>
                </a:lnTo>
                <a:lnTo>
                  <a:pt x="14" y="1"/>
                </a:lnTo>
                <a:lnTo>
                  <a:pt x="11" y="0"/>
                </a:lnTo>
                <a:lnTo>
                  <a:pt x="7" y="0"/>
                </a:lnTo>
                <a:lnTo>
                  <a:pt x="4" y="1"/>
                </a:lnTo>
                <a:lnTo>
                  <a:pt x="1" y="5"/>
                </a:lnTo>
                <a:lnTo>
                  <a:pt x="0" y="8"/>
                </a:lnTo>
                <a:lnTo>
                  <a:pt x="0" y="11"/>
                </a:lnTo>
                <a:lnTo>
                  <a:pt x="1" y="16"/>
                </a:lnTo>
                <a:lnTo>
                  <a:pt x="4" y="23"/>
                </a:lnTo>
                <a:lnTo>
                  <a:pt x="8" y="30"/>
                </a:lnTo>
                <a:lnTo>
                  <a:pt x="13" y="37"/>
                </a:lnTo>
                <a:lnTo>
                  <a:pt x="18" y="43"/>
                </a:lnTo>
                <a:lnTo>
                  <a:pt x="25" y="47"/>
                </a:lnTo>
                <a:lnTo>
                  <a:pt x="30" y="51"/>
                </a:lnTo>
                <a:lnTo>
                  <a:pt x="34" y="51"/>
                </a:lnTo>
                <a:lnTo>
                  <a:pt x="33" y="40"/>
                </a:lnTo>
                <a:lnTo>
                  <a:pt x="29" y="27"/>
                </a:lnTo>
                <a:lnTo>
                  <a:pt x="23" y="15"/>
                </a:lnTo>
                <a:lnTo>
                  <a:pt x="18" y="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48" name="Freeform 1054"/>
          <p:cNvSpPr>
            <a:spLocks/>
          </p:cNvSpPr>
          <p:nvPr/>
        </p:nvSpPr>
        <p:spPr bwMode="auto">
          <a:xfrm>
            <a:off x="7189788" y="5340350"/>
            <a:ext cx="9525" cy="6350"/>
          </a:xfrm>
          <a:custGeom>
            <a:avLst/>
            <a:gdLst>
              <a:gd name="T0" fmla="*/ 2147483647 w 46"/>
              <a:gd name="T1" fmla="*/ 2147483647 h 33"/>
              <a:gd name="T2" fmla="*/ 2147483647 w 46"/>
              <a:gd name="T3" fmla="*/ 2147483647 h 33"/>
              <a:gd name="T4" fmla="*/ 2147483647 w 46"/>
              <a:gd name="T5" fmla="*/ 2147483647 h 33"/>
              <a:gd name="T6" fmla="*/ 2147483647 w 46"/>
              <a:gd name="T7" fmla="*/ 2147483647 h 33"/>
              <a:gd name="T8" fmla="*/ 2147483647 w 46"/>
              <a:gd name="T9" fmla="*/ 2147483647 h 33"/>
              <a:gd name="T10" fmla="*/ 2147483647 w 46"/>
              <a:gd name="T11" fmla="*/ 2147483647 h 33"/>
              <a:gd name="T12" fmla="*/ 2147483647 w 46"/>
              <a:gd name="T13" fmla="*/ 2147483647 h 33"/>
              <a:gd name="T14" fmla="*/ 2147483647 w 46"/>
              <a:gd name="T15" fmla="*/ 0 h 33"/>
              <a:gd name="T16" fmla="*/ 2147483647 w 46"/>
              <a:gd name="T17" fmla="*/ 0 h 33"/>
              <a:gd name="T18" fmla="*/ 2147483647 w 46"/>
              <a:gd name="T19" fmla="*/ 0 h 33"/>
              <a:gd name="T20" fmla="*/ 2147483647 w 46"/>
              <a:gd name="T21" fmla="*/ 2147483647 h 33"/>
              <a:gd name="T22" fmla="*/ 2147483647 w 46"/>
              <a:gd name="T23" fmla="*/ 2147483647 h 33"/>
              <a:gd name="T24" fmla="*/ 2147483647 w 46"/>
              <a:gd name="T25" fmla="*/ 2147483647 h 33"/>
              <a:gd name="T26" fmla="*/ 2147483647 w 46"/>
              <a:gd name="T27" fmla="*/ 2147483647 h 33"/>
              <a:gd name="T28" fmla="*/ 2147483647 w 46"/>
              <a:gd name="T29" fmla="*/ 2147483647 h 33"/>
              <a:gd name="T30" fmla="*/ 0 w 46"/>
              <a:gd name="T31" fmla="*/ 2147483647 h 33"/>
              <a:gd name="T32" fmla="*/ 0 w 46"/>
              <a:gd name="T33" fmla="*/ 2147483647 h 33"/>
              <a:gd name="T34" fmla="*/ 2147483647 w 46"/>
              <a:gd name="T35" fmla="*/ 2147483647 h 33"/>
              <a:gd name="T36" fmla="*/ 2147483647 w 46"/>
              <a:gd name="T37" fmla="*/ 2147483647 h 33"/>
              <a:gd name="T38" fmla="*/ 2147483647 w 46"/>
              <a:gd name="T39" fmla="*/ 2147483647 h 33"/>
              <a:gd name="T40" fmla="*/ 2147483647 w 46"/>
              <a:gd name="T41" fmla="*/ 2147483647 h 33"/>
              <a:gd name="T42" fmla="*/ 2147483647 w 46"/>
              <a:gd name="T43" fmla="*/ 2147483647 h 33"/>
              <a:gd name="T44" fmla="*/ 2147483647 w 46"/>
              <a:gd name="T45" fmla="*/ 2147483647 h 33"/>
              <a:gd name="T46" fmla="*/ 2147483647 w 46"/>
              <a:gd name="T47" fmla="*/ 2147483647 h 33"/>
              <a:gd name="T48" fmla="*/ 2147483647 w 46"/>
              <a:gd name="T49" fmla="*/ 2147483647 h 3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6"/>
              <a:gd name="T76" fmla="*/ 0 h 33"/>
              <a:gd name="T77" fmla="*/ 46 w 46"/>
              <a:gd name="T78" fmla="*/ 33 h 3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6" h="33">
                <a:moveTo>
                  <a:pt x="37" y="24"/>
                </a:moveTo>
                <a:lnTo>
                  <a:pt x="41" y="22"/>
                </a:lnTo>
                <a:lnTo>
                  <a:pt x="45" y="19"/>
                </a:lnTo>
                <a:lnTo>
                  <a:pt x="46" y="15"/>
                </a:lnTo>
                <a:lnTo>
                  <a:pt x="46" y="10"/>
                </a:lnTo>
                <a:lnTo>
                  <a:pt x="44" y="5"/>
                </a:lnTo>
                <a:lnTo>
                  <a:pt x="41" y="2"/>
                </a:lnTo>
                <a:lnTo>
                  <a:pt x="37" y="0"/>
                </a:lnTo>
                <a:lnTo>
                  <a:pt x="32" y="0"/>
                </a:lnTo>
                <a:lnTo>
                  <a:pt x="29" y="0"/>
                </a:lnTo>
                <a:lnTo>
                  <a:pt x="25" y="1"/>
                </a:lnTo>
                <a:lnTo>
                  <a:pt x="19" y="3"/>
                </a:lnTo>
                <a:lnTo>
                  <a:pt x="12" y="7"/>
                </a:lnTo>
                <a:lnTo>
                  <a:pt x="5" y="14"/>
                </a:lnTo>
                <a:lnTo>
                  <a:pt x="2" y="20"/>
                </a:lnTo>
                <a:lnTo>
                  <a:pt x="0" y="26"/>
                </a:lnTo>
                <a:lnTo>
                  <a:pt x="0" y="29"/>
                </a:lnTo>
                <a:lnTo>
                  <a:pt x="3" y="31"/>
                </a:lnTo>
                <a:lnTo>
                  <a:pt x="7" y="33"/>
                </a:lnTo>
                <a:lnTo>
                  <a:pt x="12" y="33"/>
                </a:lnTo>
                <a:lnTo>
                  <a:pt x="16" y="33"/>
                </a:lnTo>
                <a:lnTo>
                  <a:pt x="21" y="31"/>
                </a:lnTo>
                <a:lnTo>
                  <a:pt x="26" y="30"/>
                </a:lnTo>
                <a:lnTo>
                  <a:pt x="32" y="28"/>
                </a:lnTo>
                <a:lnTo>
                  <a:pt x="37" y="2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49" name="Freeform 1055"/>
          <p:cNvSpPr>
            <a:spLocks/>
          </p:cNvSpPr>
          <p:nvPr/>
        </p:nvSpPr>
        <p:spPr bwMode="auto">
          <a:xfrm>
            <a:off x="7146925" y="5327650"/>
            <a:ext cx="36513" cy="49213"/>
          </a:xfrm>
          <a:custGeom>
            <a:avLst/>
            <a:gdLst>
              <a:gd name="T0" fmla="*/ 2147483647 w 177"/>
              <a:gd name="T1" fmla="*/ 2147483647 h 219"/>
              <a:gd name="T2" fmla="*/ 2147483647 w 177"/>
              <a:gd name="T3" fmla="*/ 2147483647 h 219"/>
              <a:gd name="T4" fmla="*/ 2147483647 w 177"/>
              <a:gd name="T5" fmla="*/ 2147483647 h 219"/>
              <a:gd name="T6" fmla="*/ 2147483647 w 177"/>
              <a:gd name="T7" fmla="*/ 2147483647 h 219"/>
              <a:gd name="T8" fmla="*/ 2147483647 w 177"/>
              <a:gd name="T9" fmla="*/ 2147483647 h 219"/>
              <a:gd name="T10" fmla="*/ 2147483647 w 177"/>
              <a:gd name="T11" fmla="*/ 2147483647 h 219"/>
              <a:gd name="T12" fmla="*/ 2147483647 w 177"/>
              <a:gd name="T13" fmla="*/ 2147483647 h 219"/>
              <a:gd name="T14" fmla="*/ 2147483647 w 177"/>
              <a:gd name="T15" fmla="*/ 2147483647 h 219"/>
              <a:gd name="T16" fmla="*/ 0 w 177"/>
              <a:gd name="T17" fmla="*/ 2147483647 h 219"/>
              <a:gd name="T18" fmla="*/ 2147483647 w 177"/>
              <a:gd name="T19" fmla="*/ 2147483647 h 219"/>
              <a:gd name="T20" fmla="*/ 2147483647 w 177"/>
              <a:gd name="T21" fmla="*/ 2147483647 h 219"/>
              <a:gd name="T22" fmla="*/ 2147483647 w 177"/>
              <a:gd name="T23" fmla="*/ 2147483647 h 219"/>
              <a:gd name="T24" fmla="*/ 2147483647 w 177"/>
              <a:gd name="T25" fmla="*/ 2147483647 h 219"/>
              <a:gd name="T26" fmla="*/ 2147483647 w 177"/>
              <a:gd name="T27" fmla="*/ 2147483647 h 219"/>
              <a:gd name="T28" fmla="*/ 2147483647 w 177"/>
              <a:gd name="T29" fmla="*/ 2147483647 h 219"/>
              <a:gd name="T30" fmla="*/ 2147483647 w 177"/>
              <a:gd name="T31" fmla="*/ 2147483647 h 219"/>
              <a:gd name="T32" fmla="*/ 2147483647 w 177"/>
              <a:gd name="T33" fmla="*/ 2147483647 h 219"/>
              <a:gd name="T34" fmla="*/ 2147483647 w 177"/>
              <a:gd name="T35" fmla="*/ 2147483647 h 219"/>
              <a:gd name="T36" fmla="*/ 2147483647 w 177"/>
              <a:gd name="T37" fmla="*/ 2147483647 h 219"/>
              <a:gd name="T38" fmla="*/ 2147483647 w 177"/>
              <a:gd name="T39" fmla="*/ 2147483647 h 219"/>
              <a:gd name="T40" fmla="*/ 2147483647 w 177"/>
              <a:gd name="T41" fmla="*/ 2147483647 h 219"/>
              <a:gd name="T42" fmla="*/ 2147483647 w 177"/>
              <a:gd name="T43" fmla="*/ 2147483647 h 219"/>
              <a:gd name="T44" fmla="*/ 2147483647 w 177"/>
              <a:gd name="T45" fmla="*/ 2147483647 h 219"/>
              <a:gd name="T46" fmla="*/ 2147483647 w 177"/>
              <a:gd name="T47" fmla="*/ 2147483647 h 219"/>
              <a:gd name="T48" fmla="*/ 2147483647 w 177"/>
              <a:gd name="T49" fmla="*/ 2147483647 h 219"/>
              <a:gd name="T50" fmla="*/ 2147483647 w 177"/>
              <a:gd name="T51" fmla="*/ 2147483647 h 219"/>
              <a:gd name="T52" fmla="*/ 2147483647 w 177"/>
              <a:gd name="T53" fmla="*/ 2147483647 h 219"/>
              <a:gd name="T54" fmla="*/ 2147483647 w 177"/>
              <a:gd name="T55" fmla="*/ 2147483647 h 219"/>
              <a:gd name="T56" fmla="*/ 2147483647 w 177"/>
              <a:gd name="T57" fmla="*/ 2147483647 h 219"/>
              <a:gd name="T58" fmla="*/ 2147483647 w 177"/>
              <a:gd name="T59" fmla="*/ 2147483647 h 219"/>
              <a:gd name="T60" fmla="*/ 2147483647 w 177"/>
              <a:gd name="T61" fmla="*/ 2147483647 h 219"/>
              <a:gd name="T62" fmla="*/ 2147483647 w 177"/>
              <a:gd name="T63" fmla="*/ 2147483647 h 219"/>
              <a:gd name="T64" fmla="*/ 2147483647 w 177"/>
              <a:gd name="T65" fmla="*/ 2147483647 h 219"/>
              <a:gd name="T66" fmla="*/ 2147483647 w 177"/>
              <a:gd name="T67" fmla="*/ 2147483647 h 219"/>
              <a:gd name="T68" fmla="*/ 2147483647 w 177"/>
              <a:gd name="T69" fmla="*/ 2147483647 h 219"/>
              <a:gd name="T70" fmla="*/ 2147483647 w 177"/>
              <a:gd name="T71" fmla="*/ 2147483647 h 219"/>
              <a:gd name="T72" fmla="*/ 2147483647 w 177"/>
              <a:gd name="T73" fmla="*/ 2147483647 h 219"/>
              <a:gd name="T74" fmla="*/ 2147483647 w 177"/>
              <a:gd name="T75" fmla="*/ 2147483647 h 219"/>
              <a:gd name="T76" fmla="*/ 2147483647 w 177"/>
              <a:gd name="T77" fmla="*/ 2147483647 h 219"/>
              <a:gd name="T78" fmla="*/ 2147483647 w 177"/>
              <a:gd name="T79" fmla="*/ 2147483647 h 219"/>
              <a:gd name="T80" fmla="*/ 2147483647 w 177"/>
              <a:gd name="T81" fmla="*/ 2147483647 h 219"/>
              <a:gd name="T82" fmla="*/ 2147483647 w 177"/>
              <a:gd name="T83" fmla="*/ 2147483647 h 219"/>
              <a:gd name="T84" fmla="*/ 2147483647 w 177"/>
              <a:gd name="T85" fmla="*/ 2147483647 h 219"/>
              <a:gd name="T86" fmla="*/ 2147483647 w 177"/>
              <a:gd name="T87" fmla="*/ 2147483647 h 219"/>
              <a:gd name="T88" fmla="*/ 2147483647 w 177"/>
              <a:gd name="T89" fmla="*/ 2147483647 h 219"/>
              <a:gd name="T90" fmla="*/ 2147483647 w 177"/>
              <a:gd name="T91" fmla="*/ 2147483647 h 219"/>
              <a:gd name="T92" fmla="*/ 2147483647 w 177"/>
              <a:gd name="T93" fmla="*/ 2147483647 h 219"/>
              <a:gd name="T94" fmla="*/ 2147483647 w 177"/>
              <a:gd name="T95" fmla="*/ 2147483647 h 219"/>
              <a:gd name="T96" fmla="*/ 2147483647 w 177"/>
              <a:gd name="T97" fmla="*/ 2147483647 h 219"/>
              <a:gd name="T98" fmla="*/ 2147483647 w 177"/>
              <a:gd name="T99" fmla="*/ 2147483647 h 219"/>
              <a:gd name="T100" fmla="*/ 2147483647 w 177"/>
              <a:gd name="T101" fmla="*/ 2147483647 h 219"/>
              <a:gd name="T102" fmla="*/ 2147483647 w 177"/>
              <a:gd name="T103" fmla="*/ 2147483647 h 219"/>
              <a:gd name="T104" fmla="*/ 2147483647 w 177"/>
              <a:gd name="T105" fmla="*/ 2147483647 h 219"/>
              <a:gd name="T106" fmla="*/ 2147483647 w 177"/>
              <a:gd name="T107" fmla="*/ 2147483647 h 219"/>
              <a:gd name="T108" fmla="*/ 2147483647 w 177"/>
              <a:gd name="T109" fmla="*/ 0 h 219"/>
              <a:gd name="T110" fmla="*/ 2147483647 w 177"/>
              <a:gd name="T111" fmla="*/ 2147483647 h 219"/>
              <a:gd name="T112" fmla="*/ 2147483647 w 177"/>
              <a:gd name="T113" fmla="*/ 2147483647 h 219"/>
              <a:gd name="T114" fmla="*/ 2147483647 w 177"/>
              <a:gd name="T115" fmla="*/ 2147483647 h 219"/>
              <a:gd name="T116" fmla="*/ 2147483647 w 177"/>
              <a:gd name="T117" fmla="*/ 2147483647 h 219"/>
              <a:gd name="T118" fmla="*/ 2147483647 w 177"/>
              <a:gd name="T119" fmla="*/ 2147483647 h 219"/>
              <a:gd name="T120" fmla="*/ 2147483647 w 177"/>
              <a:gd name="T121" fmla="*/ 2147483647 h 21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77"/>
              <a:gd name="T184" fmla="*/ 0 h 219"/>
              <a:gd name="T185" fmla="*/ 177 w 177"/>
              <a:gd name="T186" fmla="*/ 219 h 21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77" h="219">
                <a:moveTo>
                  <a:pt x="65" y="33"/>
                </a:moveTo>
                <a:lnTo>
                  <a:pt x="52" y="43"/>
                </a:lnTo>
                <a:lnTo>
                  <a:pt x="41" y="54"/>
                </a:lnTo>
                <a:lnTo>
                  <a:pt x="29" y="66"/>
                </a:lnTo>
                <a:lnTo>
                  <a:pt x="20" y="79"/>
                </a:lnTo>
                <a:lnTo>
                  <a:pt x="12" y="93"/>
                </a:lnTo>
                <a:lnTo>
                  <a:pt x="6" y="107"/>
                </a:lnTo>
                <a:lnTo>
                  <a:pt x="2" y="121"/>
                </a:lnTo>
                <a:lnTo>
                  <a:pt x="0" y="136"/>
                </a:lnTo>
                <a:lnTo>
                  <a:pt x="2" y="158"/>
                </a:lnTo>
                <a:lnTo>
                  <a:pt x="10" y="177"/>
                </a:lnTo>
                <a:lnTo>
                  <a:pt x="23" y="193"/>
                </a:lnTo>
                <a:lnTo>
                  <a:pt x="38" y="204"/>
                </a:lnTo>
                <a:lnTo>
                  <a:pt x="57" y="213"/>
                </a:lnTo>
                <a:lnTo>
                  <a:pt x="78" y="218"/>
                </a:lnTo>
                <a:lnTo>
                  <a:pt x="98" y="219"/>
                </a:lnTo>
                <a:lnTo>
                  <a:pt x="118" y="216"/>
                </a:lnTo>
                <a:lnTo>
                  <a:pt x="123" y="216"/>
                </a:lnTo>
                <a:lnTo>
                  <a:pt x="127" y="214"/>
                </a:lnTo>
                <a:lnTo>
                  <a:pt x="130" y="210"/>
                </a:lnTo>
                <a:lnTo>
                  <a:pt x="131" y="205"/>
                </a:lnTo>
                <a:lnTo>
                  <a:pt x="130" y="203"/>
                </a:lnTo>
                <a:lnTo>
                  <a:pt x="127" y="203"/>
                </a:lnTo>
                <a:lnTo>
                  <a:pt x="123" y="202"/>
                </a:lnTo>
                <a:lnTo>
                  <a:pt x="117" y="202"/>
                </a:lnTo>
                <a:lnTo>
                  <a:pt x="111" y="202"/>
                </a:lnTo>
                <a:lnTo>
                  <a:pt x="106" y="202"/>
                </a:lnTo>
                <a:lnTo>
                  <a:pt x="100" y="202"/>
                </a:lnTo>
                <a:lnTo>
                  <a:pt x="97" y="202"/>
                </a:lnTo>
                <a:lnTo>
                  <a:pt x="87" y="201"/>
                </a:lnTo>
                <a:lnTo>
                  <a:pt x="77" y="200"/>
                </a:lnTo>
                <a:lnTo>
                  <a:pt x="67" y="199"/>
                </a:lnTo>
                <a:lnTo>
                  <a:pt x="56" y="196"/>
                </a:lnTo>
                <a:lnTo>
                  <a:pt x="46" y="193"/>
                </a:lnTo>
                <a:lnTo>
                  <a:pt x="35" y="185"/>
                </a:lnTo>
                <a:lnTo>
                  <a:pt x="26" y="175"/>
                </a:lnTo>
                <a:lnTo>
                  <a:pt x="15" y="162"/>
                </a:lnTo>
                <a:lnTo>
                  <a:pt x="13" y="146"/>
                </a:lnTo>
                <a:lnTo>
                  <a:pt x="14" y="131"/>
                </a:lnTo>
                <a:lnTo>
                  <a:pt x="19" y="116"/>
                </a:lnTo>
                <a:lnTo>
                  <a:pt x="25" y="102"/>
                </a:lnTo>
                <a:lnTo>
                  <a:pt x="34" y="89"/>
                </a:lnTo>
                <a:lnTo>
                  <a:pt x="45" y="76"/>
                </a:lnTo>
                <a:lnTo>
                  <a:pt x="56" y="65"/>
                </a:lnTo>
                <a:lnTo>
                  <a:pt x="70" y="55"/>
                </a:lnTo>
                <a:lnTo>
                  <a:pt x="84" y="45"/>
                </a:lnTo>
                <a:lnTo>
                  <a:pt x="98" y="37"/>
                </a:lnTo>
                <a:lnTo>
                  <a:pt x="113" y="29"/>
                </a:lnTo>
                <a:lnTo>
                  <a:pt x="127" y="23"/>
                </a:lnTo>
                <a:lnTo>
                  <a:pt x="141" y="17"/>
                </a:lnTo>
                <a:lnTo>
                  <a:pt x="154" y="12"/>
                </a:lnTo>
                <a:lnTo>
                  <a:pt x="167" y="9"/>
                </a:lnTo>
                <a:lnTo>
                  <a:pt x="177" y="7"/>
                </a:lnTo>
                <a:lnTo>
                  <a:pt x="170" y="2"/>
                </a:lnTo>
                <a:lnTo>
                  <a:pt x="158" y="0"/>
                </a:lnTo>
                <a:lnTo>
                  <a:pt x="145" y="2"/>
                </a:lnTo>
                <a:lnTo>
                  <a:pt x="129" y="6"/>
                </a:lnTo>
                <a:lnTo>
                  <a:pt x="111" y="11"/>
                </a:lnTo>
                <a:lnTo>
                  <a:pt x="94" y="17"/>
                </a:lnTo>
                <a:lnTo>
                  <a:pt x="78" y="26"/>
                </a:lnTo>
                <a:lnTo>
                  <a:pt x="65" y="3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50" name="Freeform 1056"/>
          <p:cNvSpPr>
            <a:spLocks/>
          </p:cNvSpPr>
          <p:nvPr/>
        </p:nvSpPr>
        <p:spPr bwMode="auto">
          <a:xfrm>
            <a:off x="7207250" y="5326063"/>
            <a:ext cx="23813" cy="39687"/>
          </a:xfrm>
          <a:custGeom>
            <a:avLst/>
            <a:gdLst>
              <a:gd name="T0" fmla="*/ 2147483647 w 115"/>
              <a:gd name="T1" fmla="*/ 2147483647 h 170"/>
              <a:gd name="T2" fmla="*/ 2147483647 w 115"/>
              <a:gd name="T3" fmla="*/ 2147483647 h 170"/>
              <a:gd name="T4" fmla="*/ 2147483647 w 115"/>
              <a:gd name="T5" fmla="*/ 2147483647 h 170"/>
              <a:gd name="T6" fmla="*/ 2147483647 w 115"/>
              <a:gd name="T7" fmla="*/ 2147483647 h 170"/>
              <a:gd name="T8" fmla="*/ 2147483647 w 115"/>
              <a:gd name="T9" fmla="*/ 2147483647 h 170"/>
              <a:gd name="T10" fmla="*/ 2147483647 w 115"/>
              <a:gd name="T11" fmla="*/ 2147483647 h 170"/>
              <a:gd name="T12" fmla="*/ 2147483647 w 115"/>
              <a:gd name="T13" fmla="*/ 2147483647 h 170"/>
              <a:gd name="T14" fmla="*/ 2147483647 w 115"/>
              <a:gd name="T15" fmla="*/ 2147483647 h 170"/>
              <a:gd name="T16" fmla="*/ 2147483647 w 115"/>
              <a:gd name="T17" fmla="*/ 2147483647 h 170"/>
              <a:gd name="T18" fmla="*/ 2147483647 w 115"/>
              <a:gd name="T19" fmla="*/ 2147483647 h 170"/>
              <a:gd name="T20" fmla="*/ 2147483647 w 115"/>
              <a:gd name="T21" fmla="*/ 2147483647 h 170"/>
              <a:gd name="T22" fmla="*/ 2147483647 w 115"/>
              <a:gd name="T23" fmla="*/ 2147483647 h 170"/>
              <a:gd name="T24" fmla="*/ 2147483647 w 115"/>
              <a:gd name="T25" fmla="*/ 2147483647 h 170"/>
              <a:gd name="T26" fmla="*/ 2147483647 w 115"/>
              <a:gd name="T27" fmla="*/ 2147483647 h 170"/>
              <a:gd name="T28" fmla="*/ 2147483647 w 115"/>
              <a:gd name="T29" fmla="*/ 2147483647 h 170"/>
              <a:gd name="T30" fmla="*/ 2147483647 w 115"/>
              <a:gd name="T31" fmla="*/ 2147483647 h 170"/>
              <a:gd name="T32" fmla="*/ 2147483647 w 115"/>
              <a:gd name="T33" fmla="*/ 2147483647 h 170"/>
              <a:gd name="T34" fmla="*/ 2147483647 w 115"/>
              <a:gd name="T35" fmla="*/ 2147483647 h 170"/>
              <a:gd name="T36" fmla="*/ 2147483647 w 115"/>
              <a:gd name="T37" fmla="*/ 2147483647 h 170"/>
              <a:gd name="T38" fmla="*/ 2147483647 w 115"/>
              <a:gd name="T39" fmla="*/ 2147483647 h 170"/>
              <a:gd name="T40" fmla="*/ 2147483647 w 115"/>
              <a:gd name="T41" fmla="*/ 2147483647 h 170"/>
              <a:gd name="T42" fmla="*/ 2147483647 w 115"/>
              <a:gd name="T43" fmla="*/ 2147483647 h 170"/>
              <a:gd name="T44" fmla="*/ 2147483647 w 115"/>
              <a:gd name="T45" fmla="*/ 2147483647 h 170"/>
              <a:gd name="T46" fmla="*/ 2147483647 w 115"/>
              <a:gd name="T47" fmla="*/ 2147483647 h 170"/>
              <a:gd name="T48" fmla="*/ 2147483647 w 115"/>
              <a:gd name="T49" fmla="*/ 2147483647 h 170"/>
              <a:gd name="T50" fmla="*/ 2147483647 w 115"/>
              <a:gd name="T51" fmla="*/ 2147483647 h 170"/>
              <a:gd name="T52" fmla="*/ 2147483647 w 115"/>
              <a:gd name="T53" fmla="*/ 2147483647 h 170"/>
              <a:gd name="T54" fmla="*/ 2147483647 w 115"/>
              <a:gd name="T55" fmla="*/ 2147483647 h 170"/>
              <a:gd name="T56" fmla="*/ 2147483647 w 115"/>
              <a:gd name="T57" fmla="*/ 2147483647 h 170"/>
              <a:gd name="T58" fmla="*/ 2147483647 w 115"/>
              <a:gd name="T59" fmla="*/ 2147483647 h 170"/>
              <a:gd name="T60" fmla="*/ 2147483647 w 115"/>
              <a:gd name="T61" fmla="*/ 0 h 170"/>
              <a:gd name="T62" fmla="*/ 2147483647 w 115"/>
              <a:gd name="T63" fmla="*/ 2147483647 h 170"/>
              <a:gd name="T64" fmla="*/ 0 w 115"/>
              <a:gd name="T65" fmla="*/ 2147483647 h 170"/>
              <a:gd name="T66" fmla="*/ 2147483647 w 115"/>
              <a:gd name="T67" fmla="*/ 2147483647 h 170"/>
              <a:gd name="T68" fmla="*/ 2147483647 w 115"/>
              <a:gd name="T69" fmla="*/ 2147483647 h 170"/>
              <a:gd name="T70" fmla="*/ 2147483647 w 115"/>
              <a:gd name="T71" fmla="*/ 2147483647 h 170"/>
              <a:gd name="T72" fmla="*/ 2147483647 w 115"/>
              <a:gd name="T73" fmla="*/ 2147483647 h 170"/>
              <a:gd name="T74" fmla="*/ 2147483647 w 115"/>
              <a:gd name="T75" fmla="*/ 2147483647 h 170"/>
              <a:gd name="T76" fmla="*/ 2147483647 w 115"/>
              <a:gd name="T77" fmla="*/ 2147483647 h 170"/>
              <a:gd name="T78" fmla="*/ 2147483647 w 115"/>
              <a:gd name="T79" fmla="*/ 2147483647 h 170"/>
              <a:gd name="T80" fmla="*/ 2147483647 w 115"/>
              <a:gd name="T81" fmla="*/ 2147483647 h 17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15"/>
              <a:gd name="T124" fmla="*/ 0 h 170"/>
              <a:gd name="T125" fmla="*/ 115 w 115"/>
              <a:gd name="T126" fmla="*/ 170 h 170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15" h="170">
                <a:moveTo>
                  <a:pt x="97" y="57"/>
                </a:moveTo>
                <a:lnTo>
                  <a:pt x="100" y="75"/>
                </a:lnTo>
                <a:lnTo>
                  <a:pt x="98" y="90"/>
                </a:lnTo>
                <a:lnTo>
                  <a:pt x="91" y="103"/>
                </a:lnTo>
                <a:lnTo>
                  <a:pt x="80" y="114"/>
                </a:lnTo>
                <a:lnTo>
                  <a:pt x="68" y="125"/>
                </a:lnTo>
                <a:lnTo>
                  <a:pt x="54" y="135"/>
                </a:lnTo>
                <a:lnTo>
                  <a:pt x="39" y="145"/>
                </a:lnTo>
                <a:lnTo>
                  <a:pt x="27" y="155"/>
                </a:lnTo>
                <a:lnTo>
                  <a:pt x="25" y="158"/>
                </a:lnTo>
                <a:lnTo>
                  <a:pt x="23" y="160"/>
                </a:lnTo>
                <a:lnTo>
                  <a:pt x="23" y="164"/>
                </a:lnTo>
                <a:lnTo>
                  <a:pt x="26" y="167"/>
                </a:lnTo>
                <a:lnTo>
                  <a:pt x="28" y="169"/>
                </a:lnTo>
                <a:lnTo>
                  <a:pt x="31" y="170"/>
                </a:lnTo>
                <a:lnTo>
                  <a:pt x="34" y="170"/>
                </a:lnTo>
                <a:lnTo>
                  <a:pt x="37" y="169"/>
                </a:lnTo>
                <a:lnTo>
                  <a:pt x="53" y="159"/>
                </a:lnTo>
                <a:lnTo>
                  <a:pt x="69" y="149"/>
                </a:lnTo>
                <a:lnTo>
                  <a:pt x="83" y="137"/>
                </a:lnTo>
                <a:lnTo>
                  <a:pt x="97" y="123"/>
                </a:lnTo>
                <a:lnTo>
                  <a:pt x="106" y="108"/>
                </a:lnTo>
                <a:lnTo>
                  <a:pt x="113" y="91"/>
                </a:lnTo>
                <a:lnTo>
                  <a:pt x="115" y="73"/>
                </a:lnTo>
                <a:lnTo>
                  <a:pt x="111" y="53"/>
                </a:lnTo>
                <a:lnTo>
                  <a:pt x="101" y="39"/>
                </a:lnTo>
                <a:lnTo>
                  <a:pt x="89" y="26"/>
                </a:lnTo>
                <a:lnTo>
                  <a:pt x="72" y="15"/>
                </a:lnTo>
                <a:lnTo>
                  <a:pt x="55" y="8"/>
                </a:lnTo>
                <a:lnTo>
                  <a:pt x="37" y="2"/>
                </a:lnTo>
                <a:lnTo>
                  <a:pt x="21" y="0"/>
                </a:lnTo>
                <a:lnTo>
                  <a:pt x="9" y="1"/>
                </a:lnTo>
                <a:lnTo>
                  <a:pt x="0" y="5"/>
                </a:lnTo>
                <a:lnTo>
                  <a:pt x="15" y="10"/>
                </a:lnTo>
                <a:lnTo>
                  <a:pt x="30" y="13"/>
                </a:lnTo>
                <a:lnTo>
                  <a:pt x="43" y="16"/>
                </a:lnTo>
                <a:lnTo>
                  <a:pt x="57" y="20"/>
                </a:lnTo>
                <a:lnTo>
                  <a:pt x="70" y="26"/>
                </a:lnTo>
                <a:lnTo>
                  <a:pt x="81" y="33"/>
                </a:lnTo>
                <a:lnTo>
                  <a:pt x="91" y="43"/>
                </a:lnTo>
                <a:lnTo>
                  <a:pt x="97" y="5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551" name="Freeform 1057"/>
          <p:cNvSpPr>
            <a:spLocks/>
          </p:cNvSpPr>
          <p:nvPr/>
        </p:nvSpPr>
        <p:spPr bwMode="auto">
          <a:xfrm>
            <a:off x="7124700" y="5318125"/>
            <a:ext cx="57150" cy="79375"/>
          </a:xfrm>
          <a:custGeom>
            <a:avLst/>
            <a:gdLst>
              <a:gd name="T0" fmla="*/ 2147483647 w 289"/>
              <a:gd name="T1" fmla="*/ 2147483647 h 352"/>
              <a:gd name="T2" fmla="*/ 2147483647 w 289"/>
              <a:gd name="T3" fmla="*/ 2147483647 h 352"/>
              <a:gd name="T4" fmla="*/ 2147483647 w 289"/>
              <a:gd name="T5" fmla="*/ 2147483647 h 352"/>
              <a:gd name="T6" fmla="*/ 0 w 289"/>
              <a:gd name="T7" fmla="*/ 2147483647 h 352"/>
              <a:gd name="T8" fmla="*/ 2147483647 w 289"/>
              <a:gd name="T9" fmla="*/ 2147483647 h 352"/>
              <a:gd name="T10" fmla="*/ 2147483647 w 289"/>
              <a:gd name="T11" fmla="*/ 2147483647 h 352"/>
              <a:gd name="T12" fmla="*/ 2147483647 w 289"/>
              <a:gd name="T13" fmla="*/ 2147483647 h 352"/>
              <a:gd name="T14" fmla="*/ 2147483647 w 289"/>
              <a:gd name="T15" fmla="*/ 2147483647 h 352"/>
              <a:gd name="T16" fmla="*/ 2147483647 w 289"/>
              <a:gd name="T17" fmla="*/ 2147483647 h 352"/>
              <a:gd name="T18" fmla="*/ 2147483647 w 289"/>
              <a:gd name="T19" fmla="*/ 2147483647 h 352"/>
              <a:gd name="T20" fmla="*/ 2147483647 w 289"/>
              <a:gd name="T21" fmla="*/ 2147483647 h 352"/>
              <a:gd name="T22" fmla="*/ 2147483647 w 289"/>
              <a:gd name="T23" fmla="*/ 2147483647 h 352"/>
              <a:gd name="T24" fmla="*/ 2147483647 w 289"/>
              <a:gd name="T25" fmla="*/ 2147483647 h 352"/>
              <a:gd name="T26" fmla="*/ 2147483647 w 289"/>
              <a:gd name="T27" fmla="*/ 2147483647 h 352"/>
              <a:gd name="T28" fmla="*/ 2147483647 w 289"/>
              <a:gd name="T29" fmla="*/ 2147483647 h 352"/>
              <a:gd name="T30" fmla="*/ 2147483647 w 289"/>
              <a:gd name="T31" fmla="*/ 2147483647 h 352"/>
              <a:gd name="T32" fmla="*/ 2147483647 w 289"/>
              <a:gd name="T33" fmla="*/ 2147483647 h 352"/>
              <a:gd name="T34" fmla="*/ 2147483647 w 289"/>
              <a:gd name="T35" fmla="*/ 2147483647 h 352"/>
              <a:gd name="T36" fmla="*/ 2147483647 w 289"/>
              <a:gd name="T37" fmla="*/ 2147483647 h 352"/>
              <a:gd name="T38" fmla="*/ 2147483647 w 289"/>
              <a:gd name="T39" fmla="*/ 2147483647 h 352"/>
              <a:gd name="T40" fmla="*/ 2147483647 w 289"/>
              <a:gd name="T41" fmla="*/ 2147483647 h 352"/>
              <a:gd name="T42" fmla="*/ 2147483647 w 289"/>
              <a:gd name="T43" fmla="*/ 2147483647 h 352"/>
              <a:gd name="T44" fmla="*/ 2147483647 w 289"/>
              <a:gd name="T45" fmla="*/ 2147483647 h 352"/>
              <a:gd name="T46" fmla="*/ 2147483647 w 289"/>
              <a:gd name="T47" fmla="*/ 2147483647 h 352"/>
              <a:gd name="T48" fmla="*/ 2147483647 w 289"/>
              <a:gd name="T49" fmla="*/ 2147483647 h 352"/>
              <a:gd name="T50" fmla="*/ 2147483647 w 289"/>
              <a:gd name="T51" fmla="*/ 2147483647 h 352"/>
              <a:gd name="T52" fmla="*/ 2147483647 w 289"/>
              <a:gd name="T53" fmla="*/ 2147483647 h 352"/>
              <a:gd name="T54" fmla="*/ 2147483647 w 289"/>
              <a:gd name="T55" fmla="*/ 2147483647 h 352"/>
              <a:gd name="T56" fmla="*/ 2147483647 w 289"/>
              <a:gd name="T57" fmla="*/ 2147483647 h 352"/>
              <a:gd name="T58" fmla="*/ 2147483647 w 289"/>
              <a:gd name="T59" fmla="*/ 2147483647 h 352"/>
              <a:gd name="T60" fmla="*/ 2147483647 w 289"/>
              <a:gd name="T61" fmla="*/ 2147483647 h 352"/>
              <a:gd name="T62" fmla="*/ 2147483647 w 289"/>
              <a:gd name="T63" fmla="*/ 2147483647 h 352"/>
              <a:gd name="T64" fmla="*/ 2147483647 w 289"/>
              <a:gd name="T65" fmla="*/ 2147483647 h 352"/>
              <a:gd name="T66" fmla="*/ 2147483647 w 289"/>
              <a:gd name="T67" fmla="*/ 2147483647 h 352"/>
              <a:gd name="T68" fmla="*/ 2147483647 w 289"/>
              <a:gd name="T69" fmla="*/ 2147483647 h 352"/>
              <a:gd name="T70" fmla="*/ 2147483647 w 289"/>
              <a:gd name="T71" fmla="*/ 2147483647 h 352"/>
              <a:gd name="T72" fmla="*/ 2147483647 w 289"/>
              <a:gd name="T73" fmla="*/ 2147483647 h 352"/>
              <a:gd name="T74" fmla="*/ 2147483647 w 289"/>
              <a:gd name="T75" fmla="*/ 2147483647 h 352"/>
              <a:gd name="T76" fmla="*/ 2147483647 w 289"/>
              <a:gd name="T77" fmla="*/ 2147483647 h 352"/>
              <a:gd name="T78" fmla="*/ 2147483647 w 289"/>
              <a:gd name="T79" fmla="*/ 2147483647 h 352"/>
              <a:gd name="T80" fmla="*/ 2147483647 w 289"/>
              <a:gd name="T81" fmla="*/ 0 h 352"/>
              <a:gd name="T82" fmla="*/ 2147483647 w 289"/>
              <a:gd name="T83" fmla="*/ 2147483647 h 352"/>
              <a:gd name="T84" fmla="*/ 2147483647 w 289"/>
              <a:gd name="T85" fmla="*/ 2147483647 h 352"/>
              <a:gd name="T86" fmla="*/ 2147483647 w 289"/>
              <a:gd name="T87" fmla="*/ 2147483647 h 35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89"/>
              <a:gd name="T133" fmla="*/ 0 h 352"/>
              <a:gd name="T134" fmla="*/ 289 w 289"/>
              <a:gd name="T135" fmla="*/ 352 h 35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89" h="352">
                <a:moveTo>
                  <a:pt x="113" y="47"/>
                </a:moveTo>
                <a:lnTo>
                  <a:pt x="90" y="65"/>
                </a:lnTo>
                <a:lnTo>
                  <a:pt x="68" y="85"/>
                </a:lnTo>
                <a:lnTo>
                  <a:pt x="48" y="106"/>
                </a:lnTo>
                <a:lnTo>
                  <a:pt x="31" y="130"/>
                </a:lnTo>
                <a:lnTo>
                  <a:pt x="16" y="156"/>
                </a:lnTo>
                <a:lnTo>
                  <a:pt x="5" y="182"/>
                </a:lnTo>
                <a:lnTo>
                  <a:pt x="0" y="211"/>
                </a:lnTo>
                <a:lnTo>
                  <a:pt x="1" y="241"/>
                </a:lnTo>
                <a:lnTo>
                  <a:pt x="3" y="249"/>
                </a:lnTo>
                <a:lnTo>
                  <a:pt x="6" y="257"/>
                </a:lnTo>
                <a:lnTo>
                  <a:pt x="10" y="264"/>
                </a:lnTo>
                <a:lnTo>
                  <a:pt x="14" y="271"/>
                </a:lnTo>
                <a:lnTo>
                  <a:pt x="19" y="277"/>
                </a:lnTo>
                <a:lnTo>
                  <a:pt x="24" y="284"/>
                </a:lnTo>
                <a:lnTo>
                  <a:pt x="31" y="289"/>
                </a:lnTo>
                <a:lnTo>
                  <a:pt x="37" y="293"/>
                </a:lnTo>
                <a:lnTo>
                  <a:pt x="51" y="302"/>
                </a:lnTo>
                <a:lnTo>
                  <a:pt x="64" y="309"/>
                </a:lnTo>
                <a:lnTo>
                  <a:pt x="78" y="316"/>
                </a:lnTo>
                <a:lnTo>
                  <a:pt x="93" y="321"/>
                </a:lnTo>
                <a:lnTo>
                  <a:pt x="107" y="327"/>
                </a:lnTo>
                <a:lnTo>
                  <a:pt x="122" y="331"/>
                </a:lnTo>
                <a:lnTo>
                  <a:pt x="137" y="335"/>
                </a:lnTo>
                <a:lnTo>
                  <a:pt x="151" y="338"/>
                </a:lnTo>
                <a:lnTo>
                  <a:pt x="167" y="342"/>
                </a:lnTo>
                <a:lnTo>
                  <a:pt x="183" y="344"/>
                </a:lnTo>
                <a:lnTo>
                  <a:pt x="198" y="346"/>
                </a:lnTo>
                <a:lnTo>
                  <a:pt x="213" y="348"/>
                </a:lnTo>
                <a:lnTo>
                  <a:pt x="229" y="349"/>
                </a:lnTo>
                <a:lnTo>
                  <a:pt x="245" y="350"/>
                </a:lnTo>
                <a:lnTo>
                  <a:pt x="260" y="351"/>
                </a:lnTo>
                <a:lnTo>
                  <a:pt x="275" y="352"/>
                </a:lnTo>
                <a:lnTo>
                  <a:pt x="280" y="352"/>
                </a:lnTo>
                <a:lnTo>
                  <a:pt x="284" y="349"/>
                </a:lnTo>
                <a:lnTo>
                  <a:pt x="287" y="346"/>
                </a:lnTo>
                <a:lnTo>
                  <a:pt x="289" y="340"/>
                </a:lnTo>
                <a:lnTo>
                  <a:pt x="289" y="335"/>
                </a:lnTo>
                <a:lnTo>
                  <a:pt x="287" y="331"/>
                </a:lnTo>
                <a:lnTo>
                  <a:pt x="283" y="328"/>
                </a:lnTo>
                <a:lnTo>
                  <a:pt x="279" y="327"/>
                </a:lnTo>
                <a:lnTo>
                  <a:pt x="264" y="327"/>
                </a:lnTo>
                <a:lnTo>
                  <a:pt x="250" y="327"/>
                </a:lnTo>
                <a:lnTo>
                  <a:pt x="235" y="326"/>
                </a:lnTo>
                <a:lnTo>
                  <a:pt x="222" y="324"/>
                </a:lnTo>
                <a:lnTo>
                  <a:pt x="207" y="323"/>
                </a:lnTo>
                <a:lnTo>
                  <a:pt x="192" y="321"/>
                </a:lnTo>
                <a:lnTo>
                  <a:pt x="179" y="319"/>
                </a:lnTo>
                <a:lnTo>
                  <a:pt x="164" y="317"/>
                </a:lnTo>
                <a:lnTo>
                  <a:pt x="150" y="314"/>
                </a:lnTo>
                <a:lnTo>
                  <a:pt x="136" y="311"/>
                </a:lnTo>
                <a:lnTo>
                  <a:pt x="122" y="306"/>
                </a:lnTo>
                <a:lnTo>
                  <a:pt x="108" y="302"/>
                </a:lnTo>
                <a:lnTo>
                  <a:pt x="95" y="298"/>
                </a:lnTo>
                <a:lnTo>
                  <a:pt x="82" y="291"/>
                </a:lnTo>
                <a:lnTo>
                  <a:pt x="68" y="285"/>
                </a:lnTo>
                <a:lnTo>
                  <a:pt x="56" y="278"/>
                </a:lnTo>
                <a:lnTo>
                  <a:pt x="45" y="271"/>
                </a:lnTo>
                <a:lnTo>
                  <a:pt x="37" y="260"/>
                </a:lnTo>
                <a:lnTo>
                  <a:pt x="32" y="250"/>
                </a:lnTo>
                <a:lnTo>
                  <a:pt x="27" y="237"/>
                </a:lnTo>
                <a:lnTo>
                  <a:pt x="27" y="222"/>
                </a:lnTo>
                <a:lnTo>
                  <a:pt x="30" y="203"/>
                </a:lnTo>
                <a:lnTo>
                  <a:pt x="34" y="183"/>
                </a:lnTo>
                <a:lnTo>
                  <a:pt x="38" y="169"/>
                </a:lnTo>
                <a:lnTo>
                  <a:pt x="45" y="153"/>
                </a:lnTo>
                <a:lnTo>
                  <a:pt x="54" y="140"/>
                </a:lnTo>
                <a:lnTo>
                  <a:pt x="61" y="127"/>
                </a:lnTo>
                <a:lnTo>
                  <a:pt x="71" y="115"/>
                </a:lnTo>
                <a:lnTo>
                  <a:pt x="80" y="103"/>
                </a:lnTo>
                <a:lnTo>
                  <a:pt x="90" y="93"/>
                </a:lnTo>
                <a:lnTo>
                  <a:pt x="102" y="82"/>
                </a:lnTo>
                <a:lnTo>
                  <a:pt x="116" y="70"/>
                </a:lnTo>
                <a:lnTo>
                  <a:pt x="129" y="59"/>
                </a:lnTo>
                <a:lnTo>
                  <a:pt x="145" y="49"/>
                </a:lnTo>
                <a:lnTo>
                  <a:pt x="162" y="38"/>
                </a:lnTo>
                <a:lnTo>
                  <a:pt x="180" y="28"/>
                </a:lnTo>
                <a:lnTo>
                  <a:pt x="197" y="20"/>
                </a:lnTo>
                <a:lnTo>
                  <a:pt x="212" y="12"/>
                </a:lnTo>
                <a:lnTo>
                  <a:pt x="227" y="6"/>
                </a:lnTo>
                <a:lnTo>
                  <a:pt x="240" y="1"/>
                </a:lnTo>
                <a:lnTo>
                  <a:pt x="228" y="0"/>
                </a:lnTo>
                <a:lnTo>
                  <a:pt x="213" y="1"/>
                </a:lnTo>
                <a:lnTo>
                  <a:pt x="198" y="5"/>
                </a:lnTo>
                <a:lnTo>
                  <a:pt x="180" y="10"/>
                </a:lnTo>
                <a:lnTo>
                  <a:pt x="162" y="18"/>
                </a:lnTo>
                <a:lnTo>
                  <a:pt x="144" y="26"/>
                </a:lnTo>
                <a:lnTo>
                  <a:pt x="127" y="36"/>
                </a:lnTo>
                <a:lnTo>
                  <a:pt x="113" y="4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552" name="Freeform 1058"/>
          <p:cNvSpPr>
            <a:spLocks/>
          </p:cNvSpPr>
          <p:nvPr/>
        </p:nvSpPr>
        <p:spPr bwMode="auto">
          <a:xfrm>
            <a:off x="7205663" y="5314950"/>
            <a:ext cx="50800" cy="53975"/>
          </a:xfrm>
          <a:custGeom>
            <a:avLst/>
            <a:gdLst>
              <a:gd name="T0" fmla="*/ 2147483647 w 252"/>
              <a:gd name="T1" fmla="*/ 2147483647 h 235"/>
              <a:gd name="T2" fmla="*/ 2147483647 w 252"/>
              <a:gd name="T3" fmla="*/ 2147483647 h 235"/>
              <a:gd name="T4" fmla="*/ 2147483647 w 252"/>
              <a:gd name="T5" fmla="*/ 2147483647 h 235"/>
              <a:gd name="T6" fmla="*/ 2147483647 w 252"/>
              <a:gd name="T7" fmla="*/ 2147483647 h 235"/>
              <a:gd name="T8" fmla="*/ 2147483647 w 252"/>
              <a:gd name="T9" fmla="*/ 2147483647 h 235"/>
              <a:gd name="T10" fmla="*/ 2147483647 w 252"/>
              <a:gd name="T11" fmla="*/ 2147483647 h 235"/>
              <a:gd name="T12" fmla="*/ 2147483647 w 252"/>
              <a:gd name="T13" fmla="*/ 2147483647 h 235"/>
              <a:gd name="T14" fmla="*/ 2147483647 w 252"/>
              <a:gd name="T15" fmla="*/ 2147483647 h 235"/>
              <a:gd name="T16" fmla="*/ 2147483647 w 252"/>
              <a:gd name="T17" fmla="*/ 2147483647 h 235"/>
              <a:gd name="T18" fmla="*/ 2147483647 w 252"/>
              <a:gd name="T19" fmla="*/ 2147483647 h 235"/>
              <a:gd name="T20" fmla="*/ 2147483647 w 252"/>
              <a:gd name="T21" fmla="*/ 2147483647 h 235"/>
              <a:gd name="T22" fmla="*/ 2147483647 w 252"/>
              <a:gd name="T23" fmla="*/ 2147483647 h 235"/>
              <a:gd name="T24" fmla="*/ 2147483647 w 252"/>
              <a:gd name="T25" fmla="*/ 2147483647 h 235"/>
              <a:gd name="T26" fmla="*/ 2147483647 w 252"/>
              <a:gd name="T27" fmla="*/ 2147483647 h 235"/>
              <a:gd name="T28" fmla="*/ 2147483647 w 252"/>
              <a:gd name="T29" fmla="*/ 2147483647 h 235"/>
              <a:gd name="T30" fmla="*/ 2147483647 w 252"/>
              <a:gd name="T31" fmla="*/ 2147483647 h 235"/>
              <a:gd name="T32" fmla="*/ 2147483647 w 252"/>
              <a:gd name="T33" fmla="*/ 2147483647 h 235"/>
              <a:gd name="T34" fmla="*/ 2147483647 w 252"/>
              <a:gd name="T35" fmla="*/ 2147483647 h 235"/>
              <a:gd name="T36" fmla="*/ 2147483647 w 252"/>
              <a:gd name="T37" fmla="*/ 2147483647 h 235"/>
              <a:gd name="T38" fmla="*/ 2147483647 w 252"/>
              <a:gd name="T39" fmla="*/ 2147483647 h 235"/>
              <a:gd name="T40" fmla="*/ 2147483647 w 252"/>
              <a:gd name="T41" fmla="*/ 2147483647 h 235"/>
              <a:gd name="T42" fmla="*/ 2147483647 w 252"/>
              <a:gd name="T43" fmla="*/ 2147483647 h 235"/>
              <a:gd name="T44" fmla="*/ 2147483647 w 252"/>
              <a:gd name="T45" fmla="*/ 2147483647 h 235"/>
              <a:gd name="T46" fmla="*/ 2147483647 w 252"/>
              <a:gd name="T47" fmla="*/ 2147483647 h 235"/>
              <a:gd name="T48" fmla="*/ 2147483647 w 252"/>
              <a:gd name="T49" fmla="*/ 2147483647 h 235"/>
              <a:gd name="T50" fmla="*/ 2147483647 w 252"/>
              <a:gd name="T51" fmla="*/ 2147483647 h 235"/>
              <a:gd name="T52" fmla="*/ 2147483647 w 252"/>
              <a:gd name="T53" fmla="*/ 2147483647 h 235"/>
              <a:gd name="T54" fmla="*/ 2147483647 w 252"/>
              <a:gd name="T55" fmla="*/ 2147483647 h 235"/>
              <a:gd name="T56" fmla="*/ 2147483647 w 252"/>
              <a:gd name="T57" fmla="*/ 2147483647 h 235"/>
              <a:gd name="T58" fmla="*/ 2147483647 w 252"/>
              <a:gd name="T59" fmla="*/ 2147483647 h 235"/>
              <a:gd name="T60" fmla="*/ 2147483647 w 252"/>
              <a:gd name="T61" fmla="*/ 2147483647 h 235"/>
              <a:gd name="T62" fmla="*/ 2147483647 w 252"/>
              <a:gd name="T63" fmla="*/ 2147483647 h 235"/>
              <a:gd name="T64" fmla="*/ 2147483647 w 252"/>
              <a:gd name="T65" fmla="*/ 2147483647 h 235"/>
              <a:gd name="T66" fmla="*/ 2147483647 w 252"/>
              <a:gd name="T67" fmla="*/ 2147483647 h 235"/>
              <a:gd name="T68" fmla="*/ 2147483647 w 252"/>
              <a:gd name="T69" fmla="*/ 2147483647 h 235"/>
              <a:gd name="T70" fmla="*/ 2147483647 w 252"/>
              <a:gd name="T71" fmla="*/ 2147483647 h 235"/>
              <a:gd name="T72" fmla="*/ 2147483647 w 252"/>
              <a:gd name="T73" fmla="*/ 2147483647 h 235"/>
              <a:gd name="T74" fmla="*/ 2147483647 w 252"/>
              <a:gd name="T75" fmla="*/ 2147483647 h 235"/>
              <a:gd name="T76" fmla="*/ 2147483647 w 252"/>
              <a:gd name="T77" fmla="*/ 2147483647 h 235"/>
              <a:gd name="T78" fmla="*/ 2147483647 w 252"/>
              <a:gd name="T79" fmla="*/ 0 h 235"/>
              <a:gd name="T80" fmla="*/ 2147483647 w 252"/>
              <a:gd name="T81" fmla="*/ 0 h 235"/>
              <a:gd name="T82" fmla="*/ 2147483647 w 252"/>
              <a:gd name="T83" fmla="*/ 0 h 235"/>
              <a:gd name="T84" fmla="*/ 2147483647 w 252"/>
              <a:gd name="T85" fmla="*/ 2147483647 h 235"/>
              <a:gd name="T86" fmla="*/ 2147483647 w 252"/>
              <a:gd name="T87" fmla="*/ 2147483647 h 235"/>
              <a:gd name="T88" fmla="*/ 0 w 252"/>
              <a:gd name="T89" fmla="*/ 2147483647 h 235"/>
              <a:gd name="T90" fmla="*/ 2147483647 w 252"/>
              <a:gd name="T91" fmla="*/ 2147483647 h 235"/>
              <a:gd name="T92" fmla="*/ 2147483647 w 252"/>
              <a:gd name="T93" fmla="*/ 2147483647 h 235"/>
              <a:gd name="T94" fmla="*/ 2147483647 w 252"/>
              <a:gd name="T95" fmla="*/ 2147483647 h 235"/>
              <a:gd name="T96" fmla="*/ 2147483647 w 252"/>
              <a:gd name="T97" fmla="*/ 2147483647 h 235"/>
              <a:gd name="T98" fmla="*/ 2147483647 w 252"/>
              <a:gd name="T99" fmla="*/ 2147483647 h 235"/>
              <a:gd name="T100" fmla="*/ 2147483647 w 252"/>
              <a:gd name="T101" fmla="*/ 2147483647 h 235"/>
              <a:gd name="T102" fmla="*/ 2147483647 w 252"/>
              <a:gd name="T103" fmla="*/ 2147483647 h 235"/>
              <a:gd name="T104" fmla="*/ 2147483647 w 252"/>
              <a:gd name="T105" fmla="*/ 2147483647 h 235"/>
              <a:gd name="T106" fmla="*/ 2147483647 w 252"/>
              <a:gd name="T107" fmla="*/ 2147483647 h 235"/>
              <a:gd name="T108" fmla="*/ 2147483647 w 252"/>
              <a:gd name="T109" fmla="*/ 2147483647 h 235"/>
              <a:gd name="T110" fmla="*/ 2147483647 w 252"/>
              <a:gd name="T111" fmla="*/ 2147483647 h 235"/>
              <a:gd name="T112" fmla="*/ 2147483647 w 252"/>
              <a:gd name="T113" fmla="*/ 2147483647 h 235"/>
              <a:gd name="T114" fmla="*/ 2147483647 w 252"/>
              <a:gd name="T115" fmla="*/ 2147483647 h 235"/>
              <a:gd name="T116" fmla="*/ 2147483647 w 252"/>
              <a:gd name="T117" fmla="*/ 2147483647 h 235"/>
              <a:gd name="T118" fmla="*/ 2147483647 w 252"/>
              <a:gd name="T119" fmla="*/ 2147483647 h 235"/>
              <a:gd name="T120" fmla="*/ 2147483647 w 252"/>
              <a:gd name="T121" fmla="*/ 2147483647 h 23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52"/>
              <a:gd name="T184" fmla="*/ 0 h 235"/>
              <a:gd name="T185" fmla="*/ 252 w 252"/>
              <a:gd name="T186" fmla="*/ 235 h 23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52" h="235">
                <a:moveTo>
                  <a:pt x="210" y="72"/>
                </a:moveTo>
                <a:lnTo>
                  <a:pt x="222" y="85"/>
                </a:lnTo>
                <a:lnTo>
                  <a:pt x="228" y="100"/>
                </a:lnTo>
                <a:lnTo>
                  <a:pt x="232" y="116"/>
                </a:lnTo>
                <a:lnTo>
                  <a:pt x="232" y="133"/>
                </a:lnTo>
                <a:lnTo>
                  <a:pt x="230" y="147"/>
                </a:lnTo>
                <a:lnTo>
                  <a:pt x="226" y="159"/>
                </a:lnTo>
                <a:lnTo>
                  <a:pt x="218" y="171"/>
                </a:lnTo>
                <a:lnTo>
                  <a:pt x="211" y="180"/>
                </a:lnTo>
                <a:lnTo>
                  <a:pt x="202" y="191"/>
                </a:lnTo>
                <a:lnTo>
                  <a:pt x="192" y="200"/>
                </a:lnTo>
                <a:lnTo>
                  <a:pt x="183" y="209"/>
                </a:lnTo>
                <a:lnTo>
                  <a:pt x="173" y="219"/>
                </a:lnTo>
                <a:lnTo>
                  <a:pt x="171" y="222"/>
                </a:lnTo>
                <a:lnTo>
                  <a:pt x="170" y="225"/>
                </a:lnTo>
                <a:lnTo>
                  <a:pt x="171" y="229"/>
                </a:lnTo>
                <a:lnTo>
                  <a:pt x="173" y="232"/>
                </a:lnTo>
                <a:lnTo>
                  <a:pt x="176" y="234"/>
                </a:lnTo>
                <a:lnTo>
                  <a:pt x="180" y="235"/>
                </a:lnTo>
                <a:lnTo>
                  <a:pt x="184" y="234"/>
                </a:lnTo>
                <a:lnTo>
                  <a:pt x="187" y="232"/>
                </a:lnTo>
                <a:lnTo>
                  <a:pt x="208" y="218"/>
                </a:lnTo>
                <a:lnTo>
                  <a:pt x="225" y="200"/>
                </a:lnTo>
                <a:lnTo>
                  <a:pt x="239" y="178"/>
                </a:lnTo>
                <a:lnTo>
                  <a:pt x="249" y="156"/>
                </a:lnTo>
                <a:lnTo>
                  <a:pt x="252" y="131"/>
                </a:lnTo>
                <a:lnTo>
                  <a:pt x="250" y="108"/>
                </a:lnTo>
                <a:lnTo>
                  <a:pt x="242" y="85"/>
                </a:lnTo>
                <a:lnTo>
                  <a:pt x="225" y="65"/>
                </a:lnTo>
                <a:lnTo>
                  <a:pt x="212" y="54"/>
                </a:lnTo>
                <a:lnTo>
                  <a:pt x="197" y="45"/>
                </a:lnTo>
                <a:lnTo>
                  <a:pt x="181" y="36"/>
                </a:lnTo>
                <a:lnTo>
                  <a:pt x="164" y="29"/>
                </a:lnTo>
                <a:lnTo>
                  <a:pt x="146" y="22"/>
                </a:lnTo>
                <a:lnTo>
                  <a:pt x="127" y="17"/>
                </a:lnTo>
                <a:lnTo>
                  <a:pt x="109" y="12"/>
                </a:lnTo>
                <a:lnTo>
                  <a:pt x="90" y="7"/>
                </a:lnTo>
                <a:lnTo>
                  <a:pt x="73" y="4"/>
                </a:lnTo>
                <a:lnTo>
                  <a:pt x="57" y="2"/>
                </a:lnTo>
                <a:lnTo>
                  <a:pt x="42" y="0"/>
                </a:lnTo>
                <a:lnTo>
                  <a:pt x="28" y="0"/>
                </a:lnTo>
                <a:lnTo>
                  <a:pt x="17" y="0"/>
                </a:lnTo>
                <a:lnTo>
                  <a:pt x="8" y="1"/>
                </a:lnTo>
                <a:lnTo>
                  <a:pt x="3" y="3"/>
                </a:lnTo>
                <a:lnTo>
                  <a:pt x="0" y="5"/>
                </a:lnTo>
                <a:lnTo>
                  <a:pt x="10" y="7"/>
                </a:lnTo>
                <a:lnTo>
                  <a:pt x="22" y="8"/>
                </a:lnTo>
                <a:lnTo>
                  <a:pt x="33" y="11"/>
                </a:lnTo>
                <a:lnTo>
                  <a:pt x="46" y="13"/>
                </a:lnTo>
                <a:lnTo>
                  <a:pt x="60" y="15"/>
                </a:lnTo>
                <a:lnTo>
                  <a:pt x="73" y="17"/>
                </a:lnTo>
                <a:lnTo>
                  <a:pt x="87" y="20"/>
                </a:lnTo>
                <a:lnTo>
                  <a:pt x="102" y="23"/>
                </a:lnTo>
                <a:lnTo>
                  <a:pt x="115" y="28"/>
                </a:lnTo>
                <a:lnTo>
                  <a:pt x="130" y="32"/>
                </a:lnTo>
                <a:lnTo>
                  <a:pt x="145" y="37"/>
                </a:lnTo>
                <a:lnTo>
                  <a:pt x="159" y="43"/>
                </a:lnTo>
                <a:lnTo>
                  <a:pt x="172" y="49"/>
                </a:lnTo>
                <a:lnTo>
                  <a:pt x="186" y="55"/>
                </a:lnTo>
                <a:lnTo>
                  <a:pt x="198" y="64"/>
                </a:lnTo>
                <a:lnTo>
                  <a:pt x="210" y="7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553" name="Freeform 1059"/>
          <p:cNvSpPr>
            <a:spLocks/>
          </p:cNvSpPr>
          <p:nvPr/>
        </p:nvSpPr>
        <p:spPr bwMode="auto">
          <a:xfrm>
            <a:off x="7105650" y="5343525"/>
            <a:ext cx="20638" cy="50800"/>
          </a:xfrm>
          <a:custGeom>
            <a:avLst/>
            <a:gdLst>
              <a:gd name="T0" fmla="*/ 0 w 103"/>
              <a:gd name="T1" fmla="*/ 2147483647 h 220"/>
              <a:gd name="T2" fmla="*/ 0 w 103"/>
              <a:gd name="T3" fmla="*/ 2147483647 h 220"/>
              <a:gd name="T4" fmla="*/ 2147483647 w 103"/>
              <a:gd name="T5" fmla="*/ 2147483647 h 220"/>
              <a:gd name="T6" fmla="*/ 2147483647 w 103"/>
              <a:gd name="T7" fmla="*/ 2147483647 h 220"/>
              <a:gd name="T8" fmla="*/ 2147483647 w 103"/>
              <a:gd name="T9" fmla="*/ 2147483647 h 220"/>
              <a:gd name="T10" fmla="*/ 2147483647 w 103"/>
              <a:gd name="T11" fmla="*/ 2147483647 h 220"/>
              <a:gd name="T12" fmla="*/ 2147483647 w 103"/>
              <a:gd name="T13" fmla="*/ 2147483647 h 220"/>
              <a:gd name="T14" fmla="*/ 2147483647 w 103"/>
              <a:gd name="T15" fmla="*/ 2147483647 h 220"/>
              <a:gd name="T16" fmla="*/ 2147483647 w 103"/>
              <a:gd name="T17" fmla="*/ 2147483647 h 220"/>
              <a:gd name="T18" fmla="*/ 2147483647 w 103"/>
              <a:gd name="T19" fmla="*/ 2147483647 h 220"/>
              <a:gd name="T20" fmla="*/ 2147483647 w 103"/>
              <a:gd name="T21" fmla="*/ 2147483647 h 220"/>
              <a:gd name="T22" fmla="*/ 2147483647 w 103"/>
              <a:gd name="T23" fmla="*/ 2147483647 h 220"/>
              <a:gd name="T24" fmla="*/ 2147483647 w 103"/>
              <a:gd name="T25" fmla="*/ 2147483647 h 220"/>
              <a:gd name="T26" fmla="*/ 2147483647 w 103"/>
              <a:gd name="T27" fmla="*/ 2147483647 h 220"/>
              <a:gd name="T28" fmla="*/ 2147483647 w 103"/>
              <a:gd name="T29" fmla="*/ 2147483647 h 220"/>
              <a:gd name="T30" fmla="*/ 2147483647 w 103"/>
              <a:gd name="T31" fmla="*/ 2147483647 h 220"/>
              <a:gd name="T32" fmla="*/ 2147483647 w 103"/>
              <a:gd name="T33" fmla="*/ 2147483647 h 220"/>
              <a:gd name="T34" fmla="*/ 2147483647 w 103"/>
              <a:gd name="T35" fmla="*/ 2147483647 h 220"/>
              <a:gd name="T36" fmla="*/ 2147483647 w 103"/>
              <a:gd name="T37" fmla="*/ 2147483647 h 220"/>
              <a:gd name="T38" fmla="*/ 2147483647 w 103"/>
              <a:gd name="T39" fmla="*/ 2147483647 h 220"/>
              <a:gd name="T40" fmla="*/ 2147483647 w 103"/>
              <a:gd name="T41" fmla="*/ 2147483647 h 220"/>
              <a:gd name="T42" fmla="*/ 2147483647 w 103"/>
              <a:gd name="T43" fmla="*/ 2147483647 h 220"/>
              <a:gd name="T44" fmla="*/ 2147483647 w 103"/>
              <a:gd name="T45" fmla="*/ 2147483647 h 220"/>
              <a:gd name="T46" fmla="*/ 2147483647 w 103"/>
              <a:gd name="T47" fmla="*/ 2147483647 h 220"/>
              <a:gd name="T48" fmla="*/ 2147483647 w 103"/>
              <a:gd name="T49" fmla="*/ 2147483647 h 220"/>
              <a:gd name="T50" fmla="*/ 2147483647 w 103"/>
              <a:gd name="T51" fmla="*/ 2147483647 h 220"/>
              <a:gd name="T52" fmla="*/ 2147483647 w 103"/>
              <a:gd name="T53" fmla="*/ 2147483647 h 220"/>
              <a:gd name="T54" fmla="*/ 2147483647 w 103"/>
              <a:gd name="T55" fmla="*/ 2147483647 h 220"/>
              <a:gd name="T56" fmla="*/ 2147483647 w 103"/>
              <a:gd name="T57" fmla="*/ 2147483647 h 220"/>
              <a:gd name="T58" fmla="*/ 2147483647 w 103"/>
              <a:gd name="T59" fmla="*/ 2147483647 h 220"/>
              <a:gd name="T60" fmla="*/ 2147483647 w 103"/>
              <a:gd name="T61" fmla="*/ 2147483647 h 220"/>
              <a:gd name="T62" fmla="*/ 2147483647 w 103"/>
              <a:gd name="T63" fmla="*/ 2147483647 h 220"/>
              <a:gd name="T64" fmla="*/ 2147483647 w 103"/>
              <a:gd name="T65" fmla="*/ 0 h 220"/>
              <a:gd name="T66" fmla="*/ 2147483647 w 103"/>
              <a:gd name="T67" fmla="*/ 2147483647 h 220"/>
              <a:gd name="T68" fmla="*/ 2147483647 w 103"/>
              <a:gd name="T69" fmla="*/ 2147483647 h 220"/>
              <a:gd name="T70" fmla="*/ 2147483647 w 103"/>
              <a:gd name="T71" fmla="*/ 2147483647 h 220"/>
              <a:gd name="T72" fmla="*/ 2147483647 w 103"/>
              <a:gd name="T73" fmla="*/ 2147483647 h 220"/>
              <a:gd name="T74" fmla="*/ 2147483647 w 103"/>
              <a:gd name="T75" fmla="*/ 2147483647 h 220"/>
              <a:gd name="T76" fmla="*/ 2147483647 w 103"/>
              <a:gd name="T77" fmla="*/ 2147483647 h 220"/>
              <a:gd name="T78" fmla="*/ 2147483647 w 103"/>
              <a:gd name="T79" fmla="*/ 2147483647 h 220"/>
              <a:gd name="T80" fmla="*/ 0 w 103"/>
              <a:gd name="T81" fmla="*/ 2147483647 h 22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03"/>
              <a:gd name="T124" fmla="*/ 0 h 220"/>
              <a:gd name="T125" fmla="*/ 103 w 103"/>
              <a:gd name="T126" fmla="*/ 220 h 220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03" h="220">
                <a:moveTo>
                  <a:pt x="0" y="120"/>
                </a:moveTo>
                <a:lnTo>
                  <a:pt x="0" y="138"/>
                </a:lnTo>
                <a:lnTo>
                  <a:pt x="4" y="155"/>
                </a:lnTo>
                <a:lnTo>
                  <a:pt x="12" y="171"/>
                </a:lnTo>
                <a:lnTo>
                  <a:pt x="22" y="185"/>
                </a:lnTo>
                <a:lnTo>
                  <a:pt x="35" y="197"/>
                </a:lnTo>
                <a:lnTo>
                  <a:pt x="50" y="207"/>
                </a:lnTo>
                <a:lnTo>
                  <a:pt x="66" y="215"/>
                </a:lnTo>
                <a:lnTo>
                  <a:pt x="83" y="219"/>
                </a:lnTo>
                <a:lnTo>
                  <a:pt x="89" y="220"/>
                </a:lnTo>
                <a:lnTo>
                  <a:pt x="94" y="218"/>
                </a:lnTo>
                <a:lnTo>
                  <a:pt x="98" y="215"/>
                </a:lnTo>
                <a:lnTo>
                  <a:pt x="100" y="211"/>
                </a:lnTo>
                <a:lnTo>
                  <a:pt x="100" y="205"/>
                </a:lnTo>
                <a:lnTo>
                  <a:pt x="99" y="200"/>
                </a:lnTo>
                <a:lnTo>
                  <a:pt x="96" y="196"/>
                </a:lnTo>
                <a:lnTo>
                  <a:pt x="91" y="193"/>
                </a:lnTo>
                <a:lnTo>
                  <a:pt x="74" y="187"/>
                </a:lnTo>
                <a:lnTo>
                  <a:pt x="58" y="178"/>
                </a:lnTo>
                <a:lnTo>
                  <a:pt x="45" y="167"/>
                </a:lnTo>
                <a:lnTo>
                  <a:pt x="36" y="154"/>
                </a:lnTo>
                <a:lnTo>
                  <a:pt x="30" y="138"/>
                </a:lnTo>
                <a:lnTo>
                  <a:pt x="27" y="121"/>
                </a:lnTo>
                <a:lnTo>
                  <a:pt x="27" y="103"/>
                </a:lnTo>
                <a:lnTo>
                  <a:pt x="32" y="83"/>
                </a:lnTo>
                <a:lnTo>
                  <a:pt x="39" y="69"/>
                </a:lnTo>
                <a:lnTo>
                  <a:pt x="51" y="56"/>
                </a:lnTo>
                <a:lnTo>
                  <a:pt x="63" y="43"/>
                </a:lnTo>
                <a:lnTo>
                  <a:pt x="77" y="31"/>
                </a:lnTo>
                <a:lnTo>
                  <a:pt x="89" y="21"/>
                </a:lnTo>
                <a:lnTo>
                  <a:pt x="98" y="12"/>
                </a:lnTo>
                <a:lnTo>
                  <a:pt x="103" y="5"/>
                </a:lnTo>
                <a:lnTo>
                  <a:pt x="103" y="0"/>
                </a:lnTo>
                <a:lnTo>
                  <a:pt x="92" y="4"/>
                </a:lnTo>
                <a:lnTo>
                  <a:pt x="77" y="12"/>
                </a:lnTo>
                <a:lnTo>
                  <a:pt x="61" y="25"/>
                </a:lnTo>
                <a:lnTo>
                  <a:pt x="44" y="40"/>
                </a:lnTo>
                <a:lnTo>
                  <a:pt x="29" y="57"/>
                </a:lnTo>
                <a:lnTo>
                  <a:pt x="16" y="77"/>
                </a:lnTo>
                <a:lnTo>
                  <a:pt x="6" y="98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554" name="Freeform 1060"/>
          <p:cNvSpPr>
            <a:spLocks/>
          </p:cNvSpPr>
          <p:nvPr/>
        </p:nvSpPr>
        <p:spPr bwMode="auto">
          <a:xfrm>
            <a:off x="7246938" y="5311775"/>
            <a:ext cx="44450" cy="65088"/>
          </a:xfrm>
          <a:custGeom>
            <a:avLst/>
            <a:gdLst>
              <a:gd name="T0" fmla="*/ 2147483647 w 220"/>
              <a:gd name="T1" fmla="*/ 2147483647 h 288"/>
              <a:gd name="T2" fmla="*/ 2147483647 w 220"/>
              <a:gd name="T3" fmla="*/ 2147483647 h 288"/>
              <a:gd name="T4" fmla="*/ 2147483647 w 220"/>
              <a:gd name="T5" fmla="*/ 2147483647 h 288"/>
              <a:gd name="T6" fmla="*/ 2147483647 w 220"/>
              <a:gd name="T7" fmla="*/ 2147483647 h 288"/>
              <a:gd name="T8" fmla="*/ 2147483647 w 220"/>
              <a:gd name="T9" fmla="*/ 2147483647 h 288"/>
              <a:gd name="T10" fmla="*/ 2147483647 w 220"/>
              <a:gd name="T11" fmla="*/ 2147483647 h 288"/>
              <a:gd name="T12" fmla="*/ 2147483647 w 220"/>
              <a:gd name="T13" fmla="*/ 2147483647 h 288"/>
              <a:gd name="T14" fmla="*/ 2147483647 w 220"/>
              <a:gd name="T15" fmla="*/ 2147483647 h 288"/>
              <a:gd name="T16" fmla="*/ 2147483647 w 220"/>
              <a:gd name="T17" fmla="*/ 2147483647 h 288"/>
              <a:gd name="T18" fmla="*/ 2147483647 w 220"/>
              <a:gd name="T19" fmla="*/ 2147483647 h 288"/>
              <a:gd name="T20" fmla="*/ 2147483647 w 220"/>
              <a:gd name="T21" fmla="*/ 2147483647 h 288"/>
              <a:gd name="T22" fmla="*/ 2147483647 w 220"/>
              <a:gd name="T23" fmla="*/ 2147483647 h 288"/>
              <a:gd name="T24" fmla="*/ 2147483647 w 220"/>
              <a:gd name="T25" fmla="*/ 2147483647 h 288"/>
              <a:gd name="T26" fmla="*/ 2147483647 w 220"/>
              <a:gd name="T27" fmla="*/ 2147483647 h 288"/>
              <a:gd name="T28" fmla="*/ 2147483647 w 220"/>
              <a:gd name="T29" fmla="*/ 2147483647 h 288"/>
              <a:gd name="T30" fmla="*/ 2147483647 w 220"/>
              <a:gd name="T31" fmla="*/ 2147483647 h 288"/>
              <a:gd name="T32" fmla="*/ 2147483647 w 220"/>
              <a:gd name="T33" fmla="*/ 2147483647 h 288"/>
              <a:gd name="T34" fmla="*/ 2147483647 w 220"/>
              <a:gd name="T35" fmla="*/ 2147483647 h 288"/>
              <a:gd name="T36" fmla="*/ 2147483647 w 220"/>
              <a:gd name="T37" fmla="*/ 2147483647 h 288"/>
              <a:gd name="T38" fmla="*/ 2147483647 w 220"/>
              <a:gd name="T39" fmla="*/ 2147483647 h 288"/>
              <a:gd name="T40" fmla="*/ 2147483647 w 220"/>
              <a:gd name="T41" fmla="*/ 2147483647 h 288"/>
              <a:gd name="T42" fmla="*/ 2147483647 w 220"/>
              <a:gd name="T43" fmla="*/ 2147483647 h 288"/>
              <a:gd name="T44" fmla="*/ 2147483647 w 220"/>
              <a:gd name="T45" fmla="*/ 2147483647 h 288"/>
              <a:gd name="T46" fmla="*/ 2147483647 w 220"/>
              <a:gd name="T47" fmla="*/ 2147483647 h 288"/>
              <a:gd name="T48" fmla="*/ 2147483647 w 220"/>
              <a:gd name="T49" fmla="*/ 2147483647 h 288"/>
              <a:gd name="T50" fmla="*/ 2147483647 w 220"/>
              <a:gd name="T51" fmla="*/ 2147483647 h 288"/>
              <a:gd name="T52" fmla="*/ 2147483647 w 220"/>
              <a:gd name="T53" fmla="*/ 2147483647 h 288"/>
              <a:gd name="T54" fmla="*/ 2147483647 w 220"/>
              <a:gd name="T55" fmla="*/ 2147483647 h 288"/>
              <a:gd name="T56" fmla="*/ 2147483647 w 220"/>
              <a:gd name="T57" fmla="*/ 2147483647 h 288"/>
              <a:gd name="T58" fmla="*/ 2147483647 w 220"/>
              <a:gd name="T59" fmla="*/ 0 h 288"/>
              <a:gd name="T60" fmla="*/ 2147483647 w 220"/>
              <a:gd name="T61" fmla="*/ 2147483647 h 288"/>
              <a:gd name="T62" fmla="*/ 2147483647 w 220"/>
              <a:gd name="T63" fmla="*/ 2147483647 h 288"/>
              <a:gd name="T64" fmla="*/ 2147483647 w 220"/>
              <a:gd name="T65" fmla="*/ 2147483647 h 288"/>
              <a:gd name="T66" fmla="*/ 2147483647 w 220"/>
              <a:gd name="T67" fmla="*/ 2147483647 h 288"/>
              <a:gd name="T68" fmla="*/ 2147483647 w 220"/>
              <a:gd name="T69" fmla="*/ 2147483647 h 288"/>
              <a:gd name="T70" fmla="*/ 2147483647 w 220"/>
              <a:gd name="T71" fmla="*/ 2147483647 h 288"/>
              <a:gd name="T72" fmla="*/ 2147483647 w 220"/>
              <a:gd name="T73" fmla="*/ 2147483647 h 288"/>
              <a:gd name="T74" fmla="*/ 2147483647 w 220"/>
              <a:gd name="T75" fmla="*/ 2147483647 h 28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20"/>
              <a:gd name="T115" fmla="*/ 0 h 288"/>
              <a:gd name="T116" fmla="*/ 220 w 220"/>
              <a:gd name="T117" fmla="*/ 288 h 288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20" h="288">
                <a:moveTo>
                  <a:pt x="179" y="108"/>
                </a:moveTo>
                <a:lnTo>
                  <a:pt x="186" y="115"/>
                </a:lnTo>
                <a:lnTo>
                  <a:pt x="191" y="124"/>
                </a:lnTo>
                <a:lnTo>
                  <a:pt x="196" y="133"/>
                </a:lnTo>
                <a:lnTo>
                  <a:pt x="200" y="143"/>
                </a:lnTo>
                <a:lnTo>
                  <a:pt x="202" y="153"/>
                </a:lnTo>
                <a:lnTo>
                  <a:pt x="201" y="163"/>
                </a:lnTo>
                <a:lnTo>
                  <a:pt x="199" y="174"/>
                </a:lnTo>
                <a:lnTo>
                  <a:pt x="193" y="184"/>
                </a:lnTo>
                <a:lnTo>
                  <a:pt x="186" y="194"/>
                </a:lnTo>
                <a:lnTo>
                  <a:pt x="178" y="204"/>
                </a:lnTo>
                <a:lnTo>
                  <a:pt x="168" y="213"/>
                </a:lnTo>
                <a:lnTo>
                  <a:pt x="159" y="221"/>
                </a:lnTo>
                <a:lnTo>
                  <a:pt x="148" y="229"/>
                </a:lnTo>
                <a:lnTo>
                  <a:pt x="138" y="237"/>
                </a:lnTo>
                <a:lnTo>
                  <a:pt x="127" y="246"/>
                </a:lnTo>
                <a:lnTo>
                  <a:pt x="118" y="255"/>
                </a:lnTo>
                <a:lnTo>
                  <a:pt x="115" y="258"/>
                </a:lnTo>
                <a:lnTo>
                  <a:pt x="112" y="263"/>
                </a:lnTo>
                <a:lnTo>
                  <a:pt x="110" y="267"/>
                </a:lnTo>
                <a:lnTo>
                  <a:pt x="108" y="271"/>
                </a:lnTo>
                <a:lnTo>
                  <a:pt x="107" y="276"/>
                </a:lnTo>
                <a:lnTo>
                  <a:pt x="107" y="280"/>
                </a:lnTo>
                <a:lnTo>
                  <a:pt x="109" y="284"/>
                </a:lnTo>
                <a:lnTo>
                  <a:pt x="112" y="287"/>
                </a:lnTo>
                <a:lnTo>
                  <a:pt x="117" y="288"/>
                </a:lnTo>
                <a:lnTo>
                  <a:pt x="121" y="288"/>
                </a:lnTo>
                <a:lnTo>
                  <a:pt x="124" y="287"/>
                </a:lnTo>
                <a:lnTo>
                  <a:pt x="127" y="284"/>
                </a:lnTo>
                <a:lnTo>
                  <a:pt x="138" y="271"/>
                </a:lnTo>
                <a:lnTo>
                  <a:pt x="149" y="261"/>
                </a:lnTo>
                <a:lnTo>
                  <a:pt x="161" y="250"/>
                </a:lnTo>
                <a:lnTo>
                  <a:pt x="173" y="239"/>
                </a:lnTo>
                <a:lnTo>
                  <a:pt x="185" y="229"/>
                </a:lnTo>
                <a:lnTo>
                  <a:pt x="196" y="217"/>
                </a:lnTo>
                <a:lnTo>
                  <a:pt x="206" y="204"/>
                </a:lnTo>
                <a:lnTo>
                  <a:pt x="213" y="190"/>
                </a:lnTo>
                <a:lnTo>
                  <a:pt x="219" y="173"/>
                </a:lnTo>
                <a:lnTo>
                  <a:pt x="220" y="157"/>
                </a:lnTo>
                <a:lnTo>
                  <a:pt x="218" y="141"/>
                </a:lnTo>
                <a:lnTo>
                  <a:pt x="212" y="125"/>
                </a:lnTo>
                <a:lnTo>
                  <a:pt x="204" y="111"/>
                </a:lnTo>
                <a:lnTo>
                  <a:pt x="194" y="97"/>
                </a:lnTo>
                <a:lnTo>
                  <a:pt x="182" y="86"/>
                </a:lnTo>
                <a:lnTo>
                  <a:pt x="168" y="77"/>
                </a:lnTo>
                <a:lnTo>
                  <a:pt x="158" y="70"/>
                </a:lnTo>
                <a:lnTo>
                  <a:pt x="146" y="64"/>
                </a:lnTo>
                <a:lnTo>
                  <a:pt x="134" y="56"/>
                </a:lnTo>
                <a:lnTo>
                  <a:pt x="122" y="50"/>
                </a:lnTo>
                <a:lnTo>
                  <a:pt x="109" y="43"/>
                </a:lnTo>
                <a:lnTo>
                  <a:pt x="96" y="36"/>
                </a:lnTo>
                <a:lnTo>
                  <a:pt x="83" y="29"/>
                </a:lnTo>
                <a:lnTo>
                  <a:pt x="70" y="22"/>
                </a:lnTo>
                <a:lnTo>
                  <a:pt x="59" y="17"/>
                </a:lnTo>
                <a:lnTo>
                  <a:pt x="47" y="12"/>
                </a:lnTo>
                <a:lnTo>
                  <a:pt x="36" y="7"/>
                </a:lnTo>
                <a:lnTo>
                  <a:pt x="26" y="4"/>
                </a:lnTo>
                <a:lnTo>
                  <a:pt x="18" y="1"/>
                </a:lnTo>
                <a:lnTo>
                  <a:pt x="10" y="0"/>
                </a:lnTo>
                <a:lnTo>
                  <a:pt x="4" y="0"/>
                </a:lnTo>
                <a:lnTo>
                  <a:pt x="0" y="2"/>
                </a:lnTo>
                <a:lnTo>
                  <a:pt x="9" y="7"/>
                </a:lnTo>
                <a:lnTo>
                  <a:pt x="20" y="13"/>
                </a:lnTo>
                <a:lnTo>
                  <a:pt x="31" y="18"/>
                </a:lnTo>
                <a:lnTo>
                  <a:pt x="42" y="23"/>
                </a:lnTo>
                <a:lnTo>
                  <a:pt x="54" y="29"/>
                </a:lnTo>
                <a:lnTo>
                  <a:pt x="65" y="34"/>
                </a:lnTo>
                <a:lnTo>
                  <a:pt x="77" y="40"/>
                </a:lnTo>
                <a:lnTo>
                  <a:pt x="88" y="47"/>
                </a:lnTo>
                <a:lnTo>
                  <a:pt x="101" y="53"/>
                </a:lnTo>
                <a:lnTo>
                  <a:pt x="112" y="60"/>
                </a:lnTo>
                <a:lnTo>
                  <a:pt x="124" y="66"/>
                </a:lnTo>
                <a:lnTo>
                  <a:pt x="136" y="74"/>
                </a:lnTo>
                <a:lnTo>
                  <a:pt x="147" y="82"/>
                </a:lnTo>
                <a:lnTo>
                  <a:pt x="158" y="90"/>
                </a:lnTo>
                <a:lnTo>
                  <a:pt x="168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555" name="Freeform 1061"/>
          <p:cNvSpPr>
            <a:spLocks/>
          </p:cNvSpPr>
          <p:nvPr/>
        </p:nvSpPr>
        <p:spPr bwMode="auto">
          <a:xfrm>
            <a:off x="7204075" y="5411788"/>
            <a:ext cx="169863" cy="112712"/>
          </a:xfrm>
          <a:custGeom>
            <a:avLst/>
            <a:gdLst>
              <a:gd name="T0" fmla="*/ 2147483647 w 1070"/>
              <a:gd name="T1" fmla="*/ 0 h 844"/>
              <a:gd name="T2" fmla="*/ 2147483647 w 1070"/>
              <a:gd name="T3" fmla="*/ 2147483647 h 844"/>
              <a:gd name="T4" fmla="*/ 2147483647 w 1070"/>
              <a:gd name="T5" fmla="*/ 2147483647 h 844"/>
              <a:gd name="T6" fmla="*/ 0 w 1070"/>
              <a:gd name="T7" fmla="*/ 2147483647 h 844"/>
              <a:gd name="T8" fmla="*/ 2147483647 w 1070"/>
              <a:gd name="T9" fmla="*/ 0 h 8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70"/>
              <a:gd name="T16" fmla="*/ 0 h 844"/>
              <a:gd name="T17" fmla="*/ 1070 w 1070"/>
              <a:gd name="T18" fmla="*/ 844 h 8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70" h="844">
                <a:moveTo>
                  <a:pt x="141" y="0"/>
                </a:moveTo>
                <a:lnTo>
                  <a:pt x="1070" y="194"/>
                </a:lnTo>
                <a:lnTo>
                  <a:pt x="919" y="844"/>
                </a:lnTo>
                <a:lnTo>
                  <a:pt x="0" y="624"/>
                </a:lnTo>
                <a:lnTo>
                  <a:pt x="141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56" name="Freeform 1062"/>
          <p:cNvSpPr>
            <a:spLocks/>
          </p:cNvSpPr>
          <p:nvPr/>
        </p:nvSpPr>
        <p:spPr bwMode="auto">
          <a:xfrm>
            <a:off x="7218363" y="5414963"/>
            <a:ext cx="130175" cy="44450"/>
          </a:xfrm>
          <a:custGeom>
            <a:avLst/>
            <a:gdLst>
              <a:gd name="T0" fmla="*/ 2147483647 w 819"/>
              <a:gd name="T1" fmla="*/ 0 h 333"/>
              <a:gd name="T2" fmla="*/ 2147483647 w 819"/>
              <a:gd name="T3" fmla="*/ 2147483647 h 333"/>
              <a:gd name="T4" fmla="*/ 2147483647 w 819"/>
              <a:gd name="T5" fmla="*/ 2147483647 h 333"/>
              <a:gd name="T6" fmla="*/ 0 w 819"/>
              <a:gd name="T7" fmla="*/ 2147483647 h 333"/>
              <a:gd name="T8" fmla="*/ 2147483647 w 819"/>
              <a:gd name="T9" fmla="*/ 0 h 33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19"/>
              <a:gd name="T16" fmla="*/ 0 h 333"/>
              <a:gd name="T17" fmla="*/ 819 w 819"/>
              <a:gd name="T18" fmla="*/ 333 h 33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19" h="333">
                <a:moveTo>
                  <a:pt x="97" y="0"/>
                </a:moveTo>
                <a:lnTo>
                  <a:pt x="819" y="139"/>
                </a:lnTo>
                <a:lnTo>
                  <a:pt x="172" y="98"/>
                </a:lnTo>
                <a:lnTo>
                  <a:pt x="0" y="333"/>
                </a:lnTo>
                <a:lnTo>
                  <a:pt x="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57" name="Freeform 1063"/>
          <p:cNvSpPr>
            <a:spLocks/>
          </p:cNvSpPr>
          <p:nvPr/>
        </p:nvSpPr>
        <p:spPr bwMode="auto">
          <a:xfrm>
            <a:off x="7186613" y="5546725"/>
            <a:ext cx="171450" cy="41275"/>
          </a:xfrm>
          <a:custGeom>
            <a:avLst/>
            <a:gdLst>
              <a:gd name="T0" fmla="*/ 2147483647 w 1083"/>
              <a:gd name="T1" fmla="*/ 0 h 306"/>
              <a:gd name="T2" fmla="*/ 2147483647 w 1083"/>
              <a:gd name="T3" fmla="*/ 2147483647 h 306"/>
              <a:gd name="T4" fmla="*/ 2147483647 w 1083"/>
              <a:gd name="T5" fmla="*/ 2147483647 h 306"/>
              <a:gd name="T6" fmla="*/ 0 w 1083"/>
              <a:gd name="T7" fmla="*/ 2147483647 h 306"/>
              <a:gd name="T8" fmla="*/ 2147483647 w 1083"/>
              <a:gd name="T9" fmla="*/ 0 h 3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83"/>
              <a:gd name="T16" fmla="*/ 0 h 306"/>
              <a:gd name="T17" fmla="*/ 1083 w 1083"/>
              <a:gd name="T18" fmla="*/ 306 h 3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83" h="306">
                <a:moveTo>
                  <a:pt x="34" y="0"/>
                </a:moveTo>
                <a:lnTo>
                  <a:pt x="1083" y="261"/>
                </a:lnTo>
                <a:lnTo>
                  <a:pt x="1055" y="306"/>
                </a:lnTo>
                <a:lnTo>
                  <a:pt x="0" y="28"/>
                </a:lnTo>
                <a:lnTo>
                  <a:pt x="34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58" name="Freeform 1064"/>
          <p:cNvSpPr>
            <a:spLocks/>
          </p:cNvSpPr>
          <p:nvPr/>
        </p:nvSpPr>
        <p:spPr bwMode="auto">
          <a:xfrm>
            <a:off x="7170738" y="5559425"/>
            <a:ext cx="173037" cy="41275"/>
          </a:xfrm>
          <a:custGeom>
            <a:avLst/>
            <a:gdLst>
              <a:gd name="T0" fmla="*/ 2147483647 w 1088"/>
              <a:gd name="T1" fmla="*/ 0 h 311"/>
              <a:gd name="T2" fmla="*/ 2147483647 w 1088"/>
              <a:gd name="T3" fmla="*/ 2147483647 h 311"/>
              <a:gd name="T4" fmla="*/ 2147483647 w 1088"/>
              <a:gd name="T5" fmla="*/ 2147483647 h 311"/>
              <a:gd name="T6" fmla="*/ 0 w 1088"/>
              <a:gd name="T7" fmla="*/ 2147483647 h 311"/>
              <a:gd name="T8" fmla="*/ 2147483647 w 1088"/>
              <a:gd name="T9" fmla="*/ 0 h 31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88"/>
              <a:gd name="T16" fmla="*/ 0 h 311"/>
              <a:gd name="T17" fmla="*/ 1088 w 1088"/>
              <a:gd name="T18" fmla="*/ 311 h 31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88" h="311">
                <a:moveTo>
                  <a:pt x="39" y="0"/>
                </a:moveTo>
                <a:lnTo>
                  <a:pt x="1088" y="260"/>
                </a:lnTo>
                <a:lnTo>
                  <a:pt x="1055" y="311"/>
                </a:lnTo>
                <a:lnTo>
                  <a:pt x="0" y="34"/>
                </a:lnTo>
                <a:lnTo>
                  <a:pt x="39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59" name="Freeform 1065"/>
          <p:cNvSpPr>
            <a:spLocks/>
          </p:cNvSpPr>
          <p:nvPr/>
        </p:nvSpPr>
        <p:spPr bwMode="auto">
          <a:xfrm>
            <a:off x="7197725" y="5597525"/>
            <a:ext cx="25400" cy="9525"/>
          </a:xfrm>
          <a:custGeom>
            <a:avLst/>
            <a:gdLst>
              <a:gd name="T0" fmla="*/ 2147483647 w 164"/>
              <a:gd name="T1" fmla="*/ 2147483647 h 72"/>
              <a:gd name="T2" fmla="*/ 2147483647 w 164"/>
              <a:gd name="T3" fmla="*/ 2147483647 h 72"/>
              <a:gd name="T4" fmla="*/ 2147483647 w 164"/>
              <a:gd name="T5" fmla="*/ 0 h 72"/>
              <a:gd name="T6" fmla="*/ 2147483647 w 164"/>
              <a:gd name="T7" fmla="*/ 0 h 72"/>
              <a:gd name="T8" fmla="*/ 2147483647 w 164"/>
              <a:gd name="T9" fmla="*/ 2147483647 h 72"/>
              <a:gd name="T10" fmla="*/ 2147483647 w 164"/>
              <a:gd name="T11" fmla="*/ 2147483647 h 72"/>
              <a:gd name="T12" fmla="*/ 2147483647 w 164"/>
              <a:gd name="T13" fmla="*/ 2147483647 h 72"/>
              <a:gd name="T14" fmla="*/ 2147483647 w 164"/>
              <a:gd name="T15" fmla="*/ 2147483647 h 72"/>
              <a:gd name="T16" fmla="*/ 2147483647 w 164"/>
              <a:gd name="T17" fmla="*/ 2147483647 h 72"/>
              <a:gd name="T18" fmla="*/ 2147483647 w 164"/>
              <a:gd name="T19" fmla="*/ 2147483647 h 72"/>
              <a:gd name="T20" fmla="*/ 2147483647 w 164"/>
              <a:gd name="T21" fmla="*/ 2147483647 h 72"/>
              <a:gd name="T22" fmla="*/ 2147483647 w 164"/>
              <a:gd name="T23" fmla="*/ 2147483647 h 72"/>
              <a:gd name="T24" fmla="*/ 2147483647 w 164"/>
              <a:gd name="T25" fmla="*/ 2147483647 h 72"/>
              <a:gd name="T26" fmla="*/ 2147483647 w 164"/>
              <a:gd name="T27" fmla="*/ 2147483647 h 72"/>
              <a:gd name="T28" fmla="*/ 2147483647 w 164"/>
              <a:gd name="T29" fmla="*/ 2147483647 h 72"/>
              <a:gd name="T30" fmla="*/ 2147483647 w 164"/>
              <a:gd name="T31" fmla="*/ 2147483647 h 72"/>
              <a:gd name="T32" fmla="*/ 2147483647 w 164"/>
              <a:gd name="T33" fmla="*/ 2147483647 h 72"/>
              <a:gd name="T34" fmla="*/ 2147483647 w 164"/>
              <a:gd name="T35" fmla="*/ 2147483647 h 72"/>
              <a:gd name="T36" fmla="*/ 2147483647 w 164"/>
              <a:gd name="T37" fmla="*/ 2147483647 h 72"/>
              <a:gd name="T38" fmla="*/ 2147483647 w 164"/>
              <a:gd name="T39" fmla="*/ 2147483647 h 72"/>
              <a:gd name="T40" fmla="*/ 2147483647 w 164"/>
              <a:gd name="T41" fmla="*/ 2147483647 h 72"/>
              <a:gd name="T42" fmla="*/ 2147483647 w 164"/>
              <a:gd name="T43" fmla="*/ 2147483647 h 72"/>
              <a:gd name="T44" fmla="*/ 2147483647 w 164"/>
              <a:gd name="T45" fmla="*/ 2147483647 h 72"/>
              <a:gd name="T46" fmla="*/ 2147483647 w 164"/>
              <a:gd name="T47" fmla="*/ 2147483647 h 72"/>
              <a:gd name="T48" fmla="*/ 2147483647 w 164"/>
              <a:gd name="T49" fmla="*/ 2147483647 h 72"/>
              <a:gd name="T50" fmla="*/ 2147483647 w 164"/>
              <a:gd name="T51" fmla="*/ 2147483647 h 72"/>
              <a:gd name="T52" fmla="*/ 2147483647 w 164"/>
              <a:gd name="T53" fmla="*/ 2147483647 h 72"/>
              <a:gd name="T54" fmla="*/ 2147483647 w 164"/>
              <a:gd name="T55" fmla="*/ 2147483647 h 72"/>
              <a:gd name="T56" fmla="*/ 2147483647 w 164"/>
              <a:gd name="T57" fmla="*/ 2147483647 h 72"/>
              <a:gd name="T58" fmla="*/ 0 w 164"/>
              <a:gd name="T59" fmla="*/ 2147483647 h 72"/>
              <a:gd name="T60" fmla="*/ 0 w 164"/>
              <a:gd name="T61" fmla="*/ 2147483647 h 72"/>
              <a:gd name="T62" fmla="*/ 2147483647 w 164"/>
              <a:gd name="T63" fmla="*/ 2147483647 h 72"/>
              <a:gd name="T64" fmla="*/ 2147483647 w 164"/>
              <a:gd name="T65" fmla="*/ 2147483647 h 7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64"/>
              <a:gd name="T100" fmla="*/ 0 h 72"/>
              <a:gd name="T101" fmla="*/ 164 w 164"/>
              <a:gd name="T102" fmla="*/ 72 h 7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64" h="72">
                <a:moveTo>
                  <a:pt x="16" y="1"/>
                </a:moveTo>
                <a:lnTo>
                  <a:pt x="21" y="1"/>
                </a:lnTo>
                <a:lnTo>
                  <a:pt x="35" y="0"/>
                </a:lnTo>
                <a:lnTo>
                  <a:pt x="54" y="0"/>
                </a:lnTo>
                <a:lnTo>
                  <a:pt x="78" y="2"/>
                </a:lnTo>
                <a:lnTo>
                  <a:pt x="104" y="7"/>
                </a:lnTo>
                <a:lnTo>
                  <a:pt x="128" y="17"/>
                </a:lnTo>
                <a:lnTo>
                  <a:pt x="149" y="31"/>
                </a:lnTo>
                <a:lnTo>
                  <a:pt x="164" y="51"/>
                </a:lnTo>
                <a:lnTo>
                  <a:pt x="164" y="52"/>
                </a:lnTo>
                <a:lnTo>
                  <a:pt x="164" y="57"/>
                </a:lnTo>
                <a:lnTo>
                  <a:pt x="163" y="62"/>
                </a:lnTo>
                <a:lnTo>
                  <a:pt x="161" y="67"/>
                </a:lnTo>
                <a:lnTo>
                  <a:pt x="156" y="71"/>
                </a:lnTo>
                <a:lnTo>
                  <a:pt x="149" y="72"/>
                </a:lnTo>
                <a:lnTo>
                  <a:pt x="138" y="71"/>
                </a:lnTo>
                <a:lnTo>
                  <a:pt x="124" y="65"/>
                </a:lnTo>
                <a:lnTo>
                  <a:pt x="124" y="63"/>
                </a:lnTo>
                <a:lnTo>
                  <a:pt x="123" y="59"/>
                </a:lnTo>
                <a:lnTo>
                  <a:pt x="120" y="52"/>
                </a:lnTo>
                <a:lnTo>
                  <a:pt x="113" y="45"/>
                </a:lnTo>
                <a:lnTo>
                  <a:pt x="100" y="38"/>
                </a:lnTo>
                <a:lnTo>
                  <a:pt x="81" y="32"/>
                </a:lnTo>
                <a:lnTo>
                  <a:pt x="55" y="29"/>
                </a:lnTo>
                <a:lnTo>
                  <a:pt x="20" y="29"/>
                </a:lnTo>
                <a:lnTo>
                  <a:pt x="18" y="29"/>
                </a:lnTo>
                <a:lnTo>
                  <a:pt x="14" y="27"/>
                </a:lnTo>
                <a:lnTo>
                  <a:pt x="9" y="25"/>
                </a:lnTo>
                <a:lnTo>
                  <a:pt x="4" y="22"/>
                </a:lnTo>
                <a:lnTo>
                  <a:pt x="0" y="18"/>
                </a:lnTo>
                <a:lnTo>
                  <a:pt x="0" y="14"/>
                </a:lnTo>
                <a:lnTo>
                  <a:pt x="5" y="7"/>
                </a:lnTo>
                <a:lnTo>
                  <a:pt x="16" y="1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60" name="Freeform 1066"/>
          <p:cNvSpPr>
            <a:spLocks/>
          </p:cNvSpPr>
          <p:nvPr/>
        </p:nvSpPr>
        <p:spPr bwMode="auto">
          <a:xfrm>
            <a:off x="7202488" y="5529263"/>
            <a:ext cx="23812" cy="14287"/>
          </a:xfrm>
          <a:custGeom>
            <a:avLst/>
            <a:gdLst>
              <a:gd name="T0" fmla="*/ 2147483647 w 146"/>
              <a:gd name="T1" fmla="*/ 0 h 109"/>
              <a:gd name="T2" fmla="*/ 2147483647 w 146"/>
              <a:gd name="T3" fmla="*/ 0 h 109"/>
              <a:gd name="T4" fmla="*/ 2147483647 w 146"/>
              <a:gd name="T5" fmla="*/ 2147483647 h 109"/>
              <a:gd name="T6" fmla="*/ 2147483647 w 146"/>
              <a:gd name="T7" fmla="*/ 2147483647 h 109"/>
              <a:gd name="T8" fmla="*/ 2147483647 w 146"/>
              <a:gd name="T9" fmla="*/ 2147483647 h 109"/>
              <a:gd name="T10" fmla="*/ 2147483647 w 146"/>
              <a:gd name="T11" fmla="*/ 2147483647 h 109"/>
              <a:gd name="T12" fmla="*/ 2147483647 w 146"/>
              <a:gd name="T13" fmla="*/ 2147483647 h 109"/>
              <a:gd name="T14" fmla="*/ 0 w 146"/>
              <a:gd name="T15" fmla="*/ 2147483647 h 109"/>
              <a:gd name="T16" fmla="*/ 2147483647 w 146"/>
              <a:gd name="T17" fmla="*/ 2147483647 h 109"/>
              <a:gd name="T18" fmla="*/ 2147483647 w 146"/>
              <a:gd name="T19" fmla="*/ 2147483647 h 109"/>
              <a:gd name="T20" fmla="*/ 2147483647 w 146"/>
              <a:gd name="T21" fmla="*/ 2147483647 h 109"/>
              <a:gd name="T22" fmla="*/ 2147483647 w 146"/>
              <a:gd name="T23" fmla="*/ 2147483647 h 109"/>
              <a:gd name="T24" fmla="*/ 2147483647 w 146"/>
              <a:gd name="T25" fmla="*/ 2147483647 h 109"/>
              <a:gd name="T26" fmla="*/ 2147483647 w 146"/>
              <a:gd name="T27" fmla="*/ 2147483647 h 109"/>
              <a:gd name="T28" fmla="*/ 2147483647 w 146"/>
              <a:gd name="T29" fmla="*/ 2147483647 h 109"/>
              <a:gd name="T30" fmla="*/ 2147483647 w 146"/>
              <a:gd name="T31" fmla="*/ 2147483647 h 109"/>
              <a:gd name="T32" fmla="*/ 2147483647 w 146"/>
              <a:gd name="T33" fmla="*/ 2147483647 h 109"/>
              <a:gd name="T34" fmla="*/ 2147483647 w 146"/>
              <a:gd name="T35" fmla="*/ 2147483647 h 109"/>
              <a:gd name="T36" fmla="*/ 2147483647 w 146"/>
              <a:gd name="T37" fmla="*/ 0 h 109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6"/>
              <a:gd name="T58" fmla="*/ 0 h 109"/>
              <a:gd name="T59" fmla="*/ 146 w 146"/>
              <a:gd name="T60" fmla="*/ 109 h 109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6" h="109">
                <a:moveTo>
                  <a:pt x="45" y="0"/>
                </a:moveTo>
                <a:lnTo>
                  <a:pt x="42" y="0"/>
                </a:lnTo>
                <a:lnTo>
                  <a:pt x="35" y="3"/>
                </a:lnTo>
                <a:lnTo>
                  <a:pt x="26" y="7"/>
                </a:lnTo>
                <a:lnTo>
                  <a:pt x="15" y="14"/>
                </a:lnTo>
                <a:lnTo>
                  <a:pt x="6" y="24"/>
                </a:lnTo>
                <a:lnTo>
                  <a:pt x="1" y="39"/>
                </a:lnTo>
                <a:lnTo>
                  <a:pt x="0" y="59"/>
                </a:lnTo>
                <a:lnTo>
                  <a:pt x="6" y="85"/>
                </a:lnTo>
                <a:lnTo>
                  <a:pt x="85" y="109"/>
                </a:lnTo>
                <a:lnTo>
                  <a:pt x="84" y="104"/>
                </a:lnTo>
                <a:lnTo>
                  <a:pt x="84" y="93"/>
                </a:lnTo>
                <a:lnTo>
                  <a:pt x="84" y="76"/>
                </a:lnTo>
                <a:lnTo>
                  <a:pt x="87" y="58"/>
                </a:lnTo>
                <a:lnTo>
                  <a:pt x="93" y="40"/>
                </a:lnTo>
                <a:lnTo>
                  <a:pt x="104" y="27"/>
                </a:lnTo>
                <a:lnTo>
                  <a:pt x="121" y="20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61" name="Freeform 1067"/>
          <p:cNvSpPr>
            <a:spLocks/>
          </p:cNvSpPr>
          <p:nvPr/>
        </p:nvSpPr>
        <p:spPr bwMode="auto">
          <a:xfrm>
            <a:off x="7334250" y="5554663"/>
            <a:ext cx="23813" cy="14287"/>
          </a:xfrm>
          <a:custGeom>
            <a:avLst/>
            <a:gdLst>
              <a:gd name="T0" fmla="*/ 2147483647 w 146"/>
              <a:gd name="T1" fmla="*/ 0 h 107"/>
              <a:gd name="T2" fmla="*/ 2147483647 w 146"/>
              <a:gd name="T3" fmla="*/ 0 h 107"/>
              <a:gd name="T4" fmla="*/ 2147483647 w 146"/>
              <a:gd name="T5" fmla="*/ 2147483647 h 107"/>
              <a:gd name="T6" fmla="*/ 2147483647 w 146"/>
              <a:gd name="T7" fmla="*/ 2147483647 h 107"/>
              <a:gd name="T8" fmla="*/ 2147483647 w 146"/>
              <a:gd name="T9" fmla="*/ 2147483647 h 107"/>
              <a:gd name="T10" fmla="*/ 2147483647 w 146"/>
              <a:gd name="T11" fmla="*/ 2147483647 h 107"/>
              <a:gd name="T12" fmla="*/ 0 w 146"/>
              <a:gd name="T13" fmla="*/ 2147483647 h 107"/>
              <a:gd name="T14" fmla="*/ 0 w 146"/>
              <a:gd name="T15" fmla="*/ 2147483647 h 107"/>
              <a:gd name="T16" fmla="*/ 2147483647 w 146"/>
              <a:gd name="T17" fmla="*/ 2147483647 h 107"/>
              <a:gd name="T18" fmla="*/ 2147483647 w 146"/>
              <a:gd name="T19" fmla="*/ 2147483647 h 107"/>
              <a:gd name="T20" fmla="*/ 2147483647 w 146"/>
              <a:gd name="T21" fmla="*/ 2147483647 h 107"/>
              <a:gd name="T22" fmla="*/ 2147483647 w 146"/>
              <a:gd name="T23" fmla="*/ 2147483647 h 107"/>
              <a:gd name="T24" fmla="*/ 2147483647 w 146"/>
              <a:gd name="T25" fmla="*/ 2147483647 h 107"/>
              <a:gd name="T26" fmla="*/ 2147483647 w 146"/>
              <a:gd name="T27" fmla="*/ 2147483647 h 107"/>
              <a:gd name="T28" fmla="*/ 2147483647 w 146"/>
              <a:gd name="T29" fmla="*/ 2147483647 h 107"/>
              <a:gd name="T30" fmla="*/ 2147483647 w 146"/>
              <a:gd name="T31" fmla="*/ 2147483647 h 107"/>
              <a:gd name="T32" fmla="*/ 2147483647 w 146"/>
              <a:gd name="T33" fmla="*/ 2147483647 h 107"/>
              <a:gd name="T34" fmla="*/ 2147483647 w 146"/>
              <a:gd name="T35" fmla="*/ 2147483647 h 107"/>
              <a:gd name="T36" fmla="*/ 2147483647 w 146"/>
              <a:gd name="T37" fmla="*/ 0 h 107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6"/>
              <a:gd name="T58" fmla="*/ 0 h 107"/>
              <a:gd name="T59" fmla="*/ 146 w 146"/>
              <a:gd name="T60" fmla="*/ 107 h 107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6" h="107">
                <a:moveTo>
                  <a:pt x="45" y="0"/>
                </a:moveTo>
                <a:lnTo>
                  <a:pt x="42" y="0"/>
                </a:lnTo>
                <a:lnTo>
                  <a:pt x="35" y="2"/>
                </a:lnTo>
                <a:lnTo>
                  <a:pt x="25" y="6"/>
                </a:lnTo>
                <a:lnTo>
                  <a:pt x="15" y="12"/>
                </a:lnTo>
                <a:lnTo>
                  <a:pt x="6" y="23"/>
                </a:lnTo>
                <a:lnTo>
                  <a:pt x="0" y="38"/>
                </a:lnTo>
                <a:lnTo>
                  <a:pt x="0" y="58"/>
                </a:lnTo>
                <a:lnTo>
                  <a:pt x="6" y="85"/>
                </a:lnTo>
                <a:lnTo>
                  <a:pt x="84" y="107"/>
                </a:lnTo>
                <a:lnTo>
                  <a:pt x="83" y="103"/>
                </a:lnTo>
                <a:lnTo>
                  <a:pt x="83" y="91"/>
                </a:lnTo>
                <a:lnTo>
                  <a:pt x="83" y="75"/>
                </a:lnTo>
                <a:lnTo>
                  <a:pt x="86" y="56"/>
                </a:lnTo>
                <a:lnTo>
                  <a:pt x="92" y="40"/>
                </a:lnTo>
                <a:lnTo>
                  <a:pt x="103" y="27"/>
                </a:lnTo>
                <a:lnTo>
                  <a:pt x="121" y="19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62" name="Freeform 1068"/>
          <p:cNvSpPr>
            <a:spLocks/>
          </p:cNvSpPr>
          <p:nvPr/>
        </p:nvSpPr>
        <p:spPr bwMode="auto">
          <a:xfrm>
            <a:off x="7227888" y="5532438"/>
            <a:ext cx="100012" cy="25400"/>
          </a:xfrm>
          <a:custGeom>
            <a:avLst/>
            <a:gdLst>
              <a:gd name="T0" fmla="*/ 0 w 629"/>
              <a:gd name="T1" fmla="*/ 2147483647 h 182"/>
              <a:gd name="T2" fmla="*/ 2147483647 w 629"/>
              <a:gd name="T3" fmla="*/ 2147483647 h 182"/>
              <a:gd name="T4" fmla="*/ 2147483647 w 629"/>
              <a:gd name="T5" fmla="*/ 2147483647 h 182"/>
              <a:gd name="T6" fmla="*/ 2147483647 w 629"/>
              <a:gd name="T7" fmla="*/ 0 h 182"/>
              <a:gd name="T8" fmla="*/ 0 w 629"/>
              <a:gd name="T9" fmla="*/ 2147483647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29"/>
              <a:gd name="T16" fmla="*/ 0 h 182"/>
              <a:gd name="T17" fmla="*/ 629 w 629"/>
              <a:gd name="T18" fmla="*/ 182 h 1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29" h="182">
                <a:moveTo>
                  <a:pt x="0" y="40"/>
                </a:moveTo>
                <a:lnTo>
                  <a:pt x="601" y="182"/>
                </a:lnTo>
                <a:lnTo>
                  <a:pt x="629" y="142"/>
                </a:lnTo>
                <a:lnTo>
                  <a:pt x="29" y="0"/>
                </a:lnTo>
                <a:lnTo>
                  <a:pt x="0" y="4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63" name="Freeform 1069"/>
          <p:cNvSpPr>
            <a:spLocks/>
          </p:cNvSpPr>
          <p:nvPr/>
        </p:nvSpPr>
        <p:spPr bwMode="auto">
          <a:xfrm>
            <a:off x="7227888" y="5543550"/>
            <a:ext cx="95250" cy="22225"/>
          </a:xfrm>
          <a:custGeom>
            <a:avLst/>
            <a:gdLst>
              <a:gd name="T0" fmla="*/ 0 w 606"/>
              <a:gd name="T1" fmla="*/ 2147483647 h 170"/>
              <a:gd name="T2" fmla="*/ 2147483647 w 606"/>
              <a:gd name="T3" fmla="*/ 2147483647 h 170"/>
              <a:gd name="T4" fmla="*/ 2147483647 w 606"/>
              <a:gd name="T5" fmla="*/ 2147483647 h 170"/>
              <a:gd name="T6" fmla="*/ 2147483647 w 606"/>
              <a:gd name="T7" fmla="*/ 0 h 170"/>
              <a:gd name="T8" fmla="*/ 0 w 606"/>
              <a:gd name="T9" fmla="*/ 2147483647 h 1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6"/>
              <a:gd name="T16" fmla="*/ 0 h 170"/>
              <a:gd name="T17" fmla="*/ 606 w 606"/>
              <a:gd name="T18" fmla="*/ 170 h 1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64" name="Freeform 1070"/>
          <p:cNvSpPr>
            <a:spLocks/>
          </p:cNvSpPr>
          <p:nvPr/>
        </p:nvSpPr>
        <p:spPr bwMode="auto">
          <a:xfrm>
            <a:off x="7227888" y="5527675"/>
            <a:ext cx="95250" cy="22225"/>
          </a:xfrm>
          <a:custGeom>
            <a:avLst/>
            <a:gdLst>
              <a:gd name="T0" fmla="*/ 0 w 606"/>
              <a:gd name="T1" fmla="*/ 2147483647 h 170"/>
              <a:gd name="T2" fmla="*/ 2147483647 w 606"/>
              <a:gd name="T3" fmla="*/ 2147483647 h 170"/>
              <a:gd name="T4" fmla="*/ 2147483647 w 606"/>
              <a:gd name="T5" fmla="*/ 2147483647 h 170"/>
              <a:gd name="T6" fmla="*/ 2147483647 w 606"/>
              <a:gd name="T7" fmla="*/ 0 h 170"/>
              <a:gd name="T8" fmla="*/ 0 w 606"/>
              <a:gd name="T9" fmla="*/ 2147483647 h 1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6"/>
              <a:gd name="T16" fmla="*/ 0 h 170"/>
              <a:gd name="T17" fmla="*/ 606 w 606"/>
              <a:gd name="T18" fmla="*/ 170 h 1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65" name="AutoShape 1072"/>
          <p:cNvSpPr>
            <a:spLocks noChangeAspect="1" noChangeArrowheads="1" noTextEdit="1"/>
          </p:cNvSpPr>
          <p:nvPr/>
        </p:nvSpPr>
        <p:spPr bwMode="auto">
          <a:xfrm>
            <a:off x="6686550" y="5411788"/>
            <a:ext cx="233363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66" name="Freeform 1073"/>
          <p:cNvSpPr>
            <a:spLocks/>
          </p:cNvSpPr>
          <p:nvPr/>
        </p:nvSpPr>
        <p:spPr bwMode="auto">
          <a:xfrm>
            <a:off x="6688138" y="5411788"/>
            <a:ext cx="231775" cy="252412"/>
          </a:xfrm>
          <a:custGeom>
            <a:avLst/>
            <a:gdLst>
              <a:gd name="T0" fmla="*/ 2147483647 w 1894"/>
              <a:gd name="T1" fmla="*/ 0 h 1904"/>
              <a:gd name="T2" fmla="*/ 2147483647 w 1894"/>
              <a:gd name="T3" fmla="*/ 0 h 1904"/>
              <a:gd name="T4" fmla="*/ 2147483647 w 1894"/>
              <a:gd name="T5" fmla="*/ 2147483647 h 1904"/>
              <a:gd name="T6" fmla="*/ 2147483647 w 1894"/>
              <a:gd name="T7" fmla="*/ 2147483647 h 1904"/>
              <a:gd name="T8" fmla="*/ 2147483647 w 1894"/>
              <a:gd name="T9" fmla="*/ 2147483647 h 1904"/>
              <a:gd name="T10" fmla="*/ 2147483647 w 1894"/>
              <a:gd name="T11" fmla="*/ 2147483647 h 1904"/>
              <a:gd name="T12" fmla="*/ 2147483647 w 1894"/>
              <a:gd name="T13" fmla="*/ 2147483647 h 1904"/>
              <a:gd name="T14" fmla="*/ 2147483647 w 1894"/>
              <a:gd name="T15" fmla="*/ 2147483647 h 1904"/>
              <a:gd name="T16" fmla="*/ 2147483647 w 1894"/>
              <a:gd name="T17" fmla="*/ 2147483647 h 1904"/>
              <a:gd name="T18" fmla="*/ 2147483647 w 1894"/>
              <a:gd name="T19" fmla="*/ 2147483647 h 1904"/>
              <a:gd name="T20" fmla="*/ 2147483647 w 1894"/>
              <a:gd name="T21" fmla="*/ 2147483647 h 1904"/>
              <a:gd name="T22" fmla="*/ 2147483647 w 1894"/>
              <a:gd name="T23" fmla="*/ 2147483647 h 1904"/>
              <a:gd name="T24" fmla="*/ 2147483647 w 1894"/>
              <a:gd name="T25" fmla="*/ 2147483647 h 1904"/>
              <a:gd name="T26" fmla="*/ 2147483647 w 1894"/>
              <a:gd name="T27" fmla="*/ 2147483647 h 1904"/>
              <a:gd name="T28" fmla="*/ 2147483647 w 1894"/>
              <a:gd name="T29" fmla="*/ 2147483647 h 1904"/>
              <a:gd name="T30" fmla="*/ 2147483647 w 1894"/>
              <a:gd name="T31" fmla="*/ 2147483647 h 1904"/>
              <a:gd name="T32" fmla="*/ 2147483647 w 1894"/>
              <a:gd name="T33" fmla="*/ 2147483647 h 1904"/>
              <a:gd name="T34" fmla="*/ 2147483647 w 1894"/>
              <a:gd name="T35" fmla="*/ 2147483647 h 1904"/>
              <a:gd name="T36" fmla="*/ 2147483647 w 1894"/>
              <a:gd name="T37" fmla="*/ 2147483647 h 1904"/>
              <a:gd name="T38" fmla="*/ 2147483647 w 1894"/>
              <a:gd name="T39" fmla="*/ 2147483647 h 1904"/>
              <a:gd name="T40" fmla="*/ 2147483647 w 1894"/>
              <a:gd name="T41" fmla="*/ 2147483647 h 1904"/>
              <a:gd name="T42" fmla="*/ 2147483647 w 1894"/>
              <a:gd name="T43" fmla="*/ 2147483647 h 1904"/>
              <a:gd name="T44" fmla="*/ 2147483647 w 1894"/>
              <a:gd name="T45" fmla="*/ 2147483647 h 1904"/>
              <a:gd name="T46" fmla="*/ 2147483647 w 1894"/>
              <a:gd name="T47" fmla="*/ 2147483647 h 1904"/>
              <a:gd name="T48" fmla="*/ 2147483647 w 1894"/>
              <a:gd name="T49" fmla="*/ 2147483647 h 1904"/>
              <a:gd name="T50" fmla="*/ 2147483647 w 1894"/>
              <a:gd name="T51" fmla="*/ 2147483647 h 1904"/>
              <a:gd name="T52" fmla="*/ 2147483647 w 1894"/>
              <a:gd name="T53" fmla="*/ 2147483647 h 1904"/>
              <a:gd name="T54" fmla="*/ 2147483647 w 1894"/>
              <a:gd name="T55" fmla="*/ 2147483647 h 1904"/>
              <a:gd name="T56" fmla="*/ 2147483647 w 1894"/>
              <a:gd name="T57" fmla="*/ 2147483647 h 1904"/>
              <a:gd name="T58" fmla="*/ 2147483647 w 1894"/>
              <a:gd name="T59" fmla="*/ 2147483647 h 1904"/>
              <a:gd name="T60" fmla="*/ 2147483647 w 1894"/>
              <a:gd name="T61" fmla="*/ 2147483647 h 1904"/>
              <a:gd name="T62" fmla="*/ 2147483647 w 1894"/>
              <a:gd name="T63" fmla="*/ 2147483647 h 1904"/>
              <a:gd name="T64" fmla="*/ 2147483647 w 1894"/>
              <a:gd name="T65" fmla="*/ 2147483647 h 1904"/>
              <a:gd name="T66" fmla="*/ 2147483647 w 1894"/>
              <a:gd name="T67" fmla="*/ 2147483647 h 1904"/>
              <a:gd name="T68" fmla="*/ 2147483647 w 1894"/>
              <a:gd name="T69" fmla="*/ 2147483647 h 1904"/>
              <a:gd name="T70" fmla="*/ 2147483647 w 1894"/>
              <a:gd name="T71" fmla="*/ 2147483647 h 1904"/>
              <a:gd name="T72" fmla="*/ 2147483647 w 1894"/>
              <a:gd name="T73" fmla="*/ 2147483647 h 1904"/>
              <a:gd name="T74" fmla="*/ 2147483647 w 1894"/>
              <a:gd name="T75" fmla="*/ 2147483647 h 1904"/>
              <a:gd name="T76" fmla="*/ 2147483647 w 1894"/>
              <a:gd name="T77" fmla="*/ 2147483647 h 1904"/>
              <a:gd name="T78" fmla="*/ 2147483647 w 1894"/>
              <a:gd name="T79" fmla="*/ 2147483647 h 1904"/>
              <a:gd name="T80" fmla="*/ 0 w 1894"/>
              <a:gd name="T81" fmla="*/ 2147483647 h 1904"/>
              <a:gd name="T82" fmla="*/ 2147483647 w 1894"/>
              <a:gd name="T83" fmla="*/ 2147483647 h 1904"/>
              <a:gd name="T84" fmla="*/ 2147483647 w 1894"/>
              <a:gd name="T85" fmla="*/ 2147483647 h 1904"/>
              <a:gd name="T86" fmla="*/ 2147483647 w 1894"/>
              <a:gd name="T87" fmla="*/ 2147483647 h 1904"/>
              <a:gd name="T88" fmla="*/ 2147483647 w 1894"/>
              <a:gd name="T89" fmla="*/ 2147483647 h 1904"/>
              <a:gd name="T90" fmla="*/ 2147483647 w 1894"/>
              <a:gd name="T91" fmla="*/ 2147483647 h 1904"/>
              <a:gd name="T92" fmla="*/ 2147483647 w 1894"/>
              <a:gd name="T93" fmla="*/ 2147483647 h 1904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894"/>
              <a:gd name="T142" fmla="*/ 0 h 1904"/>
              <a:gd name="T143" fmla="*/ 1894 w 1894"/>
              <a:gd name="T144" fmla="*/ 1904 h 1904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894" h="1904">
                <a:moveTo>
                  <a:pt x="651" y="0"/>
                </a:moveTo>
                <a:lnTo>
                  <a:pt x="653" y="0"/>
                </a:lnTo>
                <a:lnTo>
                  <a:pt x="659" y="0"/>
                </a:lnTo>
                <a:lnTo>
                  <a:pt x="668" y="0"/>
                </a:lnTo>
                <a:lnTo>
                  <a:pt x="682" y="0"/>
                </a:lnTo>
                <a:lnTo>
                  <a:pt x="699" y="1"/>
                </a:lnTo>
                <a:lnTo>
                  <a:pt x="720" y="1"/>
                </a:lnTo>
                <a:lnTo>
                  <a:pt x="742" y="3"/>
                </a:lnTo>
                <a:lnTo>
                  <a:pt x="769" y="4"/>
                </a:lnTo>
                <a:lnTo>
                  <a:pt x="799" y="6"/>
                </a:lnTo>
                <a:lnTo>
                  <a:pt x="831" y="8"/>
                </a:lnTo>
                <a:lnTo>
                  <a:pt x="865" y="10"/>
                </a:lnTo>
                <a:lnTo>
                  <a:pt x="902" y="13"/>
                </a:lnTo>
                <a:lnTo>
                  <a:pt x="941" y="17"/>
                </a:lnTo>
                <a:lnTo>
                  <a:pt x="982" y="21"/>
                </a:lnTo>
                <a:lnTo>
                  <a:pt x="1025" y="26"/>
                </a:lnTo>
                <a:lnTo>
                  <a:pt x="1070" y="32"/>
                </a:lnTo>
                <a:lnTo>
                  <a:pt x="1116" y="38"/>
                </a:lnTo>
                <a:lnTo>
                  <a:pt x="1164" y="46"/>
                </a:lnTo>
                <a:lnTo>
                  <a:pt x="1213" y="55"/>
                </a:lnTo>
                <a:lnTo>
                  <a:pt x="1263" y="63"/>
                </a:lnTo>
                <a:lnTo>
                  <a:pt x="1315" y="73"/>
                </a:lnTo>
                <a:lnTo>
                  <a:pt x="1366" y="85"/>
                </a:lnTo>
                <a:lnTo>
                  <a:pt x="1418" y="97"/>
                </a:lnTo>
                <a:lnTo>
                  <a:pt x="1472" y="111"/>
                </a:lnTo>
                <a:lnTo>
                  <a:pt x="1525" y="125"/>
                </a:lnTo>
                <a:lnTo>
                  <a:pt x="1579" y="141"/>
                </a:lnTo>
                <a:lnTo>
                  <a:pt x="1632" y="159"/>
                </a:lnTo>
                <a:lnTo>
                  <a:pt x="1685" y="177"/>
                </a:lnTo>
                <a:lnTo>
                  <a:pt x="1739" y="197"/>
                </a:lnTo>
                <a:lnTo>
                  <a:pt x="1791" y="218"/>
                </a:lnTo>
                <a:lnTo>
                  <a:pt x="1843" y="241"/>
                </a:lnTo>
                <a:lnTo>
                  <a:pt x="1894" y="266"/>
                </a:lnTo>
                <a:lnTo>
                  <a:pt x="1729" y="1139"/>
                </a:lnTo>
                <a:lnTo>
                  <a:pt x="1733" y="1140"/>
                </a:lnTo>
                <a:lnTo>
                  <a:pt x="1742" y="1146"/>
                </a:lnTo>
                <a:lnTo>
                  <a:pt x="1755" y="1156"/>
                </a:lnTo>
                <a:lnTo>
                  <a:pt x="1768" y="1173"/>
                </a:lnTo>
                <a:lnTo>
                  <a:pt x="1778" y="1199"/>
                </a:lnTo>
                <a:lnTo>
                  <a:pt x="1781" y="1234"/>
                </a:lnTo>
                <a:lnTo>
                  <a:pt x="1777" y="1281"/>
                </a:lnTo>
                <a:lnTo>
                  <a:pt x="1760" y="1341"/>
                </a:lnTo>
                <a:lnTo>
                  <a:pt x="1472" y="1765"/>
                </a:lnTo>
                <a:lnTo>
                  <a:pt x="1432" y="1765"/>
                </a:lnTo>
                <a:lnTo>
                  <a:pt x="1324" y="1904"/>
                </a:lnTo>
                <a:lnTo>
                  <a:pt x="1322" y="1904"/>
                </a:lnTo>
                <a:lnTo>
                  <a:pt x="1315" y="1903"/>
                </a:lnTo>
                <a:lnTo>
                  <a:pt x="1304" y="1902"/>
                </a:lnTo>
                <a:lnTo>
                  <a:pt x="1290" y="1900"/>
                </a:lnTo>
                <a:lnTo>
                  <a:pt x="1270" y="1897"/>
                </a:lnTo>
                <a:lnTo>
                  <a:pt x="1249" y="1894"/>
                </a:lnTo>
                <a:lnTo>
                  <a:pt x="1223" y="1891"/>
                </a:lnTo>
                <a:lnTo>
                  <a:pt x="1194" y="1887"/>
                </a:lnTo>
                <a:lnTo>
                  <a:pt x="1162" y="1881"/>
                </a:lnTo>
                <a:lnTo>
                  <a:pt x="1128" y="1876"/>
                </a:lnTo>
                <a:lnTo>
                  <a:pt x="1091" y="1869"/>
                </a:lnTo>
                <a:lnTo>
                  <a:pt x="1050" y="1862"/>
                </a:lnTo>
                <a:lnTo>
                  <a:pt x="1008" y="1854"/>
                </a:lnTo>
                <a:lnTo>
                  <a:pt x="964" y="1845"/>
                </a:lnTo>
                <a:lnTo>
                  <a:pt x="918" y="1835"/>
                </a:lnTo>
                <a:lnTo>
                  <a:pt x="870" y="1824"/>
                </a:lnTo>
                <a:lnTo>
                  <a:pt x="820" y="1813"/>
                </a:lnTo>
                <a:lnTo>
                  <a:pt x="769" y="1800"/>
                </a:lnTo>
                <a:lnTo>
                  <a:pt x="717" y="1786"/>
                </a:lnTo>
                <a:lnTo>
                  <a:pt x="664" y="1772"/>
                </a:lnTo>
                <a:lnTo>
                  <a:pt x="610" y="1755"/>
                </a:lnTo>
                <a:lnTo>
                  <a:pt x="555" y="1738"/>
                </a:lnTo>
                <a:lnTo>
                  <a:pt x="501" y="1720"/>
                </a:lnTo>
                <a:lnTo>
                  <a:pt x="445" y="1701"/>
                </a:lnTo>
                <a:lnTo>
                  <a:pt x="390" y="1681"/>
                </a:lnTo>
                <a:lnTo>
                  <a:pt x="334" y="1659"/>
                </a:lnTo>
                <a:lnTo>
                  <a:pt x="280" y="1636"/>
                </a:lnTo>
                <a:lnTo>
                  <a:pt x="225" y="1611"/>
                </a:lnTo>
                <a:lnTo>
                  <a:pt x="172" y="1585"/>
                </a:lnTo>
                <a:lnTo>
                  <a:pt x="119" y="1559"/>
                </a:lnTo>
                <a:lnTo>
                  <a:pt x="67" y="1530"/>
                </a:lnTo>
                <a:lnTo>
                  <a:pt x="17" y="1500"/>
                </a:lnTo>
                <a:lnTo>
                  <a:pt x="16" y="1495"/>
                </a:lnTo>
                <a:lnTo>
                  <a:pt x="12" y="1480"/>
                </a:lnTo>
                <a:lnTo>
                  <a:pt x="8" y="1457"/>
                </a:lnTo>
                <a:lnTo>
                  <a:pt x="4" y="1430"/>
                </a:lnTo>
                <a:lnTo>
                  <a:pt x="0" y="1401"/>
                </a:lnTo>
                <a:lnTo>
                  <a:pt x="0" y="1370"/>
                </a:lnTo>
                <a:lnTo>
                  <a:pt x="4" y="1343"/>
                </a:lnTo>
                <a:lnTo>
                  <a:pt x="12" y="1319"/>
                </a:lnTo>
                <a:lnTo>
                  <a:pt x="388" y="965"/>
                </a:lnTo>
                <a:lnTo>
                  <a:pt x="387" y="961"/>
                </a:lnTo>
                <a:lnTo>
                  <a:pt x="386" y="952"/>
                </a:lnTo>
                <a:lnTo>
                  <a:pt x="386" y="936"/>
                </a:lnTo>
                <a:lnTo>
                  <a:pt x="390" y="917"/>
                </a:lnTo>
                <a:lnTo>
                  <a:pt x="397" y="893"/>
                </a:lnTo>
                <a:lnTo>
                  <a:pt x="412" y="868"/>
                </a:lnTo>
                <a:lnTo>
                  <a:pt x="435" y="841"/>
                </a:lnTo>
                <a:lnTo>
                  <a:pt x="468" y="814"/>
                </a:lnTo>
                <a:lnTo>
                  <a:pt x="65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567" name="Freeform 1074"/>
          <p:cNvSpPr>
            <a:spLocks/>
          </p:cNvSpPr>
          <p:nvPr/>
        </p:nvSpPr>
        <p:spPr bwMode="auto">
          <a:xfrm>
            <a:off x="6716713" y="5572125"/>
            <a:ext cx="134937" cy="42863"/>
          </a:xfrm>
          <a:custGeom>
            <a:avLst/>
            <a:gdLst>
              <a:gd name="T0" fmla="*/ 2147483647 w 1106"/>
              <a:gd name="T1" fmla="*/ 0 h 331"/>
              <a:gd name="T2" fmla="*/ 2147483647 w 1106"/>
              <a:gd name="T3" fmla="*/ 2147483647 h 331"/>
              <a:gd name="T4" fmla="*/ 2147483647 w 1106"/>
              <a:gd name="T5" fmla="*/ 2147483647 h 331"/>
              <a:gd name="T6" fmla="*/ 0 w 1106"/>
              <a:gd name="T7" fmla="*/ 2147483647 h 331"/>
              <a:gd name="T8" fmla="*/ 2147483647 w 1106"/>
              <a:gd name="T9" fmla="*/ 0 h 33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06"/>
              <a:gd name="T16" fmla="*/ 0 h 331"/>
              <a:gd name="T17" fmla="*/ 1106 w 1106"/>
              <a:gd name="T18" fmla="*/ 331 h 33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06" h="331">
                <a:moveTo>
                  <a:pt x="40" y="0"/>
                </a:moveTo>
                <a:lnTo>
                  <a:pt x="1106" y="277"/>
                </a:lnTo>
                <a:lnTo>
                  <a:pt x="1071" y="331"/>
                </a:lnTo>
                <a:lnTo>
                  <a:pt x="0" y="36"/>
                </a:lnTo>
                <a:lnTo>
                  <a:pt x="4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68" name="Freeform 1075"/>
          <p:cNvSpPr>
            <a:spLocks/>
          </p:cNvSpPr>
          <p:nvPr/>
        </p:nvSpPr>
        <p:spPr bwMode="auto">
          <a:xfrm>
            <a:off x="6694488" y="5591175"/>
            <a:ext cx="157162" cy="66675"/>
          </a:xfrm>
          <a:custGeom>
            <a:avLst/>
            <a:gdLst>
              <a:gd name="T0" fmla="*/ 2147483647 w 1285"/>
              <a:gd name="T1" fmla="*/ 2147483647 h 505"/>
              <a:gd name="T2" fmla="*/ 2147483647 w 1285"/>
              <a:gd name="T3" fmla="*/ 2147483647 h 505"/>
              <a:gd name="T4" fmla="*/ 2147483647 w 1285"/>
              <a:gd name="T5" fmla="*/ 2147483647 h 505"/>
              <a:gd name="T6" fmla="*/ 2147483647 w 1285"/>
              <a:gd name="T7" fmla="*/ 2147483647 h 505"/>
              <a:gd name="T8" fmla="*/ 2147483647 w 1285"/>
              <a:gd name="T9" fmla="*/ 2147483647 h 505"/>
              <a:gd name="T10" fmla="*/ 2147483647 w 1285"/>
              <a:gd name="T11" fmla="*/ 2147483647 h 505"/>
              <a:gd name="T12" fmla="*/ 2147483647 w 1285"/>
              <a:gd name="T13" fmla="*/ 2147483647 h 505"/>
              <a:gd name="T14" fmla="*/ 2147483647 w 1285"/>
              <a:gd name="T15" fmla="*/ 2147483647 h 505"/>
              <a:gd name="T16" fmla="*/ 2147483647 w 1285"/>
              <a:gd name="T17" fmla="*/ 2147483647 h 505"/>
              <a:gd name="T18" fmla="*/ 2147483647 w 1285"/>
              <a:gd name="T19" fmla="*/ 2147483647 h 505"/>
              <a:gd name="T20" fmla="*/ 2147483647 w 1285"/>
              <a:gd name="T21" fmla="*/ 2147483647 h 505"/>
              <a:gd name="T22" fmla="*/ 2147483647 w 1285"/>
              <a:gd name="T23" fmla="*/ 2147483647 h 505"/>
              <a:gd name="T24" fmla="*/ 2147483647 w 1285"/>
              <a:gd name="T25" fmla="*/ 2147483647 h 505"/>
              <a:gd name="T26" fmla="*/ 2147483647 w 1285"/>
              <a:gd name="T27" fmla="*/ 2147483647 h 505"/>
              <a:gd name="T28" fmla="*/ 2147483647 w 1285"/>
              <a:gd name="T29" fmla="*/ 2147483647 h 505"/>
              <a:gd name="T30" fmla="*/ 2147483647 w 1285"/>
              <a:gd name="T31" fmla="*/ 2147483647 h 505"/>
              <a:gd name="T32" fmla="*/ 2147483647 w 1285"/>
              <a:gd name="T33" fmla="*/ 2147483647 h 505"/>
              <a:gd name="T34" fmla="*/ 2147483647 w 1285"/>
              <a:gd name="T35" fmla="*/ 2147483647 h 505"/>
              <a:gd name="T36" fmla="*/ 0 w 1285"/>
              <a:gd name="T37" fmla="*/ 2147483647 h 505"/>
              <a:gd name="T38" fmla="*/ 2147483647 w 1285"/>
              <a:gd name="T39" fmla="*/ 2147483647 h 505"/>
              <a:gd name="T40" fmla="*/ 2147483647 w 1285"/>
              <a:gd name="T41" fmla="*/ 2147483647 h 505"/>
              <a:gd name="T42" fmla="*/ 2147483647 w 1285"/>
              <a:gd name="T43" fmla="*/ 2147483647 h 505"/>
              <a:gd name="T44" fmla="*/ 2147483647 w 1285"/>
              <a:gd name="T45" fmla="*/ 2147483647 h 505"/>
              <a:gd name="T46" fmla="*/ 2147483647 w 1285"/>
              <a:gd name="T47" fmla="*/ 2147483647 h 505"/>
              <a:gd name="T48" fmla="*/ 2147483647 w 1285"/>
              <a:gd name="T49" fmla="*/ 2147483647 h 505"/>
              <a:gd name="T50" fmla="*/ 2147483647 w 1285"/>
              <a:gd name="T51" fmla="*/ 2147483647 h 505"/>
              <a:gd name="T52" fmla="*/ 2147483647 w 1285"/>
              <a:gd name="T53" fmla="*/ 2147483647 h 505"/>
              <a:gd name="T54" fmla="*/ 2147483647 w 1285"/>
              <a:gd name="T55" fmla="*/ 2147483647 h 505"/>
              <a:gd name="T56" fmla="*/ 2147483647 w 1285"/>
              <a:gd name="T57" fmla="*/ 2147483647 h 505"/>
              <a:gd name="T58" fmla="*/ 2147483647 w 1285"/>
              <a:gd name="T59" fmla="*/ 2147483647 h 505"/>
              <a:gd name="T60" fmla="*/ 2147483647 w 1285"/>
              <a:gd name="T61" fmla="*/ 2147483647 h 505"/>
              <a:gd name="T62" fmla="*/ 2147483647 w 1285"/>
              <a:gd name="T63" fmla="*/ 2147483647 h 505"/>
              <a:gd name="T64" fmla="*/ 2147483647 w 1285"/>
              <a:gd name="T65" fmla="*/ 2147483647 h 505"/>
              <a:gd name="T66" fmla="*/ 2147483647 w 1285"/>
              <a:gd name="T67" fmla="*/ 2147483647 h 505"/>
              <a:gd name="T68" fmla="*/ 2147483647 w 1285"/>
              <a:gd name="T69" fmla="*/ 2147483647 h 505"/>
              <a:gd name="T70" fmla="*/ 2147483647 w 1285"/>
              <a:gd name="T71" fmla="*/ 2147483647 h 505"/>
              <a:gd name="T72" fmla="*/ 2147483647 w 1285"/>
              <a:gd name="T73" fmla="*/ 2147483647 h 505"/>
              <a:gd name="T74" fmla="*/ 2147483647 w 1285"/>
              <a:gd name="T75" fmla="*/ 2147483647 h 505"/>
              <a:gd name="T76" fmla="*/ 2147483647 w 1285"/>
              <a:gd name="T77" fmla="*/ 2147483647 h 505"/>
              <a:gd name="T78" fmla="*/ 2147483647 w 1285"/>
              <a:gd name="T79" fmla="*/ 2147483647 h 50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1285"/>
              <a:gd name="T121" fmla="*/ 0 h 505"/>
              <a:gd name="T122" fmla="*/ 1285 w 1285"/>
              <a:gd name="T123" fmla="*/ 505 h 50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1285" h="505">
                <a:moveTo>
                  <a:pt x="1284" y="391"/>
                </a:moveTo>
                <a:lnTo>
                  <a:pt x="1282" y="391"/>
                </a:lnTo>
                <a:lnTo>
                  <a:pt x="1275" y="390"/>
                </a:lnTo>
                <a:lnTo>
                  <a:pt x="1264" y="389"/>
                </a:lnTo>
                <a:lnTo>
                  <a:pt x="1250" y="387"/>
                </a:lnTo>
                <a:lnTo>
                  <a:pt x="1232" y="385"/>
                </a:lnTo>
                <a:lnTo>
                  <a:pt x="1209" y="382"/>
                </a:lnTo>
                <a:lnTo>
                  <a:pt x="1183" y="378"/>
                </a:lnTo>
                <a:lnTo>
                  <a:pt x="1155" y="374"/>
                </a:lnTo>
                <a:lnTo>
                  <a:pt x="1124" y="369"/>
                </a:lnTo>
                <a:lnTo>
                  <a:pt x="1089" y="362"/>
                </a:lnTo>
                <a:lnTo>
                  <a:pt x="1052" y="355"/>
                </a:lnTo>
                <a:lnTo>
                  <a:pt x="1013" y="349"/>
                </a:lnTo>
                <a:lnTo>
                  <a:pt x="971" y="340"/>
                </a:lnTo>
                <a:lnTo>
                  <a:pt x="926" y="332"/>
                </a:lnTo>
                <a:lnTo>
                  <a:pt x="881" y="322"/>
                </a:lnTo>
                <a:lnTo>
                  <a:pt x="834" y="311"/>
                </a:lnTo>
                <a:lnTo>
                  <a:pt x="785" y="299"/>
                </a:lnTo>
                <a:lnTo>
                  <a:pt x="735" y="287"/>
                </a:lnTo>
                <a:lnTo>
                  <a:pt x="684" y="273"/>
                </a:lnTo>
                <a:lnTo>
                  <a:pt x="632" y="259"/>
                </a:lnTo>
                <a:lnTo>
                  <a:pt x="579" y="244"/>
                </a:lnTo>
                <a:lnTo>
                  <a:pt x="526" y="228"/>
                </a:lnTo>
                <a:lnTo>
                  <a:pt x="472" y="209"/>
                </a:lnTo>
                <a:lnTo>
                  <a:pt x="419" y="191"/>
                </a:lnTo>
                <a:lnTo>
                  <a:pt x="364" y="171"/>
                </a:lnTo>
                <a:lnTo>
                  <a:pt x="311" y="150"/>
                </a:lnTo>
                <a:lnTo>
                  <a:pt x="259" y="128"/>
                </a:lnTo>
                <a:lnTo>
                  <a:pt x="206" y="105"/>
                </a:lnTo>
                <a:lnTo>
                  <a:pt x="155" y="81"/>
                </a:lnTo>
                <a:lnTo>
                  <a:pt x="104" y="55"/>
                </a:lnTo>
                <a:lnTo>
                  <a:pt x="55" y="28"/>
                </a:lnTo>
                <a:lnTo>
                  <a:pt x="7" y="0"/>
                </a:lnTo>
                <a:lnTo>
                  <a:pt x="6" y="4"/>
                </a:lnTo>
                <a:lnTo>
                  <a:pt x="4" y="15"/>
                </a:lnTo>
                <a:lnTo>
                  <a:pt x="2" y="32"/>
                </a:lnTo>
                <a:lnTo>
                  <a:pt x="0" y="53"/>
                </a:lnTo>
                <a:lnTo>
                  <a:pt x="0" y="76"/>
                </a:lnTo>
                <a:lnTo>
                  <a:pt x="2" y="98"/>
                </a:lnTo>
                <a:lnTo>
                  <a:pt x="8" y="120"/>
                </a:lnTo>
                <a:lnTo>
                  <a:pt x="18" y="137"/>
                </a:lnTo>
                <a:lnTo>
                  <a:pt x="19" y="139"/>
                </a:lnTo>
                <a:lnTo>
                  <a:pt x="22" y="141"/>
                </a:lnTo>
                <a:lnTo>
                  <a:pt x="28" y="144"/>
                </a:lnTo>
                <a:lnTo>
                  <a:pt x="37" y="148"/>
                </a:lnTo>
                <a:lnTo>
                  <a:pt x="47" y="155"/>
                </a:lnTo>
                <a:lnTo>
                  <a:pt x="59" y="162"/>
                </a:lnTo>
                <a:lnTo>
                  <a:pt x="75" y="170"/>
                </a:lnTo>
                <a:lnTo>
                  <a:pt x="92" y="180"/>
                </a:lnTo>
                <a:lnTo>
                  <a:pt x="112" y="190"/>
                </a:lnTo>
                <a:lnTo>
                  <a:pt x="134" y="200"/>
                </a:lnTo>
                <a:lnTo>
                  <a:pt x="159" y="212"/>
                </a:lnTo>
                <a:lnTo>
                  <a:pt x="186" y="225"/>
                </a:lnTo>
                <a:lnTo>
                  <a:pt x="215" y="238"/>
                </a:lnTo>
                <a:lnTo>
                  <a:pt x="247" y="252"/>
                </a:lnTo>
                <a:lnTo>
                  <a:pt x="281" y="267"/>
                </a:lnTo>
                <a:lnTo>
                  <a:pt x="318" y="281"/>
                </a:lnTo>
                <a:lnTo>
                  <a:pt x="358" y="296"/>
                </a:lnTo>
                <a:lnTo>
                  <a:pt x="399" y="311"/>
                </a:lnTo>
                <a:lnTo>
                  <a:pt x="443" y="326"/>
                </a:lnTo>
                <a:lnTo>
                  <a:pt x="491" y="341"/>
                </a:lnTo>
                <a:lnTo>
                  <a:pt x="540" y="357"/>
                </a:lnTo>
                <a:lnTo>
                  <a:pt x="592" y="372"/>
                </a:lnTo>
                <a:lnTo>
                  <a:pt x="647" y="387"/>
                </a:lnTo>
                <a:lnTo>
                  <a:pt x="703" y="402"/>
                </a:lnTo>
                <a:lnTo>
                  <a:pt x="764" y="416"/>
                </a:lnTo>
                <a:lnTo>
                  <a:pt x="826" y="431"/>
                </a:lnTo>
                <a:lnTo>
                  <a:pt x="890" y="444"/>
                </a:lnTo>
                <a:lnTo>
                  <a:pt x="958" y="459"/>
                </a:lnTo>
                <a:lnTo>
                  <a:pt x="1028" y="472"/>
                </a:lnTo>
                <a:lnTo>
                  <a:pt x="1101" y="483"/>
                </a:lnTo>
                <a:lnTo>
                  <a:pt x="1177" y="494"/>
                </a:lnTo>
                <a:lnTo>
                  <a:pt x="1255" y="505"/>
                </a:lnTo>
                <a:lnTo>
                  <a:pt x="1256" y="503"/>
                </a:lnTo>
                <a:lnTo>
                  <a:pt x="1260" y="497"/>
                </a:lnTo>
                <a:lnTo>
                  <a:pt x="1265" y="487"/>
                </a:lnTo>
                <a:lnTo>
                  <a:pt x="1272" y="473"/>
                </a:lnTo>
                <a:lnTo>
                  <a:pt x="1278" y="456"/>
                </a:lnTo>
                <a:lnTo>
                  <a:pt x="1282" y="437"/>
                </a:lnTo>
                <a:lnTo>
                  <a:pt x="1285" y="415"/>
                </a:lnTo>
                <a:lnTo>
                  <a:pt x="1284" y="391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69" name="AutoShape 1076"/>
          <p:cNvSpPr>
            <a:spLocks noChangeAspect="1" noChangeArrowheads="1" noTextEdit="1"/>
          </p:cNvSpPr>
          <p:nvPr/>
        </p:nvSpPr>
        <p:spPr bwMode="auto">
          <a:xfrm>
            <a:off x="6646863" y="5322888"/>
            <a:ext cx="254000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70" name="Freeform 1077"/>
          <p:cNvSpPr>
            <a:spLocks/>
          </p:cNvSpPr>
          <p:nvPr/>
        </p:nvSpPr>
        <p:spPr bwMode="auto">
          <a:xfrm>
            <a:off x="6699250" y="5341938"/>
            <a:ext cx="36513" cy="49212"/>
          </a:xfrm>
          <a:custGeom>
            <a:avLst/>
            <a:gdLst>
              <a:gd name="T0" fmla="*/ 2147483647 w 179"/>
              <a:gd name="T1" fmla="*/ 2147483647 h 216"/>
              <a:gd name="T2" fmla="*/ 2147483647 w 179"/>
              <a:gd name="T3" fmla="*/ 2147483647 h 216"/>
              <a:gd name="T4" fmla="*/ 2147483647 w 179"/>
              <a:gd name="T5" fmla="*/ 2147483647 h 216"/>
              <a:gd name="T6" fmla="*/ 2147483647 w 179"/>
              <a:gd name="T7" fmla="*/ 2147483647 h 216"/>
              <a:gd name="T8" fmla="*/ 2147483647 w 179"/>
              <a:gd name="T9" fmla="*/ 2147483647 h 216"/>
              <a:gd name="T10" fmla="*/ 2147483647 w 179"/>
              <a:gd name="T11" fmla="*/ 2147483647 h 216"/>
              <a:gd name="T12" fmla="*/ 2147483647 w 179"/>
              <a:gd name="T13" fmla="*/ 2147483647 h 216"/>
              <a:gd name="T14" fmla="*/ 2147483647 w 179"/>
              <a:gd name="T15" fmla="*/ 2147483647 h 216"/>
              <a:gd name="T16" fmla="*/ 0 w 179"/>
              <a:gd name="T17" fmla="*/ 2147483647 h 216"/>
              <a:gd name="T18" fmla="*/ 2147483647 w 179"/>
              <a:gd name="T19" fmla="*/ 2147483647 h 216"/>
              <a:gd name="T20" fmla="*/ 2147483647 w 179"/>
              <a:gd name="T21" fmla="*/ 2147483647 h 216"/>
              <a:gd name="T22" fmla="*/ 2147483647 w 179"/>
              <a:gd name="T23" fmla="*/ 2147483647 h 216"/>
              <a:gd name="T24" fmla="*/ 2147483647 w 179"/>
              <a:gd name="T25" fmla="*/ 2147483647 h 216"/>
              <a:gd name="T26" fmla="*/ 2147483647 w 179"/>
              <a:gd name="T27" fmla="*/ 2147483647 h 216"/>
              <a:gd name="T28" fmla="*/ 2147483647 w 179"/>
              <a:gd name="T29" fmla="*/ 2147483647 h 216"/>
              <a:gd name="T30" fmla="*/ 2147483647 w 179"/>
              <a:gd name="T31" fmla="*/ 2147483647 h 216"/>
              <a:gd name="T32" fmla="*/ 2147483647 w 179"/>
              <a:gd name="T33" fmla="*/ 2147483647 h 216"/>
              <a:gd name="T34" fmla="*/ 2147483647 w 179"/>
              <a:gd name="T35" fmla="*/ 2147483647 h 216"/>
              <a:gd name="T36" fmla="*/ 2147483647 w 179"/>
              <a:gd name="T37" fmla="*/ 2147483647 h 216"/>
              <a:gd name="T38" fmla="*/ 2147483647 w 179"/>
              <a:gd name="T39" fmla="*/ 2147483647 h 216"/>
              <a:gd name="T40" fmla="*/ 2147483647 w 179"/>
              <a:gd name="T41" fmla="*/ 2147483647 h 216"/>
              <a:gd name="T42" fmla="*/ 2147483647 w 179"/>
              <a:gd name="T43" fmla="*/ 2147483647 h 216"/>
              <a:gd name="T44" fmla="*/ 2147483647 w 179"/>
              <a:gd name="T45" fmla="*/ 2147483647 h 216"/>
              <a:gd name="T46" fmla="*/ 2147483647 w 179"/>
              <a:gd name="T47" fmla="*/ 2147483647 h 216"/>
              <a:gd name="T48" fmla="*/ 2147483647 w 179"/>
              <a:gd name="T49" fmla="*/ 2147483647 h 216"/>
              <a:gd name="T50" fmla="*/ 2147483647 w 179"/>
              <a:gd name="T51" fmla="*/ 2147483647 h 216"/>
              <a:gd name="T52" fmla="*/ 2147483647 w 179"/>
              <a:gd name="T53" fmla="*/ 2147483647 h 216"/>
              <a:gd name="T54" fmla="*/ 2147483647 w 179"/>
              <a:gd name="T55" fmla="*/ 2147483647 h 216"/>
              <a:gd name="T56" fmla="*/ 2147483647 w 179"/>
              <a:gd name="T57" fmla="*/ 2147483647 h 216"/>
              <a:gd name="T58" fmla="*/ 2147483647 w 179"/>
              <a:gd name="T59" fmla="*/ 2147483647 h 216"/>
              <a:gd name="T60" fmla="*/ 2147483647 w 179"/>
              <a:gd name="T61" fmla="*/ 2147483647 h 216"/>
              <a:gd name="T62" fmla="*/ 2147483647 w 179"/>
              <a:gd name="T63" fmla="*/ 2147483647 h 216"/>
              <a:gd name="T64" fmla="*/ 2147483647 w 179"/>
              <a:gd name="T65" fmla="*/ 2147483647 h 216"/>
              <a:gd name="T66" fmla="*/ 2147483647 w 179"/>
              <a:gd name="T67" fmla="*/ 2147483647 h 216"/>
              <a:gd name="T68" fmla="*/ 2147483647 w 179"/>
              <a:gd name="T69" fmla="*/ 2147483647 h 216"/>
              <a:gd name="T70" fmla="*/ 2147483647 w 179"/>
              <a:gd name="T71" fmla="*/ 2147483647 h 216"/>
              <a:gd name="T72" fmla="*/ 2147483647 w 179"/>
              <a:gd name="T73" fmla="*/ 2147483647 h 216"/>
              <a:gd name="T74" fmla="*/ 2147483647 w 179"/>
              <a:gd name="T75" fmla="*/ 2147483647 h 216"/>
              <a:gd name="T76" fmla="*/ 2147483647 w 179"/>
              <a:gd name="T77" fmla="*/ 2147483647 h 216"/>
              <a:gd name="T78" fmla="*/ 2147483647 w 179"/>
              <a:gd name="T79" fmla="*/ 2147483647 h 216"/>
              <a:gd name="T80" fmla="*/ 2147483647 w 179"/>
              <a:gd name="T81" fmla="*/ 2147483647 h 216"/>
              <a:gd name="T82" fmla="*/ 2147483647 w 179"/>
              <a:gd name="T83" fmla="*/ 2147483647 h 216"/>
              <a:gd name="T84" fmla="*/ 2147483647 w 179"/>
              <a:gd name="T85" fmla="*/ 0 h 216"/>
              <a:gd name="T86" fmla="*/ 2147483647 w 179"/>
              <a:gd name="T87" fmla="*/ 2147483647 h 216"/>
              <a:gd name="T88" fmla="*/ 2147483647 w 179"/>
              <a:gd name="T89" fmla="*/ 2147483647 h 216"/>
              <a:gd name="T90" fmla="*/ 2147483647 w 179"/>
              <a:gd name="T91" fmla="*/ 2147483647 h 216"/>
              <a:gd name="T92" fmla="*/ 2147483647 w 179"/>
              <a:gd name="T93" fmla="*/ 2147483647 h 216"/>
              <a:gd name="T94" fmla="*/ 2147483647 w 179"/>
              <a:gd name="T95" fmla="*/ 2147483647 h 216"/>
              <a:gd name="T96" fmla="*/ 2147483647 w 179"/>
              <a:gd name="T97" fmla="*/ 2147483647 h 21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79"/>
              <a:gd name="T148" fmla="*/ 0 h 216"/>
              <a:gd name="T149" fmla="*/ 179 w 179"/>
              <a:gd name="T150" fmla="*/ 216 h 21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79" h="216">
                <a:moveTo>
                  <a:pt x="63" y="28"/>
                </a:moveTo>
                <a:lnTo>
                  <a:pt x="49" y="37"/>
                </a:lnTo>
                <a:lnTo>
                  <a:pt x="38" y="47"/>
                </a:lnTo>
                <a:lnTo>
                  <a:pt x="27" y="59"/>
                </a:lnTo>
                <a:lnTo>
                  <a:pt x="18" y="72"/>
                </a:lnTo>
                <a:lnTo>
                  <a:pt x="10" y="86"/>
                </a:lnTo>
                <a:lnTo>
                  <a:pt x="5" y="101"/>
                </a:lnTo>
                <a:lnTo>
                  <a:pt x="2" y="117"/>
                </a:lnTo>
                <a:lnTo>
                  <a:pt x="0" y="133"/>
                </a:lnTo>
                <a:lnTo>
                  <a:pt x="2" y="155"/>
                </a:lnTo>
                <a:lnTo>
                  <a:pt x="10" y="173"/>
                </a:lnTo>
                <a:lnTo>
                  <a:pt x="23" y="190"/>
                </a:lnTo>
                <a:lnTo>
                  <a:pt x="40" y="201"/>
                </a:lnTo>
                <a:lnTo>
                  <a:pt x="59" y="211"/>
                </a:lnTo>
                <a:lnTo>
                  <a:pt x="79" y="215"/>
                </a:lnTo>
                <a:lnTo>
                  <a:pt x="100" y="216"/>
                </a:lnTo>
                <a:lnTo>
                  <a:pt x="120" y="213"/>
                </a:lnTo>
                <a:lnTo>
                  <a:pt x="124" y="213"/>
                </a:lnTo>
                <a:lnTo>
                  <a:pt x="128" y="211"/>
                </a:lnTo>
                <a:lnTo>
                  <a:pt x="131" y="208"/>
                </a:lnTo>
                <a:lnTo>
                  <a:pt x="132" y="203"/>
                </a:lnTo>
                <a:lnTo>
                  <a:pt x="130" y="198"/>
                </a:lnTo>
                <a:lnTo>
                  <a:pt x="126" y="194"/>
                </a:lnTo>
                <a:lnTo>
                  <a:pt x="121" y="190"/>
                </a:lnTo>
                <a:lnTo>
                  <a:pt x="116" y="187"/>
                </a:lnTo>
                <a:lnTo>
                  <a:pt x="105" y="184"/>
                </a:lnTo>
                <a:lnTo>
                  <a:pt x="95" y="182"/>
                </a:lnTo>
                <a:lnTo>
                  <a:pt x="84" y="180"/>
                </a:lnTo>
                <a:lnTo>
                  <a:pt x="75" y="178"/>
                </a:lnTo>
                <a:lnTo>
                  <a:pt x="65" y="175"/>
                </a:lnTo>
                <a:lnTo>
                  <a:pt x="56" y="170"/>
                </a:lnTo>
                <a:lnTo>
                  <a:pt x="47" y="165"/>
                </a:lnTo>
                <a:lnTo>
                  <a:pt x="39" y="156"/>
                </a:lnTo>
                <a:lnTo>
                  <a:pt x="36" y="120"/>
                </a:lnTo>
                <a:lnTo>
                  <a:pt x="44" y="90"/>
                </a:lnTo>
                <a:lnTo>
                  <a:pt x="61" y="67"/>
                </a:lnTo>
                <a:lnTo>
                  <a:pt x="84" y="47"/>
                </a:lnTo>
                <a:lnTo>
                  <a:pt x="109" y="32"/>
                </a:lnTo>
                <a:lnTo>
                  <a:pt x="136" y="21"/>
                </a:lnTo>
                <a:lnTo>
                  <a:pt x="160" y="12"/>
                </a:lnTo>
                <a:lnTo>
                  <a:pt x="179" y="5"/>
                </a:lnTo>
                <a:lnTo>
                  <a:pt x="167" y="1"/>
                </a:lnTo>
                <a:lnTo>
                  <a:pt x="154" y="0"/>
                </a:lnTo>
                <a:lnTo>
                  <a:pt x="140" y="2"/>
                </a:lnTo>
                <a:lnTo>
                  <a:pt x="124" y="5"/>
                </a:lnTo>
                <a:lnTo>
                  <a:pt x="108" y="10"/>
                </a:lnTo>
                <a:lnTo>
                  <a:pt x="92" y="15"/>
                </a:lnTo>
                <a:lnTo>
                  <a:pt x="77" y="22"/>
                </a:lnTo>
                <a:lnTo>
                  <a:pt x="63" y="2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571" name="Freeform 1078"/>
          <p:cNvSpPr>
            <a:spLocks/>
          </p:cNvSpPr>
          <p:nvPr/>
        </p:nvSpPr>
        <p:spPr bwMode="auto">
          <a:xfrm>
            <a:off x="6761163" y="5340350"/>
            <a:ext cx="22225" cy="38100"/>
          </a:xfrm>
          <a:custGeom>
            <a:avLst/>
            <a:gdLst>
              <a:gd name="T0" fmla="*/ 2147483647 w 114"/>
              <a:gd name="T1" fmla="*/ 2147483647 h 168"/>
              <a:gd name="T2" fmla="*/ 2147483647 w 114"/>
              <a:gd name="T3" fmla="*/ 2147483647 h 168"/>
              <a:gd name="T4" fmla="*/ 2147483647 w 114"/>
              <a:gd name="T5" fmla="*/ 2147483647 h 168"/>
              <a:gd name="T6" fmla="*/ 2147483647 w 114"/>
              <a:gd name="T7" fmla="*/ 2147483647 h 168"/>
              <a:gd name="T8" fmla="*/ 2147483647 w 114"/>
              <a:gd name="T9" fmla="*/ 2147483647 h 168"/>
              <a:gd name="T10" fmla="*/ 2147483647 w 114"/>
              <a:gd name="T11" fmla="*/ 2147483647 h 168"/>
              <a:gd name="T12" fmla="*/ 2147483647 w 114"/>
              <a:gd name="T13" fmla="*/ 2147483647 h 168"/>
              <a:gd name="T14" fmla="*/ 2147483647 w 114"/>
              <a:gd name="T15" fmla="*/ 2147483647 h 168"/>
              <a:gd name="T16" fmla="*/ 2147483647 w 114"/>
              <a:gd name="T17" fmla="*/ 2147483647 h 168"/>
              <a:gd name="T18" fmla="*/ 2147483647 w 114"/>
              <a:gd name="T19" fmla="*/ 2147483647 h 168"/>
              <a:gd name="T20" fmla="*/ 2147483647 w 114"/>
              <a:gd name="T21" fmla="*/ 2147483647 h 168"/>
              <a:gd name="T22" fmla="*/ 2147483647 w 114"/>
              <a:gd name="T23" fmla="*/ 2147483647 h 168"/>
              <a:gd name="T24" fmla="*/ 2147483647 w 114"/>
              <a:gd name="T25" fmla="*/ 2147483647 h 168"/>
              <a:gd name="T26" fmla="*/ 2147483647 w 114"/>
              <a:gd name="T27" fmla="*/ 2147483647 h 168"/>
              <a:gd name="T28" fmla="*/ 2147483647 w 114"/>
              <a:gd name="T29" fmla="*/ 2147483647 h 168"/>
              <a:gd name="T30" fmla="*/ 2147483647 w 114"/>
              <a:gd name="T31" fmla="*/ 2147483647 h 168"/>
              <a:gd name="T32" fmla="*/ 2147483647 w 114"/>
              <a:gd name="T33" fmla="*/ 2147483647 h 168"/>
              <a:gd name="T34" fmla="*/ 2147483647 w 114"/>
              <a:gd name="T35" fmla="*/ 2147483647 h 168"/>
              <a:gd name="T36" fmla="*/ 2147483647 w 114"/>
              <a:gd name="T37" fmla="*/ 2147483647 h 168"/>
              <a:gd name="T38" fmla="*/ 2147483647 w 114"/>
              <a:gd name="T39" fmla="*/ 2147483647 h 168"/>
              <a:gd name="T40" fmla="*/ 2147483647 w 114"/>
              <a:gd name="T41" fmla="*/ 2147483647 h 168"/>
              <a:gd name="T42" fmla="*/ 2147483647 w 114"/>
              <a:gd name="T43" fmla="*/ 2147483647 h 168"/>
              <a:gd name="T44" fmla="*/ 2147483647 w 114"/>
              <a:gd name="T45" fmla="*/ 2147483647 h 168"/>
              <a:gd name="T46" fmla="*/ 2147483647 w 114"/>
              <a:gd name="T47" fmla="*/ 2147483647 h 168"/>
              <a:gd name="T48" fmla="*/ 2147483647 w 114"/>
              <a:gd name="T49" fmla="*/ 2147483647 h 168"/>
              <a:gd name="T50" fmla="*/ 2147483647 w 114"/>
              <a:gd name="T51" fmla="*/ 2147483647 h 168"/>
              <a:gd name="T52" fmla="*/ 2147483647 w 114"/>
              <a:gd name="T53" fmla="*/ 2147483647 h 168"/>
              <a:gd name="T54" fmla="*/ 2147483647 w 114"/>
              <a:gd name="T55" fmla="*/ 2147483647 h 168"/>
              <a:gd name="T56" fmla="*/ 2147483647 w 114"/>
              <a:gd name="T57" fmla="*/ 2147483647 h 168"/>
              <a:gd name="T58" fmla="*/ 2147483647 w 114"/>
              <a:gd name="T59" fmla="*/ 2147483647 h 168"/>
              <a:gd name="T60" fmla="*/ 2147483647 w 114"/>
              <a:gd name="T61" fmla="*/ 0 h 168"/>
              <a:gd name="T62" fmla="*/ 2147483647 w 114"/>
              <a:gd name="T63" fmla="*/ 0 h 168"/>
              <a:gd name="T64" fmla="*/ 0 w 114"/>
              <a:gd name="T65" fmla="*/ 2147483647 h 168"/>
              <a:gd name="T66" fmla="*/ 2147483647 w 114"/>
              <a:gd name="T67" fmla="*/ 2147483647 h 168"/>
              <a:gd name="T68" fmla="*/ 2147483647 w 114"/>
              <a:gd name="T69" fmla="*/ 2147483647 h 168"/>
              <a:gd name="T70" fmla="*/ 2147483647 w 114"/>
              <a:gd name="T71" fmla="*/ 2147483647 h 168"/>
              <a:gd name="T72" fmla="*/ 2147483647 w 114"/>
              <a:gd name="T73" fmla="*/ 2147483647 h 168"/>
              <a:gd name="T74" fmla="*/ 2147483647 w 114"/>
              <a:gd name="T75" fmla="*/ 2147483647 h 168"/>
              <a:gd name="T76" fmla="*/ 2147483647 w 114"/>
              <a:gd name="T77" fmla="*/ 2147483647 h 168"/>
              <a:gd name="T78" fmla="*/ 2147483647 w 114"/>
              <a:gd name="T79" fmla="*/ 2147483647 h 168"/>
              <a:gd name="T80" fmla="*/ 2147483647 w 114"/>
              <a:gd name="T81" fmla="*/ 2147483647 h 1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14"/>
              <a:gd name="T124" fmla="*/ 0 h 168"/>
              <a:gd name="T125" fmla="*/ 114 w 114"/>
              <a:gd name="T126" fmla="*/ 168 h 16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14" h="168">
                <a:moveTo>
                  <a:pt x="96" y="55"/>
                </a:moveTo>
                <a:lnTo>
                  <a:pt x="101" y="72"/>
                </a:lnTo>
                <a:lnTo>
                  <a:pt x="100" y="88"/>
                </a:lnTo>
                <a:lnTo>
                  <a:pt x="92" y="101"/>
                </a:lnTo>
                <a:lnTo>
                  <a:pt x="82" y="112"/>
                </a:lnTo>
                <a:lnTo>
                  <a:pt x="69" y="123"/>
                </a:lnTo>
                <a:lnTo>
                  <a:pt x="54" y="134"/>
                </a:lnTo>
                <a:lnTo>
                  <a:pt x="40" y="143"/>
                </a:lnTo>
                <a:lnTo>
                  <a:pt x="27" y="153"/>
                </a:lnTo>
                <a:lnTo>
                  <a:pt x="25" y="156"/>
                </a:lnTo>
                <a:lnTo>
                  <a:pt x="24" y="158"/>
                </a:lnTo>
                <a:lnTo>
                  <a:pt x="24" y="162"/>
                </a:lnTo>
                <a:lnTo>
                  <a:pt x="25" y="165"/>
                </a:lnTo>
                <a:lnTo>
                  <a:pt x="28" y="167"/>
                </a:lnTo>
                <a:lnTo>
                  <a:pt x="31" y="168"/>
                </a:lnTo>
                <a:lnTo>
                  <a:pt x="33" y="168"/>
                </a:lnTo>
                <a:lnTo>
                  <a:pt x="37" y="167"/>
                </a:lnTo>
                <a:lnTo>
                  <a:pt x="53" y="157"/>
                </a:lnTo>
                <a:lnTo>
                  <a:pt x="69" y="147"/>
                </a:lnTo>
                <a:lnTo>
                  <a:pt x="84" y="135"/>
                </a:lnTo>
                <a:lnTo>
                  <a:pt x="97" y="121"/>
                </a:lnTo>
                <a:lnTo>
                  <a:pt x="107" y="106"/>
                </a:lnTo>
                <a:lnTo>
                  <a:pt x="113" y="89"/>
                </a:lnTo>
                <a:lnTo>
                  <a:pt x="114" y="71"/>
                </a:lnTo>
                <a:lnTo>
                  <a:pt x="110" y="51"/>
                </a:lnTo>
                <a:lnTo>
                  <a:pt x="101" y="36"/>
                </a:lnTo>
                <a:lnTo>
                  <a:pt x="87" y="24"/>
                </a:lnTo>
                <a:lnTo>
                  <a:pt x="70" y="14"/>
                </a:lnTo>
                <a:lnTo>
                  <a:pt x="51" y="7"/>
                </a:lnTo>
                <a:lnTo>
                  <a:pt x="32" y="2"/>
                </a:lnTo>
                <a:lnTo>
                  <a:pt x="17" y="0"/>
                </a:lnTo>
                <a:lnTo>
                  <a:pt x="5" y="0"/>
                </a:lnTo>
                <a:lnTo>
                  <a:pt x="0" y="3"/>
                </a:lnTo>
                <a:lnTo>
                  <a:pt x="12" y="9"/>
                </a:lnTo>
                <a:lnTo>
                  <a:pt x="26" y="13"/>
                </a:lnTo>
                <a:lnTo>
                  <a:pt x="41" y="17"/>
                </a:lnTo>
                <a:lnTo>
                  <a:pt x="54" y="22"/>
                </a:lnTo>
                <a:lnTo>
                  <a:pt x="68" y="27"/>
                </a:lnTo>
                <a:lnTo>
                  <a:pt x="80" y="34"/>
                </a:lnTo>
                <a:lnTo>
                  <a:pt x="89" y="43"/>
                </a:lnTo>
                <a:lnTo>
                  <a:pt x="96" y="55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72" name="Freeform 1079"/>
          <p:cNvSpPr>
            <a:spLocks/>
          </p:cNvSpPr>
          <p:nvPr/>
        </p:nvSpPr>
        <p:spPr bwMode="auto">
          <a:xfrm>
            <a:off x="6677025" y="5332413"/>
            <a:ext cx="58738" cy="79375"/>
          </a:xfrm>
          <a:custGeom>
            <a:avLst/>
            <a:gdLst>
              <a:gd name="T0" fmla="*/ 2147483647 w 289"/>
              <a:gd name="T1" fmla="*/ 2147483647 h 351"/>
              <a:gd name="T2" fmla="*/ 2147483647 w 289"/>
              <a:gd name="T3" fmla="*/ 2147483647 h 351"/>
              <a:gd name="T4" fmla="*/ 2147483647 w 289"/>
              <a:gd name="T5" fmla="*/ 2147483647 h 351"/>
              <a:gd name="T6" fmla="*/ 0 w 289"/>
              <a:gd name="T7" fmla="*/ 2147483647 h 351"/>
              <a:gd name="T8" fmla="*/ 2147483647 w 289"/>
              <a:gd name="T9" fmla="*/ 2147483647 h 351"/>
              <a:gd name="T10" fmla="*/ 2147483647 w 289"/>
              <a:gd name="T11" fmla="*/ 2147483647 h 351"/>
              <a:gd name="T12" fmla="*/ 2147483647 w 289"/>
              <a:gd name="T13" fmla="*/ 2147483647 h 351"/>
              <a:gd name="T14" fmla="*/ 2147483647 w 289"/>
              <a:gd name="T15" fmla="*/ 2147483647 h 351"/>
              <a:gd name="T16" fmla="*/ 2147483647 w 289"/>
              <a:gd name="T17" fmla="*/ 2147483647 h 351"/>
              <a:gd name="T18" fmla="*/ 2147483647 w 289"/>
              <a:gd name="T19" fmla="*/ 2147483647 h 351"/>
              <a:gd name="T20" fmla="*/ 2147483647 w 289"/>
              <a:gd name="T21" fmla="*/ 2147483647 h 351"/>
              <a:gd name="T22" fmla="*/ 2147483647 w 289"/>
              <a:gd name="T23" fmla="*/ 2147483647 h 351"/>
              <a:gd name="T24" fmla="*/ 2147483647 w 289"/>
              <a:gd name="T25" fmla="*/ 2147483647 h 351"/>
              <a:gd name="T26" fmla="*/ 2147483647 w 289"/>
              <a:gd name="T27" fmla="*/ 2147483647 h 351"/>
              <a:gd name="T28" fmla="*/ 2147483647 w 289"/>
              <a:gd name="T29" fmla="*/ 2147483647 h 351"/>
              <a:gd name="T30" fmla="*/ 2147483647 w 289"/>
              <a:gd name="T31" fmla="*/ 2147483647 h 351"/>
              <a:gd name="T32" fmla="*/ 2147483647 w 289"/>
              <a:gd name="T33" fmla="*/ 2147483647 h 351"/>
              <a:gd name="T34" fmla="*/ 2147483647 w 289"/>
              <a:gd name="T35" fmla="*/ 2147483647 h 351"/>
              <a:gd name="T36" fmla="*/ 2147483647 w 289"/>
              <a:gd name="T37" fmla="*/ 2147483647 h 351"/>
              <a:gd name="T38" fmla="*/ 2147483647 w 289"/>
              <a:gd name="T39" fmla="*/ 2147483647 h 351"/>
              <a:gd name="T40" fmla="*/ 2147483647 w 289"/>
              <a:gd name="T41" fmla="*/ 2147483647 h 351"/>
              <a:gd name="T42" fmla="*/ 2147483647 w 289"/>
              <a:gd name="T43" fmla="*/ 2147483647 h 351"/>
              <a:gd name="T44" fmla="*/ 2147483647 w 289"/>
              <a:gd name="T45" fmla="*/ 2147483647 h 351"/>
              <a:gd name="T46" fmla="*/ 2147483647 w 289"/>
              <a:gd name="T47" fmla="*/ 2147483647 h 351"/>
              <a:gd name="T48" fmla="*/ 2147483647 w 289"/>
              <a:gd name="T49" fmla="*/ 2147483647 h 351"/>
              <a:gd name="T50" fmla="*/ 2147483647 w 289"/>
              <a:gd name="T51" fmla="*/ 2147483647 h 351"/>
              <a:gd name="T52" fmla="*/ 2147483647 w 289"/>
              <a:gd name="T53" fmla="*/ 2147483647 h 351"/>
              <a:gd name="T54" fmla="*/ 2147483647 w 289"/>
              <a:gd name="T55" fmla="*/ 2147483647 h 351"/>
              <a:gd name="T56" fmla="*/ 2147483647 w 289"/>
              <a:gd name="T57" fmla="*/ 2147483647 h 351"/>
              <a:gd name="T58" fmla="*/ 2147483647 w 289"/>
              <a:gd name="T59" fmla="*/ 2147483647 h 351"/>
              <a:gd name="T60" fmla="*/ 2147483647 w 289"/>
              <a:gd name="T61" fmla="*/ 2147483647 h 351"/>
              <a:gd name="T62" fmla="*/ 2147483647 w 289"/>
              <a:gd name="T63" fmla="*/ 2147483647 h 351"/>
              <a:gd name="T64" fmla="*/ 2147483647 w 289"/>
              <a:gd name="T65" fmla="*/ 2147483647 h 351"/>
              <a:gd name="T66" fmla="*/ 2147483647 w 289"/>
              <a:gd name="T67" fmla="*/ 2147483647 h 351"/>
              <a:gd name="T68" fmla="*/ 2147483647 w 289"/>
              <a:gd name="T69" fmla="*/ 2147483647 h 351"/>
              <a:gd name="T70" fmla="*/ 2147483647 w 289"/>
              <a:gd name="T71" fmla="*/ 2147483647 h 351"/>
              <a:gd name="T72" fmla="*/ 2147483647 w 289"/>
              <a:gd name="T73" fmla="*/ 2147483647 h 351"/>
              <a:gd name="T74" fmla="*/ 2147483647 w 289"/>
              <a:gd name="T75" fmla="*/ 2147483647 h 351"/>
              <a:gd name="T76" fmla="*/ 2147483647 w 289"/>
              <a:gd name="T77" fmla="*/ 2147483647 h 351"/>
              <a:gd name="T78" fmla="*/ 2147483647 w 289"/>
              <a:gd name="T79" fmla="*/ 2147483647 h 351"/>
              <a:gd name="T80" fmla="*/ 2147483647 w 289"/>
              <a:gd name="T81" fmla="*/ 0 h 351"/>
              <a:gd name="T82" fmla="*/ 2147483647 w 289"/>
              <a:gd name="T83" fmla="*/ 2147483647 h 351"/>
              <a:gd name="T84" fmla="*/ 2147483647 w 289"/>
              <a:gd name="T85" fmla="*/ 2147483647 h 351"/>
              <a:gd name="T86" fmla="*/ 2147483647 w 289"/>
              <a:gd name="T87" fmla="*/ 2147483647 h 35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89"/>
              <a:gd name="T133" fmla="*/ 0 h 351"/>
              <a:gd name="T134" fmla="*/ 289 w 289"/>
              <a:gd name="T135" fmla="*/ 351 h 351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89" h="351">
                <a:moveTo>
                  <a:pt x="112" y="46"/>
                </a:moveTo>
                <a:lnTo>
                  <a:pt x="90" y="65"/>
                </a:lnTo>
                <a:lnTo>
                  <a:pt x="68" y="84"/>
                </a:lnTo>
                <a:lnTo>
                  <a:pt x="48" y="106"/>
                </a:lnTo>
                <a:lnTo>
                  <a:pt x="30" y="130"/>
                </a:lnTo>
                <a:lnTo>
                  <a:pt x="15" y="155"/>
                </a:lnTo>
                <a:lnTo>
                  <a:pt x="5" y="181"/>
                </a:lnTo>
                <a:lnTo>
                  <a:pt x="0" y="210"/>
                </a:lnTo>
                <a:lnTo>
                  <a:pt x="1" y="240"/>
                </a:lnTo>
                <a:lnTo>
                  <a:pt x="3" y="248"/>
                </a:lnTo>
                <a:lnTo>
                  <a:pt x="5" y="256"/>
                </a:lnTo>
                <a:lnTo>
                  <a:pt x="8" y="262"/>
                </a:lnTo>
                <a:lnTo>
                  <a:pt x="12" y="270"/>
                </a:lnTo>
                <a:lnTo>
                  <a:pt x="17" y="276"/>
                </a:lnTo>
                <a:lnTo>
                  <a:pt x="24" y="283"/>
                </a:lnTo>
                <a:lnTo>
                  <a:pt x="29" y="288"/>
                </a:lnTo>
                <a:lnTo>
                  <a:pt x="36" y="292"/>
                </a:lnTo>
                <a:lnTo>
                  <a:pt x="50" y="301"/>
                </a:lnTo>
                <a:lnTo>
                  <a:pt x="64" y="308"/>
                </a:lnTo>
                <a:lnTo>
                  <a:pt x="77" y="315"/>
                </a:lnTo>
                <a:lnTo>
                  <a:pt x="92" y="320"/>
                </a:lnTo>
                <a:lnTo>
                  <a:pt x="107" y="326"/>
                </a:lnTo>
                <a:lnTo>
                  <a:pt x="121" y="330"/>
                </a:lnTo>
                <a:lnTo>
                  <a:pt x="136" y="334"/>
                </a:lnTo>
                <a:lnTo>
                  <a:pt x="151" y="337"/>
                </a:lnTo>
                <a:lnTo>
                  <a:pt x="167" y="341"/>
                </a:lnTo>
                <a:lnTo>
                  <a:pt x="181" y="343"/>
                </a:lnTo>
                <a:lnTo>
                  <a:pt x="197" y="345"/>
                </a:lnTo>
                <a:lnTo>
                  <a:pt x="213" y="347"/>
                </a:lnTo>
                <a:lnTo>
                  <a:pt x="228" y="348"/>
                </a:lnTo>
                <a:lnTo>
                  <a:pt x="243" y="349"/>
                </a:lnTo>
                <a:lnTo>
                  <a:pt x="259" y="350"/>
                </a:lnTo>
                <a:lnTo>
                  <a:pt x="274" y="351"/>
                </a:lnTo>
                <a:lnTo>
                  <a:pt x="279" y="351"/>
                </a:lnTo>
                <a:lnTo>
                  <a:pt x="283" y="349"/>
                </a:lnTo>
                <a:lnTo>
                  <a:pt x="286" y="345"/>
                </a:lnTo>
                <a:lnTo>
                  <a:pt x="289" y="341"/>
                </a:lnTo>
                <a:lnTo>
                  <a:pt x="289" y="335"/>
                </a:lnTo>
                <a:lnTo>
                  <a:pt x="286" y="331"/>
                </a:lnTo>
                <a:lnTo>
                  <a:pt x="282" y="328"/>
                </a:lnTo>
                <a:lnTo>
                  <a:pt x="277" y="326"/>
                </a:lnTo>
                <a:lnTo>
                  <a:pt x="263" y="322"/>
                </a:lnTo>
                <a:lnTo>
                  <a:pt x="250" y="320"/>
                </a:lnTo>
                <a:lnTo>
                  <a:pt x="236" y="317"/>
                </a:lnTo>
                <a:lnTo>
                  <a:pt x="221" y="315"/>
                </a:lnTo>
                <a:lnTo>
                  <a:pt x="208" y="313"/>
                </a:lnTo>
                <a:lnTo>
                  <a:pt x="194" y="311"/>
                </a:lnTo>
                <a:lnTo>
                  <a:pt x="179" y="308"/>
                </a:lnTo>
                <a:lnTo>
                  <a:pt x="166" y="305"/>
                </a:lnTo>
                <a:lnTo>
                  <a:pt x="152" y="303"/>
                </a:lnTo>
                <a:lnTo>
                  <a:pt x="138" y="300"/>
                </a:lnTo>
                <a:lnTo>
                  <a:pt x="125" y="296"/>
                </a:lnTo>
                <a:lnTo>
                  <a:pt x="111" y="292"/>
                </a:lnTo>
                <a:lnTo>
                  <a:pt x="98" y="287"/>
                </a:lnTo>
                <a:lnTo>
                  <a:pt x="85" y="282"/>
                </a:lnTo>
                <a:lnTo>
                  <a:pt x="72" y="276"/>
                </a:lnTo>
                <a:lnTo>
                  <a:pt x="59" y="269"/>
                </a:lnTo>
                <a:lnTo>
                  <a:pt x="49" y="261"/>
                </a:lnTo>
                <a:lnTo>
                  <a:pt x="41" y="252"/>
                </a:lnTo>
                <a:lnTo>
                  <a:pt x="34" y="241"/>
                </a:lnTo>
                <a:lnTo>
                  <a:pt x="31" y="228"/>
                </a:lnTo>
                <a:lnTo>
                  <a:pt x="30" y="215"/>
                </a:lnTo>
                <a:lnTo>
                  <a:pt x="31" y="201"/>
                </a:lnTo>
                <a:lnTo>
                  <a:pt x="34" y="186"/>
                </a:lnTo>
                <a:lnTo>
                  <a:pt x="38" y="174"/>
                </a:lnTo>
                <a:lnTo>
                  <a:pt x="46" y="158"/>
                </a:lnTo>
                <a:lnTo>
                  <a:pt x="54" y="142"/>
                </a:lnTo>
                <a:lnTo>
                  <a:pt x="64" y="128"/>
                </a:lnTo>
                <a:lnTo>
                  <a:pt x="74" y="115"/>
                </a:lnTo>
                <a:lnTo>
                  <a:pt x="85" y="102"/>
                </a:lnTo>
                <a:lnTo>
                  <a:pt x="96" y="89"/>
                </a:lnTo>
                <a:lnTo>
                  <a:pt x="110" y="77"/>
                </a:lnTo>
                <a:lnTo>
                  <a:pt x="124" y="64"/>
                </a:lnTo>
                <a:lnTo>
                  <a:pt x="137" y="53"/>
                </a:lnTo>
                <a:lnTo>
                  <a:pt x="155" y="43"/>
                </a:lnTo>
                <a:lnTo>
                  <a:pt x="175" y="35"/>
                </a:lnTo>
                <a:lnTo>
                  <a:pt x="195" y="26"/>
                </a:lnTo>
                <a:lnTo>
                  <a:pt x="213" y="19"/>
                </a:lnTo>
                <a:lnTo>
                  <a:pt x="228" y="12"/>
                </a:lnTo>
                <a:lnTo>
                  <a:pt x="237" y="6"/>
                </a:lnTo>
                <a:lnTo>
                  <a:pt x="240" y="2"/>
                </a:lnTo>
                <a:lnTo>
                  <a:pt x="230" y="0"/>
                </a:lnTo>
                <a:lnTo>
                  <a:pt x="215" y="1"/>
                </a:lnTo>
                <a:lnTo>
                  <a:pt x="198" y="4"/>
                </a:lnTo>
                <a:lnTo>
                  <a:pt x="180" y="9"/>
                </a:lnTo>
                <a:lnTo>
                  <a:pt x="161" y="17"/>
                </a:lnTo>
                <a:lnTo>
                  <a:pt x="144" y="25"/>
                </a:lnTo>
                <a:lnTo>
                  <a:pt x="127" y="35"/>
                </a:lnTo>
                <a:lnTo>
                  <a:pt x="112" y="46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73" name="Freeform 1080"/>
          <p:cNvSpPr>
            <a:spLocks/>
          </p:cNvSpPr>
          <p:nvPr/>
        </p:nvSpPr>
        <p:spPr bwMode="auto">
          <a:xfrm>
            <a:off x="6757988" y="5329238"/>
            <a:ext cx="50800" cy="53975"/>
          </a:xfrm>
          <a:custGeom>
            <a:avLst/>
            <a:gdLst>
              <a:gd name="T0" fmla="*/ 2147483647 w 254"/>
              <a:gd name="T1" fmla="*/ 2147483647 h 234"/>
              <a:gd name="T2" fmla="*/ 2147483647 w 254"/>
              <a:gd name="T3" fmla="*/ 2147483647 h 234"/>
              <a:gd name="T4" fmla="*/ 2147483647 w 254"/>
              <a:gd name="T5" fmla="*/ 2147483647 h 234"/>
              <a:gd name="T6" fmla="*/ 2147483647 w 254"/>
              <a:gd name="T7" fmla="*/ 2147483647 h 234"/>
              <a:gd name="T8" fmla="*/ 2147483647 w 254"/>
              <a:gd name="T9" fmla="*/ 2147483647 h 234"/>
              <a:gd name="T10" fmla="*/ 2147483647 w 254"/>
              <a:gd name="T11" fmla="*/ 2147483647 h 234"/>
              <a:gd name="T12" fmla="*/ 2147483647 w 254"/>
              <a:gd name="T13" fmla="*/ 2147483647 h 234"/>
              <a:gd name="T14" fmla="*/ 2147483647 w 254"/>
              <a:gd name="T15" fmla="*/ 2147483647 h 234"/>
              <a:gd name="T16" fmla="*/ 2147483647 w 254"/>
              <a:gd name="T17" fmla="*/ 2147483647 h 234"/>
              <a:gd name="T18" fmla="*/ 2147483647 w 254"/>
              <a:gd name="T19" fmla="*/ 2147483647 h 234"/>
              <a:gd name="T20" fmla="*/ 2147483647 w 254"/>
              <a:gd name="T21" fmla="*/ 2147483647 h 234"/>
              <a:gd name="T22" fmla="*/ 2147483647 w 254"/>
              <a:gd name="T23" fmla="*/ 2147483647 h 234"/>
              <a:gd name="T24" fmla="*/ 2147483647 w 254"/>
              <a:gd name="T25" fmla="*/ 2147483647 h 234"/>
              <a:gd name="T26" fmla="*/ 2147483647 w 254"/>
              <a:gd name="T27" fmla="*/ 2147483647 h 234"/>
              <a:gd name="T28" fmla="*/ 2147483647 w 254"/>
              <a:gd name="T29" fmla="*/ 2147483647 h 234"/>
              <a:gd name="T30" fmla="*/ 2147483647 w 254"/>
              <a:gd name="T31" fmla="*/ 2147483647 h 234"/>
              <a:gd name="T32" fmla="*/ 2147483647 w 254"/>
              <a:gd name="T33" fmla="*/ 2147483647 h 234"/>
              <a:gd name="T34" fmla="*/ 2147483647 w 254"/>
              <a:gd name="T35" fmla="*/ 2147483647 h 234"/>
              <a:gd name="T36" fmla="*/ 2147483647 w 254"/>
              <a:gd name="T37" fmla="*/ 2147483647 h 234"/>
              <a:gd name="T38" fmla="*/ 2147483647 w 254"/>
              <a:gd name="T39" fmla="*/ 2147483647 h 234"/>
              <a:gd name="T40" fmla="*/ 2147483647 w 254"/>
              <a:gd name="T41" fmla="*/ 2147483647 h 234"/>
              <a:gd name="T42" fmla="*/ 2147483647 w 254"/>
              <a:gd name="T43" fmla="*/ 2147483647 h 234"/>
              <a:gd name="T44" fmla="*/ 2147483647 w 254"/>
              <a:gd name="T45" fmla="*/ 2147483647 h 234"/>
              <a:gd name="T46" fmla="*/ 2147483647 w 254"/>
              <a:gd name="T47" fmla="*/ 2147483647 h 234"/>
              <a:gd name="T48" fmla="*/ 2147483647 w 254"/>
              <a:gd name="T49" fmla="*/ 2147483647 h 234"/>
              <a:gd name="T50" fmla="*/ 2147483647 w 254"/>
              <a:gd name="T51" fmla="*/ 2147483647 h 234"/>
              <a:gd name="T52" fmla="*/ 2147483647 w 254"/>
              <a:gd name="T53" fmla="*/ 2147483647 h 234"/>
              <a:gd name="T54" fmla="*/ 2147483647 w 254"/>
              <a:gd name="T55" fmla="*/ 2147483647 h 234"/>
              <a:gd name="T56" fmla="*/ 2147483647 w 254"/>
              <a:gd name="T57" fmla="*/ 2147483647 h 234"/>
              <a:gd name="T58" fmla="*/ 2147483647 w 254"/>
              <a:gd name="T59" fmla="*/ 2147483647 h 234"/>
              <a:gd name="T60" fmla="*/ 2147483647 w 254"/>
              <a:gd name="T61" fmla="*/ 2147483647 h 234"/>
              <a:gd name="T62" fmla="*/ 2147483647 w 254"/>
              <a:gd name="T63" fmla="*/ 2147483647 h 234"/>
              <a:gd name="T64" fmla="*/ 2147483647 w 254"/>
              <a:gd name="T65" fmla="*/ 2147483647 h 234"/>
              <a:gd name="T66" fmla="*/ 2147483647 w 254"/>
              <a:gd name="T67" fmla="*/ 2147483647 h 234"/>
              <a:gd name="T68" fmla="*/ 2147483647 w 254"/>
              <a:gd name="T69" fmla="*/ 2147483647 h 234"/>
              <a:gd name="T70" fmla="*/ 2147483647 w 254"/>
              <a:gd name="T71" fmla="*/ 2147483647 h 234"/>
              <a:gd name="T72" fmla="*/ 2147483647 w 254"/>
              <a:gd name="T73" fmla="*/ 2147483647 h 234"/>
              <a:gd name="T74" fmla="*/ 2147483647 w 254"/>
              <a:gd name="T75" fmla="*/ 2147483647 h 234"/>
              <a:gd name="T76" fmla="*/ 2147483647 w 254"/>
              <a:gd name="T77" fmla="*/ 2147483647 h 234"/>
              <a:gd name="T78" fmla="*/ 2147483647 w 254"/>
              <a:gd name="T79" fmla="*/ 0 h 234"/>
              <a:gd name="T80" fmla="*/ 2147483647 w 254"/>
              <a:gd name="T81" fmla="*/ 0 h 234"/>
              <a:gd name="T82" fmla="*/ 2147483647 w 254"/>
              <a:gd name="T83" fmla="*/ 0 h 234"/>
              <a:gd name="T84" fmla="*/ 2147483647 w 254"/>
              <a:gd name="T85" fmla="*/ 0 h 234"/>
              <a:gd name="T86" fmla="*/ 2147483647 w 254"/>
              <a:gd name="T87" fmla="*/ 2147483647 h 234"/>
              <a:gd name="T88" fmla="*/ 0 w 254"/>
              <a:gd name="T89" fmla="*/ 2147483647 h 234"/>
              <a:gd name="T90" fmla="*/ 2147483647 w 254"/>
              <a:gd name="T91" fmla="*/ 2147483647 h 234"/>
              <a:gd name="T92" fmla="*/ 2147483647 w 254"/>
              <a:gd name="T93" fmla="*/ 2147483647 h 234"/>
              <a:gd name="T94" fmla="*/ 2147483647 w 254"/>
              <a:gd name="T95" fmla="*/ 2147483647 h 234"/>
              <a:gd name="T96" fmla="*/ 2147483647 w 254"/>
              <a:gd name="T97" fmla="*/ 2147483647 h 234"/>
              <a:gd name="T98" fmla="*/ 2147483647 w 254"/>
              <a:gd name="T99" fmla="*/ 2147483647 h 234"/>
              <a:gd name="T100" fmla="*/ 2147483647 w 254"/>
              <a:gd name="T101" fmla="*/ 2147483647 h 234"/>
              <a:gd name="T102" fmla="*/ 2147483647 w 254"/>
              <a:gd name="T103" fmla="*/ 2147483647 h 234"/>
              <a:gd name="T104" fmla="*/ 2147483647 w 254"/>
              <a:gd name="T105" fmla="*/ 2147483647 h 234"/>
              <a:gd name="T106" fmla="*/ 2147483647 w 254"/>
              <a:gd name="T107" fmla="*/ 2147483647 h 234"/>
              <a:gd name="T108" fmla="*/ 2147483647 w 254"/>
              <a:gd name="T109" fmla="*/ 2147483647 h 234"/>
              <a:gd name="T110" fmla="*/ 2147483647 w 254"/>
              <a:gd name="T111" fmla="*/ 2147483647 h 234"/>
              <a:gd name="T112" fmla="*/ 2147483647 w 254"/>
              <a:gd name="T113" fmla="*/ 2147483647 h 234"/>
              <a:gd name="T114" fmla="*/ 2147483647 w 254"/>
              <a:gd name="T115" fmla="*/ 2147483647 h 234"/>
              <a:gd name="T116" fmla="*/ 2147483647 w 254"/>
              <a:gd name="T117" fmla="*/ 2147483647 h 234"/>
              <a:gd name="T118" fmla="*/ 2147483647 w 254"/>
              <a:gd name="T119" fmla="*/ 2147483647 h 234"/>
              <a:gd name="T120" fmla="*/ 2147483647 w 254"/>
              <a:gd name="T121" fmla="*/ 2147483647 h 23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54"/>
              <a:gd name="T184" fmla="*/ 0 h 234"/>
              <a:gd name="T185" fmla="*/ 254 w 254"/>
              <a:gd name="T186" fmla="*/ 234 h 23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54" h="234">
                <a:moveTo>
                  <a:pt x="210" y="71"/>
                </a:moveTo>
                <a:lnTo>
                  <a:pt x="222" y="84"/>
                </a:lnTo>
                <a:lnTo>
                  <a:pt x="229" y="99"/>
                </a:lnTo>
                <a:lnTo>
                  <a:pt x="232" y="115"/>
                </a:lnTo>
                <a:lnTo>
                  <a:pt x="232" y="132"/>
                </a:lnTo>
                <a:lnTo>
                  <a:pt x="230" y="146"/>
                </a:lnTo>
                <a:lnTo>
                  <a:pt x="226" y="158"/>
                </a:lnTo>
                <a:lnTo>
                  <a:pt x="219" y="170"/>
                </a:lnTo>
                <a:lnTo>
                  <a:pt x="211" y="179"/>
                </a:lnTo>
                <a:lnTo>
                  <a:pt x="202" y="190"/>
                </a:lnTo>
                <a:lnTo>
                  <a:pt x="193" y="199"/>
                </a:lnTo>
                <a:lnTo>
                  <a:pt x="183" y="208"/>
                </a:lnTo>
                <a:lnTo>
                  <a:pt x="174" y="218"/>
                </a:lnTo>
                <a:lnTo>
                  <a:pt x="172" y="221"/>
                </a:lnTo>
                <a:lnTo>
                  <a:pt x="172" y="224"/>
                </a:lnTo>
                <a:lnTo>
                  <a:pt x="172" y="227"/>
                </a:lnTo>
                <a:lnTo>
                  <a:pt x="174" y="231"/>
                </a:lnTo>
                <a:lnTo>
                  <a:pt x="177" y="233"/>
                </a:lnTo>
                <a:lnTo>
                  <a:pt x="181" y="234"/>
                </a:lnTo>
                <a:lnTo>
                  <a:pt x="184" y="233"/>
                </a:lnTo>
                <a:lnTo>
                  <a:pt x="187" y="231"/>
                </a:lnTo>
                <a:lnTo>
                  <a:pt x="208" y="217"/>
                </a:lnTo>
                <a:lnTo>
                  <a:pt x="226" y="199"/>
                </a:lnTo>
                <a:lnTo>
                  <a:pt x="240" y="178"/>
                </a:lnTo>
                <a:lnTo>
                  <a:pt x="249" y="155"/>
                </a:lnTo>
                <a:lnTo>
                  <a:pt x="254" y="131"/>
                </a:lnTo>
                <a:lnTo>
                  <a:pt x="251" y="107"/>
                </a:lnTo>
                <a:lnTo>
                  <a:pt x="243" y="84"/>
                </a:lnTo>
                <a:lnTo>
                  <a:pt x="226" y="64"/>
                </a:lnTo>
                <a:lnTo>
                  <a:pt x="214" y="53"/>
                </a:lnTo>
                <a:lnTo>
                  <a:pt x="199" y="45"/>
                </a:lnTo>
                <a:lnTo>
                  <a:pt x="183" y="36"/>
                </a:lnTo>
                <a:lnTo>
                  <a:pt x="165" y="29"/>
                </a:lnTo>
                <a:lnTo>
                  <a:pt x="147" y="21"/>
                </a:lnTo>
                <a:lnTo>
                  <a:pt x="129" y="16"/>
                </a:lnTo>
                <a:lnTo>
                  <a:pt x="111" y="12"/>
                </a:lnTo>
                <a:lnTo>
                  <a:pt x="93" y="7"/>
                </a:lnTo>
                <a:lnTo>
                  <a:pt x="75" y="4"/>
                </a:lnTo>
                <a:lnTo>
                  <a:pt x="59" y="2"/>
                </a:lnTo>
                <a:lnTo>
                  <a:pt x="43" y="0"/>
                </a:lnTo>
                <a:lnTo>
                  <a:pt x="31" y="0"/>
                </a:lnTo>
                <a:lnTo>
                  <a:pt x="19" y="0"/>
                </a:lnTo>
                <a:lnTo>
                  <a:pt x="10" y="0"/>
                </a:lnTo>
                <a:lnTo>
                  <a:pt x="3" y="2"/>
                </a:lnTo>
                <a:lnTo>
                  <a:pt x="0" y="4"/>
                </a:lnTo>
                <a:lnTo>
                  <a:pt x="11" y="6"/>
                </a:lnTo>
                <a:lnTo>
                  <a:pt x="21" y="7"/>
                </a:lnTo>
                <a:lnTo>
                  <a:pt x="34" y="9"/>
                </a:lnTo>
                <a:lnTo>
                  <a:pt x="46" y="12"/>
                </a:lnTo>
                <a:lnTo>
                  <a:pt x="59" y="15"/>
                </a:lnTo>
                <a:lnTo>
                  <a:pt x="74" y="17"/>
                </a:lnTo>
                <a:lnTo>
                  <a:pt x="87" y="20"/>
                </a:lnTo>
                <a:lnTo>
                  <a:pt x="102" y="23"/>
                </a:lnTo>
                <a:lnTo>
                  <a:pt x="116" y="28"/>
                </a:lnTo>
                <a:lnTo>
                  <a:pt x="131" y="32"/>
                </a:lnTo>
                <a:lnTo>
                  <a:pt x="145" y="36"/>
                </a:lnTo>
                <a:lnTo>
                  <a:pt x="159" y="42"/>
                </a:lnTo>
                <a:lnTo>
                  <a:pt x="173" y="48"/>
                </a:lnTo>
                <a:lnTo>
                  <a:pt x="186" y="55"/>
                </a:lnTo>
                <a:lnTo>
                  <a:pt x="199" y="63"/>
                </a:lnTo>
                <a:lnTo>
                  <a:pt x="210" y="71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74" name="Freeform 1081"/>
          <p:cNvSpPr>
            <a:spLocks/>
          </p:cNvSpPr>
          <p:nvPr/>
        </p:nvSpPr>
        <p:spPr bwMode="auto">
          <a:xfrm>
            <a:off x="6656388" y="5354638"/>
            <a:ext cx="20637" cy="49212"/>
          </a:xfrm>
          <a:custGeom>
            <a:avLst/>
            <a:gdLst>
              <a:gd name="T0" fmla="*/ 0 w 103"/>
              <a:gd name="T1" fmla="*/ 2147483647 h 221"/>
              <a:gd name="T2" fmla="*/ 0 w 103"/>
              <a:gd name="T3" fmla="*/ 2147483647 h 221"/>
              <a:gd name="T4" fmla="*/ 2147483647 w 103"/>
              <a:gd name="T5" fmla="*/ 2147483647 h 221"/>
              <a:gd name="T6" fmla="*/ 2147483647 w 103"/>
              <a:gd name="T7" fmla="*/ 2147483647 h 221"/>
              <a:gd name="T8" fmla="*/ 2147483647 w 103"/>
              <a:gd name="T9" fmla="*/ 2147483647 h 221"/>
              <a:gd name="T10" fmla="*/ 2147483647 w 103"/>
              <a:gd name="T11" fmla="*/ 2147483647 h 221"/>
              <a:gd name="T12" fmla="*/ 2147483647 w 103"/>
              <a:gd name="T13" fmla="*/ 2147483647 h 221"/>
              <a:gd name="T14" fmla="*/ 2147483647 w 103"/>
              <a:gd name="T15" fmla="*/ 2147483647 h 221"/>
              <a:gd name="T16" fmla="*/ 2147483647 w 103"/>
              <a:gd name="T17" fmla="*/ 2147483647 h 221"/>
              <a:gd name="T18" fmla="*/ 2147483647 w 103"/>
              <a:gd name="T19" fmla="*/ 2147483647 h 221"/>
              <a:gd name="T20" fmla="*/ 2147483647 w 103"/>
              <a:gd name="T21" fmla="*/ 2147483647 h 221"/>
              <a:gd name="T22" fmla="*/ 2147483647 w 103"/>
              <a:gd name="T23" fmla="*/ 2147483647 h 221"/>
              <a:gd name="T24" fmla="*/ 2147483647 w 103"/>
              <a:gd name="T25" fmla="*/ 2147483647 h 221"/>
              <a:gd name="T26" fmla="*/ 2147483647 w 103"/>
              <a:gd name="T27" fmla="*/ 2147483647 h 221"/>
              <a:gd name="T28" fmla="*/ 2147483647 w 103"/>
              <a:gd name="T29" fmla="*/ 2147483647 h 221"/>
              <a:gd name="T30" fmla="*/ 2147483647 w 103"/>
              <a:gd name="T31" fmla="*/ 2147483647 h 221"/>
              <a:gd name="T32" fmla="*/ 2147483647 w 103"/>
              <a:gd name="T33" fmla="*/ 2147483647 h 221"/>
              <a:gd name="T34" fmla="*/ 2147483647 w 103"/>
              <a:gd name="T35" fmla="*/ 2147483647 h 221"/>
              <a:gd name="T36" fmla="*/ 2147483647 w 103"/>
              <a:gd name="T37" fmla="*/ 2147483647 h 221"/>
              <a:gd name="T38" fmla="*/ 2147483647 w 103"/>
              <a:gd name="T39" fmla="*/ 2147483647 h 221"/>
              <a:gd name="T40" fmla="*/ 2147483647 w 103"/>
              <a:gd name="T41" fmla="*/ 2147483647 h 221"/>
              <a:gd name="T42" fmla="*/ 2147483647 w 103"/>
              <a:gd name="T43" fmla="*/ 2147483647 h 221"/>
              <a:gd name="T44" fmla="*/ 2147483647 w 103"/>
              <a:gd name="T45" fmla="*/ 2147483647 h 221"/>
              <a:gd name="T46" fmla="*/ 2147483647 w 103"/>
              <a:gd name="T47" fmla="*/ 2147483647 h 221"/>
              <a:gd name="T48" fmla="*/ 2147483647 w 103"/>
              <a:gd name="T49" fmla="*/ 2147483647 h 221"/>
              <a:gd name="T50" fmla="*/ 2147483647 w 103"/>
              <a:gd name="T51" fmla="*/ 2147483647 h 221"/>
              <a:gd name="T52" fmla="*/ 2147483647 w 103"/>
              <a:gd name="T53" fmla="*/ 2147483647 h 221"/>
              <a:gd name="T54" fmla="*/ 2147483647 w 103"/>
              <a:gd name="T55" fmla="*/ 2147483647 h 221"/>
              <a:gd name="T56" fmla="*/ 2147483647 w 103"/>
              <a:gd name="T57" fmla="*/ 2147483647 h 221"/>
              <a:gd name="T58" fmla="*/ 2147483647 w 103"/>
              <a:gd name="T59" fmla="*/ 2147483647 h 221"/>
              <a:gd name="T60" fmla="*/ 2147483647 w 103"/>
              <a:gd name="T61" fmla="*/ 2147483647 h 221"/>
              <a:gd name="T62" fmla="*/ 2147483647 w 103"/>
              <a:gd name="T63" fmla="*/ 2147483647 h 221"/>
              <a:gd name="T64" fmla="*/ 2147483647 w 103"/>
              <a:gd name="T65" fmla="*/ 2147483647 h 221"/>
              <a:gd name="T66" fmla="*/ 2147483647 w 103"/>
              <a:gd name="T67" fmla="*/ 0 h 221"/>
              <a:gd name="T68" fmla="*/ 2147483647 w 103"/>
              <a:gd name="T69" fmla="*/ 2147483647 h 221"/>
              <a:gd name="T70" fmla="*/ 2147483647 w 103"/>
              <a:gd name="T71" fmla="*/ 2147483647 h 221"/>
              <a:gd name="T72" fmla="*/ 2147483647 w 103"/>
              <a:gd name="T73" fmla="*/ 2147483647 h 221"/>
              <a:gd name="T74" fmla="*/ 2147483647 w 103"/>
              <a:gd name="T75" fmla="*/ 2147483647 h 221"/>
              <a:gd name="T76" fmla="*/ 2147483647 w 103"/>
              <a:gd name="T77" fmla="*/ 2147483647 h 221"/>
              <a:gd name="T78" fmla="*/ 2147483647 w 103"/>
              <a:gd name="T79" fmla="*/ 2147483647 h 221"/>
              <a:gd name="T80" fmla="*/ 0 w 103"/>
              <a:gd name="T81" fmla="*/ 2147483647 h 221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03"/>
              <a:gd name="T124" fmla="*/ 0 h 221"/>
              <a:gd name="T125" fmla="*/ 103 w 103"/>
              <a:gd name="T126" fmla="*/ 221 h 221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03" h="221">
                <a:moveTo>
                  <a:pt x="0" y="121"/>
                </a:moveTo>
                <a:lnTo>
                  <a:pt x="0" y="139"/>
                </a:lnTo>
                <a:lnTo>
                  <a:pt x="4" y="156"/>
                </a:lnTo>
                <a:lnTo>
                  <a:pt x="12" y="172"/>
                </a:lnTo>
                <a:lnTo>
                  <a:pt x="22" y="186"/>
                </a:lnTo>
                <a:lnTo>
                  <a:pt x="35" y="197"/>
                </a:lnTo>
                <a:lnTo>
                  <a:pt x="50" y="208"/>
                </a:lnTo>
                <a:lnTo>
                  <a:pt x="66" y="216"/>
                </a:lnTo>
                <a:lnTo>
                  <a:pt x="83" y="220"/>
                </a:lnTo>
                <a:lnTo>
                  <a:pt x="89" y="221"/>
                </a:lnTo>
                <a:lnTo>
                  <a:pt x="94" y="219"/>
                </a:lnTo>
                <a:lnTo>
                  <a:pt x="98" y="216"/>
                </a:lnTo>
                <a:lnTo>
                  <a:pt x="100" y="211"/>
                </a:lnTo>
                <a:lnTo>
                  <a:pt x="100" y="206"/>
                </a:lnTo>
                <a:lnTo>
                  <a:pt x="99" y="201"/>
                </a:lnTo>
                <a:lnTo>
                  <a:pt x="96" y="196"/>
                </a:lnTo>
                <a:lnTo>
                  <a:pt x="91" y="194"/>
                </a:lnTo>
                <a:lnTo>
                  <a:pt x="74" y="188"/>
                </a:lnTo>
                <a:lnTo>
                  <a:pt x="58" y="179"/>
                </a:lnTo>
                <a:lnTo>
                  <a:pt x="45" y="168"/>
                </a:lnTo>
                <a:lnTo>
                  <a:pt x="36" y="155"/>
                </a:lnTo>
                <a:lnTo>
                  <a:pt x="30" y="139"/>
                </a:lnTo>
                <a:lnTo>
                  <a:pt x="27" y="122"/>
                </a:lnTo>
                <a:lnTo>
                  <a:pt x="27" y="103"/>
                </a:lnTo>
                <a:lnTo>
                  <a:pt x="32" y="84"/>
                </a:lnTo>
                <a:lnTo>
                  <a:pt x="38" y="70"/>
                </a:lnTo>
                <a:lnTo>
                  <a:pt x="46" y="57"/>
                </a:lnTo>
                <a:lnTo>
                  <a:pt x="56" y="46"/>
                </a:lnTo>
                <a:lnTo>
                  <a:pt x="66" y="35"/>
                </a:lnTo>
                <a:lnTo>
                  <a:pt x="76" y="25"/>
                </a:lnTo>
                <a:lnTo>
                  <a:pt x="86" y="17"/>
                </a:lnTo>
                <a:lnTo>
                  <a:pt x="96" y="8"/>
                </a:lnTo>
                <a:lnTo>
                  <a:pt x="103" y="1"/>
                </a:lnTo>
                <a:lnTo>
                  <a:pt x="96" y="0"/>
                </a:lnTo>
                <a:lnTo>
                  <a:pt x="84" y="5"/>
                </a:lnTo>
                <a:lnTo>
                  <a:pt x="69" y="17"/>
                </a:lnTo>
                <a:lnTo>
                  <a:pt x="51" y="33"/>
                </a:lnTo>
                <a:lnTo>
                  <a:pt x="34" y="53"/>
                </a:lnTo>
                <a:lnTo>
                  <a:pt x="18" y="75"/>
                </a:lnTo>
                <a:lnTo>
                  <a:pt x="7" y="98"/>
                </a:lnTo>
                <a:lnTo>
                  <a:pt x="0" y="121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75" name="Freeform 1082"/>
          <p:cNvSpPr>
            <a:spLocks/>
          </p:cNvSpPr>
          <p:nvPr/>
        </p:nvSpPr>
        <p:spPr bwMode="auto">
          <a:xfrm>
            <a:off x="6799263" y="5326063"/>
            <a:ext cx="44450" cy="65087"/>
          </a:xfrm>
          <a:custGeom>
            <a:avLst/>
            <a:gdLst>
              <a:gd name="T0" fmla="*/ 2147483647 w 221"/>
              <a:gd name="T1" fmla="*/ 2147483647 h 288"/>
              <a:gd name="T2" fmla="*/ 2147483647 w 221"/>
              <a:gd name="T3" fmla="*/ 2147483647 h 288"/>
              <a:gd name="T4" fmla="*/ 2147483647 w 221"/>
              <a:gd name="T5" fmla="*/ 2147483647 h 288"/>
              <a:gd name="T6" fmla="*/ 2147483647 w 221"/>
              <a:gd name="T7" fmla="*/ 2147483647 h 288"/>
              <a:gd name="T8" fmla="*/ 2147483647 w 221"/>
              <a:gd name="T9" fmla="*/ 2147483647 h 288"/>
              <a:gd name="T10" fmla="*/ 2147483647 w 221"/>
              <a:gd name="T11" fmla="*/ 2147483647 h 288"/>
              <a:gd name="T12" fmla="*/ 2147483647 w 221"/>
              <a:gd name="T13" fmla="*/ 2147483647 h 288"/>
              <a:gd name="T14" fmla="*/ 2147483647 w 221"/>
              <a:gd name="T15" fmla="*/ 2147483647 h 288"/>
              <a:gd name="T16" fmla="*/ 2147483647 w 221"/>
              <a:gd name="T17" fmla="*/ 2147483647 h 288"/>
              <a:gd name="T18" fmla="*/ 2147483647 w 221"/>
              <a:gd name="T19" fmla="*/ 2147483647 h 288"/>
              <a:gd name="T20" fmla="*/ 2147483647 w 221"/>
              <a:gd name="T21" fmla="*/ 2147483647 h 288"/>
              <a:gd name="T22" fmla="*/ 2147483647 w 221"/>
              <a:gd name="T23" fmla="*/ 2147483647 h 288"/>
              <a:gd name="T24" fmla="*/ 2147483647 w 221"/>
              <a:gd name="T25" fmla="*/ 2147483647 h 288"/>
              <a:gd name="T26" fmla="*/ 2147483647 w 221"/>
              <a:gd name="T27" fmla="*/ 2147483647 h 288"/>
              <a:gd name="T28" fmla="*/ 2147483647 w 221"/>
              <a:gd name="T29" fmla="*/ 2147483647 h 288"/>
              <a:gd name="T30" fmla="*/ 2147483647 w 221"/>
              <a:gd name="T31" fmla="*/ 2147483647 h 288"/>
              <a:gd name="T32" fmla="*/ 2147483647 w 221"/>
              <a:gd name="T33" fmla="*/ 2147483647 h 288"/>
              <a:gd name="T34" fmla="*/ 2147483647 w 221"/>
              <a:gd name="T35" fmla="*/ 2147483647 h 288"/>
              <a:gd name="T36" fmla="*/ 2147483647 w 221"/>
              <a:gd name="T37" fmla="*/ 2147483647 h 288"/>
              <a:gd name="T38" fmla="*/ 2147483647 w 221"/>
              <a:gd name="T39" fmla="*/ 2147483647 h 288"/>
              <a:gd name="T40" fmla="*/ 2147483647 w 221"/>
              <a:gd name="T41" fmla="*/ 2147483647 h 288"/>
              <a:gd name="T42" fmla="*/ 2147483647 w 221"/>
              <a:gd name="T43" fmla="*/ 2147483647 h 288"/>
              <a:gd name="T44" fmla="*/ 2147483647 w 221"/>
              <a:gd name="T45" fmla="*/ 2147483647 h 288"/>
              <a:gd name="T46" fmla="*/ 2147483647 w 221"/>
              <a:gd name="T47" fmla="*/ 2147483647 h 288"/>
              <a:gd name="T48" fmla="*/ 2147483647 w 221"/>
              <a:gd name="T49" fmla="*/ 2147483647 h 288"/>
              <a:gd name="T50" fmla="*/ 2147483647 w 221"/>
              <a:gd name="T51" fmla="*/ 2147483647 h 288"/>
              <a:gd name="T52" fmla="*/ 2147483647 w 221"/>
              <a:gd name="T53" fmla="*/ 2147483647 h 288"/>
              <a:gd name="T54" fmla="*/ 2147483647 w 221"/>
              <a:gd name="T55" fmla="*/ 2147483647 h 288"/>
              <a:gd name="T56" fmla="*/ 2147483647 w 221"/>
              <a:gd name="T57" fmla="*/ 2147483647 h 288"/>
              <a:gd name="T58" fmla="*/ 2147483647 w 221"/>
              <a:gd name="T59" fmla="*/ 2147483647 h 288"/>
              <a:gd name="T60" fmla="*/ 2147483647 w 221"/>
              <a:gd name="T61" fmla="*/ 2147483647 h 288"/>
              <a:gd name="T62" fmla="*/ 2147483647 w 221"/>
              <a:gd name="T63" fmla="*/ 2147483647 h 288"/>
              <a:gd name="T64" fmla="*/ 2147483647 w 221"/>
              <a:gd name="T65" fmla="*/ 2147483647 h 288"/>
              <a:gd name="T66" fmla="*/ 2147483647 w 221"/>
              <a:gd name="T67" fmla="*/ 2147483647 h 288"/>
              <a:gd name="T68" fmla="*/ 2147483647 w 221"/>
              <a:gd name="T69" fmla="*/ 2147483647 h 288"/>
              <a:gd name="T70" fmla="*/ 2147483647 w 221"/>
              <a:gd name="T71" fmla="*/ 2147483647 h 288"/>
              <a:gd name="T72" fmla="*/ 2147483647 w 221"/>
              <a:gd name="T73" fmla="*/ 2147483647 h 288"/>
              <a:gd name="T74" fmla="*/ 2147483647 w 221"/>
              <a:gd name="T75" fmla="*/ 2147483647 h 28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21"/>
              <a:gd name="T115" fmla="*/ 0 h 288"/>
              <a:gd name="T116" fmla="*/ 221 w 221"/>
              <a:gd name="T117" fmla="*/ 288 h 288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21" h="288">
                <a:moveTo>
                  <a:pt x="179" y="108"/>
                </a:moveTo>
                <a:lnTo>
                  <a:pt x="186" y="115"/>
                </a:lnTo>
                <a:lnTo>
                  <a:pt x="193" y="124"/>
                </a:lnTo>
                <a:lnTo>
                  <a:pt x="197" y="133"/>
                </a:lnTo>
                <a:lnTo>
                  <a:pt x="201" y="143"/>
                </a:lnTo>
                <a:lnTo>
                  <a:pt x="202" y="153"/>
                </a:lnTo>
                <a:lnTo>
                  <a:pt x="202" y="163"/>
                </a:lnTo>
                <a:lnTo>
                  <a:pt x="199" y="174"/>
                </a:lnTo>
                <a:lnTo>
                  <a:pt x="195" y="184"/>
                </a:lnTo>
                <a:lnTo>
                  <a:pt x="187" y="194"/>
                </a:lnTo>
                <a:lnTo>
                  <a:pt x="179" y="204"/>
                </a:lnTo>
                <a:lnTo>
                  <a:pt x="170" y="212"/>
                </a:lnTo>
                <a:lnTo>
                  <a:pt x="159" y="221"/>
                </a:lnTo>
                <a:lnTo>
                  <a:pt x="150" y="229"/>
                </a:lnTo>
                <a:lnTo>
                  <a:pt x="139" y="237"/>
                </a:lnTo>
                <a:lnTo>
                  <a:pt x="129" y="246"/>
                </a:lnTo>
                <a:lnTo>
                  <a:pt x="119" y="255"/>
                </a:lnTo>
                <a:lnTo>
                  <a:pt x="116" y="258"/>
                </a:lnTo>
                <a:lnTo>
                  <a:pt x="114" y="263"/>
                </a:lnTo>
                <a:lnTo>
                  <a:pt x="112" y="267"/>
                </a:lnTo>
                <a:lnTo>
                  <a:pt x="110" y="271"/>
                </a:lnTo>
                <a:lnTo>
                  <a:pt x="109" y="276"/>
                </a:lnTo>
                <a:lnTo>
                  <a:pt x="109" y="280"/>
                </a:lnTo>
                <a:lnTo>
                  <a:pt x="110" y="284"/>
                </a:lnTo>
                <a:lnTo>
                  <a:pt x="113" y="287"/>
                </a:lnTo>
                <a:lnTo>
                  <a:pt x="117" y="288"/>
                </a:lnTo>
                <a:lnTo>
                  <a:pt x="121" y="288"/>
                </a:lnTo>
                <a:lnTo>
                  <a:pt x="125" y="287"/>
                </a:lnTo>
                <a:lnTo>
                  <a:pt x="129" y="284"/>
                </a:lnTo>
                <a:lnTo>
                  <a:pt x="139" y="272"/>
                </a:lnTo>
                <a:lnTo>
                  <a:pt x="151" y="261"/>
                </a:lnTo>
                <a:lnTo>
                  <a:pt x="162" y="250"/>
                </a:lnTo>
                <a:lnTo>
                  <a:pt x="175" y="239"/>
                </a:lnTo>
                <a:lnTo>
                  <a:pt x="186" y="229"/>
                </a:lnTo>
                <a:lnTo>
                  <a:pt x="197" y="217"/>
                </a:lnTo>
                <a:lnTo>
                  <a:pt x="207" y="204"/>
                </a:lnTo>
                <a:lnTo>
                  <a:pt x="215" y="190"/>
                </a:lnTo>
                <a:lnTo>
                  <a:pt x="220" y="174"/>
                </a:lnTo>
                <a:lnTo>
                  <a:pt x="221" y="158"/>
                </a:lnTo>
                <a:lnTo>
                  <a:pt x="218" y="142"/>
                </a:lnTo>
                <a:lnTo>
                  <a:pt x="213" y="127"/>
                </a:lnTo>
                <a:lnTo>
                  <a:pt x="204" y="112"/>
                </a:lnTo>
                <a:lnTo>
                  <a:pt x="194" y="99"/>
                </a:lnTo>
                <a:lnTo>
                  <a:pt x="181" y="87"/>
                </a:lnTo>
                <a:lnTo>
                  <a:pt x="169" y="77"/>
                </a:lnTo>
                <a:lnTo>
                  <a:pt x="159" y="69"/>
                </a:lnTo>
                <a:lnTo>
                  <a:pt x="149" y="63"/>
                </a:lnTo>
                <a:lnTo>
                  <a:pt x="137" y="55"/>
                </a:lnTo>
                <a:lnTo>
                  <a:pt x="125" y="48"/>
                </a:lnTo>
                <a:lnTo>
                  <a:pt x="114" y="40"/>
                </a:lnTo>
                <a:lnTo>
                  <a:pt x="101" y="33"/>
                </a:lnTo>
                <a:lnTo>
                  <a:pt x="89" y="27"/>
                </a:lnTo>
                <a:lnTo>
                  <a:pt x="77" y="20"/>
                </a:lnTo>
                <a:lnTo>
                  <a:pt x="66" y="15"/>
                </a:lnTo>
                <a:lnTo>
                  <a:pt x="54" y="9"/>
                </a:lnTo>
                <a:lnTo>
                  <a:pt x="42" y="6"/>
                </a:lnTo>
                <a:lnTo>
                  <a:pt x="32" y="3"/>
                </a:lnTo>
                <a:lnTo>
                  <a:pt x="22" y="1"/>
                </a:lnTo>
                <a:lnTo>
                  <a:pt x="14" y="0"/>
                </a:lnTo>
                <a:lnTo>
                  <a:pt x="7" y="1"/>
                </a:lnTo>
                <a:lnTo>
                  <a:pt x="0" y="3"/>
                </a:lnTo>
                <a:lnTo>
                  <a:pt x="8" y="5"/>
                </a:lnTo>
                <a:lnTo>
                  <a:pt x="16" y="8"/>
                </a:lnTo>
                <a:lnTo>
                  <a:pt x="26" y="13"/>
                </a:lnTo>
                <a:lnTo>
                  <a:pt x="35" y="17"/>
                </a:lnTo>
                <a:lnTo>
                  <a:pt x="47" y="22"/>
                </a:lnTo>
                <a:lnTo>
                  <a:pt x="58" y="28"/>
                </a:lnTo>
                <a:lnTo>
                  <a:pt x="71" y="34"/>
                </a:lnTo>
                <a:lnTo>
                  <a:pt x="83" y="40"/>
                </a:lnTo>
                <a:lnTo>
                  <a:pt x="96" y="48"/>
                </a:lnTo>
                <a:lnTo>
                  <a:pt x="109" y="55"/>
                </a:lnTo>
                <a:lnTo>
                  <a:pt x="121" y="64"/>
                </a:lnTo>
                <a:lnTo>
                  <a:pt x="134" y="72"/>
                </a:lnTo>
                <a:lnTo>
                  <a:pt x="146" y="81"/>
                </a:lnTo>
                <a:lnTo>
                  <a:pt x="158" y="90"/>
                </a:lnTo>
                <a:lnTo>
                  <a:pt x="169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76" name="Freeform 1083"/>
          <p:cNvSpPr>
            <a:spLocks/>
          </p:cNvSpPr>
          <p:nvPr/>
        </p:nvSpPr>
        <p:spPr bwMode="auto">
          <a:xfrm>
            <a:off x="6751638" y="5402263"/>
            <a:ext cx="14287" cy="39687"/>
          </a:xfrm>
          <a:custGeom>
            <a:avLst/>
            <a:gdLst>
              <a:gd name="T0" fmla="*/ 2147483647 w 74"/>
              <a:gd name="T1" fmla="*/ 2147483647 h 174"/>
              <a:gd name="T2" fmla="*/ 2147483647 w 74"/>
              <a:gd name="T3" fmla="*/ 2147483647 h 174"/>
              <a:gd name="T4" fmla="*/ 2147483647 w 74"/>
              <a:gd name="T5" fmla="*/ 2147483647 h 174"/>
              <a:gd name="T6" fmla="*/ 2147483647 w 74"/>
              <a:gd name="T7" fmla="*/ 2147483647 h 174"/>
              <a:gd name="T8" fmla="*/ 2147483647 w 74"/>
              <a:gd name="T9" fmla="*/ 0 h 174"/>
              <a:gd name="T10" fmla="*/ 2147483647 w 74"/>
              <a:gd name="T11" fmla="*/ 2147483647 h 174"/>
              <a:gd name="T12" fmla="*/ 2147483647 w 74"/>
              <a:gd name="T13" fmla="*/ 2147483647 h 174"/>
              <a:gd name="T14" fmla="*/ 0 w 74"/>
              <a:gd name="T15" fmla="*/ 2147483647 h 174"/>
              <a:gd name="T16" fmla="*/ 0 w 74"/>
              <a:gd name="T17" fmla="*/ 2147483647 h 174"/>
              <a:gd name="T18" fmla="*/ 2147483647 w 74"/>
              <a:gd name="T19" fmla="*/ 2147483647 h 174"/>
              <a:gd name="T20" fmla="*/ 2147483647 w 74"/>
              <a:gd name="T21" fmla="*/ 2147483647 h 174"/>
              <a:gd name="T22" fmla="*/ 2147483647 w 74"/>
              <a:gd name="T23" fmla="*/ 2147483647 h 174"/>
              <a:gd name="T24" fmla="*/ 2147483647 w 74"/>
              <a:gd name="T25" fmla="*/ 2147483647 h 174"/>
              <a:gd name="T26" fmla="*/ 2147483647 w 74"/>
              <a:gd name="T27" fmla="*/ 2147483647 h 174"/>
              <a:gd name="T28" fmla="*/ 2147483647 w 74"/>
              <a:gd name="T29" fmla="*/ 2147483647 h 174"/>
              <a:gd name="T30" fmla="*/ 2147483647 w 74"/>
              <a:gd name="T31" fmla="*/ 2147483647 h 174"/>
              <a:gd name="T32" fmla="*/ 2147483647 w 74"/>
              <a:gd name="T33" fmla="*/ 2147483647 h 174"/>
              <a:gd name="T34" fmla="*/ 2147483647 w 74"/>
              <a:gd name="T35" fmla="*/ 2147483647 h 174"/>
              <a:gd name="T36" fmla="*/ 2147483647 w 74"/>
              <a:gd name="T37" fmla="*/ 2147483647 h 174"/>
              <a:gd name="T38" fmla="*/ 2147483647 w 74"/>
              <a:gd name="T39" fmla="*/ 2147483647 h 174"/>
              <a:gd name="T40" fmla="*/ 2147483647 w 74"/>
              <a:gd name="T41" fmla="*/ 2147483647 h 174"/>
              <a:gd name="T42" fmla="*/ 2147483647 w 74"/>
              <a:gd name="T43" fmla="*/ 2147483647 h 174"/>
              <a:gd name="T44" fmla="*/ 2147483647 w 74"/>
              <a:gd name="T45" fmla="*/ 2147483647 h 174"/>
              <a:gd name="T46" fmla="*/ 2147483647 w 74"/>
              <a:gd name="T47" fmla="*/ 2147483647 h 174"/>
              <a:gd name="T48" fmla="*/ 2147483647 w 74"/>
              <a:gd name="T49" fmla="*/ 2147483647 h 17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74"/>
              <a:gd name="T76" fmla="*/ 0 h 174"/>
              <a:gd name="T77" fmla="*/ 74 w 74"/>
              <a:gd name="T78" fmla="*/ 174 h 17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74" h="174">
                <a:moveTo>
                  <a:pt x="28" y="12"/>
                </a:moveTo>
                <a:lnTo>
                  <a:pt x="26" y="7"/>
                </a:lnTo>
                <a:lnTo>
                  <a:pt x="23" y="3"/>
                </a:lnTo>
                <a:lnTo>
                  <a:pt x="17" y="1"/>
                </a:lnTo>
                <a:lnTo>
                  <a:pt x="12" y="0"/>
                </a:lnTo>
                <a:lnTo>
                  <a:pt x="7" y="2"/>
                </a:lnTo>
                <a:lnTo>
                  <a:pt x="3" y="5"/>
                </a:lnTo>
                <a:lnTo>
                  <a:pt x="0" y="10"/>
                </a:lnTo>
                <a:lnTo>
                  <a:pt x="0" y="16"/>
                </a:lnTo>
                <a:lnTo>
                  <a:pt x="5" y="39"/>
                </a:lnTo>
                <a:lnTo>
                  <a:pt x="13" y="66"/>
                </a:lnTo>
                <a:lnTo>
                  <a:pt x="24" y="92"/>
                </a:lnTo>
                <a:lnTo>
                  <a:pt x="36" y="118"/>
                </a:lnTo>
                <a:lnTo>
                  <a:pt x="49" y="141"/>
                </a:lnTo>
                <a:lnTo>
                  <a:pt x="61" y="159"/>
                </a:lnTo>
                <a:lnTo>
                  <a:pt x="69" y="171"/>
                </a:lnTo>
                <a:lnTo>
                  <a:pt x="74" y="174"/>
                </a:lnTo>
                <a:lnTo>
                  <a:pt x="72" y="162"/>
                </a:lnTo>
                <a:lnTo>
                  <a:pt x="67" y="147"/>
                </a:lnTo>
                <a:lnTo>
                  <a:pt x="61" y="128"/>
                </a:lnTo>
                <a:lnTo>
                  <a:pt x="53" y="105"/>
                </a:lnTo>
                <a:lnTo>
                  <a:pt x="46" y="82"/>
                </a:lnTo>
                <a:lnTo>
                  <a:pt x="38" y="58"/>
                </a:lnTo>
                <a:lnTo>
                  <a:pt x="32" y="35"/>
                </a:lnTo>
                <a:lnTo>
                  <a:pt x="28" y="1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77" name="Freeform 1084"/>
          <p:cNvSpPr>
            <a:spLocks/>
          </p:cNvSpPr>
          <p:nvPr/>
        </p:nvSpPr>
        <p:spPr bwMode="auto">
          <a:xfrm>
            <a:off x="6745288" y="5381625"/>
            <a:ext cx="7937" cy="19050"/>
          </a:xfrm>
          <a:custGeom>
            <a:avLst/>
            <a:gdLst>
              <a:gd name="T0" fmla="*/ 2147483647 w 39"/>
              <a:gd name="T1" fmla="*/ 2147483647 h 87"/>
              <a:gd name="T2" fmla="*/ 2147483647 w 39"/>
              <a:gd name="T3" fmla="*/ 2147483647 h 87"/>
              <a:gd name="T4" fmla="*/ 2147483647 w 39"/>
              <a:gd name="T5" fmla="*/ 2147483647 h 87"/>
              <a:gd name="T6" fmla="*/ 2147483647 w 39"/>
              <a:gd name="T7" fmla="*/ 0 h 87"/>
              <a:gd name="T8" fmla="*/ 2147483647 w 39"/>
              <a:gd name="T9" fmla="*/ 0 h 87"/>
              <a:gd name="T10" fmla="*/ 2147483647 w 39"/>
              <a:gd name="T11" fmla="*/ 2147483647 h 87"/>
              <a:gd name="T12" fmla="*/ 2147483647 w 39"/>
              <a:gd name="T13" fmla="*/ 2147483647 h 87"/>
              <a:gd name="T14" fmla="*/ 0 w 39"/>
              <a:gd name="T15" fmla="*/ 2147483647 h 87"/>
              <a:gd name="T16" fmla="*/ 0 w 39"/>
              <a:gd name="T17" fmla="*/ 2147483647 h 87"/>
              <a:gd name="T18" fmla="*/ 0 w 39"/>
              <a:gd name="T19" fmla="*/ 2147483647 h 87"/>
              <a:gd name="T20" fmla="*/ 2147483647 w 39"/>
              <a:gd name="T21" fmla="*/ 2147483647 h 87"/>
              <a:gd name="T22" fmla="*/ 2147483647 w 39"/>
              <a:gd name="T23" fmla="*/ 2147483647 h 87"/>
              <a:gd name="T24" fmla="*/ 2147483647 w 39"/>
              <a:gd name="T25" fmla="*/ 2147483647 h 87"/>
              <a:gd name="T26" fmla="*/ 2147483647 w 39"/>
              <a:gd name="T27" fmla="*/ 2147483647 h 87"/>
              <a:gd name="T28" fmla="*/ 2147483647 w 39"/>
              <a:gd name="T29" fmla="*/ 2147483647 h 87"/>
              <a:gd name="T30" fmla="*/ 2147483647 w 39"/>
              <a:gd name="T31" fmla="*/ 2147483647 h 87"/>
              <a:gd name="T32" fmla="*/ 2147483647 w 39"/>
              <a:gd name="T33" fmla="*/ 2147483647 h 87"/>
              <a:gd name="T34" fmla="*/ 2147483647 w 39"/>
              <a:gd name="T35" fmla="*/ 2147483647 h 87"/>
              <a:gd name="T36" fmla="*/ 2147483647 w 39"/>
              <a:gd name="T37" fmla="*/ 2147483647 h 87"/>
              <a:gd name="T38" fmla="*/ 2147483647 w 39"/>
              <a:gd name="T39" fmla="*/ 2147483647 h 87"/>
              <a:gd name="T40" fmla="*/ 2147483647 w 39"/>
              <a:gd name="T41" fmla="*/ 2147483647 h 87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39"/>
              <a:gd name="T64" fmla="*/ 0 h 87"/>
              <a:gd name="T65" fmla="*/ 39 w 39"/>
              <a:gd name="T66" fmla="*/ 87 h 87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39" h="87">
                <a:moveTo>
                  <a:pt x="20" y="9"/>
                </a:moveTo>
                <a:lnTo>
                  <a:pt x="19" y="5"/>
                </a:lnTo>
                <a:lnTo>
                  <a:pt x="16" y="2"/>
                </a:lnTo>
                <a:lnTo>
                  <a:pt x="13" y="0"/>
                </a:lnTo>
                <a:lnTo>
                  <a:pt x="8" y="0"/>
                </a:lnTo>
                <a:lnTo>
                  <a:pt x="5" y="1"/>
                </a:lnTo>
                <a:lnTo>
                  <a:pt x="2" y="3"/>
                </a:lnTo>
                <a:lnTo>
                  <a:pt x="0" y="6"/>
                </a:lnTo>
                <a:lnTo>
                  <a:pt x="0" y="10"/>
                </a:lnTo>
                <a:lnTo>
                  <a:pt x="0" y="22"/>
                </a:lnTo>
                <a:lnTo>
                  <a:pt x="3" y="35"/>
                </a:lnTo>
                <a:lnTo>
                  <a:pt x="7" y="48"/>
                </a:lnTo>
                <a:lnTo>
                  <a:pt x="13" y="60"/>
                </a:lnTo>
                <a:lnTo>
                  <a:pt x="19" y="72"/>
                </a:lnTo>
                <a:lnTo>
                  <a:pt x="25" y="81"/>
                </a:lnTo>
                <a:lnTo>
                  <a:pt x="33" y="86"/>
                </a:lnTo>
                <a:lnTo>
                  <a:pt x="38" y="87"/>
                </a:lnTo>
                <a:lnTo>
                  <a:pt x="39" y="70"/>
                </a:lnTo>
                <a:lnTo>
                  <a:pt x="34" y="50"/>
                </a:lnTo>
                <a:lnTo>
                  <a:pt x="27" y="29"/>
                </a:lnTo>
                <a:lnTo>
                  <a:pt x="2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78" name="Freeform 1085"/>
          <p:cNvSpPr>
            <a:spLocks/>
          </p:cNvSpPr>
          <p:nvPr/>
        </p:nvSpPr>
        <p:spPr bwMode="auto">
          <a:xfrm>
            <a:off x="6738938" y="5367338"/>
            <a:ext cx="6350" cy="11112"/>
          </a:xfrm>
          <a:custGeom>
            <a:avLst/>
            <a:gdLst>
              <a:gd name="T0" fmla="*/ 2147483647 w 34"/>
              <a:gd name="T1" fmla="*/ 2147483647 h 51"/>
              <a:gd name="T2" fmla="*/ 2147483647 w 34"/>
              <a:gd name="T3" fmla="*/ 2147483647 h 51"/>
              <a:gd name="T4" fmla="*/ 2147483647 w 34"/>
              <a:gd name="T5" fmla="*/ 2147483647 h 51"/>
              <a:gd name="T6" fmla="*/ 2147483647 w 34"/>
              <a:gd name="T7" fmla="*/ 2147483647 h 51"/>
              <a:gd name="T8" fmla="*/ 2147483647 w 34"/>
              <a:gd name="T9" fmla="*/ 2147483647 h 51"/>
              <a:gd name="T10" fmla="*/ 2147483647 w 34"/>
              <a:gd name="T11" fmla="*/ 2147483647 h 51"/>
              <a:gd name="T12" fmla="*/ 2147483647 w 34"/>
              <a:gd name="T13" fmla="*/ 2147483647 h 51"/>
              <a:gd name="T14" fmla="*/ 2147483647 w 34"/>
              <a:gd name="T15" fmla="*/ 0 h 51"/>
              <a:gd name="T16" fmla="*/ 2147483647 w 34"/>
              <a:gd name="T17" fmla="*/ 0 h 51"/>
              <a:gd name="T18" fmla="*/ 2147483647 w 34"/>
              <a:gd name="T19" fmla="*/ 2147483647 h 51"/>
              <a:gd name="T20" fmla="*/ 2147483647 w 34"/>
              <a:gd name="T21" fmla="*/ 2147483647 h 51"/>
              <a:gd name="T22" fmla="*/ 0 w 34"/>
              <a:gd name="T23" fmla="*/ 2147483647 h 51"/>
              <a:gd name="T24" fmla="*/ 0 w 34"/>
              <a:gd name="T25" fmla="*/ 2147483647 h 51"/>
              <a:gd name="T26" fmla="*/ 2147483647 w 34"/>
              <a:gd name="T27" fmla="*/ 2147483647 h 51"/>
              <a:gd name="T28" fmla="*/ 2147483647 w 34"/>
              <a:gd name="T29" fmla="*/ 2147483647 h 51"/>
              <a:gd name="T30" fmla="*/ 2147483647 w 34"/>
              <a:gd name="T31" fmla="*/ 2147483647 h 51"/>
              <a:gd name="T32" fmla="*/ 2147483647 w 34"/>
              <a:gd name="T33" fmla="*/ 2147483647 h 51"/>
              <a:gd name="T34" fmla="*/ 2147483647 w 34"/>
              <a:gd name="T35" fmla="*/ 2147483647 h 51"/>
              <a:gd name="T36" fmla="*/ 2147483647 w 34"/>
              <a:gd name="T37" fmla="*/ 2147483647 h 51"/>
              <a:gd name="T38" fmla="*/ 2147483647 w 34"/>
              <a:gd name="T39" fmla="*/ 2147483647 h 51"/>
              <a:gd name="T40" fmla="*/ 2147483647 w 34"/>
              <a:gd name="T41" fmla="*/ 2147483647 h 51"/>
              <a:gd name="T42" fmla="*/ 2147483647 w 34"/>
              <a:gd name="T43" fmla="*/ 2147483647 h 51"/>
              <a:gd name="T44" fmla="*/ 2147483647 w 34"/>
              <a:gd name="T45" fmla="*/ 2147483647 h 51"/>
              <a:gd name="T46" fmla="*/ 2147483647 w 34"/>
              <a:gd name="T47" fmla="*/ 2147483647 h 51"/>
              <a:gd name="T48" fmla="*/ 2147483647 w 34"/>
              <a:gd name="T49" fmla="*/ 2147483647 h 51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4"/>
              <a:gd name="T76" fmla="*/ 0 h 51"/>
              <a:gd name="T77" fmla="*/ 34 w 34"/>
              <a:gd name="T78" fmla="*/ 51 h 51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4" h="51">
                <a:moveTo>
                  <a:pt x="18" y="7"/>
                </a:moveTo>
                <a:lnTo>
                  <a:pt x="18" y="8"/>
                </a:lnTo>
                <a:lnTo>
                  <a:pt x="17" y="5"/>
                </a:lnTo>
                <a:lnTo>
                  <a:pt x="14" y="1"/>
                </a:lnTo>
                <a:lnTo>
                  <a:pt x="11" y="0"/>
                </a:lnTo>
                <a:lnTo>
                  <a:pt x="7" y="0"/>
                </a:lnTo>
                <a:lnTo>
                  <a:pt x="4" y="1"/>
                </a:lnTo>
                <a:lnTo>
                  <a:pt x="1" y="5"/>
                </a:lnTo>
                <a:lnTo>
                  <a:pt x="0" y="8"/>
                </a:lnTo>
                <a:lnTo>
                  <a:pt x="0" y="11"/>
                </a:lnTo>
                <a:lnTo>
                  <a:pt x="1" y="16"/>
                </a:lnTo>
                <a:lnTo>
                  <a:pt x="4" y="23"/>
                </a:lnTo>
                <a:lnTo>
                  <a:pt x="8" y="30"/>
                </a:lnTo>
                <a:lnTo>
                  <a:pt x="13" y="37"/>
                </a:lnTo>
                <a:lnTo>
                  <a:pt x="18" y="43"/>
                </a:lnTo>
                <a:lnTo>
                  <a:pt x="25" y="47"/>
                </a:lnTo>
                <a:lnTo>
                  <a:pt x="30" y="51"/>
                </a:lnTo>
                <a:lnTo>
                  <a:pt x="34" y="51"/>
                </a:lnTo>
                <a:lnTo>
                  <a:pt x="33" y="40"/>
                </a:lnTo>
                <a:lnTo>
                  <a:pt x="29" y="27"/>
                </a:lnTo>
                <a:lnTo>
                  <a:pt x="23" y="15"/>
                </a:lnTo>
                <a:lnTo>
                  <a:pt x="18" y="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79" name="Freeform 1086"/>
          <p:cNvSpPr>
            <a:spLocks/>
          </p:cNvSpPr>
          <p:nvPr/>
        </p:nvSpPr>
        <p:spPr bwMode="auto">
          <a:xfrm>
            <a:off x="6732588" y="5357813"/>
            <a:ext cx="9525" cy="6350"/>
          </a:xfrm>
          <a:custGeom>
            <a:avLst/>
            <a:gdLst>
              <a:gd name="T0" fmla="*/ 2147483647 w 46"/>
              <a:gd name="T1" fmla="*/ 2147483647 h 33"/>
              <a:gd name="T2" fmla="*/ 2147483647 w 46"/>
              <a:gd name="T3" fmla="*/ 2147483647 h 33"/>
              <a:gd name="T4" fmla="*/ 2147483647 w 46"/>
              <a:gd name="T5" fmla="*/ 2147483647 h 33"/>
              <a:gd name="T6" fmla="*/ 2147483647 w 46"/>
              <a:gd name="T7" fmla="*/ 2147483647 h 33"/>
              <a:gd name="T8" fmla="*/ 2147483647 w 46"/>
              <a:gd name="T9" fmla="*/ 2147483647 h 33"/>
              <a:gd name="T10" fmla="*/ 2147483647 w 46"/>
              <a:gd name="T11" fmla="*/ 2147483647 h 33"/>
              <a:gd name="T12" fmla="*/ 2147483647 w 46"/>
              <a:gd name="T13" fmla="*/ 2147483647 h 33"/>
              <a:gd name="T14" fmla="*/ 2147483647 w 46"/>
              <a:gd name="T15" fmla="*/ 0 h 33"/>
              <a:gd name="T16" fmla="*/ 2147483647 w 46"/>
              <a:gd name="T17" fmla="*/ 0 h 33"/>
              <a:gd name="T18" fmla="*/ 2147483647 w 46"/>
              <a:gd name="T19" fmla="*/ 0 h 33"/>
              <a:gd name="T20" fmla="*/ 2147483647 w 46"/>
              <a:gd name="T21" fmla="*/ 2147483647 h 33"/>
              <a:gd name="T22" fmla="*/ 2147483647 w 46"/>
              <a:gd name="T23" fmla="*/ 2147483647 h 33"/>
              <a:gd name="T24" fmla="*/ 2147483647 w 46"/>
              <a:gd name="T25" fmla="*/ 2147483647 h 33"/>
              <a:gd name="T26" fmla="*/ 2147483647 w 46"/>
              <a:gd name="T27" fmla="*/ 2147483647 h 33"/>
              <a:gd name="T28" fmla="*/ 2147483647 w 46"/>
              <a:gd name="T29" fmla="*/ 2147483647 h 33"/>
              <a:gd name="T30" fmla="*/ 0 w 46"/>
              <a:gd name="T31" fmla="*/ 2147483647 h 33"/>
              <a:gd name="T32" fmla="*/ 0 w 46"/>
              <a:gd name="T33" fmla="*/ 2147483647 h 33"/>
              <a:gd name="T34" fmla="*/ 2147483647 w 46"/>
              <a:gd name="T35" fmla="*/ 2147483647 h 33"/>
              <a:gd name="T36" fmla="*/ 2147483647 w 46"/>
              <a:gd name="T37" fmla="*/ 2147483647 h 33"/>
              <a:gd name="T38" fmla="*/ 2147483647 w 46"/>
              <a:gd name="T39" fmla="*/ 2147483647 h 33"/>
              <a:gd name="T40" fmla="*/ 2147483647 w 46"/>
              <a:gd name="T41" fmla="*/ 2147483647 h 33"/>
              <a:gd name="T42" fmla="*/ 2147483647 w 46"/>
              <a:gd name="T43" fmla="*/ 2147483647 h 33"/>
              <a:gd name="T44" fmla="*/ 2147483647 w 46"/>
              <a:gd name="T45" fmla="*/ 2147483647 h 33"/>
              <a:gd name="T46" fmla="*/ 2147483647 w 46"/>
              <a:gd name="T47" fmla="*/ 2147483647 h 33"/>
              <a:gd name="T48" fmla="*/ 2147483647 w 46"/>
              <a:gd name="T49" fmla="*/ 2147483647 h 3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6"/>
              <a:gd name="T76" fmla="*/ 0 h 33"/>
              <a:gd name="T77" fmla="*/ 46 w 46"/>
              <a:gd name="T78" fmla="*/ 33 h 3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6" h="33">
                <a:moveTo>
                  <a:pt x="37" y="24"/>
                </a:moveTo>
                <a:lnTo>
                  <a:pt x="41" y="22"/>
                </a:lnTo>
                <a:lnTo>
                  <a:pt x="45" y="19"/>
                </a:lnTo>
                <a:lnTo>
                  <a:pt x="46" y="15"/>
                </a:lnTo>
                <a:lnTo>
                  <a:pt x="46" y="10"/>
                </a:lnTo>
                <a:lnTo>
                  <a:pt x="44" y="5"/>
                </a:lnTo>
                <a:lnTo>
                  <a:pt x="41" y="2"/>
                </a:lnTo>
                <a:lnTo>
                  <a:pt x="37" y="0"/>
                </a:lnTo>
                <a:lnTo>
                  <a:pt x="32" y="0"/>
                </a:lnTo>
                <a:lnTo>
                  <a:pt x="29" y="0"/>
                </a:lnTo>
                <a:lnTo>
                  <a:pt x="25" y="1"/>
                </a:lnTo>
                <a:lnTo>
                  <a:pt x="19" y="3"/>
                </a:lnTo>
                <a:lnTo>
                  <a:pt x="12" y="7"/>
                </a:lnTo>
                <a:lnTo>
                  <a:pt x="5" y="14"/>
                </a:lnTo>
                <a:lnTo>
                  <a:pt x="2" y="20"/>
                </a:lnTo>
                <a:lnTo>
                  <a:pt x="0" y="26"/>
                </a:lnTo>
                <a:lnTo>
                  <a:pt x="0" y="29"/>
                </a:lnTo>
                <a:lnTo>
                  <a:pt x="3" y="31"/>
                </a:lnTo>
                <a:lnTo>
                  <a:pt x="7" y="33"/>
                </a:lnTo>
                <a:lnTo>
                  <a:pt x="12" y="33"/>
                </a:lnTo>
                <a:lnTo>
                  <a:pt x="16" y="33"/>
                </a:lnTo>
                <a:lnTo>
                  <a:pt x="21" y="31"/>
                </a:lnTo>
                <a:lnTo>
                  <a:pt x="26" y="30"/>
                </a:lnTo>
                <a:lnTo>
                  <a:pt x="32" y="28"/>
                </a:lnTo>
                <a:lnTo>
                  <a:pt x="37" y="2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80" name="Freeform 1087"/>
          <p:cNvSpPr>
            <a:spLocks/>
          </p:cNvSpPr>
          <p:nvPr/>
        </p:nvSpPr>
        <p:spPr bwMode="auto">
          <a:xfrm>
            <a:off x="6689725" y="5345113"/>
            <a:ext cx="36513" cy="49212"/>
          </a:xfrm>
          <a:custGeom>
            <a:avLst/>
            <a:gdLst>
              <a:gd name="T0" fmla="*/ 2147483647 w 177"/>
              <a:gd name="T1" fmla="*/ 2147483647 h 219"/>
              <a:gd name="T2" fmla="*/ 2147483647 w 177"/>
              <a:gd name="T3" fmla="*/ 2147483647 h 219"/>
              <a:gd name="T4" fmla="*/ 2147483647 w 177"/>
              <a:gd name="T5" fmla="*/ 2147483647 h 219"/>
              <a:gd name="T6" fmla="*/ 2147483647 w 177"/>
              <a:gd name="T7" fmla="*/ 2147483647 h 219"/>
              <a:gd name="T8" fmla="*/ 2147483647 w 177"/>
              <a:gd name="T9" fmla="*/ 2147483647 h 219"/>
              <a:gd name="T10" fmla="*/ 2147483647 w 177"/>
              <a:gd name="T11" fmla="*/ 2147483647 h 219"/>
              <a:gd name="T12" fmla="*/ 2147483647 w 177"/>
              <a:gd name="T13" fmla="*/ 2147483647 h 219"/>
              <a:gd name="T14" fmla="*/ 2147483647 w 177"/>
              <a:gd name="T15" fmla="*/ 2147483647 h 219"/>
              <a:gd name="T16" fmla="*/ 0 w 177"/>
              <a:gd name="T17" fmla="*/ 2147483647 h 219"/>
              <a:gd name="T18" fmla="*/ 2147483647 w 177"/>
              <a:gd name="T19" fmla="*/ 2147483647 h 219"/>
              <a:gd name="T20" fmla="*/ 2147483647 w 177"/>
              <a:gd name="T21" fmla="*/ 2147483647 h 219"/>
              <a:gd name="T22" fmla="*/ 2147483647 w 177"/>
              <a:gd name="T23" fmla="*/ 2147483647 h 219"/>
              <a:gd name="T24" fmla="*/ 2147483647 w 177"/>
              <a:gd name="T25" fmla="*/ 2147483647 h 219"/>
              <a:gd name="T26" fmla="*/ 2147483647 w 177"/>
              <a:gd name="T27" fmla="*/ 2147483647 h 219"/>
              <a:gd name="T28" fmla="*/ 2147483647 w 177"/>
              <a:gd name="T29" fmla="*/ 2147483647 h 219"/>
              <a:gd name="T30" fmla="*/ 2147483647 w 177"/>
              <a:gd name="T31" fmla="*/ 2147483647 h 219"/>
              <a:gd name="T32" fmla="*/ 2147483647 w 177"/>
              <a:gd name="T33" fmla="*/ 2147483647 h 219"/>
              <a:gd name="T34" fmla="*/ 2147483647 w 177"/>
              <a:gd name="T35" fmla="*/ 2147483647 h 219"/>
              <a:gd name="T36" fmla="*/ 2147483647 w 177"/>
              <a:gd name="T37" fmla="*/ 2147483647 h 219"/>
              <a:gd name="T38" fmla="*/ 2147483647 w 177"/>
              <a:gd name="T39" fmla="*/ 2147483647 h 219"/>
              <a:gd name="T40" fmla="*/ 2147483647 w 177"/>
              <a:gd name="T41" fmla="*/ 2147483647 h 219"/>
              <a:gd name="T42" fmla="*/ 2147483647 w 177"/>
              <a:gd name="T43" fmla="*/ 2147483647 h 219"/>
              <a:gd name="T44" fmla="*/ 2147483647 w 177"/>
              <a:gd name="T45" fmla="*/ 2147483647 h 219"/>
              <a:gd name="T46" fmla="*/ 2147483647 w 177"/>
              <a:gd name="T47" fmla="*/ 2147483647 h 219"/>
              <a:gd name="T48" fmla="*/ 2147483647 w 177"/>
              <a:gd name="T49" fmla="*/ 2147483647 h 219"/>
              <a:gd name="T50" fmla="*/ 2147483647 w 177"/>
              <a:gd name="T51" fmla="*/ 2147483647 h 219"/>
              <a:gd name="T52" fmla="*/ 2147483647 w 177"/>
              <a:gd name="T53" fmla="*/ 2147483647 h 219"/>
              <a:gd name="T54" fmla="*/ 2147483647 w 177"/>
              <a:gd name="T55" fmla="*/ 2147483647 h 219"/>
              <a:gd name="T56" fmla="*/ 2147483647 w 177"/>
              <a:gd name="T57" fmla="*/ 2147483647 h 219"/>
              <a:gd name="T58" fmla="*/ 2147483647 w 177"/>
              <a:gd name="T59" fmla="*/ 2147483647 h 219"/>
              <a:gd name="T60" fmla="*/ 2147483647 w 177"/>
              <a:gd name="T61" fmla="*/ 2147483647 h 219"/>
              <a:gd name="T62" fmla="*/ 2147483647 w 177"/>
              <a:gd name="T63" fmla="*/ 2147483647 h 219"/>
              <a:gd name="T64" fmla="*/ 2147483647 w 177"/>
              <a:gd name="T65" fmla="*/ 2147483647 h 219"/>
              <a:gd name="T66" fmla="*/ 2147483647 w 177"/>
              <a:gd name="T67" fmla="*/ 2147483647 h 219"/>
              <a:gd name="T68" fmla="*/ 2147483647 w 177"/>
              <a:gd name="T69" fmla="*/ 2147483647 h 219"/>
              <a:gd name="T70" fmla="*/ 2147483647 w 177"/>
              <a:gd name="T71" fmla="*/ 2147483647 h 219"/>
              <a:gd name="T72" fmla="*/ 2147483647 w 177"/>
              <a:gd name="T73" fmla="*/ 2147483647 h 219"/>
              <a:gd name="T74" fmla="*/ 2147483647 w 177"/>
              <a:gd name="T75" fmla="*/ 2147483647 h 219"/>
              <a:gd name="T76" fmla="*/ 2147483647 w 177"/>
              <a:gd name="T77" fmla="*/ 2147483647 h 219"/>
              <a:gd name="T78" fmla="*/ 2147483647 w 177"/>
              <a:gd name="T79" fmla="*/ 2147483647 h 219"/>
              <a:gd name="T80" fmla="*/ 2147483647 w 177"/>
              <a:gd name="T81" fmla="*/ 2147483647 h 219"/>
              <a:gd name="T82" fmla="*/ 2147483647 w 177"/>
              <a:gd name="T83" fmla="*/ 2147483647 h 219"/>
              <a:gd name="T84" fmla="*/ 2147483647 w 177"/>
              <a:gd name="T85" fmla="*/ 2147483647 h 219"/>
              <a:gd name="T86" fmla="*/ 2147483647 w 177"/>
              <a:gd name="T87" fmla="*/ 2147483647 h 219"/>
              <a:gd name="T88" fmla="*/ 2147483647 w 177"/>
              <a:gd name="T89" fmla="*/ 2147483647 h 219"/>
              <a:gd name="T90" fmla="*/ 2147483647 w 177"/>
              <a:gd name="T91" fmla="*/ 2147483647 h 219"/>
              <a:gd name="T92" fmla="*/ 2147483647 w 177"/>
              <a:gd name="T93" fmla="*/ 2147483647 h 219"/>
              <a:gd name="T94" fmla="*/ 2147483647 w 177"/>
              <a:gd name="T95" fmla="*/ 2147483647 h 219"/>
              <a:gd name="T96" fmla="*/ 2147483647 w 177"/>
              <a:gd name="T97" fmla="*/ 2147483647 h 219"/>
              <a:gd name="T98" fmla="*/ 2147483647 w 177"/>
              <a:gd name="T99" fmla="*/ 2147483647 h 219"/>
              <a:gd name="T100" fmla="*/ 2147483647 w 177"/>
              <a:gd name="T101" fmla="*/ 2147483647 h 219"/>
              <a:gd name="T102" fmla="*/ 2147483647 w 177"/>
              <a:gd name="T103" fmla="*/ 2147483647 h 219"/>
              <a:gd name="T104" fmla="*/ 2147483647 w 177"/>
              <a:gd name="T105" fmla="*/ 2147483647 h 219"/>
              <a:gd name="T106" fmla="*/ 2147483647 w 177"/>
              <a:gd name="T107" fmla="*/ 2147483647 h 219"/>
              <a:gd name="T108" fmla="*/ 2147483647 w 177"/>
              <a:gd name="T109" fmla="*/ 0 h 219"/>
              <a:gd name="T110" fmla="*/ 2147483647 w 177"/>
              <a:gd name="T111" fmla="*/ 2147483647 h 219"/>
              <a:gd name="T112" fmla="*/ 2147483647 w 177"/>
              <a:gd name="T113" fmla="*/ 2147483647 h 219"/>
              <a:gd name="T114" fmla="*/ 2147483647 w 177"/>
              <a:gd name="T115" fmla="*/ 2147483647 h 219"/>
              <a:gd name="T116" fmla="*/ 2147483647 w 177"/>
              <a:gd name="T117" fmla="*/ 2147483647 h 219"/>
              <a:gd name="T118" fmla="*/ 2147483647 w 177"/>
              <a:gd name="T119" fmla="*/ 2147483647 h 219"/>
              <a:gd name="T120" fmla="*/ 2147483647 w 177"/>
              <a:gd name="T121" fmla="*/ 2147483647 h 21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77"/>
              <a:gd name="T184" fmla="*/ 0 h 219"/>
              <a:gd name="T185" fmla="*/ 177 w 177"/>
              <a:gd name="T186" fmla="*/ 219 h 21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77" h="219">
                <a:moveTo>
                  <a:pt x="65" y="33"/>
                </a:moveTo>
                <a:lnTo>
                  <a:pt x="52" y="43"/>
                </a:lnTo>
                <a:lnTo>
                  <a:pt x="41" y="54"/>
                </a:lnTo>
                <a:lnTo>
                  <a:pt x="29" y="66"/>
                </a:lnTo>
                <a:lnTo>
                  <a:pt x="20" y="79"/>
                </a:lnTo>
                <a:lnTo>
                  <a:pt x="12" y="93"/>
                </a:lnTo>
                <a:lnTo>
                  <a:pt x="6" y="107"/>
                </a:lnTo>
                <a:lnTo>
                  <a:pt x="2" y="121"/>
                </a:lnTo>
                <a:lnTo>
                  <a:pt x="0" y="136"/>
                </a:lnTo>
                <a:lnTo>
                  <a:pt x="2" y="158"/>
                </a:lnTo>
                <a:lnTo>
                  <a:pt x="10" y="177"/>
                </a:lnTo>
                <a:lnTo>
                  <a:pt x="23" y="193"/>
                </a:lnTo>
                <a:lnTo>
                  <a:pt x="38" y="204"/>
                </a:lnTo>
                <a:lnTo>
                  <a:pt x="57" y="213"/>
                </a:lnTo>
                <a:lnTo>
                  <a:pt x="78" y="218"/>
                </a:lnTo>
                <a:lnTo>
                  <a:pt x="98" y="219"/>
                </a:lnTo>
                <a:lnTo>
                  <a:pt x="118" y="216"/>
                </a:lnTo>
                <a:lnTo>
                  <a:pt x="123" y="216"/>
                </a:lnTo>
                <a:lnTo>
                  <a:pt x="127" y="214"/>
                </a:lnTo>
                <a:lnTo>
                  <a:pt x="130" y="210"/>
                </a:lnTo>
                <a:lnTo>
                  <a:pt x="131" y="205"/>
                </a:lnTo>
                <a:lnTo>
                  <a:pt x="130" y="203"/>
                </a:lnTo>
                <a:lnTo>
                  <a:pt x="127" y="203"/>
                </a:lnTo>
                <a:lnTo>
                  <a:pt x="123" y="202"/>
                </a:lnTo>
                <a:lnTo>
                  <a:pt x="117" y="202"/>
                </a:lnTo>
                <a:lnTo>
                  <a:pt x="111" y="202"/>
                </a:lnTo>
                <a:lnTo>
                  <a:pt x="106" y="202"/>
                </a:lnTo>
                <a:lnTo>
                  <a:pt x="100" y="202"/>
                </a:lnTo>
                <a:lnTo>
                  <a:pt x="97" y="202"/>
                </a:lnTo>
                <a:lnTo>
                  <a:pt x="87" y="201"/>
                </a:lnTo>
                <a:lnTo>
                  <a:pt x="77" y="200"/>
                </a:lnTo>
                <a:lnTo>
                  <a:pt x="67" y="199"/>
                </a:lnTo>
                <a:lnTo>
                  <a:pt x="56" y="196"/>
                </a:lnTo>
                <a:lnTo>
                  <a:pt x="46" y="193"/>
                </a:lnTo>
                <a:lnTo>
                  <a:pt x="35" y="185"/>
                </a:lnTo>
                <a:lnTo>
                  <a:pt x="26" y="175"/>
                </a:lnTo>
                <a:lnTo>
                  <a:pt x="15" y="162"/>
                </a:lnTo>
                <a:lnTo>
                  <a:pt x="13" y="146"/>
                </a:lnTo>
                <a:lnTo>
                  <a:pt x="14" y="131"/>
                </a:lnTo>
                <a:lnTo>
                  <a:pt x="19" y="116"/>
                </a:lnTo>
                <a:lnTo>
                  <a:pt x="25" y="102"/>
                </a:lnTo>
                <a:lnTo>
                  <a:pt x="34" y="89"/>
                </a:lnTo>
                <a:lnTo>
                  <a:pt x="45" y="76"/>
                </a:lnTo>
                <a:lnTo>
                  <a:pt x="56" y="65"/>
                </a:lnTo>
                <a:lnTo>
                  <a:pt x="70" y="55"/>
                </a:lnTo>
                <a:lnTo>
                  <a:pt x="84" y="45"/>
                </a:lnTo>
                <a:lnTo>
                  <a:pt x="98" y="37"/>
                </a:lnTo>
                <a:lnTo>
                  <a:pt x="113" y="29"/>
                </a:lnTo>
                <a:lnTo>
                  <a:pt x="127" y="23"/>
                </a:lnTo>
                <a:lnTo>
                  <a:pt x="141" y="17"/>
                </a:lnTo>
                <a:lnTo>
                  <a:pt x="154" y="12"/>
                </a:lnTo>
                <a:lnTo>
                  <a:pt x="167" y="9"/>
                </a:lnTo>
                <a:lnTo>
                  <a:pt x="177" y="7"/>
                </a:lnTo>
                <a:lnTo>
                  <a:pt x="170" y="2"/>
                </a:lnTo>
                <a:lnTo>
                  <a:pt x="158" y="0"/>
                </a:lnTo>
                <a:lnTo>
                  <a:pt x="145" y="2"/>
                </a:lnTo>
                <a:lnTo>
                  <a:pt x="129" y="6"/>
                </a:lnTo>
                <a:lnTo>
                  <a:pt x="111" y="11"/>
                </a:lnTo>
                <a:lnTo>
                  <a:pt x="94" y="17"/>
                </a:lnTo>
                <a:lnTo>
                  <a:pt x="78" y="26"/>
                </a:lnTo>
                <a:lnTo>
                  <a:pt x="65" y="3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81" name="Freeform 1088"/>
          <p:cNvSpPr>
            <a:spLocks/>
          </p:cNvSpPr>
          <p:nvPr/>
        </p:nvSpPr>
        <p:spPr bwMode="auto">
          <a:xfrm>
            <a:off x="6750050" y="5343525"/>
            <a:ext cx="23813" cy="39688"/>
          </a:xfrm>
          <a:custGeom>
            <a:avLst/>
            <a:gdLst>
              <a:gd name="T0" fmla="*/ 2147483647 w 115"/>
              <a:gd name="T1" fmla="*/ 2147483647 h 170"/>
              <a:gd name="T2" fmla="*/ 2147483647 w 115"/>
              <a:gd name="T3" fmla="*/ 2147483647 h 170"/>
              <a:gd name="T4" fmla="*/ 2147483647 w 115"/>
              <a:gd name="T5" fmla="*/ 2147483647 h 170"/>
              <a:gd name="T6" fmla="*/ 2147483647 w 115"/>
              <a:gd name="T7" fmla="*/ 2147483647 h 170"/>
              <a:gd name="T8" fmla="*/ 2147483647 w 115"/>
              <a:gd name="T9" fmla="*/ 2147483647 h 170"/>
              <a:gd name="T10" fmla="*/ 2147483647 w 115"/>
              <a:gd name="T11" fmla="*/ 2147483647 h 170"/>
              <a:gd name="T12" fmla="*/ 2147483647 w 115"/>
              <a:gd name="T13" fmla="*/ 2147483647 h 170"/>
              <a:gd name="T14" fmla="*/ 2147483647 w 115"/>
              <a:gd name="T15" fmla="*/ 2147483647 h 170"/>
              <a:gd name="T16" fmla="*/ 2147483647 w 115"/>
              <a:gd name="T17" fmla="*/ 2147483647 h 170"/>
              <a:gd name="T18" fmla="*/ 2147483647 w 115"/>
              <a:gd name="T19" fmla="*/ 2147483647 h 170"/>
              <a:gd name="T20" fmla="*/ 2147483647 w 115"/>
              <a:gd name="T21" fmla="*/ 2147483647 h 170"/>
              <a:gd name="T22" fmla="*/ 2147483647 w 115"/>
              <a:gd name="T23" fmla="*/ 2147483647 h 170"/>
              <a:gd name="T24" fmla="*/ 2147483647 w 115"/>
              <a:gd name="T25" fmla="*/ 2147483647 h 170"/>
              <a:gd name="T26" fmla="*/ 2147483647 w 115"/>
              <a:gd name="T27" fmla="*/ 2147483647 h 170"/>
              <a:gd name="T28" fmla="*/ 2147483647 w 115"/>
              <a:gd name="T29" fmla="*/ 2147483647 h 170"/>
              <a:gd name="T30" fmla="*/ 2147483647 w 115"/>
              <a:gd name="T31" fmla="*/ 2147483647 h 170"/>
              <a:gd name="T32" fmla="*/ 2147483647 w 115"/>
              <a:gd name="T33" fmla="*/ 2147483647 h 170"/>
              <a:gd name="T34" fmla="*/ 2147483647 w 115"/>
              <a:gd name="T35" fmla="*/ 2147483647 h 170"/>
              <a:gd name="T36" fmla="*/ 2147483647 w 115"/>
              <a:gd name="T37" fmla="*/ 2147483647 h 170"/>
              <a:gd name="T38" fmla="*/ 2147483647 w 115"/>
              <a:gd name="T39" fmla="*/ 2147483647 h 170"/>
              <a:gd name="T40" fmla="*/ 2147483647 w 115"/>
              <a:gd name="T41" fmla="*/ 2147483647 h 170"/>
              <a:gd name="T42" fmla="*/ 2147483647 w 115"/>
              <a:gd name="T43" fmla="*/ 2147483647 h 170"/>
              <a:gd name="T44" fmla="*/ 2147483647 w 115"/>
              <a:gd name="T45" fmla="*/ 2147483647 h 170"/>
              <a:gd name="T46" fmla="*/ 2147483647 w 115"/>
              <a:gd name="T47" fmla="*/ 2147483647 h 170"/>
              <a:gd name="T48" fmla="*/ 2147483647 w 115"/>
              <a:gd name="T49" fmla="*/ 2147483647 h 170"/>
              <a:gd name="T50" fmla="*/ 2147483647 w 115"/>
              <a:gd name="T51" fmla="*/ 2147483647 h 170"/>
              <a:gd name="T52" fmla="*/ 2147483647 w 115"/>
              <a:gd name="T53" fmla="*/ 2147483647 h 170"/>
              <a:gd name="T54" fmla="*/ 2147483647 w 115"/>
              <a:gd name="T55" fmla="*/ 2147483647 h 170"/>
              <a:gd name="T56" fmla="*/ 2147483647 w 115"/>
              <a:gd name="T57" fmla="*/ 2147483647 h 170"/>
              <a:gd name="T58" fmla="*/ 2147483647 w 115"/>
              <a:gd name="T59" fmla="*/ 2147483647 h 170"/>
              <a:gd name="T60" fmla="*/ 2147483647 w 115"/>
              <a:gd name="T61" fmla="*/ 0 h 170"/>
              <a:gd name="T62" fmla="*/ 2147483647 w 115"/>
              <a:gd name="T63" fmla="*/ 2147483647 h 170"/>
              <a:gd name="T64" fmla="*/ 0 w 115"/>
              <a:gd name="T65" fmla="*/ 2147483647 h 170"/>
              <a:gd name="T66" fmla="*/ 2147483647 w 115"/>
              <a:gd name="T67" fmla="*/ 2147483647 h 170"/>
              <a:gd name="T68" fmla="*/ 2147483647 w 115"/>
              <a:gd name="T69" fmla="*/ 2147483647 h 170"/>
              <a:gd name="T70" fmla="*/ 2147483647 w 115"/>
              <a:gd name="T71" fmla="*/ 2147483647 h 170"/>
              <a:gd name="T72" fmla="*/ 2147483647 w 115"/>
              <a:gd name="T73" fmla="*/ 2147483647 h 170"/>
              <a:gd name="T74" fmla="*/ 2147483647 w 115"/>
              <a:gd name="T75" fmla="*/ 2147483647 h 170"/>
              <a:gd name="T76" fmla="*/ 2147483647 w 115"/>
              <a:gd name="T77" fmla="*/ 2147483647 h 170"/>
              <a:gd name="T78" fmla="*/ 2147483647 w 115"/>
              <a:gd name="T79" fmla="*/ 2147483647 h 170"/>
              <a:gd name="T80" fmla="*/ 2147483647 w 115"/>
              <a:gd name="T81" fmla="*/ 2147483647 h 17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15"/>
              <a:gd name="T124" fmla="*/ 0 h 170"/>
              <a:gd name="T125" fmla="*/ 115 w 115"/>
              <a:gd name="T126" fmla="*/ 170 h 170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15" h="170">
                <a:moveTo>
                  <a:pt x="97" y="57"/>
                </a:moveTo>
                <a:lnTo>
                  <a:pt x="100" y="75"/>
                </a:lnTo>
                <a:lnTo>
                  <a:pt x="98" y="90"/>
                </a:lnTo>
                <a:lnTo>
                  <a:pt x="91" y="103"/>
                </a:lnTo>
                <a:lnTo>
                  <a:pt x="80" y="114"/>
                </a:lnTo>
                <a:lnTo>
                  <a:pt x="68" y="125"/>
                </a:lnTo>
                <a:lnTo>
                  <a:pt x="54" y="135"/>
                </a:lnTo>
                <a:lnTo>
                  <a:pt x="39" y="145"/>
                </a:lnTo>
                <a:lnTo>
                  <a:pt x="27" y="155"/>
                </a:lnTo>
                <a:lnTo>
                  <a:pt x="25" y="158"/>
                </a:lnTo>
                <a:lnTo>
                  <a:pt x="23" y="160"/>
                </a:lnTo>
                <a:lnTo>
                  <a:pt x="23" y="164"/>
                </a:lnTo>
                <a:lnTo>
                  <a:pt x="26" y="167"/>
                </a:lnTo>
                <a:lnTo>
                  <a:pt x="28" y="169"/>
                </a:lnTo>
                <a:lnTo>
                  <a:pt x="31" y="170"/>
                </a:lnTo>
                <a:lnTo>
                  <a:pt x="34" y="170"/>
                </a:lnTo>
                <a:lnTo>
                  <a:pt x="37" y="169"/>
                </a:lnTo>
                <a:lnTo>
                  <a:pt x="53" y="159"/>
                </a:lnTo>
                <a:lnTo>
                  <a:pt x="69" y="149"/>
                </a:lnTo>
                <a:lnTo>
                  <a:pt x="83" y="137"/>
                </a:lnTo>
                <a:lnTo>
                  <a:pt x="97" y="123"/>
                </a:lnTo>
                <a:lnTo>
                  <a:pt x="106" y="108"/>
                </a:lnTo>
                <a:lnTo>
                  <a:pt x="113" y="91"/>
                </a:lnTo>
                <a:lnTo>
                  <a:pt x="115" y="73"/>
                </a:lnTo>
                <a:lnTo>
                  <a:pt x="111" y="53"/>
                </a:lnTo>
                <a:lnTo>
                  <a:pt x="101" y="39"/>
                </a:lnTo>
                <a:lnTo>
                  <a:pt x="89" y="26"/>
                </a:lnTo>
                <a:lnTo>
                  <a:pt x="72" y="15"/>
                </a:lnTo>
                <a:lnTo>
                  <a:pt x="55" y="8"/>
                </a:lnTo>
                <a:lnTo>
                  <a:pt x="37" y="2"/>
                </a:lnTo>
                <a:lnTo>
                  <a:pt x="21" y="0"/>
                </a:lnTo>
                <a:lnTo>
                  <a:pt x="9" y="1"/>
                </a:lnTo>
                <a:lnTo>
                  <a:pt x="0" y="5"/>
                </a:lnTo>
                <a:lnTo>
                  <a:pt x="15" y="10"/>
                </a:lnTo>
                <a:lnTo>
                  <a:pt x="30" y="13"/>
                </a:lnTo>
                <a:lnTo>
                  <a:pt x="43" y="16"/>
                </a:lnTo>
                <a:lnTo>
                  <a:pt x="57" y="20"/>
                </a:lnTo>
                <a:lnTo>
                  <a:pt x="70" y="26"/>
                </a:lnTo>
                <a:lnTo>
                  <a:pt x="81" y="33"/>
                </a:lnTo>
                <a:lnTo>
                  <a:pt x="91" y="43"/>
                </a:lnTo>
                <a:lnTo>
                  <a:pt x="97" y="5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582" name="Freeform 1089"/>
          <p:cNvSpPr>
            <a:spLocks/>
          </p:cNvSpPr>
          <p:nvPr/>
        </p:nvSpPr>
        <p:spPr bwMode="auto">
          <a:xfrm>
            <a:off x="6667500" y="5335588"/>
            <a:ext cx="57150" cy="79375"/>
          </a:xfrm>
          <a:custGeom>
            <a:avLst/>
            <a:gdLst>
              <a:gd name="T0" fmla="*/ 2147483647 w 289"/>
              <a:gd name="T1" fmla="*/ 2147483647 h 352"/>
              <a:gd name="T2" fmla="*/ 2147483647 w 289"/>
              <a:gd name="T3" fmla="*/ 2147483647 h 352"/>
              <a:gd name="T4" fmla="*/ 2147483647 w 289"/>
              <a:gd name="T5" fmla="*/ 2147483647 h 352"/>
              <a:gd name="T6" fmla="*/ 0 w 289"/>
              <a:gd name="T7" fmla="*/ 2147483647 h 352"/>
              <a:gd name="T8" fmla="*/ 2147483647 w 289"/>
              <a:gd name="T9" fmla="*/ 2147483647 h 352"/>
              <a:gd name="T10" fmla="*/ 2147483647 w 289"/>
              <a:gd name="T11" fmla="*/ 2147483647 h 352"/>
              <a:gd name="T12" fmla="*/ 2147483647 w 289"/>
              <a:gd name="T13" fmla="*/ 2147483647 h 352"/>
              <a:gd name="T14" fmla="*/ 2147483647 w 289"/>
              <a:gd name="T15" fmla="*/ 2147483647 h 352"/>
              <a:gd name="T16" fmla="*/ 2147483647 w 289"/>
              <a:gd name="T17" fmla="*/ 2147483647 h 352"/>
              <a:gd name="T18" fmla="*/ 2147483647 w 289"/>
              <a:gd name="T19" fmla="*/ 2147483647 h 352"/>
              <a:gd name="T20" fmla="*/ 2147483647 w 289"/>
              <a:gd name="T21" fmla="*/ 2147483647 h 352"/>
              <a:gd name="T22" fmla="*/ 2147483647 w 289"/>
              <a:gd name="T23" fmla="*/ 2147483647 h 352"/>
              <a:gd name="T24" fmla="*/ 2147483647 w 289"/>
              <a:gd name="T25" fmla="*/ 2147483647 h 352"/>
              <a:gd name="T26" fmla="*/ 2147483647 w 289"/>
              <a:gd name="T27" fmla="*/ 2147483647 h 352"/>
              <a:gd name="T28" fmla="*/ 2147483647 w 289"/>
              <a:gd name="T29" fmla="*/ 2147483647 h 352"/>
              <a:gd name="T30" fmla="*/ 2147483647 w 289"/>
              <a:gd name="T31" fmla="*/ 2147483647 h 352"/>
              <a:gd name="T32" fmla="*/ 2147483647 w 289"/>
              <a:gd name="T33" fmla="*/ 2147483647 h 352"/>
              <a:gd name="T34" fmla="*/ 2147483647 w 289"/>
              <a:gd name="T35" fmla="*/ 2147483647 h 352"/>
              <a:gd name="T36" fmla="*/ 2147483647 w 289"/>
              <a:gd name="T37" fmla="*/ 2147483647 h 352"/>
              <a:gd name="T38" fmla="*/ 2147483647 w 289"/>
              <a:gd name="T39" fmla="*/ 2147483647 h 352"/>
              <a:gd name="T40" fmla="*/ 2147483647 w 289"/>
              <a:gd name="T41" fmla="*/ 2147483647 h 352"/>
              <a:gd name="T42" fmla="*/ 2147483647 w 289"/>
              <a:gd name="T43" fmla="*/ 2147483647 h 352"/>
              <a:gd name="T44" fmla="*/ 2147483647 w 289"/>
              <a:gd name="T45" fmla="*/ 2147483647 h 352"/>
              <a:gd name="T46" fmla="*/ 2147483647 w 289"/>
              <a:gd name="T47" fmla="*/ 2147483647 h 352"/>
              <a:gd name="T48" fmla="*/ 2147483647 w 289"/>
              <a:gd name="T49" fmla="*/ 2147483647 h 352"/>
              <a:gd name="T50" fmla="*/ 2147483647 w 289"/>
              <a:gd name="T51" fmla="*/ 2147483647 h 352"/>
              <a:gd name="T52" fmla="*/ 2147483647 w 289"/>
              <a:gd name="T53" fmla="*/ 2147483647 h 352"/>
              <a:gd name="T54" fmla="*/ 2147483647 w 289"/>
              <a:gd name="T55" fmla="*/ 2147483647 h 352"/>
              <a:gd name="T56" fmla="*/ 2147483647 w 289"/>
              <a:gd name="T57" fmla="*/ 2147483647 h 352"/>
              <a:gd name="T58" fmla="*/ 2147483647 w 289"/>
              <a:gd name="T59" fmla="*/ 2147483647 h 352"/>
              <a:gd name="T60" fmla="*/ 2147483647 w 289"/>
              <a:gd name="T61" fmla="*/ 2147483647 h 352"/>
              <a:gd name="T62" fmla="*/ 2147483647 w 289"/>
              <a:gd name="T63" fmla="*/ 2147483647 h 352"/>
              <a:gd name="T64" fmla="*/ 2147483647 w 289"/>
              <a:gd name="T65" fmla="*/ 2147483647 h 352"/>
              <a:gd name="T66" fmla="*/ 2147483647 w 289"/>
              <a:gd name="T67" fmla="*/ 2147483647 h 352"/>
              <a:gd name="T68" fmla="*/ 2147483647 w 289"/>
              <a:gd name="T69" fmla="*/ 2147483647 h 352"/>
              <a:gd name="T70" fmla="*/ 2147483647 w 289"/>
              <a:gd name="T71" fmla="*/ 2147483647 h 352"/>
              <a:gd name="T72" fmla="*/ 2147483647 w 289"/>
              <a:gd name="T73" fmla="*/ 2147483647 h 352"/>
              <a:gd name="T74" fmla="*/ 2147483647 w 289"/>
              <a:gd name="T75" fmla="*/ 2147483647 h 352"/>
              <a:gd name="T76" fmla="*/ 2147483647 w 289"/>
              <a:gd name="T77" fmla="*/ 2147483647 h 352"/>
              <a:gd name="T78" fmla="*/ 2147483647 w 289"/>
              <a:gd name="T79" fmla="*/ 2147483647 h 352"/>
              <a:gd name="T80" fmla="*/ 2147483647 w 289"/>
              <a:gd name="T81" fmla="*/ 0 h 352"/>
              <a:gd name="T82" fmla="*/ 2147483647 w 289"/>
              <a:gd name="T83" fmla="*/ 2147483647 h 352"/>
              <a:gd name="T84" fmla="*/ 2147483647 w 289"/>
              <a:gd name="T85" fmla="*/ 2147483647 h 352"/>
              <a:gd name="T86" fmla="*/ 2147483647 w 289"/>
              <a:gd name="T87" fmla="*/ 2147483647 h 35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89"/>
              <a:gd name="T133" fmla="*/ 0 h 352"/>
              <a:gd name="T134" fmla="*/ 289 w 289"/>
              <a:gd name="T135" fmla="*/ 352 h 35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89" h="352">
                <a:moveTo>
                  <a:pt x="113" y="47"/>
                </a:moveTo>
                <a:lnTo>
                  <a:pt x="90" y="65"/>
                </a:lnTo>
                <a:lnTo>
                  <a:pt x="68" y="85"/>
                </a:lnTo>
                <a:lnTo>
                  <a:pt x="48" y="106"/>
                </a:lnTo>
                <a:lnTo>
                  <a:pt x="31" y="130"/>
                </a:lnTo>
                <a:lnTo>
                  <a:pt x="16" y="156"/>
                </a:lnTo>
                <a:lnTo>
                  <a:pt x="5" y="182"/>
                </a:lnTo>
                <a:lnTo>
                  <a:pt x="0" y="211"/>
                </a:lnTo>
                <a:lnTo>
                  <a:pt x="1" y="241"/>
                </a:lnTo>
                <a:lnTo>
                  <a:pt x="3" y="249"/>
                </a:lnTo>
                <a:lnTo>
                  <a:pt x="6" y="257"/>
                </a:lnTo>
                <a:lnTo>
                  <a:pt x="10" y="264"/>
                </a:lnTo>
                <a:lnTo>
                  <a:pt x="14" y="271"/>
                </a:lnTo>
                <a:lnTo>
                  <a:pt x="19" y="277"/>
                </a:lnTo>
                <a:lnTo>
                  <a:pt x="24" y="284"/>
                </a:lnTo>
                <a:lnTo>
                  <a:pt x="31" y="289"/>
                </a:lnTo>
                <a:lnTo>
                  <a:pt x="37" y="293"/>
                </a:lnTo>
                <a:lnTo>
                  <a:pt x="51" y="302"/>
                </a:lnTo>
                <a:lnTo>
                  <a:pt x="64" y="309"/>
                </a:lnTo>
                <a:lnTo>
                  <a:pt x="78" y="316"/>
                </a:lnTo>
                <a:lnTo>
                  <a:pt x="93" y="321"/>
                </a:lnTo>
                <a:lnTo>
                  <a:pt x="107" y="327"/>
                </a:lnTo>
                <a:lnTo>
                  <a:pt x="122" y="331"/>
                </a:lnTo>
                <a:lnTo>
                  <a:pt x="137" y="335"/>
                </a:lnTo>
                <a:lnTo>
                  <a:pt x="151" y="338"/>
                </a:lnTo>
                <a:lnTo>
                  <a:pt x="167" y="342"/>
                </a:lnTo>
                <a:lnTo>
                  <a:pt x="183" y="344"/>
                </a:lnTo>
                <a:lnTo>
                  <a:pt x="198" y="346"/>
                </a:lnTo>
                <a:lnTo>
                  <a:pt x="213" y="348"/>
                </a:lnTo>
                <a:lnTo>
                  <a:pt x="229" y="349"/>
                </a:lnTo>
                <a:lnTo>
                  <a:pt x="245" y="350"/>
                </a:lnTo>
                <a:lnTo>
                  <a:pt x="260" y="351"/>
                </a:lnTo>
                <a:lnTo>
                  <a:pt x="275" y="352"/>
                </a:lnTo>
                <a:lnTo>
                  <a:pt x="280" y="352"/>
                </a:lnTo>
                <a:lnTo>
                  <a:pt x="284" y="349"/>
                </a:lnTo>
                <a:lnTo>
                  <a:pt x="287" y="346"/>
                </a:lnTo>
                <a:lnTo>
                  <a:pt x="289" y="340"/>
                </a:lnTo>
                <a:lnTo>
                  <a:pt x="289" y="335"/>
                </a:lnTo>
                <a:lnTo>
                  <a:pt x="287" y="331"/>
                </a:lnTo>
                <a:lnTo>
                  <a:pt x="283" y="328"/>
                </a:lnTo>
                <a:lnTo>
                  <a:pt x="279" y="327"/>
                </a:lnTo>
                <a:lnTo>
                  <a:pt x="264" y="327"/>
                </a:lnTo>
                <a:lnTo>
                  <a:pt x="250" y="327"/>
                </a:lnTo>
                <a:lnTo>
                  <a:pt x="235" y="326"/>
                </a:lnTo>
                <a:lnTo>
                  <a:pt x="222" y="324"/>
                </a:lnTo>
                <a:lnTo>
                  <a:pt x="207" y="323"/>
                </a:lnTo>
                <a:lnTo>
                  <a:pt x="192" y="321"/>
                </a:lnTo>
                <a:lnTo>
                  <a:pt x="179" y="319"/>
                </a:lnTo>
                <a:lnTo>
                  <a:pt x="164" y="317"/>
                </a:lnTo>
                <a:lnTo>
                  <a:pt x="150" y="314"/>
                </a:lnTo>
                <a:lnTo>
                  <a:pt x="136" y="311"/>
                </a:lnTo>
                <a:lnTo>
                  <a:pt x="122" y="306"/>
                </a:lnTo>
                <a:lnTo>
                  <a:pt x="108" y="302"/>
                </a:lnTo>
                <a:lnTo>
                  <a:pt x="95" y="298"/>
                </a:lnTo>
                <a:lnTo>
                  <a:pt x="82" y="291"/>
                </a:lnTo>
                <a:lnTo>
                  <a:pt x="68" y="285"/>
                </a:lnTo>
                <a:lnTo>
                  <a:pt x="56" y="278"/>
                </a:lnTo>
                <a:lnTo>
                  <a:pt x="45" y="271"/>
                </a:lnTo>
                <a:lnTo>
                  <a:pt x="37" y="260"/>
                </a:lnTo>
                <a:lnTo>
                  <a:pt x="32" y="250"/>
                </a:lnTo>
                <a:lnTo>
                  <a:pt x="27" y="237"/>
                </a:lnTo>
                <a:lnTo>
                  <a:pt x="27" y="222"/>
                </a:lnTo>
                <a:lnTo>
                  <a:pt x="30" y="203"/>
                </a:lnTo>
                <a:lnTo>
                  <a:pt x="34" y="183"/>
                </a:lnTo>
                <a:lnTo>
                  <a:pt x="38" y="169"/>
                </a:lnTo>
                <a:lnTo>
                  <a:pt x="45" y="153"/>
                </a:lnTo>
                <a:lnTo>
                  <a:pt x="54" y="140"/>
                </a:lnTo>
                <a:lnTo>
                  <a:pt x="61" y="127"/>
                </a:lnTo>
                <a:lnTo>
                  <a:pt x="71" y="115"/>
                </a:lnTo>
                <a:lnTo>
                  <a:pt x="80" y="103"/>
                </a:lnTo>
                <a:lnTo>
                  <a:pt x="90" y="93"/>
                </a:lnTo>
                <a:lnTo>
                  <a:pt x="102" y="82"/>
                </a:lnTo>
                <a:lnTo>
                  <a:pt x="116" y="70"/>
                </a:lnTo>
                <a:lnTo>
                  <a:pt x="129" y="59"/>
                </a:lnTo>
                <a:lnTo>
                  <a:pt x="145" y="49"/>
                </a:lnTo>
                <a:lnTo>
                  <a:pt x="162" y="38"/>
                </a:lnTo>
                <a:lnTo>
                  <a:pt x="180" y="28"/>
                </a:lnTo>
                <a:lnTo>
                  <a:pt x="197" y="20"/>
                </a:lnTo>
                <a:lnTo>
                  <a:pt x="212" y="12"/>
                </a:lnTo>
                <a:lnTo>
                  <a:pt x="227" y="6"/>
                </a:lnTo>
                <a:lnTo>
                  <a:pt x="240" y="1"/>
                </a:lnTo>
                <a:lnTo>
                  <a:pt x="228" y="0"/>
                </a:lnTo>
                <a:lnTo>
                  <a:pt x="213" y="1"/>
                </a:lnTo>
                <a:lnTo>
                  <a:pt x="198" y="5"/>
                </a:lnTo>
                <a:lnTo>
                  <a:pt x="180" y="10"/>
                </a:lnTo>
                <a:lnTo>
                  <a:pt x="162" y="18"/>
                </a:lnTo>
                <a:lnTo>
                  <a:pt x="144" y="26"/>
                </a:lnTo>
                <a:lnTo>
                  <a:pt x="127" y="36"/>
                </a:lnTo>
                <a:lnTo>
                  <a:pt x="113" y="4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583" name="Freeform 1090"/>
          <p:cNvSpPr>
            <a:spLocks/>
          </p:cNvSpPr>
          <p:nvPr/>
        </p:nvSpPr>
        <p:spPr bwMode="auto">
          <a:xfrm>
            <a:off x="6748463" y="5332413"/>
            <a:ext cx="50800" cy="53975"/>
          </a:xfrm>
          <a:custGeom>
            <a:avLst/>
            <a:gdLst>
              <a:gd name="T0" fmla="*/ 2147483647 w 252"/>
              <a:gd name="T1" fmla="*/ 2147483647 h 235"/>
              <a:gd name="T2" fmla="*/ 2147483647 w 252"/>
              <a:gd name="T3" fmla="*/ 2147483647 h 235"/>
              <a:gd name="T4" fmla="*/ 2147483647 w 252"/>
              <a:gd name="T5" fmla="*/ 2147483647 h 235"/>
              <a:gd name="T6" fmla="*/ 2147483647 w 252"/>
              <a:gd name="T7" fmla="*/ 2147483647 h 235"/>
              <a:gd name="T8" fmla="*/ 2147483647 w 252"/>
              <a:gd name="T9" fmla="*/ 2147483647 h 235"/>
              <a:gd name="T10" fmla="*/ 2147483647 w 252"/>
              <a:gd name="T11" fmla="*/ 2147483647 h 235"/>
              <a:gd name="T12" fmla="*/ 2147483647 w 252"/>
              <a:gd name="T13" fmla="*/ 2147483647 h 235"/>
              <a:gd name="T14" fmla="*/ 2147483647 w 252"/>
              <a:gd name="T15" fmla="*/ 2147483647 h 235"/>
              <a:gd name="T16" fmla="*/ 2147483647 w 252"/>
              <a:gd name="T17" fmla="*/ 2147483647 h 235"/>
              <a:gd name="T18" fmla="*/ 2147483647 w 252"/>
              <a:gd name="T19" fmla="*/ 2147483647 h 235"/>
              <a:gd name="T20" fmla="*/ 2147483647 w 252"/>
              <a:gd name="T21" fmla="*/ 2147483647 h 235"/>
              <a:gd name="T22" fmla="*/ 2147483647 w 252"/>
              <a:gd name="T23" fmla="*/ 2147483647 h 235"/>
              <a:gd name="T24" fmla="*/ 2147483647 w 252"/>
              <a:gd name="T25" fmla="*/ 2147483647 h 235"/>
              <a:gd name="T26" fmla="*/ 2147483647 w 252"/>
              <a:gd name="T27" fmla="*/ 2147483647 h 235"/>
              <a:gd name="T28" fmla="*/ 2147483647 w 252"/>
              <a:gd name="T29" fmla="*/ 2147483647 h 235"/>
              <a:gd name="T30" fmla="*/ 2147483647 w 252"/>
              <a:gd name="T31" fmla="*/ 2147483647 h 235"/>
              <a:gd name="T32" fmla="*/ 2147483647 w 252"/>
              <a:gd name="T33" fmla="*/ 2147483647 h 235"/>
              <a:gd name="T34" fmla="*/ 2147483647 w 252"/>
              <a:gd name="T35" fmla="*/ 2147483647 h 235"/>
              <a:gd name="T36" fmla="*/ 2147483647 w 252"/>
              <a:gd name="T37" fmla="*/ 2147483647 h 235"/>
              <a:gd name="T38" fmla="*/ 2147483647 w 252"/>
              <a:gd name="T39" fmla="*/ 2147483647 h 235"/>
              <a:gd name="T40" fmla="*/ 2147483647 w 252"/>
              <a:gd name="T41" fmla="*/ 2147483647 h 235"/>
              <a:gd name="T42" fmla="*/ 2147483647 w 252"/>
              <a:gd name="T43" fmla="*/ 2147483647 h 235"/>
              <a:gd name="T44" fmla="*/ 2147483647 w 252"/>
              <a:gd name="T45" fmla="*/ 2147483647 h 235"/>
              <a:gd name="T46" fmla="*/ 2147483647 w 252"/>
              <a:gd name="T47" fmla="*/ 2147483647 h 235"/>
              <a:gd name="T48" fmla="*/ 2147483647 w 252"/>
              <a:gd name="T49" fmla="*/ 2147483647 h 235"/>
              <a:gd name="T50" fmla="*/ 2147483647 w 252"/>
              <a:gd name="T51" fmla="*/ 2147483647 h 235"/>
              <a:gd name="T52" fmla="*/ 2147483647 w 252"/>
              <a:gd name="T53" fmla="*/ 2147483647 h 235"/>
              <a:gd name="T54" fmla="*/ 2147483647 w 252"/>
              <a:gd name="T55" fmla="*/ 2147483647 h 235"/>
              <a:gd name="T56" fmla="*/ 2147483647 w 252"/>
              <a:gd name="T57" fmla="*/ 2147483647 h 235"/>
              <a:gd name="T58" fmla="*/ 2147483647 w 252"/>
              <a:gd name="T59" fmla="*/ 2147483647 h 235"/>
              <a:gd name="T60" fmla="*/ 2147483647 w 252"/>
              <a:gd name="T61" fmla="*/ 2147483647 h 235"/>
              <a:gd name="T62" fmla="*/ 2147483647 w 252"/>
              <a:gd name="T63" fmla="*/ 2147483647 h 235"/>
              <a:gd name="T64" fmla="*/ 2147483647 w 252"/>
              <a:gd name="T65" fmla="*/ 2147483647 h 235"/>
              <a:gd name="T66" fmla="*/ 2147483647 w 252"/>
              <a:gd name="T67" fmla="*/ 2147483647 h 235"/>
              <a:gd name="T68" fmla="*/ 2147483647 w 252"/>
              <a:gd name="T69" fmla="*/ 2147483647 h 235"/>
              <a:gd name="T70" fmla="*/ 2147483647 w 252"/>
              <a:gd name="T71" fmla="*/ 2147483647 h 235"/>
              <a:gd name="T72" fmla="*/ 2147483647 w 252"/>
              <a:gd name="T73" fmla="*/ 2147483647 h 235"/>
              <a:gd name="T74" fmla="*/ 2147483647 w 252"/>
              <a:gd name="T75" fmla="*/ 2147483647 h 235"/>
              <a:gd name="T76" fmla="*/ 2147483647 w 252"/>
              <a:gd name="T77" fmla="*/ 2147483647 h 235"/>
              <a:gd name="T78" fmla="*/ 2147483647 w 252"/>
              <a:gd name="T79" fmla="*/ 0 h 235"/>
              <a:gd name="T80" fmla="*/ 2147483647 w 252"/>
              <a:gd name="T81" fmla="*/ 0 h 235"/>
              <a:gd name="T82" fmla="*/ 2147483647 w 252"/>
              <a:gd name="T83" fmla="*/ 0 h 235"/>
              <a:gd name="T84" fmla="*/ 2147483647 w 252"/>
              <a:gd name="T85" fmla="*/ 2147483647 h 235"/>
              <a:gd name="T86" fmla="*/ 2147483647 w 252"/>
              <a:gd name="T87" fmla="*/ 2147483647 h 235"/>
              <a:gd name="T88" fmla="*/ 0 w 252"/>
              <a:gd name="T89" fmla="*/ 2147483647 h 235"/>
              <a:gd name="T90" fmla="*/ 2147483647 w 252"/>
              <a:gd name="T91" fmla="*/ 2147483647 h 235"/>
              <a:gd name="T92" fmla="*/ 2147483647 w 252"/>
              <a:gd name="T93" fmla="*/ 2147483647 h 235"/>
              <a:gd name="T94" fmla="*/ 2147483647 w 252"/>
              <a:gd name="T95" fmla="*/ 2147483647 h 235"/>
              <a:gd name="T96" fmla="*/ 2147483647 w 252"/>
              <a:gd name="T97" fmla="*/ 2147483647 h 235"/>
              <a:gd name="T98" fmla="*/ 2147483647 w 252"/>
              <a:gd name="T99" fmla="*/ 2147483647 h 235"/>
              <a:gd name="T100" fmla="*/ 2147483647 w 252"/>
              <a:gd name="T101" fmla="*/ 2147483647 h 235"/>
              <a:gd name="T102" fmla="*/ 2147483647 w 252"/>
              <a:gd name="T103" fmla="*/ 2147483647 h 235"/>
              <a:gd name="T104" fmla="*/ 2147483647 w 252"/>
              <a:gd name="T105" fmla="*/ 2147483647 h 235"/>
              <a:gd name="T106" fmla="*/ 2147483647 w 252"/>
              <a:gd name="T107" fmla="*/ 2147483647 h 235"/>
              <a:gd name="T108" fmla="*/ 2147483647 w 252"/>
              <a:gd name="T109" fmla="*/ 2147483647 h 235"/>
              <a:gd name="T110" fmla="*/ 2147483647 w 252"/>
              <a:gd name="T111" fmla="*/ 2147483647 h 235"/>
              <a:gd name="T112" fmla="*/ 2147483647 w 252"/>
              <a:gd name="T113" fmla="*/ 2147483647 h 235"/>
              <a:gd name="T114" fmla="*/ 2147483647 w 252"/>
              <a:gd name="T115" fmla="*/ 2147483647 h 235"/>
              <a:gd name="T116" fmla="*/ 2147483647 w 252"/>
              <a:gd name="T117" fmla="*/ 2147483647 h 235"/>
              <a:gd name="T118" fmla="*/ 2147483647 w 252"/>
              <a:gd name="T119" fmla="*/ 2147483647 h 235"/>
              <a:gd name="T120" fmla="*/ 2147483647 w 252"/>
              <a:gd name="T121" fmla="*/ 2147483647 h 23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52"/>
              <a:gd name="T184" fmla="*/ 0 h 235"/>
              <a:gd name="T185" fmla="*/ 252 w 252"/>
              <a:gd name="T186" fmla="*/ 235 h 23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52" h="235">
                <a:moveTo>
                  <a:pt x="210" y="72"/>
                </a:moveTo>
                <a:lnTo>
                  <a:pt x="222" y="85"/>
                </a:lnTo>
                <a:lnTo>
                  <a:pt x="228" y="100"/>
                </a:lnTo>
                <a:lnTo>
                  <a:pt x="232" y="116"/>
                </a:lnTo>
                <a:lnTo>
                  <a:pt x="232" y="133"/>
                </a:lnTo>
                <a:lnTo>
                  <a:pt x="230" y="147"/>
                </a:lnTo>
                <a:lnTo>
                  <a:pt x="226" y="159"/>
                </a:lnTo>
                <a:lnTo>
                  <a:pt x="218" y="171"/>
                </a:lnTo>
                <a:lnTo>
                  <a:pt x="211" y="180"/>
                </a:lnTo>
                <a:lnTo>
                  <a:pt x="202" y="191"/>
                </a:lnTo>
                <a:lnTo>
                  <a:pt x="192" y="200"/>
                </a:lnTo>
                <a:lnTo>
                  <a:pt x="183" y="209"/>
                </a:lnTo>
                <a:lnTo>
                  <a:pt x="173" y="219"/>
                </a:lnTo>
                <a:lnTo>
                  <a:pt x="171" y="222"/>
                </a:lnTo>
                <a:lnTo>
                  <a:pt x="170" y="225"/>
                </a:lnTo>
                <a:lnTo>
                  <a:pt x="171" y="229"/>
                </a:lnTo>
                <a:lnTo>
                  <a:pt x="173" y="232"/>
                </a:lnTo>
                <a:lnTo>
                  <a:pt x="176" y="234"/>
                </a:lnTo>
                <a:lnTo>
                  <a:pt x="180" y="235"/>
                </a:lnTo>
                <a:lnTo>
                  <a:pt x="184" y="234"/>
                </a:lnTo>
                <a:lnTo>
                  <a:pt x="187" y="232"/>
                </a:lnTo>
                <a:lnTo>
                  <a:pt x="208" y="218"/>
                </a:lnTo>
                <a:lnTo>
                  <a:pt x="225" y="200"/>
                </a:lnTo>
                <a:lnTo>
                  <a:pt x="239" y="178"/>
                </a:lnTo>
                <a:lnTo>
                  <a:pt x="249" y="156"/>
                </a:lnTo>
                <a:lnTo>
                  <a:pt x="252" y="131"/>
                </a:lnTo>
                <a:lnTo>
                  <a:pt x="250" y="108"/>
                </a:lnTo>
                <a:lnTo>
                  <a:pt x="242" y="85"/>
                </a:lnTo>
                <a:lnTo>
                  <a:pt x="225" y="65"/>
                </a:lnTo>
                <a:lnTo>
                  <a:pt x="212" y="54"/>
                </a:lnTo>
                <a:lnTo>
                  <a:pt x="197" y="45"/>
                </a:lnTo>
                <a:lnTo>
                  <a:pt x="181" y="36"/>
                </a:lnTo>
                <a:lnTo>
                  <a:pt x="164" y="29"/>
                </a:lnTo>
                <a:lnTo>
                  <a:pt x="146" y="22"/>
                </a:lnTo>
                <a:lnTo>
                  <a:pt x="127" y="17"/>
                </a:lnTo>
                <a:lnTo>
                  <a:pt x="109" y="12"/>
                </a:lnTo>
                <a:lnTo>
                  <a:pt x="90" y="7"/>
                </a:lnTo>
                <a:lnTo>
                  <a:pt x="73" y="4"/>
                </a:lnTo>
                <a:lnTo>
                  <a:pt x="57" y="2"/>
                </a:lnTo>
                <a:lnTo>
                  <a:pt x="42" y="0"/>
                </a:lnTo>
                <a:lnTo>
                  <a:pt x="28" y="0"/>
                </a:lnTo>
                <a:lnTo>
                  <a:pt x="17" y="0"/>
                </a:lnTo>
                <a:lnTo>
                  <a:pt x="8" y="1"/>
                </a:lnTo>
                <a:lnTo>
                  <a:pt x="3" y="3"/>
                </a:lnTo>
                <a:lnTo>
                  <a:pt x="0" y="5"/>
                </a:lnTo>
                <a:lnTo>
                  <a:pt x="10" y="7"/>
                </a:lnTo>
                <a:lnTo>
                  <a:pt x="22" y="8"/>
                </a:lnTo>
                <a:lnTo>
                  <a:pt x="33" y="11"/>
                </a:lnTo>
                <a:lnTo>
                  <a:pt x="46" y="13"/>
                </a:lnTo>
                <a:lnTo>
                  <a:pt x="60" y="15"/>
                </a:lnTo>
                <a:lnTo>
                  <a:pt x="73" y="17"/>
                </a:lnTo>
                <a:lnTo>
                  <a:pt x="87" y="20"/>
                </a:lnTo>
                <a:lnTo>
                  <a:pt x="102" y="23"/>
                </a:lnTo>
                <a:lnTo>
                  <a:pt x="115" y="28"/>
                </a:lnTo>
                <a:lnTo>
                  <a:pt x="130" y="32"/>
                </a:lnTo>
                <a:lnTo>
                  <a:pt x="145" y="37"/>
                </a:lnTo>
                <a:lnTo>
                  <a:pt x="159" y="43"/>
                </a:lnTo>
                <a:lnTo>
                  <a:pt x="172" y="49"/>
                </a:lnTo>
                <a:lnTo>
                  <a:pt x="186" y="55"/>
                </a:lnTo>
                <a:lnTo>
                  <a:pt x="198" y="64"/>
                </a:lnTo>
                <a:lnTo>
                  <a:pt x="210" y="7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584" name="Freeform 1091"/>
          <p:cNvSpPr>
            <a:spLocks/>
          </p:cNvSpPr>
          <p:nvPr/>
        </p:nvSpPr>
        <p:spPr bwMode="auto">
          <a:xfrm>
            <a:off x="6648450" y="5360988"/>
            <a:ext cx="20638" cy="50800"/>
          </a:xfrm>
          <a:custGeom>
            <a:avLst/>
            <a:gdLst>
              <a:gd name="T0" fmla="*/ 0 w 103"/>
              <a:gd name="T1" fmla="*/ 2147483647 h 220"/>
              <a:gd name="T2" fmla="*/ 0 w 103"/>
              <a:gd name="T3" fmla="*/ 2147483647 h 220"/>
              <a:gd name="T4" fmla="*/ 2147483647 w 103"/>
              <a:gd name="T5" fmla="*/ 2147483647 h 220"/>
              <a:gd name="T6" fmla="*/ 2147483647 w 103"/>
              <a:gd name="T7" fmla="*/ 2147483647 h 220"/>
              <a:gd name="T8" fmla="*/ 2147483647 w 103"/>
              <a:gd name="T9" fmla="*/ 2147483647 h 220"/>
              <a:gd name="T10" fmla="*/ 2147483647 w 103"/>
              <a:gd name="T11" fmla="*/ 2147483647 h 220"/>
              <a:gd name="T12" fmla="*/ 2147483647 w 103"/>
              <a:gd name="T13" fmla="*/ 2147483647 h 220"/>
              <a:gd name="T14" fmla="*/ 2147483647 w 103"/>
              <a:gd name="T15" fmla="*/ 2147483647 h 220"/>
              <a:gd name="T16" fmla="*/ 2147483647 w 103"/>
              <a:gd name="T17" fmla="*/ 2147483647 h 220"/>
              <a:gd name="T18" fmla="*/ 2147483647 w 103"/>
              <a:gd name="T19" fmla="*/ 2147483647 h 220"/>
              <a:gd name="T20" fmla="*/ 2147483647 w 103"/>
              <a:gd name="T21" fmla="*/ 2147483647 h 220"/>
              <a:gd name="T22" fmla="*/ 2147483647 w 103"/>
              <a:gd name="T23" fmla="*/ 2147483647 h 220"/>
              <a:gd name="T24" fmla="*/ 2147483647 w 103"/>
              <a:gd name="T25" fmla="*/ 2147483647 h 220"/>
              <a:gd name="T26" fmla="*/ 2147483647 w 103"/>
              <a:gd name="T27" fmla="*/ 2147483647 h 220"/>
              <a:gd name="T28" fmla="*/ 2147483647 w 103"/>
              <a:gd name="T29" fmla="*/ 2147483647 h 220"/>
              <a:gd name="T30" fmla="*/ 2147483647 w 103"/>
              <a:gd name="T31" fmla="*/ 2147483647 h 220"/>
              <a:gd name="T32" fmla="*/ 2147483647 w 103"/>
              <a:gd name="T33" fmla="*/ 2147483647 h 220"/>
              <a:gd name="T34" fmla="*/ 2147483647 w 103"/>
              <a:gd name="T35" fmla="*/ 2147483647 h 220"/>
              <a:gd name="T36" fmla="*/ 2147483647 w 103"/>
              <a:gd name="T37" fmla="*/ 2147483647 h 220"/>
              <a:gd name="T38" fmla="*/ 2147483647 w 103"/>
              <a:gd name="T39" fmla="*/ 2147483647 h 220"/>
              <a:gd name="T40" fmla="*/ 2147483647 w 103"/>
              <a:gd name="T41" fmla="*/ 2147483647 h 220"/>
              <a:gd name="T42" fmla="*/ 2147483647 w 103"/>
              <a:gd name="T43" fmla="*/ 2147483647 h 220"/>
              <a:gd name="T44" fmla="*/ 2147483647 w 103"/>
              <a:gd name="T45" fmla="*/ 2147483647 h 220"/>
              <a:gd name="T46" fmla="*/ 2147483647 w 103"/>
              <a:gd name="T47" fmla="*/ 2147483647 h 220"/>
              <a:gd name="T48" fmla="*/ 2147483647 w 103"/>
              <a:gd name="T49" fmla="*/ 2147483647 h 220"/>
              <a:gd name="T50" fmla="*/ 2147483647 w 103"/>
              <a:gd name="T51" fmla="*/ 2147483647 h 220"/>
              <a:gd name="T52" fmla="*/ 2147483647 w 103"/>
              <a:gd name="T53" fmla="*/ 2147483647 h 220"/>
              <a:gd name="T54" fmla="*/ 2147483647 w 103"/>
              <a:gd name="T55" fmla="*/ 2147483647 h 220"/>
              <a:gd name="T56" fmla="*/ 2147483647 w 103"/>
              <a:gd name="T57" fmla="*/ 2147483647 h 220"/>
              <a:gd name="T58" fmla="*/ 2147483647 w 103"/>
              <a:gd name="T59" fmla="*/ 2147483647 h 220"/>
              <a:gd name="T60" fmla="*/ 2147483647 w 103"/>
              <a:gd name="T61" fmla="*/ 2147483647 h 220"/>
              <a:gd name="T62" fmla="*/ 2147483647 w 103"/>
              <a:gd name="T63" fmla="*/ 2147483647 h 220"/>
              <a:gd name="T64" fmla="*/ 2147483647 w 103"/>
              <a:gd name="T65" fmla="*/ 0 h 220"/>
              <a:gd name="T66" fmla="*/ 2147483647 w 103"/>
              <a:gd name="T67" fmla="*/ 2147483647 h 220"/>
              <a:gd name="T68" fmla="*/ 2147483647 w 103"/>
              <a:gd name="T69" fmla="*/ 2147483647 h 220"/>
              <a:gd name="T70" fmla="*/ 2147483647 w 103"/>
              <a:gd name="T71" fmla="*/ 2147483647 h 220"/>
              <a:gd name="T72" fmla="*/ 2147483647 w 103"/>
              <a:gd name="T73" fmla="*/ 2147483647 h 220"/>
              <a:gd name="T74" fmla="*/ 2147483647 w 103"/>
              <a:gd name="T75" fmla="*/ 2147483647 h 220"/>
              <a:gd name="T76" fmla="*/ 2147483647 w 103"/>
              <a:gd name="T77" fmla="*/ 2147483647 h 220"/>
              <a:gd name="T78" fmla="*/ 2147483647 w 103"/>
              <a:gd name="T79" fmla="*/ 2147483647 h 220"/>
              <a:gd name="T80" fmla="*/ 0 w 103"/>
              <a:gd name="T81" fmla="*/ 2147483647 h 22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03"/>
              <a:gd name="T124" fmla="*/ 0 h 220"/>
              <a:gd name="T125" fmla="*/ 103 w 103"/>
              <a:gd name="T126" fmla="*/ 220 h 220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03" h="220">
                <a:moveTo>
                  <a:pt x="0" y="120"/>
                </a:moveTo>
                <a:lnTo>
                  <a:pt x="0" y="138"/>
                </a:lnTo>
                <a:lnTo>
                  <a:pt x="4" y="155"/>
                </a:lnTo>
                <a:lnTo>
                  <a:pt x="12" y="171"/>
                </a:lnTo>
                <a:lnTo>
                  <a:pt x="22" y="185"/>
                </a:lnTo>
                <a:lnTo>
                  <a:pt x="35" y="197"/>
                </a:lnTo>
                <a:lnTo>
                  <a:pt x="50" y="207"/>
                </a:lnTo>
                <a:lnTo>
                  <a:pt x="66" y="215"/>
                </a:lnTo>
                <a:lnTo>
                  <a:pt x="83" y="219"/>
                </a:lnTo>
                <a:lnTo>
                  <a:pt x="89" y="220"/>
                </a:lnTo>
                <a:lnTo>
                  <a:pt x="94" y="218"/>
                </a:lnTo>
                <a:lnTo>
                  <a:pt x="98" y="215"/>
                </a:lnTo>
                <a:lnTo>
                  <a:pt x="100" y="211"/>
                </a:lnTo>
                <a:lnTo>
                  <a:pt x="100" y="205"/>
                </a:lnTo>
                <a:lnTo>
                  <a:pt x="99" y="200"/>
                </a:lnTo>
                <a:lnTo>
                  <a:pt x="96" y="196"/>
                </a:lnTo>
                <a:lnTo>
                  <a:pt x="91" y="193"/>
                </a:lnTo>
                <a:lnTo>
                  <a:pt x="74" y="187"/>
                </a:lnTo>
                <a:lnTo>
                  <a:pt x="58" y="178"/>
                </a:lnTo>
                <a:lnTo>
                  <a:pt x="45" y="167"/>
                </a:lnTo>
                <a:lnTo>
                  <a:pt x="36" y="154"/>
                </a:lnTo>
                <a:lnTo>
                  <a:pt x="30" y="138"/>
                </a:lnTo>
                <a:lnTo>
                  <a:pt x="27" y="121"/>
                </a:lnTo>
                <a:lnTo>
                  <a:pt x="27" y="103"/>
                </a:lnTo>
                <a:lnTo>
                  <a:pt x="32" y="83"/>
                </a:lnTo>
                <a:lnTo>
                  <a:pt x="39" y="69"/>
                </a:lnTo>
                <a:lnTo>
                  <a:pt x="51" y="56"/>
                </a:lnTo>
                <a:lnTo>
                  <a:pt x="63" y="43"/>
                </a:lnTo>
                <a:lnTo>
                  <a:pt x="77" y="31"/>
                </a:lnTo>
                <a:lnTo>
                  <a:pt x="89" y="21"/>
                </a:lnTo>
                <a:lnTo>
                  <a:pt x="98" y="12"/>
                </a:lnTo>
                <a:lnTo>
                  <a:pt x="103" y="5"/>
                </a:lnTo>
                <a:lnTo>
                  <a:pt x="103" y="0"/>
                </a:lnTo>
                <a:lnTo>
                  <a:pt x="92" y="4"/>
                </a:lnTo>
                <a:lnTo>
                  <a:pt x="77" y="12"/>
                </a:lnTo>
                <a:lnTo>
                  <a:pt x="61" y="25"/>
                </a:lnTo>
                <a:lnTo>
                  <a:pt x="44" y="40"/>
                </a:lnTo>
                <a:lnTo>
                  <a:pt x="29" y="57"/>
                </a:lnTo>
                <a:lnTo>
                  <a:pt x="16" y="77"/>
                </a:lnTo>
                <a:lnTo>
                  <a:pt x="6" y="98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585" name="Freeform 1092"/>
          <p:cNvSpPr>
            <a:spLocks/>
          </p:cNvSpPr>
          <p:nvPr/>
        </p:nvSpPr>
        <p:spPr bwMode="auto">
          <a:xfrm>
            <a:off x="6789738" y="5329238"/>
            <a:ext cx="44450" cy="65087"/>
          </a:xfrm>
          <a:custGeom>
            <a:avLst/>
            <a:gdLst>
              <a:gd name="T0" fmla="*/ 2147483647 w 220"/>
              <a:gd name="T1" fmla="*/ 2147483647 h 288"/>
              <a:gd name="T2" fmla="*/ 2147483647 w 220"/>
              <a:gd name="T3" fmla="*/ 2147483647 h 288"/>
              <a:gd name="T4" fmla="*/ 2147483647 w 220"/>
              <a:gd name="T5" fmla="*/ 2147483647 h 288"/>
              <a:gd name="T6" fmla="*/ 2147483647 w 220"/>
              <a:gd name="T7" fmla="*/ 2147483647 h 288"/>
              <a:gd name="T8" fmla="*/ 2147483647 w 220"/>
              <a:gd name="T9" fmla="*/ 2147483647 h 288"/>
              <a:gd name="T10" fmla="*/ 2147483647 w 220"/>
              <a:gd name="T11" fmla="*/ 2147483647 h 288"/>
              <a:gd name="T12" fmla="*/ 2147483647 w 220"/>
              <a:gd name="T13" fmla="*/ 2147483647 h 288"/>
              <a:gd name="T14" fmla="*/ 2147483647 w 220"/>
              <a:gd name="T15" fmla="*/ 2147483647 h 288"/>
              <a:gd name="T16" fmla="*/ 2147483647 w 220"/>
              <a:gd name="T17" fmla="*/ 2147483647 h 288"/>
              <a:gd name="T18" fmla="*/ 2147483647 w 220"/>
              <a:gd name="T19" fmla="*/ 2147483647 h 288"/>
              <a:gd name="T20" fmla="*/ 2147483647 w 220"/>
              <a:gd name="T21" fmla="*/ 2147483647 h 288"/>
              <a:gd name="T22" fmla="*/ 2147483647 w 220"/>
              <a:gd name="T23" fmla="*/ 2147483647 h 288"/>
              <a:gd name="T24" fmla="*/ 2147483647 w 220"/>
              <a:gd name="T25" fmla="*/ 2147483647 h 288"/>
              <a:gd name="T26" fmla="*/ 2147483647 w 220"/>
              <a:gd name="T27" fmla="*/ 2147483647 h 288"/>
              <a:gd name="T28" fmla="*/ 2147483647 w 220"/>
              <a:gd name="T29" fmla="*/ 2147483647 h 288"/>
              <a:gd name="T30" fmla="*/ 2147483647 w 220"/>
              <a:gd name="T31" fmla="*/ 2147483647 h 288"/>
              <a:gd name="T32" fmla="*/ 2147483647 w 220"/>
              <a:gd name="T33" fmla="*/ 2147483647 h 288"/>
              <a:gd name="T34" fmla="*/ 2147483647 w 220"/>
              <a:gd name="T35" fmla="*/ 2147483647 h 288"/>
              <a:gd name="T36" fmla="*/ 2147483647 w 220"/>
              <a:gd name="T37" fmla="*/ 2147483647 h 288"/>
              <a:gd name="T38" fmla="*/ 2147483647 w 220"/>
              <a:gd name="T39" fmla="*/ 2147483647 h 288"/>
              <a:gd name="T40" fmla="*/ 2147483647 w 220"/>
              <a:gd name="T41" fmla="*/ 2147483647 h 288"/>
              <a:gd name="T42" fmla="*/ 2147483647 w 220"/>
              <a:gd name="T43" fmla="*/ 2147483647 h 288"/>
              <a:gd name="T44" fmla="*/ 2147483647 w 220"/>
              <a:gd name="T45" fmla="*/ 2147483647 h 288"/>
              <a:gd name="T46" fmla="*/ 2147483647 w 220"/>
              <a:gd name="T47" fmla="*/ 2147483647 h 288"/>
              <a:gd name="T48" fmla="*/ 2147483647 w 220"/>
              <a:gd name="T49" fmla="*/ 2147483647 h 288"/>
              <a:gd name="T50" fmla="*/ 2147483647 w 220"/>
              <a:gd name="T51" fmla="*/ 2147483647 h 288"/>
              <a:gd name="T52" fmla="*/ 2147483647 w 220"/>
              <a:gd name="T53" fmla="*/ 2147483647 h 288"/>
              <a:gd name="T54" fmla="*/ 2147483647 w 220"/>
              <a:gd name="T55" fmla="*/ 2147483647 h 288"/>
              <a:gd name="T56" fmla="*/ 2147483647 w 220"/>
              <a:gd name="T57" fmla="*/ 2147483647 h 288"/>
              <a:gd name="T58" fmla="*/ 2147483647 w 220"/>
              <a:gd name="T59" fmla="*/ 0 h 288"/>
              <a:gd name="T60" fmla="*/ 2147483647 w 220"/>
              <a:gd name="T61" fmla="*/ 2147483647 h 288"/>
              <a:gd name="T62" fmla="*/ 2147483647 w 220"/>
              <a:gd name="T63" fmla="*/ 2147483647 h 288"/>
              <a:gd name="T64" fmla="*/ 2147483647 w 220"/>
              <a:gd name="T65" fmla="*/ 2147483647 h 288"/>
              <a:gd name="T66" fmla="*/ 2147483647 w 220"/>
              <a:gd name="T67" fmla="*/ 2147483647 h 288"/>
              <a:gd name="T68" fmla="*/ 2147483647 w 220"/>
              <a:gd name="T69" fmla="*/ 2147483647 h 288"/>
              <a:gd name="T70" fmla="*/ 2147483647 w 220"/>
              <a:gd name="T71" fmla="*/ 2147483647 h 288"/>
              <a:gd name="T72" fmla="*/ 2147483647 w 220"/>
              <a:gd name="T73" fmla="*/ 2147483647 h 288"/>
              <a:gd name="T74" fmla="*/ 2147483647 w 220"/>
              <a:gd name="T75" fmla="*/ 2147483647 h 28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20"/>
              <a:gd name="T115" fmla="*/ 0 h 288"/>
              <a:gd name="T116" fmla="*/ 220 w 220"/>
              <a:gd name="T117" fmla="*/ 288 h 288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20" h="288">
                <a:moveTo>
                  <a:pt x="179" y="108"/>
                </a:moveTo>
                <a:lnTo>
                  <a:pt x="186" y="115"/>
                </a:lnTo>
                <a:lnTo>
                  <a:pt x="191" y="124"/>
                </a:lnTo>
                <a:lnTo>
                  <a:pt x="196" y="133"/>
                </a:lnTo>
                <a:lnTo>
                  <a:pt x="200" y="143"/>
                </a:lnTo>
                <a:lnTo>
                  <a:pt x="202" y="153"/>
                </a:lnTo>
                <a:lnTo>
                  <a:pt x="201" y="163"/>
                </a:lnTo>
                <a:lnTo>
                  <a:pt x="199" y="174"/>
                </a:lnTo>
                <a:lnTo>
                  <a:pt x="193" y="184"/>
                </a:lnTo>
                <a:lnTo>
                  <a:pt x="186" y="194"/>
                </a:lnTo>
                <a:lnTo>
                  <a:pt x="178" y="204"/>
                </a:lnTo>
                <a:lnTo>
                  <a:pt x="168" y="213"/>
                </a:lnTo>
                <a:lnTo>
                  <a:pt x="159" y="221"/>
                </a:lnTo>
                <a:lnTo>
                  <a:pt x="148" y="229"/>
                </a:lnTo>
                <a:lnTo>
                  <a:pt x="138" y="237"/>
                </a:lnTo>
                <a:lnTo>
                  <a:pt x="127" y="246"/>
                </a:lnTo>
                <a:lnTo>
                  <a:pt x="118" y="255"/>
                </a:lnTo>
                <a:lnTo>
                  <a:pt x="115" y="258"/>
                </a:lnTo>
                <a:lnTo>
                  <a:pt x="112" y="263"/>
                </a:lnTo>
                <a:lnTo>
                  <a:pt x="110" y="267"/>
                </a:lnTo>
                <a:lnTo>
                  <a:pt x="108" y="271"/>
                </a:lnTo>
                <a:lnTo>
                  <a:pt x="107" y="276"/>
                </a:lnTo>
                <a:lnTo>
                  <a:pt x="107" y="280"/>
                </a:lnTo>
                <a:lnTo>
                  <a:pt x="109" y="284"/>
                </a:lnTo>
                <a:lnTo>
                  <a:pt x="112" y="287"/>
                </a:lnTo>
                <a:lnTo>
                  <a:pt x="117" y="288"/>
                </a:lnTo>
                <a:lnTo>
                  <a:pt x="121" y="288"/>
                </a:lnTo>
                <a:lnTo>
                  <a:pt x="124" y="287"/>
                </a:lnTo>
                <a:lnTo>
                  <a:pt x="127" y="284"/>
                </a:lnTo>
                <a:lnTo>
                  <a:pt x="138" y="271"/>
                </a:lnTo>
                <a:lnTo>
                  <a:pt x="149" y="261"/>
                </a:lnTo>
                <a:lnTo>
                  <a:pt x="161" y="250"/>
                </a:lnTo>
                <a:lnTo>
                  <a:pt x="173" y="239"/>
                </a:lnTo>
                <a:lnTo>
                  <a:pt x="185" y="229"/>
                </a:lnTo>
                <a:lnTo>
                  <a:pt x="196" y="217"/>
                </a:lnTo>
                <a:lnTo>
                  <a:pt x="206" y="204"/>
                </a:lnTo>
                <a:lnTo>
                  <a:pt x="213" y="190"/>
                </a:lnTo>
                <a:lnTo>
                  <a:pt x="219" y="173"/>
                </a:lnTo>
                <a:lnTo>
                  <a:pt x="220" y="157"/>
                </a:lnTo>
                <a:lnTo>
                  <a:pt x="218" y="141"/>
                </a:lnTo>
                <a:lnTo>
                  <a:pt x="212" y="125"/>
                </a:lnTo>
                <a:lnTo>
                  <a:pt x="204" y="111"/>
                </a:lnTo>
                <a:lnTo>
                  <a:pt x="194" y="97"/>
                </a:lnTo>
                <a:lnTo>
                  <a:pt x="182" y="86"/>
                </a:lnTo>
                <a:lnTo>
                  <a:pt x="168" y="77"/>
                </a:lnTo>
                <a:lnTo>
                  <a:pt x="158" y="70"/>
                </a:lnTo>
                <a:lnTo>
                  <a:pt x="146" y="64"/>
                </a:lnTo>
                <a:lnTo>
                  <a:pt x="134" y="56"/>
                </a:lnTo>
                <a:lnTo>
                  <a:pt x="122" y="50"/>
                </a:lnTo>
                <a:lnTo>
                  <a:pt x="109" y="43"/>
                </a:lnTo>
                <a:lnTo>
                  <a:pt x="96" y="36"/>
                </a:lnTo>
                <a:lnTo>
                  <a:pt x="83" y="29"/>
                </a:lnTo>
                <a:lnTo>
                  <a:pt x="70" y="22"/>
                </a:lnTo>
                <a:lnTo>
                  <a:pt x="59" y="17"/>
                </a:lnTo>
                <a:lnTo>
                  <a:pt x="47" y="12"/>
                </a:lnTo>
                <a:lnTo>
                  <a:pt x="36" y="7"/>
                </a:lnTo>
                <a:lnTo>
                  <a:pt x="26" y="4"/>
                </a:lnTo>
                <a:lnTo>
                  <a:pt x="18" y="1"/>
                </a:lnTo>
                <a:lnTo>
                  <a:pt x="10" y="0"/>
                </a:lnTo>
                <a:lnTo>
                  <a:pt x="4" y="0"/>
                </a:lnTo>
                <a:lnTo>
                  <a:pt x="0" y="2"/>
                </a:lnTo>
                <a:lnTo>
                  <a:pt x="9" y="7"/>
                </a:lnTo>
                <a:lnTo>
                  <a:pt x="20" y="13"/>
                </a:lnTo>
                <a:lnTo>
                  <a:pt x="31" y="18"/>
                </a:lnTo>
                <a:lnTo>
                  <a:pt x="42" y="23"/>
                </a:lnTo>
                <a:lnTo>
                  <a:pt x="54" y="29"/>
                </a:lnTo>
                <a:lnTo>
                  <a:pt x="65" y="34"/>
                </a:lnTo>
                <a:lnTo>
                  <a:pt x="77" y="40"/>
                </a:lnTo>
                <a:lnTo>
                  <a:pt x="88" y="47"/>
                </a:lnTo>
                <a:lnTo>
                  <a:pt x="101" y="53"/>
                </a:lnTo>
                <a:lnTo>
                  <a:pt x="112" y="60"/>
                </a:lnTo>
                <a:lnTo>
                  <a:pt x="124" y="66"/>
                </a:lnTo>
                <a:lnTo>
                  <a:pt x="136" y="74"/>
                </a:lnTo>
                <a:lnTo>
                  <a:pt x="147" y="82"/>
                </a:lnTo>
                <a:lnTo>
                  <a:pt x="158" y="90"/>
                </a:lnTo>
                <a:lnTo>
                  <a:pt x="168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586" name="Freeform 1093"/>
          <p:cNvSpPr>
            <a:spLocks/>
          </p:cNvSpPr>
          <p:nvPr/>
        </p:nvSpPr>
        <p:spPr bwMode="auto">
          <a:xfrm>
            <a:off x="6746875" y="5429250"/>
            <a:ext cx="169863" cy="112713"/>
          </a:xfrm>
          <a:custGeom>
            <a:avLst/>
            <a:gdLst>
              <a:gd name="T0" fmla="*/ 2147483647 w 1070"/>
              <a:gd name="T1" fmla="*/ 0 h 844"/>
              <a:gd name="T2" fmla="*/ 2147483647 w 1070"/>
              <a:gd name="T3" fmla="*/ 2147483647 h 844"/>
              <a:gd name="T4" fmla="*/ 2147483647 w 1070"/>
              <a:gd name="T5" fmla="*/ 2147483647 h 844"/>
              <a:gd name="T6" fmla="*/ 0 w 1070"/>
              <a:gd name="T7" fmla="*/ 2147483647 h 844"/>
              <a:gd name="T8" fmla="*/ 2147483647 w 1070"/>
              <a:gd name="T9" fmla="*/ 0 h 8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70"/>
              <a:gd name="T16" fmla="*/ 0 h 844"/>
              <a:gd name="T17" fmla="*/ 1070 w 1070"/>
              <a:gd name="T18" fmla="*/ 844 h 8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70" h="844">
                <a:moveTo>
                  <a:pt x="141" y="0"/>
                </a:moveTo>
                <a:lnTo>
                  <a:pt x="1070" y="194"/>
                </a:lnTo>
                <a:lnTo>
                  <a:pt x="919" y="844"/>
                </a:lnTo>
                <a:lnTo>
                  <a:pt x="0" y="624"/>
                </a:lnTo>
                <a:lnTo>
                  <a:pt x="141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87" name="Freeform 1094"/>
          <p:cNvSpPr>
            <a:spLocks/>
          </p:cNvSpPr>
          <p:nvPr/>
        </p:nvSpPr>
        <p:spPr bwMode="auto">
          <a:xfrm>
            <a:off x="6761163" y="5432425"/>
            <a:ext cx="130175" cy="44450"/>
          </a:xfrm>
          <a:custGeom>
            <a:avLst/>
            <a:gdLst>
              <a:gd name="T0" fmla="*/ 2147483647 w 819"/>
              <a:gd name="T1" fmla="*/ 0 h 333"/>
              <a:gd name="T2" fmla="*/ 2147483647 w 819"/>
              <a:gd name="T3" fmla="*/ 2147483647 h 333"/>
              <a:gd name="T4" fmla="*/ 2147483647 w 819"/>
              <a:gd name="T5" fmla="*/ 2147483647 h 333"/>
              <a:gd name="T6" fmla="*/ 0 w 819"/>
              <a:gd name="T7" fmla="*/ 2147483647 h 333"/>
              <a:gd name="T8" fmla="*/ 2147483647 w 819"/>
              <a:gd name="T9" fmla="*/ 0 h 33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19"/>
              <a:gd name="T16" fmla="*/ 0 h 333"/>
              <a:gd name="T17" fmla="*/ 819 w 819"/>
              <a:gd name="T18" fmla="*/ 333 h 33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19" h="333">
                <a:moveTo>
                  <a:pt x="97" y="0"/>
                </a:moveTo>
                <a:lnTo>
                  <a:pt x="819" y="139"/>
                </a:lnTo>
                <a:lnTo>
                  <a:pt x="172" y="98"/>
                </a:lnTo>
                <a:lnTo>
                  <a:pt x="0" y="333"/>
                </a:lnTo>
                <a:lnTo>
                  <a:pt x="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88" name="Freeform 1095"/>
          <p:cNvSpPr>
            <a:spLocks/>
          </p:cNvSpPr>
          <p:nvPr/>
        </p:nvSpPr>
        <p:spPr bwMode="auto">
          <a:xfrm>
            <a:off x="6729413" y="5564188"/>
            <a:ext cx="171450" cy="41275"/>
          </a:xfrm>
          <a:custGeom>
            <a:avLst/>
            <a:gdLst>
              <a:gd name="T0" fmla="*/ 2147483647 w 1083"/>
              <a:gd name="T1" fmla="*/ 0 h 306"/>
              <a:gd name="T2" fmla="*/ 2147483647 w 1083"/>
              <a:gd name="T3" fmla="*/ 2147483647 h 306"/>
              <a:gd name="T4" fmla="*/ 2147483647 w 1083"/>
              <a:gd name="T5" fmla="*/ 2147483647 h 306"/>
              <a:gd name="T6" fmla="*/ 0 w 1083"/>
              <a:gd name="T7" fmla="*/ 2147483647 h 306"/>
              <a:gd name="T8" fmla="*/ 2147483647 w 1083"/>
              <a:gd name="T9" fmla="*/ 0 h 3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83"/>
              <a:gd name="T16" fmla="*/ 0 h 306"/>
              <a:gd name="T17" fmla="*/ 1083 w 1083"/>
              <a:gd name="T18" fmla="*/ 306 h 3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83" h="306">
                <a:moveTo>
                  <a:pt x="34" y="0"/>
                </a:moveTo>
                <a:lnTo>
                  <a:pt x="1083" y="261"/>
                </a:lnTo>
                <a:lnTo>
                  <a:pt x="1055" y="306"/>
                </a:lnTo>
                <a:lnTo>
                  <a:pt x="0" y="28"/>
                </a:lnTo>
                <a:lnTo>
                  <a:pt x="34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89" name="Freeform 1096"/>
          <p:cNvSpPr>
            <a:spLocks/>
          </p:cNvSpPr>
          <p:nvPr/>
        </p:nvSpPr>
        <p:spPr bwMode="auto">
          <a:xfrm>
            <a:off x="6713538" y="5576888"/>
            <a:ext cx="173037" cy="41275"/>
          </a:xfrm>
          <a:custGeom>
            <a:avLst/>
            <a:gdLst>
              <a:gd name="T0" fmla="*/ 2147483647 w 1088"/>
              <a:gd name="T1" fmla="*/ 0 h 311"/>
              <a:gd name="T2" fmla="*/ 2147483647 w 1088"/>
              <a:gd name="T3" fmla="*/ 2147483647 h 311"/>
              <a:gd name="T4" fmla="*/ 2147483647 w 1088"/>
              <a:gd name="T5" fmla="*/ 2147483647 h 311"/>
              <a:gd name="T6" fmla="*/ 0 w 1088"/>
              <a:gd name="T7" fmla="*/ 2147483647 h 311"/>
              <a:gd name="T8" fmla="*/ 2147483647 w 1088"/>
              <a:gd name="T9" fmla="*/ 0 h 31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88"/>
              <a:gd name="T16" fmla="*/ 0 h 311"/>
              <a:gd name="T17" fmla="*/ 1088 w 1088"/>
              <a:gd name="T18" fmla="*/ 311 h 31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88" h="311">
                <a:moveTo>
                  <a:pt x="39" y="0"/>
                </a:moveTo>
                <a:lnTo>
                  <a:pt x="1088" y="260"/>
                </a:lnTo>
                <a:lnTo>
                  <a:pt x="1055" y="311"/>
                </a:lnTo>
                <a:lnTo>
                  <a:pt x="0" y="34"/>
                </a:lnTo>
                <a:lnTo>
                  <a:pt x="39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90" name="Freeform 1097"/>
          <p:cNvSpPr>
            <a:spLocks/>
          </p:cNvSpPr>
          <p:nvPr/>
        </p:nvSpPr>
        <p:spPr bwMode="auto">
          <a:xfrm>
            <a:off x="6740525" y="5614988"/>
            <a:ext cx="25400" cy="9525"/>
          </a:xfrm>
          <a:custGeom>
            <a:avLst/>
            <a:gdLst>
              <a:gd name="T0" fmla="*/ 2147483647 w 164"/>
              <a:gd name="T1" fmla="*/ 2147483647 h 72"/>
              <a:gd name="T2" fmla="*/ 2147483647 w 164"/>
              <a:gd name="T3" fmla="*/ 2147483647 h 72"/>
              <a:gd name="T4" fmla="*/ 2147483647 w 164"/>
              <a:gd name="T5" fmla="*/ 0 h 72"/>
              <a:gd name="T6" fmla="*/ 2147483647 w 164"/>
              <a:gd name="T7" fmla="*/ 0 h 72"/>
              <a:gd name="T8" fmla="*/ 2147483647 w 164"/>
              <a:gd name="T9" fmla="*/ 2147483647 h 72"/>
              <a:gd name="T10" fmla="*/ 2147483647 w 164"/>
              <a:gd name="T11" fmla="*/ 2147483647 h 72"/>
              <a:gd name="T12" fmla="*/ 2147483647 w 164"/>
              <a:gd name="T13" fmla="*/ 2147483647 h 72"/>
              <a:gd name="T14" fmla="*/ 2147483647 w 164"/>
              <a:gd name="T15" fmla="*/ 2147483647 h 72"/>
              <a:gd name="T16" fmla="*/ 2147483647 w 164"/>
              <a:gd name="T17" fmla="*/ 2147483647 h 72"/>
              <a:gd name="T18" fmla="*/ 2147483647 w 164"/>
              <a:gd name="T19" fmla="*/ 2147483647 h 72"/>
              <a:gd name="T20" fmla="*/ 2147483647 w 164"/>
              <a:gd name="T21" fmla="*/ 2147483647 h 72"/>
              <a:gd name="T22" fmla="*/ 2147483647 w 164"/>
              <a:gd name="T23" fmla="*/ 2147483647 h 72"/>
              <a:gd name="T24" fmla="*/ 2147483647 w 164"/>
              <a:gd name="T25" fmla="*/ 2147483647 h 72"/>
              <a:gd name="T26" fmla="*/ 2147483647 w 164"/>
              <a:gd name="T27" fmla="*/ 2147483647 h 72"/>
              <a:gd name="T28" fmla="*/ 2147483647 w 164"/>
              <a:gd name="T29" fmla="*/ 2147483647 h 72"/>
              <a:gd name="T30" fmla="*/ 2147483647 w 164"/>
              <a:gd name="T31" fmla="*/ 2147483647 h 72"/>
              <a:gd name="T32" fmla="*/ 2147483647 w 164"/>
              <a:gd name="T33" fmla="*/ 2147483647 h 72"/>
              <a:gd name="T34" fmla="*/ 2147483647 w 164"/>
              <a:gd name="T35" fmla="*/ 2147483647 h 72"/>
              <a:gd name="T36" fmla="*/ 2147483647 w 164"/>
              <a:gd name="T37" fmla="*/ 2147483647 h 72"/>
              <a:gd name="T38" fmla="*/ 2147483647 w 164"/>
              <a:gd name="T39" fmla="*/ 2147483647 h 72"/>
              <a:gd name="T40" fmla="*/ 2147483647 w 164"/>
              <a:gd name="T41" fmla="*/ 2147483647 h 72"/>
              <a:gd name="T42" fmla="*/ 2147483647 w 164"/>
              <a:gd name="T43" fmla="*/ 2147483647 h 72"/>
              <a:gd name="T44" fmla="*/ 2147483647 w 164"/>
              <a:gd name="T45" fmla="*/ 2147483647 h 72"/>
              <a:gd name="T46" fmla="*/ 2147483647 w 164"/>
              <a:gd name="T47" fmla="*/ 2147483647 h 72"/>
              <a:gd name="T48" fmla="*/ 2147483647 w 164"/>
              <a:gd name="T49" fmla="*/ 2147483647 h 72"/>
              <a:gd name="T50" fmla="*/ 2147483647 w 164"/>
              <a:gd name="T51" fmla="*/ 2147483647 h 72"/>
              <a:gd name="T52" fmla="*/ 2147483647 w 164"/>
              <a:gd name="T53" fmla="*/ 2147483647 h 72"/>
              <a:gd name="T54" fmla="*/ 2147483647 w 164"/>
              <a:gd name="T55" fmla="*/ 2147483647 h 72"/>
              <a:gd name="T56" fmla="*/ 2147483647 w 164"/>
              <a:gd name="T57" fmla="*/ 2147483647 h 72"/>
              <a:gd name="T58" fmla="*/ 0 w 164"/>
              <a:gd name="T59" fmla="*/ 2147483647 h 72"/>
              <a:gd name="T60" fmla="*/ 0 w 164"/>
              <a:gd name="T61" fmla="*/ 2147483647 h 72"/>
              <a:gd name="T62" fmla="*/ 2147483647 w 164"/>
              <a:gd name="T63" fmla="*/ 2147483647 h 72"/>
              <a:gd name="T64" fmla="*/ 2147483647 w 164"/>
              <a:gd name="T65" fmla="*/ 2147483647 h 7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64"/>
              <a:gd name="T100" fmla="*/ 0 h 72"/>
              <a:gd name="T101" fmla="*/ 164 w 164"/>
              <a:gd name="T102" fmla="*/ 72 h 7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64" h="72">
                <a:moveTo>
                  <a:pt x="16" y="1"/>
                </a:moveTo>
                <a:lnTo>
                  <a:pt x="21" y="1"/>
                </a:lnTo>
                <a:lnTo>
                  <a:pt x="35" y="0"/>
                </a:lnTo>
                <a:lnTo>
                  <a:pt x="54" y="0"/>
                </a:lnTo>
                <a:lnTo>
                  <a:pt x="78" y="2"/>
                </a:lnTo>
                <a:lnTo>
                  <a:pt x="104" y="7"/>
                </a:lnTo>
                <a:lnTo>
                  <a:pt x="128" y="17"/>
                </a:lnTo>
                <a:lnTo>
                  <a:pt x="149" y="31"/>
                </a:lnTo>
                <a:lnTo>
                  <a:pt x="164" y="51"/>
                </a:lnTo>
                <a:lnTo>
                  <a:pt x="164" y="52"/>
                </a:lnTo>
                <a:lnTo>
                  <a:pt x="164" y="57"/>
                </a:lnTo>
                <a:lnTo>
                  <a:pt x="163" y="62"/>
                </a:lnTo>
                <a:lnTo>
                  <a:pt x="161" y="67"/>
                </a:lnTo>
                <a:lnTo>
                  <a:pt x="156" y="71"/>
                </a:lnTo>
                <a:lnTo>
                  <a:pt x="149" y="72"/>
                </a:lnTo>
                <a:lnTo>
                  <a:pt x="138" y="71"/>
                </a:lnTo>
                <a:lnTo>
                  <a:pt x="124" y="65"/>
                </a:lnTo>
                <a:lnTo>
                  <a:pt x="124" y="63"/>
                </a:lnTo>
                <a:lnTo>
                  <a:pt x="123" y="59"/>
                </a:lnTo>
                <a:lnTo>
                  <a:pt x="120" y="52"/>
                </a:lnTo>
                <a:lnTo>
                  <a:pt x="113" y="45"/>
                </a:lnTo>
                <a:lnTo>
                  <a:pt x="100" y="38"/>
                </a:lnTo>
                <a:lnTo>
                  <a:pt x="81" y="32"/>
                </a:lnTo>
                <a:lnTo>
                  <a:pt x="55" y="29"/>
                </a:lnTo>
                <a:lnTo>
                  <a:pt x="20" y="29"/>
                </a:lnTo>
                <a:lnTo>
                  <a:pt x="18" y="29"/>
                </a:lnTo>
                <a:lnTo>
                  <a:pt x="14" y="27"/>
                </a:lnTo>
                <a:lnTo>
                  <a:pt x="9" y="25"/>
                </a:lnTo>
                <a:lnTo>
                  <a:pt x="4" y="22"/>
                </a:lnTo>
                <a:lnTo>
                  <a:pt x="0" y="18"/>
                </a:lnTo>
                <a:lnTo>
                  <a:pt x="0" y="14"/>
                </a:lnTo>
                <a:lnTo>
                  <a:pt x="5" y="7"/>
                </a:lnTo>
                <a:lnTo>
                  <a:pt x="16" y="1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91" name="Freeform 1098"/>
          <p:cNvSpPr>
            <a:spLocks/>
          </p:cNvSpPr>
          <p:nvPr/>
        </p:nvSpPr>
        <p:spPr bwMode="auto">
          <a:xfrm>
            <a:off x="6745288" y="5546725"/>
            <a:ext cx="23812" cy="14288"/>
          </a:xfrm>
          <a:custGeom>
            <a:avLst/>
            <a:gdLst>
              <a:gd name="T0" fmla="*/ 2147483647 w 146"/>
              <a:gd name="T1" fmla="*/ 0 h 109"/>
              <a:gd name="T2" fmla="*/ 2147483647 w 146"/>
              <a:gd name="T3" fmla="*/ 0 h 109"/>
              <a:gd name="T4" fmla="*/ 2147483647 w 146"/>
              <a:gd name="T5" fmla="*/ 2147483647 h 109"/>
              <a:gd name="T6" fmla="*/ 2147483647 w 146"/>
              <a:gd name="T7" fmla="*/ 2147483647 h 109"/>
              <a:gd name="T8" fmla="*/ 2147483647 w 146"/>
              <a:gd name="T9" fmla="*/ 2147483647 h 109"/>
              <a:gd name="T10" fmla="*/ 2147483647 w 146"/>
              <a:gd name="T11" fmla="*/ 2147483647 h 109"/>
              <a:gd name="T12" fmla="*/ 2147483647 w 146"/>
              <a:gd name="T13" fmla="*/ 2147483647 h 109"/>
              <a:gd name="T14" fmla="*/ 0 w 146"/>
              <a:gd name="T15" fmla="*/ 2147483647 h 109"/>
              <a:gd name="T16" fmla="*/ 2147483647 w 146"/>
              <a:gd name="T17" fmla="*/ 2147483647 h 109"/>
              <a:gd name="T18" fmla="*/ 2147483647 w 146"/>
              <a:gd name="T19" fmla="*/ 2147483647 h 109"/>
              <a:gd name="T20" fmla="*/ 2147483647 w 146"/>
              <a:gd name="T21" fmla="*/ 2147483647 h 109"/>
              <a:gd name="T22" fmla="*/ 2147483647 w 146"/>
              <a:gd name="T23" fmla="*/ 2147483647 h 109"/>
              <a:gd name="T24" fmla="*/ 2147483647 w 146"/>
              <a:gd name="T25" fmla="*/ 2147483647 h 109"/>
              <a:gd name="T26" fmla="*/ 2147483647 w 146"/>
              <a:gd name="T27" fmla="*/ 2147483647 h 109"/>
              <a:gd name="T28" fmla="*/ 2147483647 w 146"/>
              <a:gd name="T29" fmla="*/ 2147483647 h 109"/>
              <a:gd name="T30" fmla="*/ 2147483647 w 146"/>
              <a:gd name="T31" fmla="*/ 2147483647 h 109"/>
              <a:gd name="T32" fmla="*/ 2147483647 w 146"/>
              <a:gd name="T33" fmla="*/ 2147483647 h 109"/>
              <a:gd name="T34" fmla="*/ 2147483647 w 146"/>
              <a:gd name="T35" fmla="*/ 2147483647 h 109"/>
              <a:gd name="T36" fmla="*/ 2147483647 w 146"/>
              <a:gd name="T37" fmla="*/ 0 h 109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6"/>
              <a:gd name="T58" fmla="*/ 0 h 109"/>
              <a:gd name="T59" fmla="*/ 146 w 146"/>
              <a:gd name="T60" fmla="*/ 109 h 109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6" h="109">
                <a:moveTo>
                  <a:pt x="45" y="0"/>
                </a:moveTo>
                <a:lnTo>
                  <a:pt x="42" y="0"/>
                </a:lnTo>
                <a:lnTo>
                  <a:pt x="35" y="3"/>
                </a:lnTo>
                <a:lnTo>
                  <a:pt x="26" y="7"/>
                </a:lnTo>
                <a:lnTo>
                  <a:pt x="15" y="14"/>
                </a:lnTo>
                <a:lnTo>
                  <a:pt x="6" y="24"/>
                </a:lnTo>
                <a:lnTo>
                  <a:pt x="1" y="39"/>
                </a:lnTo>
                <a:lnTo>
                  <a:pt x="0" y="59"/>
                </a:lnTo>
                <a:lnTo>
                  <a:pt x="6" y="85"/>
                </a:lnTo>
                <a:lnTo>
                  <a:pt x="85" y="109"/>
                </a:lnTo>
                <a:lnTo>
                  <a:pt x="84" y="104"/>
                </a:lnTo>
                <a:lnTo>
                  <a:pt x="84" y="93"/>
                </a:lnTo>
                <a:lnTo>
                  <a:pt x="84" y="76"/>
                </a:lnTo>
                <a:lnTo>
                  <a:pt x="87" y="58"/>
                </a:lnTo>
                <a:lnTo>
                  <a:pt x="93" y="40"/>
                </a:lnTo>
                <a:lnTo>
                  <a:pt x="104" y="27"/>
                </a:lnTo>
                <a:lnTo>
                  <a:pt x="121" y="20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92" name="Freeform 1099"/>
          <p:cNvSpPr>
            <a:spLocks/>
          </p:cNvSpPr>
          <p:nvPr/>
        </p:nvSpPr>
        <p:spPr bwMode="auto">
          <a:xfrm>
            <a:off x="6877050" y="5572125"/>
            <a:ext cx="23813" cy="14288"/>
          </a:xfrm>
          <a:custGeom>
            <a:avLst/>
            <a:gdLst>
              <a:gd name="T0" fmla="*/ 2147483647 w 146"/>
              <a:gd name="T1" fmla="*/ 0 h 107"/>
              <a:gd name="T2" fmla="*/ 2147483647 w 146"/>
              <a:gd name="T3" fmla="*/ 0 h 107"/>
              <a:gd name="T4" fmla="*/ 2147483647 w 146"/>
              <a:gd name="T5" fmla="*/ 2147483647 h 107"/>
              <a:gd name="T6" fmla="*/ 2147483647 w 146"/>
              <a:gd name="T7" fmla="*/ 2147483647 h 107"/>
              <a:gd name="T8" fmla="*/ 2147483647 w 146"/>
              <a:gd name="T9" fmla="*/ 2147483647 h 107"/>
              <a:gd name="T10" fmla="*/ 2147483647 w 146"/>
              <a:gd name="T11" fmla="*/ 2147483647 h 107"/>
              <a:gd name="T12" fmla="*/ 0 w 146"/>
              <a:gd name="T13" fmla="*/ 2147483647 h 107"/>
              <a:gd name="T14" fmla="*/ 0 w 146"/>
              <a:gd name="T15" fmla="*/ 2147483647 h 107"/>
              <a:gd name="T16" fmla="*/ 2147483647 w 146"/>
              <a:gd name="T17" fmla="*/ 2147483647 h 107"/>
              <a:gd name="T18" fmla="*/ 2147483647 w 146"/>
              <a:gd name="T19" fmla="*/ 2147483647 h 107"/>
              <a:gd name="T20" fmla="*/ 2147483647 w 146"/>
              <a:gd name="T21" fmla="*/ 2147483647 h 107"/>
              <a:gd name="T22" fmla="*/ 2147483647 w 146"/>
              <a:gd name="T23" fmla="*/ 2147483647 h 107"/>
              <a:gd name="T24" fmla="*/ 2147483647 w 146"/>
              <a:gd name="T25" fmla="*/ 2147483647 h 107"/>
              <a:gd name="T26" fmla="*/ 2147483647 w 146"/>
              <a:gd name="T27" fmla="*/ 2147483647 h 107"/>
              <a:gd name="T28" fmla="*/ 2147483647 w 146"/>
              <a:gd name="T29" fmla="*/ 2147483647 h 107"/>
              <a:gd name="T30" fmla="*/ 2147483647 w 146"/>
              <a:gd name="T31" fmla="*/ 2147483647 h 107"/>
              <a:gd name="T32" fmla="*/ 2147483647 w 146"/>
              <a:gd name="T33" fmla="*/ 2147483647 h 107"/>
              <a:gd name="T34" fmla="*/ 2147483647 w 146"/>
              <a:gd name="T35" fmla="*/ 2147483647 h 107"/>
              <a:gd name="T36" fmla="*/ 2147483647 w 146"/>
              <a:gd name="T37" fmla="*/ 0 h 107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6"/>
              <a:gd name="T58" fmla="*/ 0 h 107"/>
              <a:gd name="T59" fmla="*/ 146 w 146"/>
              <a:gd name="T60" fmla="*/ 107 h 107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6" h="107">
                <a:moveTo>
                  <a:pt x="45" y="0"/>
                </a:moveTo>
                <a:lnTo>
                  <a:pt x="42" y="0"/>
                </a:lnTo>
                <a:lnTo>
                  <a:pt x="35" y="2"/>
                </a:lnTo>
                <a:lnTo>
                  <a:pt x="25" y="6"/>
                </a:lnTo>
                <a:lnTo>
                  <a:pt x="15" y="12"/>
                </a:lnTo>
                <a:lnTo>
                  <a:pt x="6" y="23"/>
                </a:lnTo>
                <a:lnTo>
                  <a:pt x="0" y="38"/>
                </a:lnTo>
                <a:lnTo>
                  <a:pt x="0" y="58"/>
                </a:lnTo>
                <a:lnTo>
                  <a:pt x="6" y="85"/>
                </a:lnTo>
                <a:lnTo>
                  <a:pt x="84" y="107"/>
                </a:lnTo>
                <a:lnTo>
                  <a:pt x="83" y="103"/>
                </a:lnTo>
                <a:lnTo>
                  <a:pt x="83" y="91"/>
                </a:lnTo>
                <a:lnTo>
                  <a:pt x="83" y="75"/>
                </a:lnTo>
                <a:lnTo>
                  <a:pt x="86" y="56"/>
                </a:lnTo>
                <a:lnTo>
                  <a:pt x="92" y="40"/>
                </a:lnTo>
                <a:lnTo>
                  <a:pt x="103" y="27"/>
                </a:lnTo>
                <a:lnTo>
                  <a:pt x="121" y="19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93" name="Freeform 1100"/>
          <p:cNvSpPr>
            <a:spLocks/>
          </p:cNvSpPr>
          <p:nvPr/>
        </p:nvSpPr>
        <p:spPr bwMode="auto">
          <a:xfrm>
            <a:off x="6770688" y="5549900"/>
            <a:ext cx="100012" cy="25400"/>
          </a:xfrm>
          <a:custGeom>
            <a:avLst/>
            <a:gdLst>
              <a:gd name="T0" fmla="*/ 0 w 629"/>
              <a:gd name="T1" fmla="*/ 2147483647 h 182"/>
              <a:gd name="T2" fmla="*/ 2147483647 w 629"/>
              <a:gd name="T3" fmla="*/ 2147483647 h 182"/>
              <a:gd name="T4" fmla="*/ 2147483647 w 629"/>
              <a:gd name="T5" fmla="*/ 2147483647 h 182"/>
              <a:gd name="T6" fmla="*/ 2147483647 w 629"/>
              <a:gd name="T7" fmla="*/ 0 h 182"/>
              <a:gd name="T8" fmla="*/ 0 w 629"/>
              <a:gd name="T9" fmla="*/ 2147483647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29"/>
              <a:gd name="T16" fmla="*/ 0 h 182"/>
              <a:gd name="T17" fmla="*/ 629 w 629"/>
              <a:gd name="T18" fmla="*/ 182 h 1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29" h="182">
                <a:moveTo>
                  <a:pt x="0" y="40"/>
                </a:moveTo>
                <a:lnTo>
                  <a:pt x="601" y="182"/>
                </a:lnTo>
                <a:lnTo>
                  <a:pt x="629" y="142"/>
                </a:lnTo>
                <a:lnTo>
                  <a:pt x="29" y="0"/>
                </a:lnTo>
                <a:lnTo>
                  <a:pt x="0" y="4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94" name="Freeform 1101"/>
          <p:cNvSpPr>
            <a:spLocks/>
          </p:cNvSpPr>
          <p:nvPr/>
        </p:nvSpPr>
        <p:spPr bwMode="auto">
          <a:xfrm>
            <a:off x="6770688" y="5561013"/>
            <a:ext cx="95250" cy="22225"/>
          </a:xfrm>
          <a:custGeom>
            <a:avLst/>
            <a:gdLst>
              <a:gd name="T0" fmla="*/ 0 w 606"/>
              <a:gd name="T1" fmla="*/ 2147483647 h 170"/>
              <a:gd name="T2" fmla="*/ 2147483647 w 606"/>
              <a:gd name="T3" fmla="*/ 2147483647 h 170"/>
              <a:gd name="T4" fmla="*/ 2147483647 w 606"/>
              <a:gd name="T5" fmla="*/ 2147483647 h 170"/>
              <a:gd name="T6" fmla="*/ 2147483647 w 606"/>
              <a:gd name="T7" fmla="*/ 0 h 170"/>
              <a:gd name="T8" fmla="*/ 0 w 606"/>
              <a:gd name="T9" fmla="*/ 2147483647 h 1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6"/>
              <a:gd name="T16" fmla="*/ 0 h 170"/>
              <a:gd name="T17" fmla="*/ 606 w 606"/>
              <a:gd name="T18" fmla="*/ 170 h 1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95" name="Freeform 1102"/>
          <p:cNvSpPr>
            <a:spLocks/>
          </p:cNvSpPr>
          <p:nvPr/>
        </p:nvSpPr>
        <p:spPr bwMode="auto">
          <a:xfrm>
            <a:off x="6770688" y="5545138"/>
            <a:ext cx="95250" cy="22225"/>
          </a:xfrm>
          <a:custGeom>
            <a:avLst/>
            <a:gdLst>
              <a:gd name="T0" fmla="*/ 0 w 606"/>
              <a:gd name="T1" fmla="*/ 2147483647 h 170"/>
              <a:gd name="T2" fmla="*/ 2147483647 w 606"/>
              <a:gd name="T3" fmla="*/ 2147483647 h 170"/>
              <a:gd name="T4" fmla="*/ 2147483647 w 606"/>
              <a:gd name="T5" fmla="*/ 2147483647 h 170"/>
              <a:gd name="T6" fmla="*/ 2147483647 w 606"/>
              <a:gd name="T7" fmla="*/ 0 h 170"/>
              <a:gd name="T8" fmla="*/ 0 w 606"/>
              <a:gd name="T9" fmla="*/ 2147483647 h 1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6"/>
              <a:gd name="T16" fmla="*/ 0 h 170"/>
              <a:gd name="T17" fmla="*/ 606 w 606"/>
              <a:gd name="T18" fmla="*/ 170 h 1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02596" name="Group 1103"/>
          <p:cNvGrpSpPr>
            <a:grpSpLocks/>
          </p:cNvGrpSpPr>
          <p:nvPr/>
        </p:nvGrpSpPr>
        <p:grpSpPr bwMode="auto">
          <a:xfrm>
            <a:off x="6189663" y="5181600"/>
            <a:ext cx="338137" cy="282575"/>
            <a:chOff x="3899" y="3264"/>
            <a:chExt cx="213" cy="178"/>
          </a:xfrm>
        </p:grpSpPr>
        <p:sp>
          <p:nvSpPr>
            <p:cNvPr id="102876" name="Freeform 1104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0 w 1913"/>
                <a:gd name="T1" fmla="*/ 0 h 1606"/>
                <a:gd name="T2" fmla="*/ 0 w 1913"/>
                <a:gd name="T3" fmla="*/ 0 h 1606"/>
                <a:gd name="T4" fmla="*/ 0 w 1913"/>
                <a:gd name="T5" fmla="*/ 0 h 1606"/>
                <a:gd name="T6" fmla="*/ 0 w 1913"/>
                <a:gd name="T7" fmla="*/ 0 h 1606"/>
                <a:gd name="T8" fmla="*/ 0 w 1913"/>
                <a:gd name="T9" fmla="*/ 0 h 1606"/>
                <a:gd name="T10" fmla="*/ 0 w 1913"/>
                <a:gd name="T11" fmla="*/ 0 h 1606"/>
                <a:gd name="T12" fmla="*/ 0 w 1913"/>
                <a:gd name="T13" fmla="*/ 0 h 1606"/>
                <a:gd name="T14" fmla="*/ 0 w 1913"/>
                <a:gd name="T15" fmla="*/ 0 h 1606"/>
                <a:gd name="T16" fmla="*/ 0 w 1913"/>
                <a:gd name="T17" fmla="*/ 0 h 1606"/>
                <a:gd name="T18" fmla="*/ 0 w 1913"/>
                <a:gd name="T19" fmla="*/ 0 h 1606"/>
                <a:gd name="T20" fmla="*/ 0 w 1913"/>
                <a:gd name="T21" fmla="*/ 0 h 1606"/>
                <a:gd name="T22" fmla="*/ 0 w 1913"/>
                <a:gd name="T23" fmla="*/ 0 h 1606"/>
                <a:gd name="T24" fmla="*/ 0 w 1913"/>
                <a:gd name="T25" fmla="*/ 0 h 1606"/>
                <a:gd name="T26" fmla="*/ 0 w 1913"/>
                <a:gd name="T27" fmla="*/ 0 h 1606"/>
                <a:gd name="T28" fmla="*/ 0 w 1913"/>
                <a:gd name="T29" fmla="*/ 0 h 1606"/>
                <a:gd name="T30" fmla="*/ 0 w 1913"/>
                <a:gd name="T31" fmla="*/ 0 h 1606"/>
                <a:gd name="T32" fmla="*/ 0 w 1913"/>
                <a:gd name="T33" fmla="*/ 0 h 1606"/>
                <a:gd name="T34" fmla="*/ 0 w 1913"/>
                <a:gd name="T35" fmla="*/ 0 h 1606"/>
                <a:gd name="T36" fmla="*/ 0 w 1913"/>
                <a:gd name="T37" fmla="*/ 0 h 1606"/>
                <a:gd name="T38" fmla="*/ 0 w 1913"/>
                <a:gd name="T39" fmla="*/ 0 h 1606"/>
                <a:gd name="T40" fmla="*/ 0 w 1913"/>
                <a:gd name="T41" fmla="*/ 0 h 1606"/>
                <a:gd name="T42" fmla="*/ 0 w 1913"/>
                <a:gd name="T43" fmla="*/ 0 h 1606"/>
                <a:gd name="T44" fmla="*/ 0 w 1913"/>
                <a:gd name="T45" fmla="*/ 0 h 1606"/>
                <a:gd name="T46" fmla="*/ 0 w 1913"/>
                <a:gd name="T47" fmla="*/ 0 h 1606"/>
                <a:gd name="T48" fmla="*/ 0 w 1913"/>
                <a:gd name="T49" fmla="*/ 0 h 1606"/>
                <a:gd name="T50" fmla="*/ 0 w 1913"/>
                <a:gd name="T51" fmla="*/ 0 h 1606"/>
                <a:gd name="T52" fmla="*/ 0 w 1913"/>
                <a:gd name="T53" fmla="*/ 0 h 1606"/>
                <a:gd name="T54" fmla="*/ 0 w 1913"/>
                <a:gd name="T55" fmla="*/ 0 h 1606"/>
                <a:gd name="T56" fmla="*/ 0 w 1913"/>
                <a:gd name="T57" fmla="*/ 0 h 1606"/>
                <a:gd name="T58" fmla="*/ 0 w 1913"/>
                <a:gd name="T59" fmla="*/ 0 h 1606"/>
                <a:gd name="T60" fmla="*/ 0 w 1913"/>
                <a:gd name="T61" fmla="*/ 0 h 1606"/>
                <a:gd name="T62" fmla="*/ 0 w 1913"/>
                <a:gd name="T63" fmla="*/ 0 h 1606"/>
                <a:gd name="T64" fmla="*/ 0 w 1913"/>
                <a:gd name="T65" fmla="*/ 0 h 1606"/>
                <a:gd name="T66" fmla="*/ 0 w 1913"/>
                <a:gd name="T67" fmla="*/ 0 h 1606"/>
                <a:gd name="T68" fmla="*/ 0 w 1913"/>
                <a:gd name="T69" fmla="*/ 0 h 1606"/>
                <a:gd name="T70" fmla="*/ 0 w 1913"/>
                <a:gd name="T71" fmla="*/ 0 h 1606"/>
                <a:gd name="T72" fmla="*/ 0 w 1913"/>
                <a:gd name="T73" fmla="*/ 0 h 1606"/>
                <a:gd name="T74" fmla="*/ 0 w 1913"/>
                <a:gd name="T75" fmla="*/ 0 h 1606"/>
                <a:gd name="T76" fmla="*/ 0 w 1913"/>
                <a:gd name="T77" fmla="*/ 0 h 160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913"/>
                <a:gd name="T118" fmla="*/ 0 h 1606"/>
                <a:gd name="T119" fmla="*/ 1913 w 1913"/>
                <a:gd name="T120" fmla="*/ 1606 h 160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77" name="Freeform 1105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0 w 614"/>
                <a:gd name="T1" fmla="*/ 0 h 697"/>
                <a:gd name="T2" fmla="*/ 0 w 614"/>
                <a:gd name="T3" fmla="*/ 0 h 697"/>
                <a:gd name="T4" fmla="*/ 0 w 614"/>
                <a:gd name="T5" fmla="*/ 0 h 697"/>
                <a:gd name="T6" fmla="*/ 0 w 614"/>
                <a:gd name="T7" fmla="*/ 0 h 697"/>
                <a:gd name="T8" fmla="*/ 0 w 614"/>
                <a:gd name="T9" fmla="*/ 0 h 697"/>
                <a:gd name="T10" fmla="*/ 0 w 614"/>
                <a:gd name="T11" fmla="*/ 0 h 697"/>
                <a:gd name="T12" fmla="*/ 0 w 614"/>
                <a:gd name="T13" fmla="*/ 0 h 697"/>
                <a:gd name="T14" fmla="*/ 0 w 614"/>
                <a:gd name="T15" fmla="*/ 0 h 697"/>
                <a:gd name="T16" fmla="*/ 0 w 614"/>
                <a:gd name="T17" fmla="*/ 0 h 697"/>
                <a:gd name="T18" fmla="*/ 0 w 614"/>
                <a:gd name="T19" fmla="*/ 0 h 697"/>
                <a:gd name="T20" fmla="*/ 0 w 614"/>
                <a:gd name="T21" fmla="*/ 0 h 697"/>
                <a:gd name="T22" fmla="*/ 0 w 614"/>
                <a:gd name="T23" fmla="*/ 0 h 697"/>
                <a:gd name="T24" fmla="*/ 0 w 614"/>
                <a:gd name="T25" fmla="*/ 0 h 697"/>
                <a:gd name="T26" fmla="*/ 0 w 614"/>
                <a:gd name="T27" fmla="*/ 0 h 697"/>
                <a:gd name="T28" fmla="*/ 0 w 614"/>
                <a:gd name="T29" fmla="*/ 0 h 697"/>
                <a:gd name="T30" fmla="*/ 0 w 614"/>
                <a:gd name="T31" fmla="*/ 0 h 697"/>
                <a:gd name="T32" fmla="*/ 0 w 614"/>
                <a:gd name="T33" fmla="*/ 0 h 697"/>
                <a:gd name="T34" fmla="*/ 0 w 614"/>
                <a:gd name="T35" fmla="*/ 0 h 697"/>
                <a:gd name="T36" fmla="*/ 0 w 614"/>
                <a:gd name="T37" fmla="*/ 0 h 697"/>
                <a:gd name="T38" fmla="*/ 0 w 614"/>
                <a:gd name="T39" fmla="*/ 0 h 697"/>
                <a:gd name="T40" fmla="*/ 0 w 614"/>
                <a:gd name="T41" fmla="*/ 0 h 697"/>
                <a:gd name="T42" fmla="*/ 0 w 614"/>
                <a:gd name="T43" fmla="*/ 0 h 697"/>
                <a:gd name="T44" fmla="*/ 0 w 614"/>
                <a:gd name="T45" fmla="*/ 0 h 697"/>
                <a:gd name="T46" fmla="*/ 0 w 614"/>
                <a:gd name="T47" fmla="*/ 0 h 697"/>
                <a:gd name="T48" fmla="*/ 0 w 614"/>
                <a:gd name="T49" fmla="*/ 0 h 697"/>
                <a:gd name="T50" fmla="*/ 0 w 614"/>
                <a:gd name="T51" fmla="*/ 0 h 697"/>
                <a:gd name="T52" fmla="*/ 0 w 614"/>
                <a:gd name="T53" fmla="*/ 0 h 697"/>
                <a:gd name="T54" fmla="*/ 0 w 614"/>
                <a:gd name="T55" fmla="*/ 0 h 697"/>
                <a:gd name="T56" fmla="*/ 0 w 614"/>
                <a:gd name="T57" fmla="*/ 0 h 697"/>
                <a:gd name="T58" fmla="*/ 0 w 614"/>
                <a:gd name="T59" fmla="*/ 0 h 697"/>
                <a:gd name="T60" fmla="*/ 0 w 614"/>
                <a:gd name="T61" fmla="*/ 0 h 697"/>
                <a:gd name="T62" fmla="*/ 0 w 614"/>
                <a:gd name="T63" fmla="*/ 0 h 697"/>
                <a:gd name="T64" fmla="*/ 0 w 614"/>
                <a:gd name="T65" fmla="*/ 0 h 697"/>
                <a:gd name="T66" fmla="*/ 0 w 614"/>
                <a:gd name="T67" fmla="*/ 0 h 697"/>
                <a:gd name="T68" fmla="*/ 0 w 614"/>
                <a:gd name="T69" fmla="*/ 0 h 697"/>
                <a:gd name="T70" fmla="*/ 0 w 614"/>
                <a:gd name="T71" fmla="*/ 0 h 697"/>
                <a:gd name="T72" fmla="*/ 0 w 614"/>
                <a:gd name="T73" fmla="*/ 0 h 697"/>
                <a:gd name="T74" fmla="*/ 0 w 614"/>
                <a:gd name="T75" fmla="*/ 0 h 697"/>
                <a:gd name="T76" fmla="*/ 0 w 614"/>
                <a:gd name="T77" fmla="*/ 0 h 697"/>
                <a:gd name="T78" fmla="*/ 0 w 614"/>
                <a:gd name="T79" fmla="*/ 0 h 697"/>
                <a:gd name="T80" fmla="*/ 0 w 614"/>
                <a:gd name="T81" fmla="*/ 0 h 697"/>
                <a:gd name="T82" fmla="*/ 0 w 614"/>
                <a:gd name="T83" fmla="*/ 0 h 697"/>
                <a:gd name="T84" fmla="*/ 0 w 614"/>
                <a:gd name="T85" fmla="*/ 0 h 697"/>
                <a:gd name="T86" fmla="*/ 0 w 614"/>
                <a:gd name="T87" fmla="*/ 0 h 697"/>
                <a:gd name="T88" fmla="*/ 0 w 614"/>
                <a:gd name="T89" fmla="*/ 0 h 697"/>
                <a:gd name="T90" fmla="*/ 0 w 614"/>
                <a:gd name="T91" fmla="*/ 0 h 697"/>
                <a:gd name="T92" fmla="*/ 0 w 614"/>
                <a:gd name="T93" fmla="*/ 0 h 697"/>
                <a:gd name="T94" fmla="*/ 0 w 614"/>
                <a:gd name="T95" fmla="*/ 0 h 697"/>
                <a:gd name="T96" fmla="*/ 0 w 614"/>
                <a:gd name="T97" fmla="*/ 0 h 69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14"/>
                <a:gd name="T148" fmla="*/ 0 h 697"/>
                <a:gd name="T149" fmla="*/ 614 w 614"/>
                <a:gd name="T150" fmla="*/ 697 h 69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78" name="Freeform 1106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0 w 1014"/>
                <a:gd name="T1" fmla="*/ 0 h 693"/>
                <a:gd name="T2" fmla="*/ 0 w 1014"/>
                <a:gd name="T3" fmla="*/ 0 h 693"/>
                <a:gd name="T4" fmla="*/ 0 w 1014"/>
                <a:gd name="T5" fmla="*/ 0 h 693"/>
                <a:gd name="T6" fmla="*/ 0 w 1014"/>
                <a:gd name="T7" fmla="*/ 0 h 693"/>
                <a:gd name="T8" fmla="*/ 0 w 1014"/>
                <a:gd name="T9" fmla="*/ 0 h 693"/>
                <a:gd name="T10" fmla="*/ 0 w 1014"/>
                <a:gd name="T11" fmla="*/ 0 h 693"/>
                <a:gd name="T12" fmla="*/ 0 w 1014"/>
                <a:gd name="T13" fmla="*/ 0 h 693"/>
                <a:gd name="T14" fmla="*/ 0 w 1014"/>
                <a:gd name="T15" fmla="*/ 0 h 693"/>
                <a:gd name="T16" fmla="*/ 0 w 1014"/>
                <a:gd name="T17" fmla="*/ 0 h 693"/>
                <a:gd name="T18" fmla="*/ 0 w 1014"/>
                <a:gd name="T19" fmla="*/ 0 h 693"/>
                <a:gd name="T20" fmla="*/ 0 w 1014"/>
                <a:gd name="T21" fmla="*/ 0 h 693"/>
                <a:gd name="T22" fmla="*/ 0 w 1014"/>
                <a:gd name="T23" fmla="*/ 0 h 693"/>
                <a:gd name="T24" fmla="*/ 0 w 1014"/>
                <a:gd name="T25" fmla="*/ 0 h 693"/>
                <a:gd name="T26" fmla="*/ 0 w 1014"/>
                <a:gd name="T27" fmla="*/ 0 h 693"/>
                <a:gd name="T28" fmla="*/ 0 w 1014"/>
                <a:gd name="T29" fmla="*/ 0 h 693"/>
                <a:gd name="T30" fmla="*/ 0 w 1014"/>
                <a:gd name="T31" fmla="*/ 0 h 693"/>
                <a:gd name="T32" fmla="*/ 0 w 1014"/>
                <a:gd name="T33" fmla="*/ 0 h 693"/>
                <a:gd name="T34" fmla="*/ 0 w 1014"/>
                <a:gd name="T35" fmla="*/ 0 h 693"/>
                <a:gd name="T36" fmla="*/ 0 w 1014"/>
                <a:gd name="T37" fmla="*/ 0 h 693"/>
                <a:gd name="T38" fmla="*/ 0 w 1014"/>
                <a:gd name="T39" fmla="*/ 0 h 693"/>
                <a:gd name="T40" fmla="*/ 0 w 1014"/>
                <a:gd name="T41" fmla="*/ 0 h 693"/>
                <a:gd name="T42" fmla="*/ 0 w 1014"/>
                <a:gd name="T43" fmla="*/ 0 h 693"/>
                <a:gd name="T44" fmla="*/ 0 w 1014"/>
                <a:gd name="T45" fmla="*/ 0 h 693"/>
                <a:gd name="T46" fmla="*/ 0 w 1014"/>
                <a:gd name="T47" fmla="*/ 0 h 693"/>
                <a:gd name="T48" fmla="*/ 0 w 1014"/>
                <a:gd name="T49" fmla="*/ 0 h 693"/>
                <a:gd name="T50" fmla="*/ 0 w 1014"/>
                <a:gd name="T51" fmla="*/ 0 h 693"/>
                <a:gd name="T52" fmla="*/ 0 w 1014"/>
                <a:gd name="T53" fmla="*/ 0 h 693"/>
                <a:gd name="T54" fmla="*/ 0 w 1014"/>
                <a:gd name="T55" fmla="*/ 0 h 693"/>
                <a:gd name="T56" fmla="*/ 0 w 1014"/>
                <a:gd name="T57" fmla="*/ 0 h 693"/>
                <a:gd name="T58" fmla="*/ 0 w 1014"/>
                <a:gd name="T59" fmla="*/ 0 h 693"/>
                <a:gd name="T60" fmla="*/ 0 w 1014"/>
                <a:gd name="T61" fmla="*/ 0 h 693"/>
                <a:gd name="T62" fmla="*/ 0 w 1014"/>
                <a:gd name="T63" fmla="*/ 0 h 693"/>
                <a:gd name="T64" fmla="*/ 0 w 1014"/>
                <a:gd name="T65" fmla="*/ 0 h 693"/>
                <a:gd name="T66" fmla="*/ 0 w 1014"/>
                <a:gd name="T67" fmla="*/ 0 h 693"/>
                <a:gd name="T68" fmla="*/ 0 w 1014"/>
                <a:gd name="T69" fmla="*/ 0 h 693"/>
                <a:gd name="T70" fmla="*/ 0 w 1014"/>
                <a:gd name="T71" fmla="*/ 0 h 693"/>
                <a:gd name="T72" fmla="*/ 0 w 1014"/>
                <a:gd name="T73" fmla="*/ 0 h 693"/>
                <a:gd name="T74" fmla="*/ 0 w 1014"/>
                <a:gd name="T75" fmla="*/ 0 h 693"/>
                <a:gd name="T76" fmla="*/ 0 w 1014"/>
                <a:gd name="T77" fmla="*/ 0 h 693"/>
                <a:gd name="T78" fmla="*/ 0 w 1014"/>
                <a:gd name="T79" fmla="*/ 0 h 693"/>
                <a:gd name="T80" fmla="*/ 0 w 1014"/>
                <a:gd name="T81" fmla="*/ 0 h 693"/>
                <a:gd name="T82" fmla="*/ 0 w 1014"/>
                <a:gd name="T83" fmla="*/ 0 h 693"/>
                <a:gd name="T84" fmla="*/ 0 w 1014"/>
                <a:gd name="T85" fmla="*/ 0 h 693"/>
                <a:gd name="T86" fmla="*/ 0 w 1014"/>
                <a:gd name="T87" fmla="*/ 0 h 693"/>
                <a:gd name="T88" fmla="*/ 0 w 1014"/>
                <a:gd name="T89" fmla="*/ 0 h 693"/>
                <a:gd name="T90" fmla="*/ 0 w 1014"/>
                <a:gd name="T91" fmla="*/ 0 h 693"/>
                <a:gd name="T92" fmla="*/ 0 w 1014"/>
                <a:gd name="T93" fmla="*/ 0 h 693"/>
                <a:gd name="T94" fmla="*/ 0 w 1014"/>
                <a:gd name="T95" fmla="*/ 0 h 693"/>
                <a:gd name="T96" fmla="*/ 0 w 1014"/>
                <a:gd name="T97" fmla="*/ 0 h 693"/>
                <a:gd name="T98" fmla="*/ 0 w 1014"/>
                <a:gd name="T99" fmla="*/ 0 h 693"/>
                <a:gd name="T100" fmla="*/ 0 w 1014"/>
                <a:gd name="T101" fmla="*/ 0 h 693"/>
                <a:gd name="T102" fmla="*/ 0 w 1014"/>
                <a:gd name="T103" fmla="*/ 0 h 693"/>
                <a:gd name="T104" fmla="*/ 0 w 1014"/>
                <a:gd name="T105" fmla="*/ 0 h 693"/>
                <a:gd name="T106" fmla="*/ 0 w 1014"/>
                <a:gd name="T107" fmla="*/ 0 h 69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14"/>
                <a:gd name="T163" fmla="*/ 0 h 693"/>
                <a:gd name="T164" fmla="*/ 1014 w 1014"/>
                <a:gd name="T165" fmla="*/ 693 h 693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79" name="Freeform 1107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0 w 745"/>
                <a:gd name="T1" fmla="*/ 0 h 240"/>
                <a:gd name="T2" fmla="*/ 0 w 745"/>
                <a:gd name="T3" fmla="*/ 0 h 240"/>
                <a:gd name="T4" fmla="*/ 0 w 745"/>
                <a:gd name="T5" fmla="*/ 0 h 240"/>
                <a:gd name="T6" fmla="*/ 0 w 745"/>
                <a:gd name="T7" fmla="*/ 0 h 240"/>
                <a:gd name="T8" fmla="*/ 0 w 745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5"/>
                <a:gd name="T16" fmla="*/ 0 h 240"/>
                <a:gd name="T17" fmla="*/ 745 w 745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80" name="Freeform 1108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0 w 319"/>
                <a:gd name="T1" fmla="*/ 0 h 109"/>
                <a:gd name="T2" fmla="*/ 0 w 319"/>
                <a:gd name="T3" fmla="*/ 0 h 109"/>
                <a:gd name="T4" fmla="*/ 0 w 319"/>
                <a:gd name="T5" fmla="*/ 0 h 109"/>
                <a:gd name="T6" fmla="*/ 0 w 319"/>
                <a:gd name="T7" fmla="*/ 0 h 109"/>
                <a:gd name="T8" fmla="*/ 0 w 319"/>
                <a:gd name="T9" fmla="*/ 0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9"/>
                <a:gd name="T16" fmla="*/ 0 h 109"/>
                <a:gd name="T17" fmla="*/ 319 w 319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81" name="Freeform 1109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0 w 213"/>
                <a:gd name="T1" fmla="*/ 0 h 81"/>
                <a:gd name="T2" fmla="*/ 0 w 213"/>
                <a:gd name="T3" fmla="*/ 0 h 81"/>
                <a:gd name="T4" fmla="*/ 0 w 213"/>
                <a:gd name="T5" fmla="*/ 0 h 81"/>
                <a:gd name="T6" fmla="*/ 0 w 213"/>
                <a:gd name="T7" fmla="*/ 0 h 81"/>
                <a:gd name="T8" fmla="*/ 0 w 213"/>
                <a:gd name="T9" fmla="*/ 0 h 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"/>
                <a:gd name="T16" fmla="*/ 0 h 81"/>
                <a:gd name="T17" fmla="*/ 213 w 213"/>
                <a:gd name="T18" fmla="*/ 81 h 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82" name="Freeform 1110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0 h 415"/>
                <a:gd name="T2" fmla="*/ 0 w 1254"/>
                <a:gd name="T3" fmla="*/ 0 h 415"/>
                <a:gd name="T4" fmla="*/ 0 w 1254"/>
                <a:gd name="T5" fmla="*/ 0 h 415"/>
                <a:gd name="T6" fmla="*/ 0 w 1254"/>
                <a:gd name="T7" fmla="*/ 0 h 415"/>
                <a:gd name="T8" fmla="*/ 0 w 1254"/>
                <a:gd name="T9" fmla="*/ 0 h 415"/>
                <a:gd name="T10" fmla="*/ 0 w 1254"/>
                <a:gd name="T11" fmla="*/ 0 h 415"/>
                <a:gd name="T12" fmla="*/ 0 w 1254"/>
                <a:gd name="T13" fmla="*/ 0 h 415"/>
                <a:gd name="T14" fmla="*/ 0 w 1254"/>
                <a:gd name="T15" fmla="*/ 0 h 415"/>
                <a:gd name="T16" fmla="*/ 0 w 1254"/>
                <a:gd name="T17" fmla="*/ 0 h 415"/>
                <a:gd name="T18" fmla="*/ 0 w 1254"/>
                <a:gd name="T19" fmla="*/ 0 h 415"/>
                <a:gd name="T20" fmla="*/ 0 w 1254"/>
                <a:gd name="T21" fmla="*/ 0 h 415"/>
                <a:gd name="T22" fmla="*/ 0 w 1254"/>
                <a:gd name="T23" fmla="*/ 0 h 415"/>
                <a:gd name="T24" fmla="*/ 0 w 1254"/>
                <a:gd name="T25" fmla="*/ 0 h 415"/>
                <a:gd name="T26" fmla="*/ 0 w 1254"/>
                <a:gd name="T27" fmla="*/ 0 h 415"/>
                <a:gd name="T28" fmla="*/ 0 w 1254"/>
                <a:gd name="T29" fmla="*/ 0 h 415"/>
                <a:gd name="T30" fmla="*/ 0 w 1254"/>
                <a:gd name="T31" fmla="*/ 0 h 415"/>
                <a:gd name="T32" fmla="*/ 0 w 1254"/>
                <a:gd name="T33" fmla="*/ 0 h 415"/>
                <a:gd name="T34" fmla="*/ 0 w 1254"/>
                <a:gd name="T35" fmla="*/ 0 h 415"/>
                <a:gd name="T36" fmla="*/ 0 w 1254"/>
                <a:gd name="T37" fmla="*/ 0 h 415"/>
                <a:gd name="T38" fmla="*/ 0 w 1254"/>
                <a:gd name="T39" fmla="*/ 0 h 415"/>
                <a:gd name="T40" fmla="*/ 0 w 1254"/>
                <a:gd name="T41" fmla="*/ 0 h 415"/>
                <a:gd name="T42" fmla="*/ 0 w 1254"/>
                <a:gd name="T43" fmla="*/ 0 h 415"/>
                <a:gd name="T44" fmla="*/ 0 w 1254"/>
                <a:gd name="T45" fmla="*/ 0 h 415"/>
                <a:gd name="T46" fmla="*/ 0 w 1254"/>
                <a:gd name="T47" fmla="*/ 0 h 415"/>
                <a:gd name="T48" fmla="*/ 0 w 1254"/>
                <a:gd name="T49" fmla="*/ 0 h 415"/>
                <a:gd name="T50" fmla="*/ 0 w 1254"/>
                <a:gd name="T51" fmla="*/ 0 h 415"/>
                <a:gd name="T52" fmla="*/ 0 w 1254"/>
                <a:gd name="T53" fmla="*/ 0 h 415"/>
                <a:gd name="T54" fmla="*/ 0 w 1254"/>
                <a:gd name="T55" fmla="*/ 0 h 415"/>
                <a:gd name="T56" fmla="*/ 0 w 1254"/>
                <a:gd name="T57" fmla="*/ 0 h 415"/>
                <a:gd name="T58" fmla="*/ 0 w 1254"/>
                <a:gd name="T59" fmla="*/ 0 h 415"/>
                <a:gd name="T60" fmla="*/ 0 w 1254"/>
                <a:gd name="T61" fmla="*/ 0 h 415"/>
                <a:gd name="T62" fmla="*/ 0 w 1254"/>
                <a:gd name="T63" fmla="*/ 0 h 415"/>
                <a:gd name="T64" fmla="*/ 0 w 1254"/>
                <a:gd name="T65" fmla="*/ 0 h 415"/>
                <a:gd name="T66" fmla="*/ 0 w 1254"/>
                <a:gd name="T67" fmla="*/ 0 h 415"/>
                <a:gd name="T68" fmla="*/ 0 w 1254"/>
                <a:gd name="T69" fmla="*/ 0 h 41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54"/>
                <a:gd name="T106" fmla="*/ 0 h 415"/>
                <a:gd name="T107" fmla="*/ 1254 w 1254"/>
                <a:gd name="T108" fmla="*/ 415 h 41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83" name="Freeform 1111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0 w 447"/>
                <a:gd name="T1" fmla="*/ 0 h 198"/>
                <a:gd name="T2" fmla="*/ 0 w 447"/>
                <a:gd name="T3" fmla="*/ 0 h 198"/>
                <a:gd name="T4" fmla="*/ 0 w 447"/>
                <a:gd name="T5" fmla="*/ 0 h 198"/>
                <a:gd name="T6" fmla="*/ 0 w 447"/>
                <a:gd name="T7" fmla="*/ 0 h 198"/>
                <a:gd name="T8" fmla="*/ 0 w 447"/>
                <a:gd name="T9" fmla="*/ 0 h 198"/>
                <a:gd name="T10" fmla="*/ 0 w 447"/>
                <a:gd name="T11" fmla="*/ 0 h 1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47"/>
                <a:gd name="T19" fmla="*/ 0 h 198"/>
                <a:gd name="T20" fmla="*/ 447 w 447"/>
                <a:gd name="T21" fmla="*/ 198 h 19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84" name="Freeform 1112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0 w 238"/>
                <a:gd name="T1" fmla="*/ 0 h 947"/>
                <a:gd name="T2" fmla="*/ 0 w 238"/>
                <a:gd name="T3" fmla="*/ 0 h 947"/>
                <a:gd name="T4" fmla="*/ 0 w 238"/>
                <a:gd name="T5" fmla="*/ 0 h 947"/>
                <a:gd name="T6" fmla="*/ 0 w 238"/>
                <a:gd name="T7" fmla="*/ 0 h 947"/>
                <a:gd name="T8" fmla="*/ 0 w 238"/>
                <a:gd name="T9" fmla="*/ 0 h 947"/>
                <a:gd name="T10" fmla="*/ 0 w 238"/>
                <a:gd name="T11" fmla="*/ 0 h 947"/>
                <a:gd name="T12" fmla="*/ 0 w 238"/>
                <a:gd name="T13" fmla="*/ 0 h 947"/>
                <a:gd name="T14" fmla="*/ 0 w 238"/>
                <a:gd name="T15" fmla="*/ 0 h 947"/>
                <a:gd name="T16" fmla="*/ 0 w 238"/>
                <a:gd name="T17" fmla="*/ 0 h 947"/>
                <a:gd name="T18" fmla="*/ 0 w 238"/>
                <a:gd name="T19" fmla="*/ 0 h 947"/>
                <a:gd name="T20" fmla="*/ 0 w 238"/>
                <a:gd name="T21" fmla="*/ 0 h 947"/>
                <a:gd name="T22" fmla="*/ 0 w 238"/>
                <a:gd name="T23" fmla="*/ 0 h 947"/>
                <a:gd name="T24" fmla="*/ 0 w 238"/>
                <a:gd name="T25" fmla="*/ 0 h 947"/>
                <a:gd name="T26" fmla="*/ 0 w 238"/>
                <a:gd name="T27" fmla="*/ 0 h 947"/>
                <a:gd name="T28" fmla="*/ 0 w 238"/>
                <a:gd name="T29" fmla="*/ 0 h 947"/>
                <a:gd name="T30" fmla="*/ 0 w 238"/>
                <a:gd name="T31" fmla="*/ 0 h 947"/>
                <a:gd name="T32" fmla="*/ 0 w 238"/>
                <a:gd name="T33" fmla="*/ 0 h 947"/>
                <a:gd name="T34" fmla="*/ 0 w 238"/>
                <a:gd name="T35" fmla="*/ 0 h 947"/>
                <a:gd name="T36" fmla="*/ 0 w 238"/>
                <a:gd name="T37" fmla="*/ 0 h 947"/>
                <a:gd name="T38" fmla="*/ 0 w 238"/>
                <a:gd name="T39" fmla="*/ 0 h 947"/>
                <a:gd name="T40" fmla="*/ 0 w 238"/>
                <a:gd name="T41" fmla="*/ 0 h 947"/>
                <a:gd name="T42" fmla="*/ 0 w 238"/>
                <a:gd name="T43" fmla="*/ 0 h 947"/>
                <a:gd name="T44" fmla="*/ 0 w 238"/>
                <a:gd name="T45" fmla="*/ 0 h 947"/>
                <a:gd name="T46" fmla="*/ 0 w 238"/>
                <a:gd name="T47" fmla="*/ 0 h 947"/>
                <a:gd name="T48" fmla="*/ 0 w 238"/>
                <a:gd name="T49" fmla="*/ 0 h 947"/>
                <a:gd name="T50" fmla="*/ 0 w 238"/>
                <a:gd name="T51" fmla="*/ 0 h 947"/>
                <a:gd name="T52" fmla="*/ 0 w 238"/>
                <a:gd name="T53" fmla="*/ 0 h 947"/>
                <a:gd name="T54" fmla="*/ 0 w 238"/>
                <a:gd name="T55" fmla="*/ 0 h 947"/>
                <a:gd name="T56" fmla="*/ 0 w 238"/>
                <a:gd name="T57" fmla="*/ 0 h 947"/>
                <a:gd name="T58" fmla="*/ 0 w 238"/>
                <a:gd name="T59" fmla="*/ 0 h 947"/>
                <a:gd name="T60" fmla="*/ 0 w 238"/>
                <a:gd name="T61" fmla="*/ 0 h 947"/>
                <a:gd name="T62" fmla="*/ 0 w 238"/>
                <a:gd name="T63" fmla="*/ 0 h 947"/>
                <a:gd name="T64" fmla="*/ 0 w 238"/>
                <a:gd name="T65" fmla="*/ 0 h 947"/>
                <a:gd name="T66" fmla="*/ 0 w 238"/>
                <a:gd name="T67" fmla="*/ 0 h 947"/>
                <a:gd name="T68" fmla="*/ 0 w 238"/>
                <a:gd name="T69" fmla="*/ 0 h 94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38"/>
                <a:gd name="T106" fmla="*/ 0 h 947"/>
                <a:gd name="T107" fmla="*/ 238 w 238"/>
                <a:gd name="T108" fmla="*/ 947 h 94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85" name="Freeform 1113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0 w 203"/>
                <a:gd name="T1" fmla="*/ 0 h 799"/>
                <a:gd name="T2" fmla="*/ 0 w 203"/>
                <a:gd name="T3" fmla="*/ 0 h 799"/>
                <a:gd name="T4" fmla="*/ 0 w 203"/>
                <a:gd name="T5" fmla="*/ 0 h 799"/>
                <a:gd name="T6" fmla="*/ 0 w 203"/>
                <a:gd name="T7" fmla="*/ 0 h 799"/>
                <a:gd name="T8" fmla="*/ 0 w 203"/>
                <a:gd name="T9" fmla="*/ 0 h 799"/>
                <a:gd name="T10" fmla="*/ 0 w 203"/>
                <a:gd name="T11" fmla="*/ 0 h 799"/>
                <a:gd name="T12" fmla="*/ 0 w 203"/>
                <a:gd name="T13" fmla="*/ 0 h 799"/>
                <a:gd name="T14" fmla="*/ 0 w 203"/>
                <a:gd name="T15" fmla="*/ 0 h 799"/>
                <a:gd name="T16" fmla="*/ 0 w 203"/>
                <a:gd name="T17" fmla="*/ 0 h 799"/>
                <a:gd name="T18" fmla="*/ 0 w 203"/>
                <a:gd name="T19" fmla="*/ 0 h 799"/>
                <a:gd name="T20" fmla="*/ 0 w 203"/>
                <a:gd name="T21" fmla="*/ 0 h 799"/>
                <a:gd name="T22" fmla="*/ 0 w 203"/>
                <a:gd name="T23" fmla="*/ 0 h 799"/>
                <a:gd name="T24" fmla="*/ 0 w 203"/>
                <a:gd name="T25" fmla="*/ 0 h 799"/>
                <a:gd name="T26" fmla="*/ 0 w 203"/>
                <a:gd name="T27" fmla="*/ 0 h 799"/>
                <a:gd name="T28" fmla="*/ 0 w 203"/>
                <a:gd name="T29" fmla="*/ 0 h 799"/>
                <a:gd name="T30" fmla="*/ 0 w 203"/>
                <a:gd name="T31" fmla="*/ 0 h 799"/>
                <a:gd name="T32" fmla="*/ 0 w 203"/>
                <a:gd name="T33" fmla="*/ 0 h 799"/>
                <a:gd name="T34" fmla="*/ 0 w 203"/>
                <a:gd name="T35" fmla="*/ 0 h 799"/>
                <a:gd name="T36" fmla="*/ 0 w 203"/>
                <a:gd name="T37" fmla="*/ 0 h 799"/>
                <a:gd name="T38" fmla="*/ 0 w 203"/>
                <a:gd name="T39" fmla="*/ 0 h 799"/>
                <a:gd name="T40" fmla="*/ 0 w 203"/>
                <a:gd name="T41" fmla="*/ 0 h 799"/>
                <a:gd name="T42" fmla="*/ 0 w 203"/>
                <a:gd name="T43" fmla="*/ 0 h 799"/>
                <a:gd name="T44" fmla="*/ 0 w 203"/>
                <a:gd name="T45" fmla="*/ 0 h 799"/>
                <a:gd name="T46" fmla="*/ 0 w 203"/>
                <a:gd name="T47" fmla="*/ 0 h 799"/>
                <a:gd name="T48" fmla="*/ 0 w 203"/>
                <a:gd name="T49" fmla="*/ 0 h 799"/>
                <a:gd name="T50" fmla="*/ 0 w 203"/>
                <a:gd name="T51" fmla="*/ 0 h 799"/>
                <a:gd name="T52" fmla="*/ 0 w 203"/>
                <a:gd name="T53" fmla="*/ 0 h 799"/>
                <a:gd name="T54" fmla="*/ 0 w 203"/>
                <a:gd name="T55" fmla="*/ 0 h 799"/>
                <a:gd name="T56" fmla="*/ 0 w 203"/>
                <a:gd name="T57" fmla="*/ 0 h 799"/>
                <a:gd name="T58" fmla="*/ 0 w 203"/>
                <a:gd name="T59" fmla="*/ 0 h 799"/>
                <a:gd name="T60" fmla="*/ 0 w 203"/>
                <a:gd name="T61" fmla="*/ 0 h 799"/>
                <a:gd name="T62" fmla="*/ 0 w 203"/>
                <a:gd name="T63" fmla="*/ 0 h 799"/>
                <a:gd name="T64" fmla="*/ 0 w 203"/>
                <a:gd name="T65" fmla="*/ 0 h 799"/>
                <a:gd name="T66" fmla="*/ 0 w 203"/>
                <a:gd name="T67" fmla="*/ 0 h 799"/>
                <a:gd name="T68" fmla="*/ 0 w 203"/>
                <a:gd name="T69" fmla="*/ 0 h 79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03"/>
                <a:gd name="T106" fmla="*/ 0 h 799"/>
                <a:gd name="T107" fmla="*/ 203 w 203"/>
                <a:gd name="T108" fmla="*/ 799 h 79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86" name="Freeform 1114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0 w 171"/>
                <a:gd name="T1" fmla="*/ 0 h 650"/>
                <a:gd name="T2" fmla="*/ 0 w 171"/>
                <a:gd name="T3" fmla="*/ 0 h 650"/>
                <a:gd name="T4" fmla="*/ 0 w 171"/>
                <a:gd name="T5" fmla="*/ 0 h 650"/>
                <a:gd name="T6" fmla="*/ 0 w 171"/>
                <a:gd name="T7" fmla="*/ 0 h 650"/>
                <a:gd name="T8" fmla="*/ 0 w 171"/>
                <a:gd name="T9" fmla="*/ 0 h 650"/>
                <a:gd name="T10" fmla="*/ 0 w 171"/>
                <a:gd name="T11" fmla="*/ 0 h 650"/>
                <a:gd name="T12" fmla="*/ 0 w 171"/>
                <a:gd name="T13" fmla="*/ 0 h 650"/>
                <a:gd name="T14" fmla="*/ 0 w 171"/>
                <a:gd name="T15" fmla="*/ 0 h 650"/>
                <a:gd name="T16" fmla="*/ 0 w 171"/>
                <a:gd name="T17" fmla="*/ 0 h 650"/>
                <a:gd name="T18" fmla="*/ 0 w 171"/>
                <a:gd name="T19" fmla="*/ 0 h 650"/>
                <a:gd name="T20" fmla="*/ 0 w 171"/>
                <a:gd name="T21" fmla="*/ 0 h 650"/>
                <a:gd name="T22" fmla="*/ 0 w 171"/>
                <a:gd name="T23" fmla="*/ 0 h 650"/>
                <a:gd name="T24" fmla="*/ 0 w 171"/>
                <a:gd name="T25" fmla="*/ 0 h 650"/>
                <a:gd name="T26" fmla="*/ 0 w 171"/>
                <a:gd name="T27" fmla="*/ 0 h 650"/>
                <a:gd name="T28" fmla="*/ 0 w 171"/>
                <a:gd name="T29" fmla="*/ 0 h 650"/>
                <a:gd name="T30" fmla="*/ 0 w 171"/>
                <a:gd name="T31" fmla="*/ 0 h 650"/>
                <a:gd name="T32" fmla="*/ 0 w 171"/>
                <a:gd name="T33" fmla="*/ 0 h 650"/>
                <a:gd name="T34" fmla="*/ 0 w 171"/>
                <a:gd name="T35" fmla="*/ 0 h 650"/>
                <a:gd name="T36" fmla="*/ 0 w 171"/>
                <a:gd name="T37" fmla="*/ 0 h 650"/>
                <a:gd name="T38" fmla="*/ 0 w 171"/>
                <a:gd name="T39" fmla="*/ 0 h 650"/>
                <a:gd name="T40" fmla="*/ 0 w 171"/>
                <a:gd name="T41" fmla="*/ 0 h 650"/>
                <a:gd name="T42" fmla="*/ 0 w 171"/>
                <a:gd name="T43" fmla="*/ 0 h 650"/>
                <a:gd name="T44" fmla="*/ 0 w 171"/>
                <a:gd name="T45" fmla="*/ 0 h 650"/>
                <a:gd name="T46" fmla="*/ 0 w 171"/>
                <a:gd name="T47" fmla="*/ 0 h 650"/>
                <a:gd name="T48" fmla="*/ 0 w 171"/>
                <a:gd name="T49" fmla="*/ 0 h 650"/>
                <a:gd name="T50" fmla="*/ 0 w 171"/>
                <a:gd name="T51" fmla="*/ 0 h 650"/>
                <a:gd name="T52" fmla="*/ 0 w 171"/>
                <a:gd name="T53" fmla="*/ 0 h 650"/>
                <a:gd name="T54" fmla="*/ 0 w 171"/>
                <a:gd name="T55" fmla="*/ 0 h 650"/>
                <a:gd name="T56" fmla="*/ 0 w 171"/>
                <a:gd name="T57" fmla="*/ 0 h 650"/>
                <a:gd name="T58" fmla="*/ 0 w 171"/>
                <a:gd name="T59" fmla="*/ 0 h 650"/>
                <a:gd name="T60" fmla="*/ 0 w 171"/>
                <a:gd name="T61" fmla="*/ 0 h 650"/>
                <a:gd name="T62" fmla="*/ 0 w 171"/>
                <a:gd name="T63" fmla="*/ 0 h 650"/>
                <a:gd name="T64" fmla="*/ 0 w 171"/>
                <a:gd name="T65" fmla="*/ 0 h 650"/>
                <a:gd name="T66" fmla="*/ 0 w 171"/>
                <a:gd name="T67" fmla="*/ 0 h 650"/>
                <a:gd name="T68" fmla="*/ 0 w 171"/>
                <a:gd name="T69" fmla="*/ 0 h 65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71"/>
                <a:gd name="T106" fmla="*/ 0 h 650"/>
                <a:gd name="T107" fmla="*/ 171 w 171"/>
                <a:gd name="T108" fmla="*/ 650 h 65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87" name="Freeform 1115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0 w 138"/>
                <a:gd name="T1" fmla="*/ 0 h 502"/>
                <a:gd name="T2" fmla="*/ 0 w 138"/>
                <a:gd name="T3" fmla="*/ 0 h 502"/>
                <a:gd name="T4" fmla="*/ 0 w 138"/>
                <a:gd name="T5" fmla="*/ 0 h 502"/>
                <a:gd name="T6" fmla="*/ 0 w 138"/>
                <a:gd name="T7" fmla="*/ 0 h 502"/>
                <a:gd name="T8" fmla="*/ 0 w 138"/>
                <a:gd name="T9" fmla="*/ 0 h 502"/>
                <a:gd name="T10" fmla="*/ 0 w 138"/>
                <a:gd name="T11" fmla="*/ 0 h 502"/>
                <a:gd name="T12" fmla="*/ 0 w 138"/>
                <a:gd name="T13" fmla="*/ 0 h 502"/>
                <a:gd name="T14" fmla="*/ 0 w 138"/>
                <a:gd name="T15" fmla="*/ 0 h 502"/>
                <a:gd name="T16" fmla="*/ 0 w 138"/>
                <a:gd name="T17" fmla="*/ 0 h 502"/>
                <a:gd name="T18" fmla="*/ 0 w 138"/>
                <a:gd name="T19" fmla="*/ 0 h 502"/>
                <a:gd name="T20" fmla="*/ 0 w 138"/>
                <a:gd name="T21" fmla="*/ 0 h 502"/>
                <a:gd name="T22" fmla="*/ 0 w 138"/>
                <a:gd name="T23" fmla="*/ 0 h 502"/>
                <a:gd name="T24" fmla="*/ 0 w 138"/>
                <a:gd name="T25" fmla="*/ 0 h 502"/>
                <a:gd name="T26" fmla="*/ 0 w 138"/>
                <a:gd name="T27" fmla="*/ 0 h 502"/>
                <a:gd name="T28" fmla="*/ 0 w 138"/>
                <a:gd name="T29" fmla="*/ 0 h 502"/>
                <a:gd name="T30" fmla="*/ 0 w 138"/>
                <a:gd name="T31" fmla="*/ 0 h 502"/>
                <a:gd name="T32" fmla="*/ 0 w 138"/>
                <a:gd name="T33" fmla="*/ 0 h 502"/>
                <a:gd name="T34" fmla="*/ 0 w 138"/>
                <a:gd name="T35" fmla="*/ 0 h 502"/>
                <a:gd name="T36" fmla="*/ 0 w 138"/>
                <a:gd name="T37" fmla="*/ 0 h 50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38"/>
                <a:gd name="T58" fmla="*/ 0 h 502"/>
                <a:gd name="T59" fmla="*/ 138 w 138"/>
                <a:gd name="T60" fmla="*/ 502 h 50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88" name="Freeform 1116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0 w 104"/>
                <a:gd name="T1" fmla="*/ 0 h 353"/>
                <a:gd name="T2" fmla="*/ 0 w 104"/>
                <a:gd name="T3" fmla="*/ 0 h 353"/>
                <a:gd name="T4" fmla="*/ 0 w 104"/>
                <a:gd name="T5" fmla="*/ 0 h 353"/>
                <a:gd name="T6" fmla="*/ 0 w 104"/>
                <a:gd name="T7" fmla="*/ 0 h 353"/>
                <a:gd name="T8" fmla="*/ 0 w 104"/>
                <a:gd name="T9" fmla="*/ 0 h 353"/>
                <a:gd name="T10" fmla="*/ 0 w 104"/>
                <a:gd name="T11" fmla="*/ 0 h 353"/>
                <a:gd name="T12" fmla="*/ 0 w 104"/>
                <a:gd name="T13" fmla="*/ 0 h 353"/>
                <a:gd name="T14" fmla="*/ 0 w 104"/>
                <a:gd name="T15" fmla="*/ 0 h 353"/>
                <a:gd name="T16" fmla="*/ 0 w 104"/>
                <a:gd name="T17" fmla="*/ 0 h 353"/>
                <a:gd name="T18" fmla="*/ 0 w 104"/>
                <a:gd name="T19" fmla="*/ 0 h 353"/>
                <a:gd name="T20" fmla="*/ 0 w 104"/>
                <a:gd name="T21" fmla="*/ 0 h 353"/>
                <a:gd name="T22" fmla="*/ 0 w 104"/>
                <a:gd name="T23" fmla="*/ 0 h 353"/>
                <a:gd name="T24" fmla="*/ 0 w 104"/>
                <a:gd name="T25" fmla="*/ 0 h 353"/>
                <a:gd name="T26" fmla="*/ 0 w 104"/>
                <a:gd name="T27" fmla="*/ 0 h 353"/>
                <a:gd name="T28" fmla="*/ 0 w 104"/>
                <a:gd name="T29" fmla="*/ 0 h 353"/>
                <a:gd name="T30" fmla="*/ 0 w 104"/>
                <a:gd name="T31" fmla="*/ 0 h 353"/>
                <a:gd name="T32" fmla="*/ 0 w 104"/>
                <a:gd name="T33" fmla="*/ 0 h 353"/>
                <a:gd name="T34" fmla="*/ 0 w 104"/>
                <a:gd name="T35" fmla="*/ 0 h 353"/>
                <a:gd name="T36" fmla="*/ 0 w 104"/>
                <a:gd name="T37" fmla="*/ 0 h 35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04"/>
                <a:gd name="T58" fmla="*/ 0 h 353"/>
                <a:gd name="T59" fmla="*/ 104 w 104"/>
                <a:gd name="T60" fmla="*/ 353 h 35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89" name="Freeform 1117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0 w 72"/>
                <a:gd name="T1" fmla="*/ 0 h 204"/>
                <a:gd name="T2" fmla="*/ 0 w 72"/>
                <a:gd name="T3" fmla="*/ 0 h 204"/>
                <a:gd name="T4" fmla="*/ 0 w 72"/>
                <a:gd name="T5" fmla="*/ 0 h 204"/>
                <a:gd name="T6" fmla="*/ 0 w 72"/>
                <a:gd name="T7" fmla="*/ 0 h 204"/>
                <a:gd name="T8" fmla="*/ 0 w 72"/>
                <a:gd name="T9" fmla="*/ 0 h 204"/>
                <a:gd name="T10" fmla="*/ 0 w 72"/>
                <a:gd name="T11" fmla="*/ 0 h 204"/>
                <a:gd name="T12" fmla="*/ 0 w 72"/>
                <a:gd name="T13" fmla="*/ 0 h 204"/>
                <a:gd name="T14" fmla="*/ 0 w 72"/>
                <a:gd name="T15" fmla="*/ 0 h 204"/>
                <a:gd name="T16" fmla="*/ 0 w 72"/>
                <a:gd name="T17" fmla="*/ 0 h 204"/>
                <a:gd name="T18" fmla="*/ 0 w 72"/>
                <a:gd name="T19" fmla="*/ 0 h 204"/>
                <a:gd name="T20" fmla="*/ 0 w 72"/>
                <a:gd name="T21" fmla="*/ 0 h 204"/>
                <a:gd name="T22" fmla="*/ 0 w 72"/>
                <a:gd name="T23" fmla="*/ 0 h 204"/>
                <a:gd name="T24" fmla="*/ 0 w 72"/>
                <a:gd name="T25" fmla="*/ 0 h 204"/>
                <a:gd name="T26" fmla="*/ 0 w 72"/>
                <a:gd name="T27" fmla="*/ 0 h 204"/>
                <a:gd name="T28" fmla="*/ 0 w 72"/>
                <a:gd name="T29" fmla="*/ 0 h 204"/>
                <a:gd name="T30" fmla="*/ 0 w 72"/>
                <a:gd name="T31" fmla="*/ 0 h 204"/>
                <a:gd name="T32" fmla="*/ 0 w 72"/>
                <a:gd name="T33" fmla="*/ 0 h 204"/>
                <a:gd name="T34" fmla="*/ 0 w 72"/>
                <a:gd name="T35" fmla="*/ 0 h 204"/>
                <a:gd name="T36" fmla="*/ 0 w 72"/>
                <a:gd name="T37" fmla="*/ 0 h 20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04"/>
                <a:gd name="T59" fmla="*/ 72 w 72"/>
                <a:gd name="T60" fmla="*/ 204 h 20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90" name="Freeform 1118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0 w 104"/>
                <a:gd name="T1" fmla="*/ 0 h 104"/>
                <a:gd name="T2" fmla="*/ 0 w 104"/>
                <a:gd name="T3" fmla="*/ 0 h 104"/>
                <a:gd name="T4" fmla="*/ 0 w 104"/>
                <a:gd name="T5" fmla="*/ 0 h 104"/>
                <a:gd name="T6" fmla="*/ 0 w 104"/>
                <a:gd name="T7" fmla="*/ 0 h 104"/>
                <a:gd name="T8" fmla="*/ 0 w 104"/>
                <a:gd name="T9" fmla="*/ 0 h 104"/>
                <a:gd name="T10" fmla="*/ 0 w 104"/>
                <a:gd name="T11" fmla="*/ 0 h 104"/>
                <a:gd name="T12" fmla="*/ 0 w 104"/>
                <a:gd name="T13" fmla="*/ 0 h 104"/>
                <a:gd name="T14" fmla="*/ 0 w 104"/>
                <a:gd name="T15" fmla="*/ 0 h 104"/>
                <a:gd name="T16" fmla="*/ 0 w 104"/>
                <a:gd name="T17" fmla="*/ 0 h 104"/>
                <a:gd name="T18" fmla="*/ 0 w 104"/>
                <a:gd name="T19" fmla="*/ 0 h 104"/>
                <a:gd name="T20" fmla="*/ 0 w 104"/>
                <a:gd name="T21" fmla="*/ 0 h 104"/>
                <a:gd name="T22" fmla="*/ 0 w 104"/>
                <a:gd name="T23" fmla="*/ 0 h 104"/>
                <a:gd name="T24" fmla="*/ 0 w 104"/>
                <a:gd name="T25" fmla="*/ 0 h 104"/>
                <a:gd name="T26" fmla="*/ 0 w 104"/>
                <a:gd name="T27" fmla="*/ 0 h 104"/>
                <a:gd name="T28" fmla="*/ 0 w 104"/>
                <a:gd name="T29" fmla="*/ 0 h 104"/>
                <a:gd name="T30" fmla="*/ 0 w 104"/>
                <a:gd name="T31" fmla="*/ 0 h 104"/>
                <a:gd name="T32" fmla="*/ 0 w 104"/>
                <a:gd name="T33" fmla="*/ 0 h 104"/>
                <a:gd name="T34" fmla="*/ 0 w 104"/>
                <a:gd name="T35" fmla="*/ 0 h 104"/>
                <a:gd name="T36" fmla="*/ 0 w 104"/>
                <a:gd name="T37" fmla="*/ 0 h 104"/>
                <a:gd name="T38" fmla="*/ 0 w 104"/>
                <a:gd name="T39" fmla="*/ 0 h 104"/>
                <a:gd name="T40" fmla="*/ 0 w 104"/>
                <a:gd name="T41" fmla="*/ 0 h 104"/>
                <a:gd name="T42" fmla="*/ 0 w 104"/>
                <a:gd name="T43" fmla="*/ 0 h 104"/>
                <a:gd name="T44" fmla="*/ 0 w 104"/>
                <a:gd name="T45" fmla="*/ 0 h 104"/>
                <a:gd name="T46" fmla="*/ 0 w 104"/>
                <a:gd name="T47" fmla="*/ 0 h 104"/>
                <a:gd name="T48" fmla="*/ 0 w 104"/>
                <a:gd name="T49" fmla="*/ 0 h 104"/>
                <a:gd name="T50" fmla="*/ 0 w 104"/>
                <a:gd name="T51" fmla="*/ 0 h 104"/>
                <a:gd name="T52" fmla="*/ 0 w 104"/>
                <a:gd name="T53" fmla="*/ 0 h 104"/>
                <a:gd name="T54" fmla="*/ 0 w 104"/>
                <a:gd name="T55" fmla="*/ 0 h 104"/>
                <a:gd name="T56" fmla="*/ 0 w 104"/>
                <a:gd name="T57" fmla="*/ 0 h 104"/>
                <a:gd name="T58" fmla="*/ 0 w 104"/>
                <a:gd name="T59" fmla="*/ 0 h 104"/>
                <a:gd name="T60" fmla="*/ 0 w 104"/>
                <a:gd name="T61" fmla="*/ 0 h 104"/>
                <a:gd name="T62" fmla="*/ 0 w 104"/>
                <a:gd name="T63" fmla="*/ 0 h 104"/>
                <a:gd name="T64" fmla="*/ 0 w 104"/>
                <a:gd name="T65" fmla="*/ 0 h 10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4"/>
                <a:gd name="T100" fmla="*/ 0 h 104"/>
                <a:gd name="T101" fmla="*/ 104 w 104"/>
                <a:gd name="T102" fmla="*/ 104 h 10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91" name="Freeform 1119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92" name="Freeform 1120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93" name="Freeform 1121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0 w 148"/>
                <a:gd name="T1" fmla="*/ 0 h 712"/>
                <a:gd name="T2" fmla="*/ 0 w 148"/>
                <a:gd name="T3" fmla="*/ 0 h 712"/>
                <a:gd name="T4" fmla="*/ 0 w 148"/>
                <a:gd name="T5" fmla="*/ 0 h 712"/>
                <a:gd name="T6" fmla="*/ 0 w 148"/>
                <a:gd name="T7" fmla="*/ 0 h 712"/>
                <a:gd name="T8" fmla="*/ 0 w 148"/>
                <a:gd name="T9" fmla="*/ 0 h 712"/>
                <a:gd name="T10" fmla="*/ 0 w 148"/>
                <a:gd name="T11" fmla="*/ 0 h 712"/>
                <a:gd name="T12" fmla="*/ 0 w 148"/>
                <a:gd name="T13" fmla="*/ 0 h 712"/>
                <a:gd name="T14" fmla="*/ 0 w 148"/>
                <a:gd name="T15" fmla="*/ 0 h 712"/>
                <a:gd name="T16" fmla="*/ 0 w 148"/>
                <a:gd name="T17" fmla="*/ 0 h 712"/>
                <a:gd name="T18" fmla="*/ 0 w 148"/>
                <a:gd name="T19" fmla="*/ 0 h 712"/>
                <a:gd name="T20" fmla="*/ 0 w 148"/>
                <a:gd name="T21" fmla="*/ 0 h 712"/>
                <a:gd name="T22" fmla="*/ 0 w 148"/>
                <a:gd name="T23" fmla="*/ 0 h 712"/>
                <a:gd name="T24" fmla="*/ 0 w 148"/>
                <a:gd name="T25" fmla="*/ 0 h 712"/>
                <a:gd name="T26" fmla="*/ 0 w 148"/>
                <a:gd name="T27" fmla="*/ 0 h 712"/>
                <a:gd name="T28" fmla="*/ 0 w 148"/>
                <a:gd name="T29" fmla="*/ 0 h 712"/>
                <a:gd name="T30" fmla="*/ 0 w 148"/>
                <a:gd name="T31" fmla="*/ 0 h 712"/>
                <a:gd name="T32" fmla="*/ 0 w 148"/>
                <a:gd name="T33" fmla="*/ 0 h 712"/>
                <a:gd name="T34" fmla="*/ 0 w 148"/>
                <a:gd name="T35" fmla="*/ 0 h 712"/>
                <a:gd name="T36" fmla="*/ 0 w 148"/>
                <a:gd name="T37" fmla="*/ 0 h 712"/>
                <a:gd name="T38" fmla="*/ 0 w 148"/>
                <a:gd name="T39" fmla="*/ 0 h 712"/>
                <a:gd name="T40" fmla="*/ 0 w 148"/>
                <a:gd name="T41" fmla="*/ 0 h 712"/>
                <a:gd name="T42" fmla="*/ 0 w 148"/>
                <a:gd name="T43" fmla="*/ 0 h 712"/>
                <a:gd name="T44" fmla="*/ 0 w 148"/>
                <a:gd name="T45" fmla="*/ 0 h 712"/>
                <a:gd name="T46" fmla="*/ 0 w 148"/>
                <a:gd name="T47" fmla="*/ 0 h 712"/>
                <a:gd name="T48" fmla="*/ 0 w 148"/>
                <a:gd name="T49" fmla="*/ 0 h 712"/>
                <a:gd name="T50" fmla="*/ 0 w 148"/>
                <a:gd name="T51" fmla="*/ 0 h 71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48"/>
                <a:gd name="T79" fmla="*/ 0 h 712"/>
                <a:gd name="T80" fmla="*/ 148 w 148"/>
                <a:gd name="T81" fmla="*/ 712 h 71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94" name="Freeform 1122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0 w 201"/>
                <a:gd name="T1" fmla="*/ 0 h 795"/>
                <a:gd name="T2" fmla="*/ 0 w 201"/>
                <a:gd name="T3" fmla="*/ 0 h 795"/>
                <a:gd name="T4" fmla="*/ 0 w 201"/>
                <a:gd name="T5" fmla="*/ 0 h 795"/>
                <a:gd name="T6" fmla="*/ 0 w 201"/>
                <a:gd name="T7" fmla="*/ 0 h 795"/>
                <a:gd name="T8" fmla="*/ 0 w 201"/>
                <a:gd name="T9" fmla="*/ 0 h 795"/>
                <a:gd name="T10" fmla="*/ 0 w 201"/>
                <a:gd name="T11" fmla="*/ 0 h 795"/>
                <a:gd name="T12" fmla="*/ 0 w 201"/>
                <a:gd name="T13" fmla="*/ 0 h 795"/>
                <a:gd name="T14" fmla="*/ 0 w 201"/>
                <a:gd name="T15" fmla="*/ 0 h 795"/>
                <a:gd name="T16" fmla="*/ 0 w 201"/>
                <a:gd name="T17" fmla="*/ 0 h 795"/>
                <a:gd name="T18" fmla="*/ 0 w 201"/>
                <a:gd name="T19" fmla="*/ 0 h 795"/>
                <a:gd name="T20" fmla="*/ 0 w 201"/>
                <a:gd name="T21" fmla="*/ 0 h 795"/>
                <a:gd name="T22" fmla="*/ 0 w 201"/>
                <a:gd name="T23" fmla="*/ 0 h 795"/>
                <a:gd name="T24" fmla="*/ 0 w 201"/>
                <a:gd name="T25" fmla="*/ 0 h 795"/>
                <a:gd name="T26" fmla="*/ 0 w 201"/>
                <a:gd name="T27" fmla="*/ 0 h 795"/>
                <a:gd name="T28" fmla="*/ 0 w 201"/>
                <a:gd name="T29" fmla="*/ 0 h 795"/>
                <a:gd name="T30" fmla="*/ 0 w 201"/>
                <a:gd name="T31" fmla="*/ 0 h 795"/>
                <a:gd name="T32" fmla="*/ 0 w 201"/>
                <a:gd name="T33" fmla="*/ 0 h 795"/>
                <a:gd name="T34" fmla="*/ 0 w 201"/>
                <a:gd name="T35" fmla="*/ 0 h 795"/>
                <a:gd name="T36" fmla="*/ 0 w 201"/>
                <a:gd name="T37" fmla="*/ 0 h 79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1"/>
                <a:gd name="T58" fmla="*/ 0 h 795"/>
                <a:gd name="T59" fmla="*/ 201 w 201"/>
                <a:gd name="T60" fmla="*/ 795 h 79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95" name="Freeform 1123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0 w 129"/>
                <a:gd name="T1" fmla="*/ 0 h 622"/>
                <a:gd name="T2" fmla="*/ 0 w 129"/>
                <a:gd name="T3" fmla="*/ 0 h 622"/>
                <a:gd name="T4" fmla="*/ 0 w 129"/>
                <a:gd name="T5" fmla="*/ 0 h 622"/>
                <a:gd name="T6" fmla="*/ 0 w 129"/>
                <a:gd name="T7" fmla="*/ 0 h 622"/>
                <a:gd name="T8" fmla="*/ 0 w 129"/>
                <a:gd name="T9" fmla="*/ 0 h 622"/>
                <a:gd name="T10" fmla="*/ 0 w 129"/>
                <a:gd name="T11" fmla="*/ 0 h 622"/>
                <a:gd name="T12" fmla="*/ 0 w 129"/>
                <a:gd name="T13" fmla="*/ 0 h 622"/>
                <a:gd name="T14" fmla="*/ 0 w 129"/>
                <a:gd name="T15" fmla="*/ 0 h 622"/>
                <a:gd name="T16" fmla="*/ 0 w 129"/>
                <a:gd name="T17" fmla="*/ 0 h 622"/>
                <a:gd name="T18" fmla="*/ 0 w 129"/>
                <a:gd name="T19" fmla="*/ 0 h 622"/>
                <a:gd name="T20" fmla="*/ 0 w 129"/>
                <a:gd name="T21" fmla="*/ 0 h 622"/>
                <a:gd name="T22" fmla="*/ 0 w 129"/>
                <a:gd name="T23" fmla="*/ 0 h 622"/>
                <a:gd name="T24" fmla="*/ 0 w 129"/>
                <a:gd name="T25" fmla="*/ 0 h 622"/>
                <a:gd name="T26" fmla="*/ 0 w 129"/>
                <a:gd name="T27" fmla="*/ 0 h 622"/>
                <a:gd name="T28" fmla="*/ 0 w 129"/>
                <a:gd name="T29" fmla="*/ 0 h 622"/>
                <a:gd name="T30" fmla="*/ 0 w 129"/>
                <a:gd name="T31" fmla="*/ 0 h 622"/>
                <a:gd name="T32" fmla="*/ 0 w 129"/>
                <a:gd name="T33" fmla="*/ 0 h 622"/>
                <a:gd name="T34" fmla="*/ 0 w 129"/>
                <a:gd name="T35" fmla="*/ 0 h 622"/>
                <a:gd name="T36" fmla="*/ 0 w 129"/>
                <a:gd name="T37" fmla="*/ 0 h 622"/>
                <a:gd name="T38" fmla="*/ 0 w 129"/>
                <a:gd name="T39" fmla="*/ 0 h 622"/>
                <a:gd name="T40" fmla="*/ 0 w 129"/>
                <a:gd name="T41" fmla="*/ 0 h 622"/>
                <a:gd name="T42" fmla="*/ 0 w 129"/>
                <a:gd name="T43" fmla="*/ 0 h 622"/>
                <a:gd name="T44" fmla="*/ 0 w 129"/>
                <a:gd name="T45" fmla="*/ 0 h 622"/>
                <a:gd name="T46" fmla="*/ 0 w 129"/>
                <a:gd name="T47" fmla="*/ 0 h 622"/>
                <a:gd name="T48" fmla="*/ 0 w 129"/>
                <a:gd name="T49" fmla="*/ 0 h 622"/>
                <a:gd name="T50" fmla="*/ 0 w 129"/>
                <a:gd name="T51" fmla="*/ 0 h 62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9"/>
                <a:gd name="T79" fmla="*/ 0 h 622"/>
                <a:gd name="T80" fmla="*/ 129 w 129"/>
                <a:gd name="T81" fmla="*/ 622 h 62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96" name="Freeform 1124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0 w 110"/>
                <a:gd name="T1" fmla="*/ 0 h 531"/>
                <a:gd name="T2" fmla="*/ 0 w 110"/>
                <a:gd name="T3" fmla="*/ 0 h 531"/>
                <a:gd name="T4" fmla="*/ 0 w 110"/>
                <a:gd name="T5" fmla="*/ 0 h 531"/>
                <a:gd name="T6" fmla="*/ 0 w 110"/>
                <a:gd name="T7" fmla="*/ 0 h 531"/>
                <a:gd name="T8" fmla="*/ 0 w 110"/>
                <a:gd name="T9" fmla="*/ 0 h 531"/>
                <a:gd name="T10" fmla="*/ 0 w 110"/>
                <a:gd name="T11" fmla="*/ 0 h 531"/>
                <a:gd name="T12" fmla="*/ 0 w 110"/>
                <a:gd name="T13" fmla="*/ 0 h 531"/>
                <a:gd name="T14" fmla="*/ 0 w 110"/>
                <a:gd name="T15" fmla="*/ 0 h 531"/>
                <a:gd name="T16" fmla="*/ 0 w 110"/>
                <a:gd name="T17" fmla="*/ 0 h 531"/>
                <a:gd name="T18" fmla="*/ 0 w 110"/>
                <a:gd name="T19" fmla="*/ 0 h 531"/>
                <a:gd name="T20" fmla="*/ 0 w 110"/>
                <a:gd name="T21" fmla="*/ 0 h 531"/>
                <a:gd name="T22" fmla="*/ 0 w 110"/>
                <a:gd name="T23" fmla="*/ 0 h 531"/>
                <a:gd name="T24" fmla="*/ 0 w 110"/>
                <a:gd name="T25" fmla="*/ 0 h 531"/>
                <a:gd name="T26" fmla="*/ 0 w 110"/>
                <a:gd name="T27" fmla="*/ 0 h 531"/>
                <a:gd name="T28" fmla="*/ 0 w 110"/>
                <a:gd name="T29" fmla="*/ 0 h 531"/>
                <a:gd name="T30" fmla="*/ 0 w 110"/>
                <a:gd name="T31" fmla="*/ 0 h 531"/>
                <a:gd name="T32" fmla="*/ 0 w 110"/>
                <a:gd name="T33" fmla="*/ 0 h 531"/>
                <a:gd name="T34" fmla="*/ 0 w 110"/>
                <a:gd name="T35" fmla="*/ 0 h 531"/>
                <a:gd name="T36" fmla="*/ 0 w 110"/>
                <a:gd name="T37" fmla="*/ 0 h 531"/>
                <a:gd name="T38" fmla="*/ 0 w 110"/>
                <a:gd name="T39" fmla="*/ 0 h 531"/>
                <a:gd name="T40" fmla="*/ 0 w 110"/>
                <a:gd name="T41" fmla="*/ 0 h 531"/>
                <a:gd name="T42" fmla="*/ 0 w 110"/>
                <a:gd name="T43" fmla="*/ 0 h 531"/>
                <a:gd name="T44" fmla="*/ 0 w 110"/>
                <a:gd name="T45" fmla="*/ 0 h 531"/>
                <a:gd name="T46" fmla="*/ 0 w 110"/>
                <a:gd name="T47" fmla="*/ 0 h 531"/>
                <a:gd name="T48" fmla="*/ 0 w 110"/>
                <a:gd name="T49" fmla="*/ 0 h 531"/>
                <a:gd name="T50" fmla="*/ 0 w 110"/>
                <a:gd name="T51" fmla="*/ 0 h 53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10"/>
                <a:gd name="T79" fmla="*/ 0 h 531"/>
                <a:gd name="T80" fmla="*/ 110 w 110"/>
                <a:gd name="T81" fmla="*/ 531 h 53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97" name="Freeform 1125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0 w 92"/>
                <a:gd name="T1" fmla="*/ 0 h 438"/>
                <a:gd name="T2" fmla="*/ 0 w 92"/>
                <a:gd name="T3" fmla="*/ 0 h 438"/>
                <a:gd name="T4" fmla="*/ 0 w 92"/>
                <a:gd name="T5" fmla="*/ 0 h 438"/>
                <a:gd name="T6" fmla="*/ 0 w 92"/>
                <a:gd name="T7" fmla="*/ 0 h 438"/>
                <a:gd name="T8" fmla="*/ 0 w 92"/>
                <a:gd name="T9" fmla="*/ 0 h 438"/>
                <a:gd name="T10" fmla="*/ 0 w 92"/>
                <a:gd name="T11" fmla="*/ 0 h 438"/>
                <a:gd name="T12" fmla="*/ 0 w 92"/>
                <a:gd name="T13" fmla="*/ 0 h 438"/>
                <a:gd name="T14" fmla="*/ 0 w 92"/>
                <a:gd name="T15" fmla="*/ 0 h 438"/>
                <a:gd name="T16" fmla="*/ 0 w 92"/>
                <a:gd name="T17" fmla="*/ 0 h 438"/>
                <a:gd name="T18" fmla="*/ 0 w 92"/>
                <a:gd name="T19" fmla="*/ 0 h 438"/>
                <a:gd name="T20" fmla="*/ 0 w 92"/>
                <a:gd name="T21" fmla="*/ 0 h 438"/>
                <a:gd name="T22" fmla="*/ 0 w 92"/>
                <a:gd name="T23" fmla="*/ 0 h 438"/>
                <a:gd name="T24" fmla="*/ 0 w 92"/>
                <a:gd name="T25" fmla="*/ 0 h 438"/>
                <a:gd name="T26" fmla="*/ 0 w 92"/>
                <a:gd name="T27" fmla="*/ 0 h 438"/>
                <a:gd name="T28" fmla="*/ 0 w 92"/>
                <a:gd name="T29" fmla="*/ 0 h 438"/>
                <a:gd name="T30" fmla="*/ 0 w 92"/>
                <a:gd name="T31" fmla="*/ 0 h 438"/>
                <a:gd name="T32" fmla="*/ 0 w 92"/>
                <a:gd name="T33" fmla="*/ 0 h 438"/>
                <a:gd name="T34" fmla="*/ 0 w 92"/>
                <a:gd name="T35" fmla="*/ 0 h 438"/>
                <a:gd name="T36" fmla="*/ 0 w 92"/>
                <a:gd name="T37" fmla="*/ 0 h 438"/>
                <a:gd name="T38" fmla="*/ 0 w 92"/>
                <a:gd name="T39" fmla="*/ 0 h 438"/>
                <a:gd name="T40" fmla="*/ 0 w 92"/>
                <a:gd name="T41" fmla="*/ 0 h 438"/>
                <a:gd name="T42" fmla="*/ 0 w 92"/>
                <a:gd name="T43" fmla="*/ 0 h 438"/>
                <a:gd name="T44" fmla="*/ 0 w 92"/>
                <a:gd name="T45" fmla="*/ 0 h 438"/>
                <a:gd name="T46" fmla="*/ 0 w 92"/>
                <a:gd name="T47" fmla="*/ 0 h 438"/>
                <a:gd name="T48" fmla="*/ 0 w 92"/>
                <a:gd name="T49" fmla="*/ 0 h 438"/>
                <a:gd name="T50" fmla="*/ 0 w 92"/>
                <a:gd name="T51" fmla="*/ 0 h 43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92"/>
                <a:gd name="T79" fmla="*/ 0 h 438"/>
                <a:gd name="T80" fmla="*/ 92 w 92"/>
                <a:gd name="T81" fmla="*/ 438 h 43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98" name="Freeform 1126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0 w 73"/>
                <a:gd name="T1" fmla="*/ 0 h 347"/>
                <a:gd name="T2" fmla="*/ 0 w 73"/>
                <a:gd name="T3" fmla="*/ 0 h 347"/>
                <a:gd name="T4" fmla="*/ 0 w 73"/>
                <a:gd name="T5" fmla="*/ 0 h 347"/>
                <a:gd name="T6" fmla="*/ 0 w 73"/>
                <a:gd name="T7" fmla="*/ 0 h 347"/>
                <a:gd name="T8" fmla="*/ 0 w 73"/>
                <a:gd name="T9" fmla="*/ 0 h 347"/>
                <a:gd name="T10" fmla="*/ 0 w 73"/>
                <a:gd name="T11" fmla="*/ 0 h 347"/>
                <a:gd name="T12" fmla="*/ 0 w 73"/>
                <a:gd name="T13" fmla="*/ 0 h 347"/>
                <a:gd name="T14" fmla="*/ 0 w 73"/>
                <a:gd name="T15" fmla="*/ 0 h 347"/>
                <a:gd name="T16" fmla="*/ 0 w 73"/>
                <a:gd name="T17" fmla="*/ 0 h 347"/>
                <a:gd name="T18" fmla="*/ 0 w 73"/>
                <a:gd name="T19" fmla="*/ 0 h 347"/>
                <a:gd name="T20" fmla="*/ 0 w 73"/>
                <a:gd name="T21" fmla="*/ 0 h 347"/>
                <a:gd name="T22" fmla="*/ 0 w 73"/>
                <a:gd name="T23" fmla="*/ 0 h 347"/>
                <a:gd name="T24" fmla="*/ 0 w 73"/>
                <a:gd name="T25" fmla="*/ 0 h 347"/>
                <a:gd name="T26" fmla="*/ 0 w 73"/>
                <a:gd name="T27" fmla="*/ 0 h 347"/>
                <a:gd name="T28" fmla="*/ 0 w 73"/>
                <a:gd name="T29" fmla="*/ 0 h 347"/>
                <a:gd name="T30" fmla="*/ 0 w 73"/>
                <a:gd name="T31" fmla="*/ 0 h 347"/>
                <a:gd name="T32" fmla="*/ 0 w 73"/>
                <a:gd name="T33" fmla="*/ 0 h 347"/>
                <a:gd name="T34" fmla="*/ 0 w 73"/>
                <a:gd name="T35" fmla="*/ 0 h 347"/>
                <a:gd name="T36" fmla="*/ 0 w 73"/>
                <a:gd name="T37" fmla="*/ 0 h 347"/>
                <a:gd name="T38" fmla="*/ 0 w 73"/>
                <a:gd name="T39" fmla="*/ 0 h 347"/>
                <a:gd name="T40" fmla="*/ 0 w 73"/>
                <a:gd name="T41" fmla="*/ 0 h 347"/>
                <a:gd name="T42" fmla="*/ 0 w 73"/>
                <a:gd name="T43" fmla="*/ 0 h 347"/>
                <a:gd name="T44" fmla="*/ 0 w 73"/>
                <a:gd name="T45" fmla="*/ 0 h 347"/>
                <a:gd name="T46" fmla="*/ 0 w 73"/>
                <a:gd name="T47" fmla="*/ 0 h 347"/>
                <a:gd name="T48" fmla="*/ 0 w 73"/>
                <a:gd name="T49" fmla="*/ 0 h 347"/>
                <a:gd name="T50" fmla="*/ 0 w 73"/>
                <a:gd name="T51" fmla="*/ 0 h 34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73"/>
                <a:gd name="T79" fmla="*/ 0 h 347"/>
                <a:gd name="T80" fmla="*/ 73 w 73"/>
                <a:gd name="T81" fmla="*/ 347 h 34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99" name="Freeform 1127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0 w 52"/>
                <a:gd name="T1" fmla="*/ 0 h 256"/>
                <a:gd name="T2" fmla="*/ 0 w 52"/>
                <a:gd name="T3" fmla="*/ 0 h 256"/>
                <a:gd name="T4" fmla="*/ 0 w 52"/>
                <a:gd name="T5" fmla="*/ 0 h 256"/>
                <a:gd name="T6" fmla="*/ 0 w 52"/>
                <a:gd name="T7" fmla="*/ 0 h 256"/>
                <a:gd name="T8" fmla="*/ 0 w 52"/>
                <a:gd name="T9" fmla="*/ 0 h 256"/>
                <a:gd name="T10" fmla="*/ 0 w 52"/>
                <a:gd name="T11" fmla="*/ 0 h 256"/>
                <a:gd name="T12" fmla="*/ 0 w 52"/>
                <a:gd name="T13" fmla="*/ 0 h 256"/>
                <a:gd name="T14" fmla="*/ 0 w 52"/>
                <a:gd name="T15" fmla="*/ 0 h 256"/>
                <a:gd name="T16" fmla="*/ 0 w 52"/>
                <a:gd name="T17" fmla="*/ 0 h 256"/>
                <a:gd name="T18" fmla="*/ 0 w 52"/>
                <a:gd name="T19" fmla="*/ 0 h 256"/>
                <a:gd name="T20" fmla="*/ 0 w 52"/>
                <a:gd name="T21" fmla="*/ 0 h 256"/>
                <a:gd name="T22" fmla="*/ 0 w 52"/>
                <a:gd name="T23" fmla="*/ 0 h 256"/>
                <a:gd name="T24" fmla="*/ 0 w 52"/>
                <a:gd name="T25" fmla="*/ 0 h 256"/>
                <a:gd name="T26" fmla="*/ 0 w 52"/>
                <a:gd name="T27" fmla="*/ 0 h 256"/>
                <a:gd name="T28" fmla="*/ 0 w 52"/>
                <a:gd name="T29" fmla="*/ 0 h 256"/>
                <a:gd name="T30" fmla="*/ 0 w 52"/>
                <a:gd name="T31" fmla="*/ 0 h 256"/>
                <a:gd name="T32" fmla="*/ 0 w 52"/>
                <a:gd name="T33" fmla="*/ 0 h 256"/>
                <a:gd name="T34" fmla="*/ 0 w 52"/>
                <a:gd name="T35" fmla="*/ 0 h 256"/>
                <a:gd name="T36" fmla="*/ 0 w 52"/>
                <a:gd name="T37" fmla="*/ 0 h 256"/>
                <a:gd name="T38" fmla="*/ 0 w 52"/>
                <a:gd name="T39" fmla="*/ 0 h 256"/>
                <a:gd name="T40" fmla="*/ 0 w 52"/>
                <a:gd name="T41" fmla="*/ 0 h 256"/>
                <a:gd name="T42" fmla="*/ 0 w 52"/>
                <a:gd name="T43" fmla="*/ 0 h 256"/>
                <a:gd name="T44" fmla="*/ 0 w 52"/>
                <a:gd name="T45" fmla="*/ 0 h 256"/>
                <a:gd name="T46" fmla="*/ 0 w 52"/>
                <a:gd name="T47" fmla="*/ 0 h 256"/>
                <a:gd name="T48" fmla="*/ 0 w 52"/>
                <a:gd name="T49" fmla="*/ 0 h 256"/>
                <a:gd name="T50" fmla="*/ 0 w 52"/>
                <a:gd name="T51" fmla="*/ 0 h 25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2"/>
                <a:gd name="T79" fmla="*/ 0 h 256"/>
                <a:gd name="T80" fmla="*/ 52 w 52"/>
                <a:gd name="T81" fmla="*/ 256 h 25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900" name="Freeform 1128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0 w 176"/>
                <a:gd name="T1" fmla="*/ 0 h 693"/>
                <a:gd name="T2" fmla="*/ 0 w 176"/>
                <a:gd name="T3" fmla="*/ 0 h 693"/>
                <a:gd name="T4" fmla="*/ 0 w 176"/>
                <a:gd name="T5" fmla="*/ 0 h 693"/>
                <a:gd name="T6" fmla="*/ 0 w 176"/>
                <a:gd name="T7" fmla="*/ 0 h 693"/>
                <a:gd name="T8" fmla="*/ 0 w 176"/>
                <a:gd name="T9" fmla="*/ 0 h 693"/>
                <a:gd name="T10" fmla="*/ 0 w 176"/>
                <a:gd name="T11" fmla="*/ 0 h 693"/>
                <a:gd name="T12" fmla="*/ 0 w 176"/>
                <a:gd name="T13" fmla="*/ 0 h 693"/>
                <a:gd name="T14" fmla="*/ 0 w 176"/>
                <a:gd name="T15" fmla="*/ 0 h 693"/>
                <a:gd name="T16" fmla="*/ 0 w 176"/>
                <a:gd name="T17" fmla="*/ 0 h 693"/>
                <a:gd name="T18" fmla="*/ 0 w 176"/>
                <a:gd name="T19" fmla="*/ 0 h 693"/>
                <a:gd name="T20" fmla="*/ 0 w 176"/>
                <a:gd name="T21" fmla="*/ 0 h 693"/>
                <a:gd name="T22" fmla="*/ 0 w 176"/>
                <a:gd name="T23" fmla="*/ 0 h 693"/>
                <a:gd name="T24" fmla="*/ 0 w 176"/>
                <a:gd name="T25" fmla="*/ 0 h 693"/>
                <a:gd name="T26" fmla="*/ 0 w 176"/>
                <a:gd name="T27" fmla="*/ 0 h 693"/>
                <a:gd name="T28" fmla="*/ 0 w 176"/>
                <a:gd name="T29" fmla="*/ 0 h 693"/>
                <a:gd name="T30" fmla="*/ 0 w 176"/>
                <a:gd name="T31" fmla="*/ 0 h 693"/>
                <a:gd name="T32" fmla="*/ 0 w 176"/>
                <a:gd name="T33" fmla="*/ 0 h 693"/>
                <a:gd name="T34" fmla="*/ 0 w 176"/>
                <a:gd name="T35" fmla="*/ 0 h 693"/>
                <a:gd name="T36" fmla="*/ 0 w 176"/>
                <a:gd name="T37" fmla="*/ 0 h 69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76"/>
                <a:gd name="T58" fmla="*/ 0 h 693"/>
                <a:gd name="T59" fmla="*/ 176 w 176"/>
                <a:gd name="T60" fmla="*/ 693 h 69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901" name="Freeform 1129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0 w 149"/>
                <a:gd name="T1" fmla="*/ 0 h 592"/>
                <a:gd name="T2" fmla="*/ 0 w 149"/>
                <a:gd name="T3" fmla="*/ 0 h 592"/>
                <a:gd name="T4" fmla="*/ 0 w 149"/>
                <a:gd name="T5" fmla="*/ 0 h 592"/>
                <a:gd name="T6" fmla="*/ 0 w 149"/>
                <a:gd name="T7" fmla="*/ 0 h 592"/>
                <a:gd name="T8" fmla="*/ 0 w 149"/>
                <a:gd name="T9" fmla="*/ 0 h 592"/>
                <a:gd name="T10" fmla="*/ 0 w 149"/>
                <a:gd name="T11" fmla="*/ 0 h 592"/>
                <a:gd name="T12" fmla="*/ 0 w 149"/>
                <a:gd name="T13" fmla="*/ 0 h 592"/>
                <a:gd name="T14" fmla="*/ 0 w 149"/>
                <a:gd name="T15" fmla="*/ 0 h 592"/>
                <a:gd name="T16" fmla="*/ 0 w 149"/>
                <a:gd name="T17" fmla="*/ 0 h 592"/>
                <a:gd name="T18" fmla="*/ 0 w 149"/>
                <a:gd name="T19" fmla="*/ 0 h 592"/>
                <a:gd name="T20" fmla="*/ 0 w 149"/>
                <a:gd name="T21" fmla="*/ 0 h 592"/>
                <a:gd name="T22" fmla="*/ 0 w 149"/>
                <a:gd name="T23" fmla="*/ 0 h 592"/>
                <a:gd name="T24" fmla="*/ 0 w 149"/>
                <a:gd name="T25" fmla="*/ 0 h 592"/>
                <a:gd name="T26" fmla="*/ 0 w 149"/>
                <a:gd name="T27" fmla="*/ 0 h 592"/>
                <a:gd name="T28" fmla="*/ 0 w 149"/>
                <a:gd name="T29" fmla="*/ 0 h 592"/>
                <a:gd name="T30" fmla="*/ 0 w 149"/>
                <a:gd name="T31" fmla="*/ 0 h 592"/>
                <a:gd name="T32" fmla="*/ 0 w 149"/>
                <a:gd name="T33" fmla="*/ 0 h 592"/>
                <a:gd name="T34" fmla="*/ 0 w 149"/>
                <a:gd name="T35" fmla="*/ 0 h 592"/>
                <a:gd name="T36" fmla="*/ 0 w 149"/>
                <a:gd name="T37" fmla="*/ 0 h 59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9"/>
                <a:gd name="T58" fmla="*/ 0 h 592"/>
                <a:gd name="T59" fmla="*/ 149 w 149"/>
                <a:gd name="T60" fmla="*/ 592 h 59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902" name="Freeform 1130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0 w 124"/>
                <a:gd name="T1" fmla="*/ 0 h 490"/>
                <a:gd name="T2" fmla="*/ 0 w 124"/>
                <a:gd name="T3" fmla="*/ 0 h 490"/>
                <a:gd name="T4" fmla="*/ 0 w 124"/>
                <a:gd name="T5" fmla="*/ 0 h 490"/>
                <a:gd name="T6" fmla="*/ 0 w 124"/>
                <a:gd name="T7" fmla="*/ 0 h 490"/>
                <a:gd name="T8" fmla="*/ 0 w 124"/>
                <a:gd name="T9" fmla="*/ 0 h 490"/>
                <a:gd name="T10" fmla="*/ 0 w 124"/>
                <a:gd name="T11" fmla="*/ 0 h 490"/>
                <a:gd name="T12" fmla="*/ 0 w 124"/>
                <a:gd name="T13" fmla="*/ 0 h 490"/>
                <a:gd name="T14" fmla="*/ 0 w 124"/>
                <a:gd name="T15" fmla="*/ 0 h 490"/>
                <a:gd name="T16" fmla="*/ 0 w 124"/>
                <a:gd name="T17" fmla="*/ 0 h 490"/>
                <a:gd name="T18" fmla="*/ 0 w 124"/>
                <a:gd name="T19" fmla="*/ 0 h 490"/>
                <a:gd name="T20" fmla="*/ 0 w 124"/>
                <a:gd name="T21" fmla="*/ 0 h 490"/>
                <a:gd name="T22" fmla="*/ 0 w 124"/>
                <a:gd name="T23" fmla="*/ 0 h 490"/>
                <a:gd name="T24" fmla="*/ 0 w 124"/>
                <a:gd name="T25" fmla="*/ 0 h 490"/>
                <a:gd name="T26" fmla="*/ 0 w 124"/>
                <a:gd name="T27" fmla="*/ 0 h 490"/>
                <a:gd name="T28" fmla="*/ 0 w 124"/>
                <a:gd name="T29" fmla="*/ 0 h 490"/>
                <a:gd name="T30" fmla="*/ 0 w 124"/>
                <a:gd name="T31" fmla="*/ 0 h 490"/>
                <a:gd name="T32" fmla="*/ 0 w 124"/>
                <a:gd name="T33" fmla="*/ 0 h 490"/>
                <a:gd name="T34" fmla="*/ 0 w 124"/>
                <a:gd name="T35" fmla="*/ 0 h 490"/>
                <a:gd name="T36" fmla="*/ 0 w 124"/>
                <a:gd name="T37" fmla="*/ 0 h 49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4"/>
                <a:gd name="T58" fmla="*/ 0 h 490"/>
                <a:gd name="T59" fmla="*/ 124 w 124"/>
                <a:gd name="T60" fmla="*/ 490 h 49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903" name="Freeform 1131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0 w 99"/>
                <a:gd name="T1" fmla="*/ 0 h 389"/>
                <a:gd name="T2" fmla="*/ 0 w 99"/>
                <a:gd name="T3" fmla="*/ 0 h 389"/>
                <a:gd name="T4" fmla="*/ 0 w 99"/>
                <a:gd name="T5" fmla="*/ 0 h 389"/>
                <a:gd name="T6" fmla="*/ 0 w 99"/>
                <a:gd name="T7" fmla="*/ 0 h 389"/>
                <a:gd name="T8" fmla="*/ 0 w 99"/>
                <a:gd name="T9" fmla="*/ 0 h 389"/>
                <a:gd name="T10" fmla="*/ 0 w 99"/>
                <a:gd name="T11" fmla="*/ 0 h 389"/>
                <a:gd name="T12" fmla="*/ 0 w 99"/>
                <a:gd name="T13" fmla="*/ 0 h 389"/>
                <a:gd name="T14" fmla="*/ 0 w 99"/>
                <a:gd name="T15" fmla="*/ 0 h 389"/>
                <a:gd name="T16" fmla="*/ 0 w 99"/>
                <a:gd name="T17" fmla="*/ 0 h 389"/>
                <a:gd name="T18" fmla="*/ 0 w 99"/>
                <a:gd name="T19" fmla="*/ 0 h 389"/>
                <a:gd name="T20" fmla="*/ 0 w 99"/>
                <a:gd name="T21" fmla="*/ 0 h 389"/>
                <a:gd name="T22" fmla="*/ 0 w 99"/>
                <a:gd name="T23" fmla="*/ 0 h 389"/>
                <a:gd name="T24" fmla="*/ 0 w 99"/>
                <a:gd name="T25" fmla="*/ 0 h 389"/>
                <a:gd name="T26" fmla="*/ 0 w 99"/>
                <a:gd name="T27" fmla="*/ 0 h 389"/>
                <a:gd name="T28" fmla="*/ 0 w 99"/>
                <a:gd name="T29" fmla="*/ 0 h 389"/>
                <a:gd name="T30" fmla="*/ 0 w 99"/>
                <a:gd name="T31" fmla="*/ 0 h 389"/>
                <a:gd name="T32" fmla="*/ 0 w 99"/>
                <a:gd name="T33" fmla="*/ 0 h 389"/>
                <a:gd name="T34" fmla="*/ 0 w 99"/>
                <a:gd name="T35" fmla="*/ 0 h 389"/>
                <a:gd name="T36" fmla="*/ 0 w 99"/>
                <a:gd name="T37" fmla="*/ 0 h 38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9"/>
                <a:gd name="T58" fmla="*/ 0 h 389"/>
                <a:gd name="T59" fmla="*/ 99 w 99"/>
                <a:gd name="T60" fmla="*/ 389 h 38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904" name="Freeform 1132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0 w 72"/>
                <a:gd name="T1" fmla="*/ 0 h 287"/>
                <a:gd name="T2" fmla="*/ 0 w 72"/>
                <a:gd name="T3" fmla="*/ 0 h 287"/>
                <a:gd name="T4" fmla="*/ 0 w 72"/>
                <a:gd name="T5" fmla="*/ 0 h 287"/>
                <a:gd name="T6" fmla="*/ 0 w 72"/>
                <a:gd name="T7" fmla="*/ 0 h 287"/>
                <a:gd name="T8" fmla="*/ 0 w 72"/>
                <a:gd name="T9" fmla="*/ 0 h 287"/>
                <a:gd name="T10" fmla="*/ 0 w 72"/>
                <a:gd name="T11" fmla="*/ 0 h 287"/>
                <a:gd name="T12" fmla="*/ 0 w 72"/>
                <a:gd name="T13" fmla="*/ 0 h 287"/>
                <a:gd name="T14" fmla="*/ 0 w 72"/>
                <a:gd name="T15" fmla="*/ 0 h 287"/>
                <a:gd name="T16" fmla="*/ 0 w 72"/>
                <a:gd name="T17" fmla="*/ 0 h 287"/>
                <a:gd name="T18" fmla="*/ 0 w 72"/>
                <a:gd name="T19" fmla="*/ 0 h 287"/>
                <a:gd name="T20" fmla="*/ 0 w 72"/>
                <a:gd name="T21" fmla="*/ 0 h 287"/>
                <a:gd name="T22" fmla="*/ 0 w 72"/>
                <a:gd name="T23" fmla="*/ 0 h 287"/>
                <a:gd name="T24" fmla="*/ 0 w 72"/>
                <a:gd name="T25" fmla="*/ 0 h 287"/>
                <a:gd name="T26" fmla="*/ 0 w 72"/>
                <a:gd name="T27" fmla="*/ 0 h 287"/>
                <a:gd name="T28" fmla="*/ 0 w 72"/>
                <a:gd name="T29" fmla="*/ 0 h 287"/>
                <a:gd name="T30" fmla="*/ 0 w 72"/>
                <a:gd name="T31" fmla="*/ 0 h 287"/>
                <a:gd name="T32" fmla="*/ 0 w 72"/>
                <a:gd name="T33" fmla="*/ 0 h 287"/>
                <a:gd name="T34" fmla="*/ 0 w 72"/>
                <a:gd name="T35" fmla="*/ 0 h 287"/>
                <a:gd name="T36" fmla="*/ 0 w 72"/>
                <a:gd name="T37" fmla="*/ 0 h 28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87"/>
                <a:gd name="T59" fmla="*/ 72 w 72"/>
                <a:gd name="T60" fmla="*/ 287 h 28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905" name="Rectangle 1133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02906" name="Freeform 1134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0 w 354"/>
                <a:gd name="T1" fmla="*/ 0 h 418"/>
                <a:gd name="T2" fmla="*/ 0 w 354"/>
                <a:gd name="T3" fmla="*/ 0 h 418"/>
                <a:gd name="T4" fmla="*/ 0 w 354"/>
                <a:gd name="T5" fmla="*/ 0 h 418"/>
                <a:gd name="T6" fmla="*/ 0 w 354"/>
                <a:gd name="T7" fmla="*/ 0 h 418"/>
                <a:gd name="T8" fmla="*/ 0 w 354"/>
                <a:gd name="T9" fmla="*/ 0 h 418"/>
                <a:gd name="T10" fmla="*/ 0 w 354"/>
                <a:gd name="T11" fmla="*/ 0 h 418"/>
                <a:gd name="T12" fmla="*/ 0 w 354"/>
                <a:gd name="T13" fmla="*/ 0 h 418"/>
                <a:gd name="T14" fmla="*/ 0 w 354"/>
                <a:gd name="T15" fmla="*/ 0 h 418"/>
                <a:gd name="T16" fmla="*/ 0 w 354"/>
                <a:gd name="T17" fmla="*/ 0 h 418"/>
                <a:gd name="T18" fmla="*/ 0 w 354"/>
                <a:gd name="T19" fmla="*/ 0 h 418"/>
                <a:gd name="T20" fmla="*/ 0 w 354"/>
                <a:gd name="T21" fmla="*/ 0 h 418"/>
                <a:gd name="T22" fmla="*/ 0 w 354"/>
                <a:gd name="T23" fmla="*/ 0 h 418"/>
                <a:gd name="T24" fmla="*/ 0 w 354"/>
                <a:gd name="T25" fmla="*/ 0 h 418"/>
                <a:gd name="T26" fmla="*/ 0 w 354"/>
                <a:gd name="T27" fmla="*/ 0 h 418"/>
                <a:gd name="T28" fmla="*/ 0 w 354"/>
                <a:gd name="T29" fmla="*/ 0 h 418"/>
                <a:gd name="T30" fmla="*/ 0 w 354"/>
                <a:gd name="T31" fmla="*/ 0 h 418"/>
                <a:gd name="T32" fmla="*/ 0 w 354"/>
                <a:gd name="T33" fmla="*/ 0 h 418"/>
                <a:gd name="T34" fmla="*/ 0 w 354"/>
                <a:gd name="T35" fmla="*/ 0 h 418"/>
                <a:gd name="T36" fmla="*/ 0 w 354"/>
                <a:gd name="T37" fmla="*/ 0 h 418"/>
                <a:gd name="T38" fmla="*/ 0 w 354"/>
                <a:gd name="T39" fmla="*/ 0 h 418"/>
                <a:gd name="T40" fmla="*/ 0 w 354"/>
                <a:gd name="T41" fmla="*/ 0 h 418"/>
                <a:gd name="T42" fmla="*/ 0 w 354"/>
                <a:gd name="T43" fmla="*/ 0 h 418"/>
                <a:gd name="T44" fmla="*/ 0 w 354"/>
                <a:gd name="T45" fmla="*/ 0 h 418"/>
                <a:gd name="T46" fmla="*/ 0 w 354"/>
                <a:gd name="T47" fmla="*/ 0 h 418"/>
                <a:gd name="T48" fmla="*/ 0 w 354"/>
                <a:gd name="T49" fmla="*/ 0 h 418"/>
                <a:gd name="T50" fmla="*/ 0 w 354"/>
                <a:gd name="T51" fmla="*/ 0 h 418"/>
                <a:gd name="T52" fmla="*/ 0 w 354"/>
                <a:gd name="T53" fmla="*/ 0 h 418"/>
                <a:gd name="T54" fmla="*/ 0 w 354"/>
                <a:gd name="T55" fmla="*/ 0 h 418"/>
                <a:gd name="T56" fmla="*/ 0 w 354"/>
                <a:gd name="T57" fmla="*/ 0 h 418"/>
                <a:gd name="T58" fmla="*/ 0 w 354"/>
                <a:gd name="T59" fmla="*/ 0 h 418"/>
                <a:gd name="T60" fmla="*/ 0 w 354"/>
                <a:gd name="T61" fmla="*/ 0 h 418"/>
                <a:gd name="T62" fmla="*/ 0 w 354"/>
                <a:gd name="T63" fmla="*/ 0 h 418"/>
                <a:gd name="T64" fmla="*/ 0 w 354"/>
                <a:gd name="T65" fmla="*/ 0 h 418"/>
                <a:gd name="T66" fmla="*/ 0 w 354"/>
                <a:gd name="T67" fmla="*/ 0 h 418"/>
                <a:gd name="T68" fmla="*/ 0 w 354"/>
                <a:gd name="T69" fmla="*/ 0 h 418"/>
                <a:gd name="T70" fmla="*/ 0 w 354"/>
                <a:gd name="T71" fmla="*/ 0 h 418"/>
                <a:gd name="T72" fmla="*/ 0 w 354"/>
                <a:gd name="T73" fmla="*/ 0 h 418"/>
                <a:gd name="T74" fmla="*/ 0 w 354"/>
                <a:gd name="T75" fmla="*/ 0 h 418"/>
                <a:gd name="T76" fmla="*/ 0 w 354"/>
                <a:gd name="T77" fmla="*/ 0 h 418"/>
                <a:gd name="T78" fmla="*/ 0 w 354"/>
                <a:gd name="T79" fmla="*/ 0 h 418"/>
                <a:gd name="T80" fmla="*/ 0 w 354"/>
                <a:gd name="T81" fmla="*/ 0 h 418"/>
                <a:gd name="T82" fmla="*/ 0 w 354"/>
                <a:gd name="T83" fmla="*/ 0 h 418"/>
                <a:gd name="T84" fmla="*/ 0 w 354"/>
                <a:gd name="T85" fmla="*/ 0 h 418"/>
                <a:gd name="T86" fmla="*/ 0 w 354"/>
                <a:gd name="T87" fmla="*/ 0 h 418"/>
                <a:gd name="T88" fmla="*/ 0 w 354"/>
                <a:gd name="T89" fmla="*/ 0 h 418"/>
                <a:gd name="T90" fmla="*/ 0 w 354"/>
                <a:gd name="T91" fmla="*/ 0 h 418"/>
                <a:gd name="T92" fmla="*/ 0 w 354"/>
                <a:gd name="T93" fmla="*/ 0 h 418"/>
                <a:gd name="T94" fmla="*/ 0 w 354"/>
                <a:gd name="T95" fmla="*/ 0 h 418"/>
                <a:gd name="T96" fmla="*/ 0 w 354"/>
                <a:gd name="T97" fmla="*/ 0 h 41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54"/>
                <a:gd name="T148" fmla="*/ 0 h 418"/>
                <a:gd name="T149" fmla="*/ 354 w 354"/>
                <a:gd name="T150" fmla="*/ 418 h 41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907" name="Freeform 1135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908" name="Freeform 1136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909" name="Freeform 1137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0 h 868"/>
                <a:gd name="T4" fmla="*/ 0 w 469"/>
                <a:gd name="T5" fmla="*/ 0 h 868"/>
                <a:gd name="T6" fmla="*/ 0 w 469"/>
                <a:gd name="T7" fmla="*/ 0 h 868"/>
                <a:gd name="T8" fmla="*/ 0 w 469"/>
                <a:gd name="T9" fmla="*/ 0 h 868"/>
                <a:gd name="T10" fmla="*/ 0 w 469"/>
                <a:gd name="T11" fmla="*/ 0 h 868"/>
                <a:gd name="T12" fmla="*/ 0 w 469"/>
                <a:gd name="T13" fmla="*/ 0 h 868"/>
                <a:gd name="T14" fmla="*/ 0 w 469"/>
                <a:gd name="T15" fmla="*/ 0 h 868"/>
                <a:gd name="T16" fmla="*/ 0 w 469"/>
                <a:gd name="T17" fmla="*/ 0 h 868"/>
                <a:gd name="T18" fmla="*/ 0 w 469"/>
                <a:gd name="T19" fmla="*/ 0 h 868"/>
                <a:gd name="T20" fmla="*/ 0 w 469"/>
                <a:gd name="T21" fmla="*/ 0 h 868"/>
                <a:gd name="T22" fmla="*/ 0 w 469"/>
                <a:gd name="T23" fmla="*/ 0 h 868"/>
                <a:gd name="T24" fmla="*/ 0 w 469"/>
                <a:gd name="T25" fmla="*/ 0 h 868"/>
                <a:gd name="T26" fmla="*/ 0 w 469"/>
                <a:gd name="T27" fmla="*/ 0 h 868"/>
                <a:gd name="T28" fmla="*/ 0 w 469"/>
                <a:gd name="T29" fmla="*/ 0 h 868"/>
                <a:gd name="T30" fmla="*/ 0 w 469"/>
                <a:gd name="T31" fmla="*/ 0 h 868"/>
                <a:gd name="T32" fmla="*/ 0 w 469"/>
                <a:gd name="T33" fmla="*/ 0 h 868"/>
                <a:gd name="T34" fmla="*/ 0 w 469"/>
                <a:gd name="T35" fmla="*/ 0 h 86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69"/>
                <a:gd name="T55" fmla="*/ 0 h 868"/>
                <a:gd name="T56" fmla="*/ 469 w 469"/>
                <a:gd name="T57" fmla="*/ 868 h 86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910" name="Freeform 1138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0 h 118"/>
                <a:gd name="T2" fmla="*/ 0 w 604"/>
                <a:gd name="T3" fmla="*/ 0 h 118"/>
                <a:gd name="T4" fmla="*/ 0 w 604"/>
                <a:gd name="T5" fmla="*/ 0 h 118"/>
                <a:gd name="T6" fmla="*/ 0 w 604"/>
                <a:gd name="T7" fmla="*/ 0 h 118"/>
                <a:gd name="T8" fmla="*/ 0 w 604"/>
                <a:gd name="T9" fmla="*/ 0 h 118"/>
                <a:gd name="T10" fmla="*/ 0 w 604"/>
                <a:gd name="T11" fmla="*/ 0 h 118"/>
                <a:gd name="T12" fmla="*/ 0 w 604"/>
                <a:gd name="T13" fmla="*/ 0 h 118"/>
                <a:gd name="T14" fmla="*/ 0 w 604"/>
                <a:gd name="T15" fmla="*/ 0 h 118"/>
                <a:gd name="T16" fmla="*/ 0 w 604"/>
                <a:gd name="T17" fmla="*/ 0 h 118"/>
                <a:gd name="T18" fmla="*/ 0 w 604"/>
                <a:gd name="T19" fmla="*/ 0 h 118"/>
                <a:gd name="T20" fmla="*/ 0 w 604"/>
                <a:gd name="T21" fmla="*/ 0 h 118"/>
                <a:gd name="T22" fmla="*/ 0 w 604"/>
                <a:gd name="T23" fmla="*/ 0 h 118"/>
                <a:gd name="T24" fmla="*/ 0 w 604"/>
                <a:gd name="T25" fmla="*/ 0 h 118"/>
                <a:gd name="T26" fmla="*/ 0 w 604"/>
                <a:gd name="T27" fmla="*/ 0 h 118"/>
                <a:gd name="T28" fmla="*/ 0 w 604"/>
                <a:gd name="T29" fmla="*/ 0 h 118"/>
                <a:gd name="T30" fmla="*/ 0 w 604"/>
                <a:gd name="T31" fmla="*/ 0 h 118"/>
                <a:gd name="T32" fmla="*/ 0 w 604"/>
                <a:gd name="T33" fmla="*/ 0 h 118"/>
                <a:gd name="T34" fmla="*/ 0 w 604"/>
                <a:gd name="T35" fmla="*/ 0 h 118"/>
                <a:gd name="T36" fmla="*/ 0 w 604"/>
                <a:gd name="T37" fmla="*/ 0 h 118"/>
                <a:gd name="T38" fmla="*/ 0 w 604"/>
                <a:gd name="T39" fmla="*/ 0 h 118"/>
                <a:gd name="T40" fmla="*/ 0 w 604"/>
                <a:gd name="T41" fmla="*/ 0 h 118"/>
                <a:gd name="T42" fmla="*/ 0 w 604"/>
                <a:gd name="T43" fmla="*/ 0 h 118"/>
                <a:gd name="T44" fmla="*/ 0 w 604"/>
                <a:gd name="T45" fmla="*/ 0 h 118"/>
                <a:gd name="T46" fmla="*/ 0 w 604"/>
                <a:gd name="T47" fmla="*/ 0 h 118"/>
                <a:gd name="T48" fmla="*/ 0 w 604"/>
                <a:gd name="T49" fmla="*/ 0 h 118"/>
                <a:gd name="T50" fmla="*/ 0 w 604"/>
                <a:gd name="T51" fmla="*/ 0 h 118"/>
                <a:gd name="T52" fmla="*/ 0 w 604"/>
                <a:gd name="T53" fmla="*/ 0 h 118"/>
                <a:gd name="T54" fmla="*/ 0 w 604"/>
                <a:gd name="T55" fmla="*/ 0 h 118"/>
                <a:gd name="T56" fmla="*/ 0 w 604"/>
                <a:gd name="T57" fmla="*/ 0 h 118"/>
                <a:gd name="T58" fmla="*/ 0 w 604"/>
                <a:gd name="T59" fmla="*/ 0 h 118"/>
                <a:gd name="T60" fmla="*/ 0 w 604"/>
                <a:gd name="T61" fmla="*/ 0 h 118"/>
                <a:gd name="T62" fmla="*/ 0 w 604"/>
                <a:gd name="T63" fmla="*/ 0 h 118"/>
                <a:gd name="T64" fmla="*/ 0 w 604"/>
                <a:gd name="T65" fmla="*/ 0 h 118"/>
                <a:gd name="T66" fmla="*/ 0 w 604"/>
                <a:gd name="T67" fmla="*/ 0 h 118"/>
                <a:gd name="T68" fmla="*/ 0 w 604"/>
                <a:gd name="T69" fmla="*/ 0 h 11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04"/>
                <a:gd name="T106" fmla="*/ 0 h 118"/>
                <a:gd name="T107" fmla="*/ 604 w 604"/>
                <a:gd name="T108" fmla="*/ 118 h 11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911" name="Freeform 1139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0 w 1017"/>
                <a:gd name="T1" fmla="*/ 0 h 337"/>
                <a:gd name="T2" fmla="*/ 0 w 1017"/>
                <a:gd name="T3" fmla="*/ 0 h 337"/>
                <a:gd name="T4" fmla="*/ 0 w 1017"/>
                <a:gd name="T5" fmla="*/ 0 h 337"/>
                <a:gd name="T6" fmla="*/ 0 w 1017"/>
                <a:gd name="T7" fmla="*/ 0 h 337"/>
                <a:gd name="T8" fmla="*/ 0 w 1017"/>
                <a:gd name="T9" fmla="*/ 0 h 337"/>
                <a:gd name="T10" fmla="*/ 0 w 1017"/>
                <a:gd name="T11" fmla="*/ 0 h 337"/>
                <a:gd name="T12" fmla="*/ 0 w 1017"/>
                <a:gd name="T13" fmla="*/ 0 h 337"/>
                <a:gd name="T14" fmla="*/ 0 w 1017"/>
                <a:gd name="T15" fmla="*/ 0 h 337"/>
                <a:gd name="T16" fmla="*/ 0 w 1017"/>
                <a:gd name="T17" fmla="*/ 0 h 337"/>
                <a:gd name="T18" fmla="*/ 0 w 1017"/>
                <a:gd name="T19" fmla="*/ 0 h 337"/>
                <a:gd name="T20" fmla="*/ 0 w 1017"/>
                <a:gd name="T21" fmla="*/ 0 h 337"/>
                <a:gd name="T22" fmla="*/ 0 w 1017"/>
                <a:gd name="T23" fmla="*/ 0 h 337"/>
                <a:gd name="T24" fmla="*/ 0 w 1017"/>
                <a:gd name="T25" fmla="*/ 0 h 337"/>
                <a:gd name="T26" fmla="*/ 0 w 1017"/>
                <a:gd name="T27" fmla="*/ 0 h 337"/>
                <a:gd name="T28" fmla="*/ 0 w 1017"/>
                <a:gd name="T29" fmla="*/ 0 h 337"/>
                <a:gd name="T30" fmla="*/ 0 w 1017"/>
                <a:gd name="T31" fmla="*/ 0 h 337"/>
                <a:gd name="T32" fmla="*/ 0 w 1017"/>
                <a:gd name="T33" fmla="*/ 0 h 337"/>
                <a:gd name="T34" fmla="*/ 0 w 1017"/>
                <a:gd name="T35" fmla="*/ 0 h 337"/>
                <a:gd name="T36" fmla="*/ 0 w 1017"/>
                <a:gd name="T37" fmla="*/ 0 h 337"/>
                <a:gd name="T38" fmla="*/ 0 w 1017"/>
                <a:gd name="T39" fmla="*/ 0 h 337"/>
                <a:gd name="T40" fmla="*/ 0 w 1017"/>
                <a:gd name="T41" fmla="*/ 0 h 337"/>
                <a:gd name="T42" fmla="*/ 0 w 1017"/>
                <a:gd name="T43" fmla="*/ 0 h 337"/>
                <a:gd name="T44" fmla="*/ 0 w 1017"/>
                <a:gd name="T45" fmla="*/ 0 h 337"/>
                <a:gd name="T46" fmla="*/ 0 w 1017"/>
                <a:gd name="T47" fmla="*/ 0 h 337"/>
                <a:gd name="T48" fmla="*/ 0 w 1017"/>
                <a:gd name="T49" fmla="*/ 0 h 337"/>
                <a:gd name="T50" fmla="*/ 0 w 1017"/>
                <a:gd name="T51" fmla="*/ 0 h 337"/>
                <a:gd name="T52" fmla="*/ 0 w 1017"/>
                <a:gd name="T53" fmla="*/ 0 h 337"/>
                <a:gd name="T54" fmla="*/ 0 w 1017"/>
                <a:gd name="T55" fmla="*/ 0 h 337"/>
                <a:gd name="T56" fmla="*/ 0 w 1017"/>
                <a:gd name="T57" fmla="*/ 0 h 337"/>
                <a:gd name="T58" fmla="*/ 0 w 1017"/>
                <a:gd name="T59" fmla="*/ 0 h 337"/>
                <a:gd name="T60" fmla="*/ 0 w 1017"/>
                <a:gd name="T61" fmla="*/ 0 h 337"/>
                <a:gd name="T62" fmla="*/ 0 w 1017"/>
                <a:gd name="T63" fmla="*/ 0 h 337"/>
                <a:gd name="T64" fmla="*/ 0 w 1017"/>
                <a:gd name="T65" fmla="*/ 0 h 337"/>
                <a:gd name="T66" fmla="*/ 0 w 1017"/>
                <a:gd name="T67" fmla="*/ 0 h 337"/>
                <a:gd name="T68" fmla="*/ 0 w 1017"/>
                <a:gd name="T69" fmla="*/ 0 h 337"/>
                <a:gd name="T70" fmla="*/ 0 w 1017"/>
                <a:gd name="T71" fmla="*/ 0 h 337"/>
                <a:gd name="T72" fmla="*/ 0 w 1017"/>
                <a:gd name="T73" fmla="*/ 0 h 337"/>
                <a:gd name="T74" fmla="*/ 0 w 1017"/>
                <a:gd name="T75" fmla="*/ 0 h 337"/>
                <a:gd name="T76" fmla="*/ 0 w 1017"/>
                <a:gd name="T77" fmla="*/ 0 h 33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17"/>
                <a:gd name="T118" fmla="*/ 0 h 337"/>
                <a:gd name="T119" fmla="*/ 1017 w 1017"/>
                <a:gd name="T120" fmla="*/ 337 h 337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912" name="Freeform 1140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0 w 1036"/>
                <a:gd name="T3" fmla="*/ 0 h 303"/>
                <a:gd name="T4" fmla="*/ 0 w 1036"/>
                <a:gd name="T5" fmla="*/ 0 h 303"/>
                <a:gd name="T6" fmla="*/ 0 w 1036"/>
                <a:gd name="T7" fmla="*/ 0 h 303"/>
                <a:gd name="T8" fmla="*/ 0 w 1036"/>
                <a:gd name="T9" fmla="*/ 0 h 3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6"/>
                <a:gd name="T16" fmla="*/ 0 h 303"/>
                <a:gd name="T17" fmla="*/ 1036 w 1036"/>
                <a:gd name="T18" fmla="*/ 303 h 3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913" name="Freeform 1141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0 h 270"/>
                <a:gd name="T2" fmla="*/ 0 w 1023"/>
                <a:gd name="T3" fmla="*/ 0 h 270"/>
                <a:gd name="T4" fmla="*/ 0 w 1023"/>
                <a:gd name="T5" fmla="*/ 0 h 270"/>
                <a:gd name="T6" fmla="*/ 0 w 1023"/>
                <a:gd name="T7" fmla="*/ 0 h 270"/>
                <a:gd name="T8" fmla="*/ 0 w 1023"/>
                <a:gd name="T9" fmla="*/ 0 h 2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3"/>
                <a:gd name="T16" fmla="*/ 0 h 270"/>
                <a:gd name="T17" fmla="*/ 1023 w 1023"/>
                <a:gd name="T18" fmla="*/ 270 h 2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914" name="Freeform 1142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0 w 1028"/>
                <a:gd name="T3" fmla="*/ 0 h 299"/>
                <a:gd name="T4" fmla="*/ 0 w 1028"/>
                <a:gd name="T5" fmla="*/ 0 h 299"/>
                <a:gd name="T6" fmla="*/ 0 w 1028"/>
                <a:gd name="T7" fmla="*/ 0 h 299"/>
                <a:gd name="T8" fmla="*/ 0 w 102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8"/>
                <a:gd name="T16" fmla="*/ 0 h 299"/>
                <a:gd name="T17" fmla="*/ 1028 w 102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2597" name="Group 1143"/>
          <p:cNvGrpSpPr>
            <a:grpSpLocks/>
          </p:cNvGrpSpPr>
          <p:nvPr/>
        </p:nvGrpSpPr>
        <p:grpSpPr bwMode="auto">
          <a:xfrm>
            <a:off x="5843588" y="5184775"/>
            <a:ext cx="338137" cy="282575"/>
            <a:chOff x="3899" y="3264"/>
            <a:chExt cx="213" cy="178"/>
          </a:xfrm>
        </p:grpSpPr>
        <p:sp>
          <p:nvSpPr>
            <p:cNvPr id="102837" name="Freeform 1144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0 w 1913"/>
                <a:gd name="T1" fmla="*/ 0 h 1606"/>
                <a:gd name="T2" fmla="*/ 0 w 1913"/>
                <a:gd name="T3" fmla="*/ 0 h 1606"/>
                <a:gd name="T4" fmla="*/ 0 w 1913"/>
                <a:gd name="T5" fmla="*/ 0 h 1606"/>
                <a:gd name="T6" fmla="*/ 0 w 1913"/>
                <a:gd name="T7" fmla="*/ 0 h 1606"/>
                <a:gd name="T8" fmla="*/ 0 w 1913"/>
                <a:gd name="T9" fmla="*/ 0 h 1606"/>
                <a:gd name="T10" fmla="*/ 0 w 1913"/>
                <a:gd name="T11" fmla="*/ 0 h 1606"/>
                <a:gd name="T12" fmla="*/ 0 w 1913"/>
                <a:gd name="T13" fmla="*/ 0 h 1606"/>
                <a:gd name="T14" fmla="*/ 0 w 1913"/>
                <a:gd name="T15" fmla="*/ 0 h 1606"/>
                <a:gd name="T16" fmla="*/ 0 w 1913"/>
                <a:gd name="T17" fmla="*/ 0 h 1606"/>
                <a:gd name="T18" fmla="*/ 0 w 1913"/>
                <a:gd name="T19" fmla="*/ 0 h 1606"/>
                <a:gd name="T20" fmla="*/ 0 w 1913"/>
                <a:gd name="T21" fmla="*/ 0 h 1606"/>
                <a:gd name="T22" fmla="*/ 0 w 1913"/>
                <a:gd name="T23" fmla="*/ 0 h 1606"/>
                <a:gd name="T24" fmla="*/ 0 w 1913"/>
                <a:gd name="T25" fmla="*/ 0 h 1606"/>
                <a:gd name="T26" fmla="*/ 0 w 1913"/>
                <a:gd name="T27" fmla="*/ 0 h 1606"/>
                <a:gd name="T28" fmla="*/ 0 w 1913"/>
                <a:gd name="T29" fmla="*/ 0 h 1606"/>
                <a:gd name="T30" fmla="*/ 0 w 1913"/>
                <a:gd name="T31" fmla="*/ 0 h 1606"/>
                <a:gd name="T32" fmla="*/ 0 w 1913"/>
                <a:gd name="T33" fmla="*/ 0 h 1606"/>
                <a:gd name="T34" fmla="*/ 0 w 1913"/>
                <a:gd name="T35" fmla="*/ 0 h 1606"/>
                <a:gd name="T36" fmla="*/ 0 w 1913"/>
                <a:gd name="T37" fmla="*/ 0 h 1606"/>
                <a:gd name="T38" fmla="*/ 0 w 1913"/>
                <a:gd name="T39" fmla="*/ 0 h 1606"/>
                <a:gd name="T40" fmla="*/ 0 w 1913"/>
                <a:gd name="T41" fmla="*/ 0 h 1606"/>
                <a:gd name="T42" fmla="*/ 0 w 1913"/>
                <a:gd name="T43" fmla="*/ 0 h 1606"/>
                <a:gd name="T44" fmla="*/ 0 w 1913"/>
                <a:gd name="T45" fmla="*/ 0 h 1606"/>
                <a:gd name="T46" fmla="*/ 0 w 1913"/>
                <a:gd name="T47" fmla="*/ 0 h 1606"/>
                <a:gd name="T48" fmla="*/ 0 w 1913"/>
                <a:gd name="T49" fmla="*/ 0 h 1606"/>
                <a:gd name="T50" fmla="*/ 0 w 1913"/>
                <a:gd name="T51" fmla="*/ 0 h 1606"/>
                <a:gd name="T52" fmla="*/ 0 w 1913"/>
                <a:gd name="T53" fmla="*/ 0 h 1606"/>
                <a:gd name="T54" fmla="*/ 0 w 1913"/>
                <a:gd name="T55" fmla="*/ 0 h 1606"/>
                <a:gd name="T56" fmla="*/ 0 w 1913"/>
                <a:gd name="T57" fmla="*/ 0 h 1606"/>
                <a:gd name="T58" fmla="*/ 0 w 1913"/>
                <a:gd name="T59" fmla="*/ 0 h 1606"/>
                <a:gd name="T60" fmla="*/ 0 w 1913"/>
                <a:gd name="T61" fmla="*/ 0 h 1606"/>
                <a:gd name="T62" fmla="*/ 0 w 1913"/>
                <a:gd name="T63" fmla="*/ 0 h 1606"/>
                <a:gd name="T64" fmla="*/ 0 w 1913"/>
                <a:gd name="T65" fmla="*/ 0 h 1606"/>
                <a:gd name="T66" fmla="*/ 0 w 1913"/>
                <a:gd name="T67" fmla="*/ 0 h 1606"/>
                <a:gd name="T68" fmla="*/ 0 w 1913"/>
                <a:gd name="T69" fmla="*/ 0 h 1606"/>
                <a:gd name="T70" fmla="*/ 0 w 1913"/>
                <a:gd name="T71" fmla="*/ 0 h 1606"/>
                <a:gd name="T72" fmla="*/ 0 w 1913"/>
                <a:gd name="T73" fmla="*/ 0 h 1606"/>
                <a:gd name="T74" fmla="*/ 0 w 1913"/>
                <a:gd name="T75" fmla="*/ 0 h 1606"/>
                <a:gd name="T76" fmla="*/ 0 w 1913"/>
                <a:gd name="T77" fmla="*/ 0 h 160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913"/>
                <a:gd name="T118" fmla="*/ 0 h 1606"/>
                <a:gd name="T119" fmla="*/ 1913 w 1913"/>
                <a:gd name="T120" fmla="*/ 1606 h 160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38" name="Freeform 1145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0 w 614"/>
                <a:gd name="T1" fmla="*/ 0 h 697"/>
                <a:gd name="T2" fmla="*/ 0 w 614"/>
                <a:gd name="T3" fmla="*/ 0 h 697"/>
                <a:gd name="T4" fmla="*/ 0 w 614"/>
                <a:gd name="T5" fmla="*/ 0 h 697"/>
                <a:gd name="T6" fmla="*/ 0 w 614"/>
                <a:gd name="T7" fmla="*/ 0 h 697"/>
                <a:gd name="T8" fmla="*/ 0 w 614"/>
                <a:gd name="T9" fmla="*/ 0 h 697"/>
                <a:gd name="T10" fmla="*/ 0 w 614"/>
                <a:gd name="T11" fmla="*/ 0 h 697"/>
                <a:gd name="T12" fmla="*/ 0 w 614"/>
                <a:gd name="T13" fmla="*/ 0 h 697"/>
                <a:gd name="T14" fmla="*/ 0 w 614"/>
                <a:gd name="T15" fmla="*/ 0 h 697"/>
                <a:gd name="T16" fmla="*/ 0 w 614"/>
                <a:gd name="T17" fmla="*/ 0 h 697"/>
                <a:gd name="T18" fmla="*/ 0 w 614"/>
                <a:gd name="T19" fmla="*/ 0 h 697"/>
                <a:gd name="T20" fmla="*/ 0 w 614"/>
                <a:gd name="T21" fmla="*/ 0 h 697"/>
                <a:gd name="T22" fmla="*/ 0 w 614"/>
                <a:gd name="T23" fmla="*/ 0 h 697"/>
                <a:gd name="T24" fmla="*/ 0 w 614"/>
                <a:gd name="T25" fmla="*/ 0 h 697"/>
                <a:gd name="T26" fmla="*/ 0 w 614"/>
                <a:gd name="T27" fmla="*/ 0 h 697"/>
                <a:gd name="T28" fmla="*/ 0 w 614"/>
                <a:gd name="T29" fmla="*/ 0 h 697"/>
                <a:gd name="T30" fmla="*/ 0 w 614"/>
                <a:gd name="T31" fmla="*/ 0 h 697"/>
                <a:gd name="T32" fmla="*/ 0 w 614"/>
                <a:gd name="T33" fmla="*/ 0 h 697"/>
                <a:gd name="T34" fmla="*/ 0 w 614"/>
                <a:gd name="T35" fmla="*/ 0 h 697"/>
                <a:gd name="T36" fmla="*/ 0 w 614"/>
                <a:gd name="T37" fmla="*/ 0 h 697"/>
                <a:gd name="T38" fmla="*/ 0 w 614"/>
                <a:gd name="T39" fmla="*/ 0 h 697"/>
                <a:gd name="T40" fmla="*/ 0 w 614"/>
                <a:gd name="T41" fmla="*/ 0 h 697"/>
                <a:gd name="T42" fmla="*/ 0 w 614"/>
                <a:gd name="T43" fmla="*/ 0 h 697"/>
                <a:gd name="T44" fmla="*/ 0 w 614"/>
                <a:gd name="T45" fmla="*/ 0 h 697"/>
                <a:gd name="T46" fmla="*/ 0 w 614"/>
                <a:gd name="T47" fmla="*/ 0 h 697"/>
                <a:gd name="T48" fmla="*/ 0 w 614"/>
                <a:gd name="T49" fmla="*/ 0 h 697"/>
                <a:gd name="T50" fmla="*/ 0 w 614"/>
                <a:gd name="T51" fmla="*/ 0 h 697"/>
                <a:gd name="T52" fmla="*/ 0 w 614"/>
                <a:gd name="T53" fmla="*/ 0 h 697"/>
                <a:gd name="T54" fmla="*/ 0 w 614"/>
                <a:gd name="T55" fmla="*/ 0 h 697"/>
                <a:gd name="T56" fmla="*/ 0 w 614"/>
                <a:gd name="T57" fmla="*/ 0 h 697"/>
                <a:gd name="T58" fmla="*/ 0 w 614"/>
                <a:gd name="T59" fmla="*/ 0 h 697"/>
                <a:gd name="T60" fmla="*/ 0 w 614"/>
                <a:gd name="T61" fmla="*/ 0 h 697"/>
                <a:gd name="T62" fmla="*/ 0 w 614"/>
                <a:gd name="T63" fmla="*/ 0 h 697"/>
                <a:gd name="T64" fmla="*/ 0 w 614"/>
                <a:gd name="T65" fmla="*/ 0 h 697"/>
                <a:gd name="T66" fmla="*/ 0 w 614"/>
                <a:gd name="T67" fmla="*/ 0 h 697"/>
                <a:gd name="T68" fmla="*/ 0 w 614"/>
                <a:gd name="T69" fmla="*/ 0 h 697"/>
                <a:gd name="T70" fmla="*/ 0 w 614"/>
                <a:gd name="T71" fmla="*/ 0 h 697"/>
                <a:gd name="T72" fmla="*/ 0 w 614"/>
                <a:gd name="T73" fmla="*/ 0 h 697"/>
                <a:gd name="T74" fmla="*/ 0 w 614"/>
                <a:gd name="T75" fmla="*/ 0 h 697"/>
                <a:gd name="T76" fmla="*/ 0 w 614"/>
                <a:gd name="T77" fmla="*/ 0 h 697"/>
                <a:gd name="T78" fmla="*/ 0 w 614"/>
                <a:gd name="T79" fmla="*/ 0 h 697"/>
                <a:gd name="T80" fmla="*/ 0 w 614"/>
                <a:gd name="T81" fmla="*/ 0 h 697"/>
                <a:gd name="T82" fmla="*/ 0 w 614"/>
                <a:gd name="T83" fmla="*/ 0 h 697"/>
                <a:gd name="T84" fmla="*/ 0 w 614"/>
                <a:gd name="T85" fmla="*/ 0 h 697"/>
                <a:gd name="T86" fmla="*/ 0 w 614"/>
                <a:gd name="T87" fmla="*/ 0 h 697"/>
                <a:gd name="T88" fmla="*/ 0 w 614"/>
                <a:gd name="T89" fmla="*/ 0 h 697"/>
                <a:gd name="T90" fmla="*/ 0 w 614"/>
                <a:gd name="T91" fmla="*/ 0 h 697"/>
                <a:gd name="T92" fmla="*/ 0 w 614"/>
                <a:gd name="T93" fmla="*/ 0 h 697"/>
                <a:gd name="T94" fmla="*/ 0 w 614"/>
                <a:gd name="T95" fmla="*/ 0 h 697"/>
                <a:gd name="T96" fmla="*/ 0 w 614"/>
                <a:gd name="T97" fmla="*/ 0 h 69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14"/>
                <a:gd name="T148" fmla="*/ 0 h 697"/>
                <a:gd name="T149" fmla="*/ 614 w 614"/>
                <a:gd name="T150" fmla="*/ 697 h 69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39" name="Freeform 1146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0 w 1014"/>
                <a:gd name="T1" fmla="*/ 0 h 693"/>
                <a:gd name="T2" fmla="*/ 0 w 1014"/>
                <a:gd name="T3" fmla="*/ 0 h 693"/>
                <a:gd name="T4" fmla="*/ 0 w 1014"/>
                <a:gd name="T5" fmla="*/ 0 h 693"/>
                <a:gd name="T6" fmla="*/ 0 w 1014"/>
                <a:gd name="T7" fmla="*/ 0 h 693"/>
                <a:gd name="T8" fmla="*/ 0 w 1014"/>
                <a:gd name="T9" fmla="*/ 0 h 693"/>
                <a:gd name="T10" fmla="*/ 0 w 1014"/>
                <a:gd name="T11" fmla="*/ 0 h 693"/>
                <a:gd name="T12" fmla="*/ 0 w 1014"/>
                <a:gd name="T13" fmla="*/ 0 h 693"/>
                <a:gd name="T14" fmla="*/ 0 w 1014"/>
                <a:gd name="T15" fmla="*/ 0 h 693"/>
                <a:gd name="T16" fmla="*/ 0 w 1014"/>
                <a:gd name="T17" fmla="*/ 0 h 693"/>
                <a:gd name="T18" fmla="*/ 0 w 1014"/>
                <a:gd name="T19" fmla="*/ 0 h 693"/>
                <a:gd name="T20" fmla="*/ 0 w 1014"/>
                <a:gd name="T21" fmla="*/ 0 h 693"/>
                <a:gd name="T22" fmla="*/ 0 w 1014"/>
                <a:gd name="T23" fmla="*/ 0 h 693"/>
                <a:gd name="T24" fmla="*/ 0 w 1014"/>
                <a:gd name="T25" fmla="*/ 0 h 693"/>
                <a:gd name="T26" fmla="*/ 0 w 1014"/>
                <a:gd name="T27" fmla="*/ 0 h 693"/>
                <a:gd name="T28" fmla="*/ 0 w 1014"/>
                <a:gd name="T29" fmla="*/ 0 h 693"/>
                <a:gd name="T30" fmla="*/ 0 w 1014"/>
                <a:gd name="T31" fmla="*/ 0 h 693"/>
                <a:gd name="T32" fmla="*/ 0 w 1014"/>
                <a:gd name="T33" fmla="*/ 0 h 693"/>
                <a:gd name="T34" fmla="*/ 0 w 1014"/>
                <a:gd name="T35" fmla="*/ 0 h 693"/>
                <a:gd name="T36" fmla="*/ 0 w 1014"/>
                <a:gd name="T37" fmla="*/ 0 h 693"/>
                <a:gd name="T38" fmla="*/ 0 w 1014"/>
                <a:gd name="T39" fmla="*/ 0 h 693"/>
                <a:gd name="T40" fmla="*/ 0 w 1014"/>
                <a:gd name="T41" fmla="*/ 0 h 693"/>
                <a:gd name="T42" fmla="*/ 0 w 1014"/>
                <a:gd name="T43" fmla="*/ 0 h 693"/>
                <a:gd name="T44" fmla="*/ 0 w 1014"/>
                <a:gd name="T45" fmla="*/ 0 h 693"/>
                <a:gd name="T46" fmla="*/ 0 w 1014"/>
                <a:gd name="T47" fmla="*/ 0 h 693"/>
                <a:gd name="T48" fmla="*/ 0 w 1014"/>
                <a:gd name="T49" fmla="*/ 0 h 693"/>
                <a:gd name="T50" fmla="*/ 0 w 1014"/>
                <a:gd name="T51" fmla="*/ 0 h 693"/>
                <a:gd name="T52" fmla="*/ 0 w 1014"/>
                <a:gd name="T53" fmla="*/ 0 h 693"/>
                <a:gd name="T54" fmla="*/ 0 w 1014"/>
                <a:gd name="T55" fmla="*/ 0 h 693"/>
                <a:gd name="T56" fmla="*/ 0 w 1014"/>
                <a:gd name="T57" fmla="*/ 0 h 693"/>
                <a:gd name="T58" fmla="*/ 0 w 1014"/>
                <a:gd name="T59" fmla="*/ 0 h 693"/>
                <a:gd name="T60" fmla="*/ 0 w 1014"/>
                <a:gd name="T61" fmla="*/ 0 h 693"/>
                <a:gd name="T62" fmla="*/ 0 w 1014"/>
                <a:gd name="T63" fmla="*/ 0 h 693"/>
                <a:gd name="T64" fmla="*/ 0 w 1014"/>
                <a:gd name="T65" fmla="*/ 0 h 693"/>
                <a:gd name="T66" fmla="*/ 0 w 1014"/>
                <a:gd name="T67" fmla="*/ 0 h 693"/>
                <a:gd name="T68" fmla="*/ 0 w 1014"/>
                <a:gd name="T69" fmla="*/ 0 h 693"/>
                <a:gd name="T70" fmla="*/ 0 w 1014"/>
                <a:gd name="T71" fmla="*/ 0 h 693"/>
                <a:gd name="T72" fmla="*/ 0 w 1014"/>
                <a:gd name="T73" fmla="*/ 0 h 693"/>
                <a:gd name="T74" fmla="*/ 0 w 1014"/>
                <a:gd name="T75" fmla="*/ 0 h 693"/>
                <a:gd name="T76" fmla="*/ 0 w 1014"/>
                <a:gd name="T77" fmla="*/ 0 h 693"/>
                <a:gd name="T78" fmla="*/ 0 w 1014"/>
                <a:gd name="T79" fmla="*/ 0 h 693"/>
                <a:gd name="T80" fmla="*/ 0 w 1014"/>
                <a:gd name="T81" fmla="*/ 0 h 693"/>
                <a:gd name="T82" fmla="*/ 0 w 1014"/>
                <a:gd name="T83" fmla="*/ 0 h 693"/>
                <a:gd name="T84" fmla="*/ 0 w 1014"/>
                <a:gd name="T85" fmla="*/ 0 h 693"/>
                <a:gd name="T86" fmla="*/ 0 w 1014"/>
                <a:gd name="T87" fmla="*/ 0 h 693"/>
                <a:gd name="T88" fmla="*/ 0 w 1014"/>
                <a:gd name="T89" fmla="*/ 0 h 693"/>
                <a:gd name="T90" fmla="*/ 0 w 1014"/>
                <a:gd name="T91" fmla="*/ 0 h 693"/>
                <a:gd name="T92" fmla="*/ 0 w 1014"/>
                <a:gd name="T93" fmla="*/ 0 h 693"/>
                <a:gd name="T94" fmla="*/ 0 w 1014"/>
                <a:gd name="T95" fmla="*/ 0 h 693"/>
                <a:gd name="T96" fmla="*/ 0 w 1014"/>
                <a:gd name="T97" fmla="*/ 0 h 693"/>
                <a:gd name="T98" fmla="*/ 0 w 1014"/>
                <a:gd name="T99" fmla="*/ 0 h 693"/>
                <a:gd name="T100" fmla="*/ 0 w 1014"/>
                <a:gd name="T101" fmla="*/ 0 h 693"/>
                <a:gd name="T102" fmla="*/ 0 w 1014"/>
                <a:gd name="T103" fmla="*/ 0 h 693"/>
                <a:gd name="T104" fmla="*/ 0 w 1014"/>
                <a:gd name="T105" fmla="*/ 0 h 693"/>
                <a:gd name="T106" fmla="*/ 0 w 1014"/>
                <a:gd name="T107" fmla="*/ 0 h 69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14"/>
                <a:gd name="T163" fmla="*/ 0 h 693"/>
                <a:gd name="T164" fmla="*/ 1014 w 1014"/>
                <a:gd name="T165" fmla="*/ 693 h 693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40" name="Freeform 1147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0 w 745"/>
                <a:gd name="T1" fmla="*/ 0 h 240"/>
                <a:gd name="T2" fmla="*/ 0 w 745"/>
                <a:gd name="T3" fmla="*/ 0 h 240"/>
                <a:gd name="T4" fmla="*/ 0 w 745"/>
                <a:gd name="T5" fmla="*/ 0 h 240"/>
                <a:gd name="T6" fmla="*/ 0 w 745"/>
                <a:gd name="T7" fmla="*/ 0 h 240"/>
                <a:gd name="T8" fmla="*/ 0 w 745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5"/>
                <a:gd name="T16" fmla="*/ 0 h 240"/>
                <a:gd name="T17" fmla="*/ 745 w 745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41" name="Freeform 1148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0 w 319"/>
                <a:gd name="T1" fmla="*/ 0 h 109"/>
                <a:gd name="T2" fmla="*/ 0 w 319"/>
                <a:gd name="T3" fmla="*/ 0 h 109"/>
                <a:gd name="T4" fmla="*/ 0 w 319"/>
                <a:gd name="T5" fmla="*/ 0 h 109"/>
                <a:gd name="T6" fmla="*/ 0 w 319"/>
                <a:gd name="T7" fmla="*/ 0 h 109"/>
                <a:gd name="T8" fmla="*/ 0 w 319"/>
                <a:gd name="T9" fmla="*/ 0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9"/>
                <a:gd name="T16" fmla="*/ 0 h 109"/>
                <a:gd name="T17" fmla="*/ 319 w 319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42" name="Freeform 1149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0 w 213"/>
                <a:gd name="T1" fmla="*/ 0 h 81"/>
                <a:gd name="T2" fmla="*/ 0 w 213"/>
                <a:gd name="T3" fmla="*/ 0 h 81"/>
                <a:gd name="T4" fmla="*/ 0 w 213"/>
                <a:gd name="T5" fmla="*/ 0 h 81"/>
                <a:gd name="T6" fmla="*/ 0 w 213"/>
                <a:gd name="T7" fmla="*/ 0 h 81"/>
                <a:gd name="T8" fmla="*/ 0 w 213"/>
                <a:gd name="T9" fmla="*/ 0 h 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"/>
                <a:gd name="T16" fmla="*/ 0 h 81"/>
                <a:gd name="T17" fmla="*/ 213 w 213"/>
                <a:gd name="T18" fmla="*/ 81 h 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43" name="Freeform 1150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0 h 415"/>
                <a:gd name="T2" fmla="*/ 0 w 1254"/>
                <a:gd name="T3" fmla="*/ 0 h 415"/>
                <a:gd name="T4" fmla="*/ 0 w 1254"/>
                <a:gd name="T5" fmla="*/ 0 h 415"/>
                <a:gd name="T6" fmla="*/ 0 w 1254"/>
                <a:gd name="T7" fmla="*/ 0 h 415"/>
                <a:gd name="T8" fmla="*/ 0 w 1254"/>
                <a:gd name="T9" fmla="*/ 0 h 415"/>
                <a:gd name="T10" fmla="*/ 0 w 1254"/>
                <a:gd name="T11" fmla="*/ 0 h 415"/>
                <a:gd name="T12" fmla="*/ 0 w 1254"/>
                <a:gd name="T13" fmla="*/ 0 h 415"/>
                <a:gd name="T14" fmla="*/ 0 w 1254"/>
                <a:gd name="T15" fmla="*/ 0 h 415"/>
                <a:gd name="T16" fmla="*/ 0 w 1254"/>
                <a:gd name="T17" fmla="*/ 0 h 415"/>
                <a:gd name="T18" fmla="*/ 0 w 1254"/>
                <a:gd name="T19" fmla="*/ 0 h 415"/>
                <a:gd name="T20" fmla="*/ 0 w 1254"/>
                <a:gd name="T21" fmla="*/ 0 h 415"/>
                <a:gd name="T22" fmla="*/ 0 w 1254"/>
                <a:gd name="T23" fmla="*/ 0 h 415"/>
                <a:gd name="T24" fmla="*/ 0 w 1254"/>
                <a:gd name="T25" fmla="*/ 0 h 415"/>
                <a:gd name="T26" fmla="*/ 0 w 1254"/>
                <a:gd name="T27" fmla="*/ 0 h 415"/>
                <a:gd name="T28" fmla="*/ 0 w 1254"/>
                <a:gd name="T29" fmla="*/ 0 h 415"/>
                <a:gd name="T30" fmla="*/ 0 w 1254"/>
                <a:gd name="T31" fmla="*/ 0 h 415"/>
                <a:gd name="T32" fmla="*/ 0 w 1254"/>
                <a:gd name="T33" fmla="*/ 0 h 415"/>
                <a:gd name="T34" fmla="*/ 0 w 1254"/>
                <a:gd name="T35" fmla="*/ 0 h 415"/>
                <a:gd name="T36" fmla="*/ 0 w 1254"/>
                <a:gd name="T37" fmla="*/ 0 h 415"/>
                <a:gd name="T38" fmla="*/ 0 w 1254"/>
                <a:gd name="T39" fmla="*/ 0 h 415"/>
                <a:gd name="T40" fmla="*/ 0 w 1254"/>
                <a:gd name="T41" fmla="*/ 0 h 415"/>
                <a:gd name="T42" fmla="*/ 0 w 1254"/>
                <a:gd name="T43" fmla="*/ 0 h 415"/>
                <a:gd name="T44" fmla="*/ 0 w 1254"/>
                <a:gd name="T45" fmla="*/ 0 h 415"/>
                <a:gd name="T46" fmla="*/ 0 w 1254"/>
                <a:gd name="T47" fmla="*/ 0 h 415"/>
                <a:gd name="T48" fmla="*/ 0 w 1254"/>
                <a:gd name="T49" fmla="*/ 0 h 415"/>
                <a:gd name="T50" fmla="*/ 0 w 1254"/>
                <a:gd name="T51" fmla="*/ 0 h 415"/>
                <a:gd name="T52" fmla="*/ 0 w 1254"/>
                <a:gd name="T53" fmla="*/ 0 h 415"/>
                <a:gd name="T54" fmla="*/ 0 w 1254"/>
                <a:gd name="T55" fmla="*/ 0 h 415"/>
                <a:gd name="T56" fmla="*/ 0 w 1254"/>
                <a:gd name="T57" fmla="*/ 0 h 415"/>
                <a:gd name="T58" fmla="*/ 0 w 1254"/>
                <a:gd name="T59" fmla="*/ 0 h 415"/>
                <a:gd name="T60" fmla="*/ 0 w 1254"/>
                <a:gd name="T61" fmla="*/ 0 h 415"/>
                <a:gd name="T62" fmla="*/ 0 w 1254"/>
                <a:gd name="T63" fmla="*/ 0 h 415"/>
                <a:gd name="T64" fmla="*/ 0 w 1254"/>
                <a:gd name="T65" fmla="*/ 0 h 415"/>
                <a:gd name="T66" fmla="*/ 0 w 1254"/>
                <a:gd name="T67" fmla="*/ 0 h 415"/>
                <a:gd name="T68" fmla="*/ 0 w 1254"/>
                <a:gd name="T69" fmla="*/ 0 h 41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54"/>
                <a:gd name="T106" fmla="*/ 0 h 415"/>
                <a:gd name="T107" fmla="*/ 1254 w 1254"/>
                <a:gd name="T108" fmla="*/ 415 h 41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44" name="Freeform 1151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0 w 447"/>
                <a:gd name="T1" fmla="*/ 0 h 198"/>
                <a:gd name="T2" fmla="*/ 0 w 447"/>
                <a:gd name="T3" fmla="*/ 0 h 198"/>
                <a:gd name="T4" fmla="*/ 0 w 447"/>
                <a:gd name="T5" fmla="*/ 0 h 198"/>
                <a:gd name="T6" fmla="*/ 0 w 447"/>
                <a:gd name="T7" fmla="*/ 0 h 198"/>
                <a:gd name="T8" fmla="*/ 0 w 447"/>
                <a:gd name="T9" fmla="*/ 0 h 198"/>
                <a:gd name="T10" fmla="*/ 0 w 447"/>
                <a:gd name="T11" fmla="*/ 0 h 1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47"/>
                <a:gd name="T19" fmla="*/ 0 h 198"/>
                <a:gd name="T20" fmla="*/ 447 w 447"/>
                <a:gd name="T21" fmla="*/ 198 h 19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45" name="Freeform 1152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0 w 238"/>
                <a:gd name="T1" fmla="*/ 0 h 947"/>
                <a:gd name="T2" fmla="*/ 0 w 238"/>
                <a:gd name="T3" fmla="*/ 0 h 947"/>
                <a:gd name="T4" fmla="*/ 0 w 238"/>
                <a:gd name="T5" fmla="*/ 0 h 947"/>
                <a:gd name="T6" fmla="*/ 0 w 238"/>
                <a:gd name="T7" fmla="*/ 0 h 947"/>
                <a:gd name="T8" fmla="*/ 0 w 238"/>
                <a:gd name="T9" fmla="*/ 0 h 947"/>
                <a:gd name="T10" fmla="*/ 0 w 238"/>
                <a:gd name="T11" fmla="*/ 0 h 947"/>
                <a:gd name="T12" fmla="*/ 0 w 238"/>
                <a:gd name="T13" fmla="*/ 0 h 947"/>
                <a:gd name="T14" fmla="*/ 0 w 238"/>
                <a:gd name="T15" fmla="*/ 0 h 947"/>
                <a:gd name="T16" fmla="*/ 0 w 238"/>
                <a:gd name="T17" fmla="*/ 0 h 947"/>
                <a:gd name="T18" fmla="*/ 0 w 238"/>
                <a:gd name="T19" fmla="*/ 0 h 947"/>
                <a:gd name="T20" fmla="*/ 0 w 238"/>
                <a:gd name="T21" fmla="*/ 0 h 947"/>
                <a:gd name="T22" fmla="*/ 0 w 238"/>
                <a:gd name="T23" fmla="*/ 0 h 947"/>
                <a:gd name="T24" fmla="*/ 0 w 238"/>
                <a:gd name="T25" fmla="*/ 0 h 947"/>
                <a:gd name="T26" fmla="*/ 0 w 238"/>
                <a:gd name="T27" fmla="*/ 0 h 947"/>
                <a:gd name="T28" fmla="*/ 0 w 238"/>
                <a:gd name="T29" fmla="*/ 0 h 947"/>
                <a:gd name="T30" fmla="*/ 0 w 238"/>
                <a:gd name="T31" fmla="*/ 0 h 947"/>
                <a:gd name="T32" fmla="*/ 0 w 238"/>
                <a:gd name="T33" fmla="*/ 0 h 947"/>
                <a:gd name="T34" fmla="*/ 0 w 238"/>
                <a:gd name="T35" fmla="*/ 0 h 947"/>
                <a:gd name="T36" fmla="*/ 0 w 238"/>
                <a:gd name="T37" fmla="*/ 0 h 947"/>
                <a:gd name="T38" fmla="*/ 0 w 238"/>
                <a:gd name="T39" fmla="*/ 0 h 947"/>
                <a:gd name="T40" fmla="*/ 0 w 238"/>
                <a:gd name="T41" fmla="*/ 0 h 947"/>
                <a:gd name="T42" fmla="*/ 0 w 238"/>
                <a:gd name="T43" fmla="*/ 0 h 947"/>
                <a:gd name="T44" fmla="*/ 0 w 238"/>
                <a:gd name="T45" fmla="*/ 0 h 947"/>
                <a:gd name="T46" fmla="*/ 0 w 238"/>
                <a:gd name="T47" fmla="*/ 0 h 947"/>
                <a:gd name="T48" fmla="*/ 0 w 238"/>
                <a:gd name="T49" fmla="*/ 0 h 947"/>
                <a:gd name="T50" fmla="*/ 0 w 238"/>
                <a:gd name="T51" fmla="*/ 0 h 947"/>
                <a:gd name="T52" fmla="*/ 0 w 238"/>
                <a:gd name="T53" fmla="*/ 0 h 947"/>
                <a:gd name="T54" fmla="*/ 0 w 238"/>
                <a:gd name="T55" fmla="*/ 0 h 947"/>
                <a:gd name="T56" fmla="*/ 0 w 238"/>
                <a:gd name="T57" fmla="*/ 0 h 947"/>
                <a:gd name="T58" fmla="*/ 0 w 238"/>
                <a:gd name="T59" fmla="*/ 0 h 947"/>
                <a:gd name="T60" fmla="*/ 0 w 238"/>
                <a:gd name="T61" fmla="*/ 0 h 947"/>
                <a:gd name="T62" fmla="*/ 0 w 238"/>
                <a:gd name="T63" fmla="*/ 0 h 947"/>
                <a:gd name="T64" fmla="*/ 0 w 238"/>
                <a:gd name="T65" fmla="*/ 0 h 947"/>
                <a:gd name="T66" fmla="*/ 0 w 238"/>
                <a:gd name="T67" fmla="*/ 0 h 947"/>
                <a:gd name="T68" fmla="*/ 0 w 238"/>
                <a:gd name="T69" fmla="*/ 0 h 94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38"/>
                <a:gd name="T106" fmla="*/ 0 h 947"/>
                <a:gd name="T107" fmla="*/ 238 w 238"/>
                <a:gd name="T108" fmla="*/ 947 h 94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46" name="Freeform 1153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0 w 203"/>
                <a:gd name="T1" fmla="*/ 0 h 799"/>
                <a:gd name="T2" fmla="*/ 0 w 203"/>
                <a:gd name="T3" fmla="*/ 0 h 799"/>
                <a:gd name="T4" fmla="*/ 0 w 203"/>
                <a:gd name="T5" fmla="*/ 0 h 799"/>
                <a:gd name="T6" fmla="*/ 0 w 203"/>
                <a:gd name="T7" fmla="*/ 0 h 799"/>
                <a:gd name="T8" fmla="*/ 0 w 203"/>
                <a:gd name="T9" fmla="*/ 0 h 799"/>
                <a:gd name="T10" fmla="*/ 0 w 203"/>
                <a:gd name="T11" fmla="*/ 0 h 799"/>
                <a:gd name="T12" fmla="*/ 0 w 203"/>
                <a:gd name="T13" fmla="*/ 0 h 799"/>
                <a:gd name="T14" fmla="*/ 0 w 203"/>
                <a:gd name="T15" fmla="*/ 0 h 799"/>
                <a:gd name="T16" fmla="*/ 0 w 203"/>
                <a:gd name="T17" fmla="*/ 0 h 799"/>
                <a:gd name="T18" fmla="*/ 0 w 203"/>
                <a:gd name="T19" fmla="*/ 0 h 799"/>
                <a:gd name="T20" fmla="*/ 0 w 203"/>
                <a:gd name="T21" fmla="*/ 0 h 799"/>
                <a:gd name="T22" fmla="*/ 0 w 203"/>
                <a:gd name="T23" fmla="*/ 0 h 799"/>
                <a:gd name="T24" fmla="*/ 0 w 203"/>
                <a:gd name="T25" fmla="*/ 0 h 799"/>
                <a:gd name="T26" fmla="*/ 0 w 203"/>
                <a:gd name="T27" fmla="*/ 0 h 799"/>
                <a:gd name="T28" fmla="*/ 0 w 203"/>
                <a:gd name="T29" fmla="*/ 0 h 799"/>
                <a:gd name="T30" fmla="*/ 0 w 203"/>
                <a:gd name="T31" fmla="*/ 0 h 799"/>
                <a:gd name="T32" fmla="*/ 0 w 203"/>
                <a:gd name="T33" fmla="*/ 0 h 799"/>
                <a:gd name="T34" fmla="*/ 0 w 203"/>
                <a:gd name="T35" fmla="*/ 0 h 799"/>
                <a:gd name="T36" fmla="*/ 0 w 203"/>
                <a:gd name="T37" fmla="*/ 0 h 799"/>
                <a:gd name="T38" fmla="*/ 0 w 203"/>
                <a:gd name="T39" fmla="*/ 0 h 799"/>
                <a:gd name="T40" fmla="*/ 0 w 203"/>
                <a:gd name="T41" fmla="*/ 0 h 799"/>
                <a:gd name="T42" fmla="*/ 0 w 203"/>
                <a:gd name="T43" fmla="*/ 0 h 799"/>
                <a:gd name="T44" fmla="*/ 0 w 203"/>
                <a:gd name="T45" fmla="*/ 0 h 799"/>
                <a:gd name="T46" fmla="*/ 0 w 203"/>
                <a:gd name="T47" fmla="*/ 0 h 799"/>
                <a:gd name="T48" fmla="*/ 0 w 203"/>
                <a:gd name="T49" fmla="*/ 0 h 799"/>
                <a:gd name="T50" fmla="*/ 0 w 203"/>
                <a:gd name="T51" fmla="*/ 0 h 799"/>
                <a:gd name="T52" fmla="*/ 0 w 203"/>
                <a:gd name="T53" fmla="*/ 0 h 799"/>
                <a:gd name="T54" fmla="*/ 0 w 203"/>
                <a:gd name="T55" fmla="*/ 0 h 799"/>
                <a:gd name="T56" fmla="*/ 0 w 203"/>
                <a:gd name="T57" fmla="*/ 0 h 799"/>
                <a:gd name="T58" fmla="*/ 0 w 203"/>
                <a:gd name="T59" fmla="*/ 0 h 799"/>
                <a:gd name="T60" fmla="*/ 0 w 203"/>
                <a:gd name="T61" fmla="*/ 0 h 799"/>
                <a:gd name="T62" fmla="*/ 0 w 203"/>
                <a:gd name="T63" fmla="*/ 0 h 799"/>
                <a:gd name="T64" fmla="*/ 0 w 203"/>
                <a:gd name="T65" fmla="*/ 0 h 799"/>
                <a:gd name="T66" fmla="*/ 0 w 203"/>
                <a:gd name="T67" fmla="*/ 0 h 799"/>
                <a:gd name="T68" fmla="*/ 0 w 203"/>
                <a:gd name="T69" fmla="*/ 0 h 79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03"/>
                <a:gd name="T106" fmla="*/ 0 h 799"/>
                <a:gd name="T107" fmla="*/ 203 w 203"/>
                <a:gd name="T108" fmla="*/ 799 h 79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47" name="Freeform 1154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0 w 171"/>
                <a:gd name="T1" fmla="*/ 0 h 650"/>
                <a:gd name="T2" fmla="*/ 0 w 171"/>
                <a:gd name="T3" fmla="*/ 0 h 650"/>
                <a:gd name="T4" fmla="*/ 0 w 171"/>
                <a:gd name="T5" fmla="*/ 0 h 650"/>
                <a:gd name="T6" fmla="*/ 0 w 171"/>
                <a:gd name="T7" fmla="*/ 0 h 650"/>
                <a:gd name="T8" fmla="*/ 0 w 171"/>
                <a:gd name="T9" fmla="*/ 0 h 650"/>
                <a:gd name="T10" fmla="*/ 0 w 171"/>
                <a:gd name="T11" fmla="*/ 0 h 650"/>
                <a:gd name="T12" fmla="*/ 0 w 171"/>
                <a:gd name="T13" fmla="*/ 0 h 650"/>
                <a:gd name="T14" fmla="*/ 0 w 171"/>
                <a:gd name="T15" fmla="*/ 0 h 650"/>
                <a:gd name="T16" fmla="*/ 0 w 171"/>
                <a:gd name="T17" fmla="*/ 0 h 650"/>
                <a:gd name="T18" fmla="*/ 0 w 171"/>
                <a:gd name="T19" fmla="*/ 0 h 650"/>
                <a:gd name="T20" fmla="*/ 0 w 171"/>
                <a:gd name="T21" fmla="*/ 0 h 650"/>
                <a:gd name="T22" fmla="*/ 0 w 171"/>
                <a:gd name="T23" fmla="*/ 0 h 650"/>
                <a:gd name="T24" fmla="*/ 0 w 171"/>
                <a:gd name="T25" fmla="*/ 0 h 650"/>
                <a:gd name="T26" fmla="*/ 0 w 171"/>
                <a:gd name="T27" fmla="*/ 0 h 650"/>
                <a:gd name="T28" fmla="*/ 0 w 171"/>
                <a:gd name="T29" fmla="*/ 0 h 650"/>
                <a:gd name="T30" fmla="*/ 0 w 171"/>
                <a:gd name="T31" fmla="*/ 0 h 650"/>
                <a:gd name="T32" fmla="*/ 0 w 171"/>
                <a:gd name="T33" fmla="*/ 0 h 650"/>
                <a:gd name="T34" fmla="*/ 0 w 171"/>
                <a:gd name="T35" fmla="*/ 0 h 650"/>
                <a:gd name="T36" fmla="*/ 0 w 171"/>
                <a:gd name="T37" fmla="*/ 0 h 650"/>
                <a:gd name="T38" fmla="*/ 0 w 171"/>
                <a:gd name="T39" fmla="*/ 0 h 650"/>
                <a:gd name="T40" fmla="*/ 0 w 171"/>
                <a:gd name="T41" fmla="*/ 0 h 650"/>
                <a:gd name="T42" fmla="*/ 0 w 171"/>
                <a:gd name="T43" fmla="*/ 0 h 650"/>
                <a:gd name="T44" fmla="*/ 0 w 171"/>
                <a:gd name="T45" fmla="*/ 0 h 650"/>
                <a:gd name="T46" fmla="*/ 0 w 171"/>
                <a:gd name="T47" fmla="*/ 0 h 650"/>
                <a:gd name="T48" fmla="*/ 0 w 171"/>
                <a:gd name="T49" fmla="*/ 0 h 650"/>
                <a:gd name="T50" fmla="*/ 0 w 171"/>
                <a:gd name="T51" fmla="*/ 0 h 650"/>
                <a:gd name="T52" fmla="*/ 0 w 171"/>
                <a:gd name="T53" fmla="*/ 0 h 650"/>
                <a:gd name="T54" fmla="*/ 0 w 171"/>
                <a:gd name="T55" fmla="*/ 0 h 650"/>
                <a:gd name="T56" fmla="*/ 0 w 171"/>
                <a:gd name="T57" fmla="*/ 0 h 650"/>
                <a:gd name="T58" fmla="*/ 0 w 171"/>
                <a:gd name="T59" fmla="*/ 0 h 650"/>
                <a:gd name="T60" fmla="*/ 0 w 171"/>
                <a:gd name="T61" fmla="*/ 0 h 650"/>
                <a:gd name="T62" fmla="*/ 0 w 171"/>
                <a:gd name="T63" fmla="*/ 0 h 650"/>
                <a:gd name="T64" fmla="*/ 0 w 171"/>
                <a:gd name="T65" fmla="*/ 0 h 650"/>
                <a:gd name="T66" fmla="*/ 0 w 171"/>
                <a:gd name="T67" fmla="*/ 0 h 650"/>
                <a:gd name="T68" fmla="*/ 0 w 171"/>
                <a:gd name="T69" fmla="*/ 0 h 65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71"/>
                <a:gd name="T106" fmla="*/ 0 h 650"/>
                <a:gd name="T107" fmla="*/ 171 w 171"/>
                <a:gd name="T108" fmla="*/ 650 h 65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48" name="Freeform 1155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0 w 138"/>
                <a:gd name="T1" fmla="*/ 0 h 502"/>
                <a:gd name="T2" fmla="*/ 0 w 138"/>
                <a:gd name="T3" fmla="*/ 0 h 502"/>
                <a:gd name="T4" fmla="*/ 0 w 138"/>
                <a:gd name="T5" fmla="*/ 0 h 502"/>
                <a:gd name="T6" fmla="*/ 0 w 138"/>
                <a:gd name="T7" fmla="*/ 0 h 502"/>
                <a:gd name="T8" fmla="*/ 0 w 138"/>
                <a:gd name="T9" fmla="*/ 0 h 502"/>
                <a:gd name="T10" fmla="*/ 0 w 138"/>
                <a:gd name="T11" fmla="*/ 0 h 502"/>
                <a:gd name="T12" fmla="*/ 0 w 138"/>
                <a:gd name="T13" fmla="*/ 0 h 502"/>
                <a:gd name="T14" fmla="*/ 0 w 138"/>
                <a:gd name="T15" fmla="*/ 0 h 502"/>
                <a:gd name="T16" fmla="*/ 0 w 138"/>
                <a:gd name="T17" fmla="*/ 0 h 502"/>
                <a:gd name="T18" fmla="*/ 0 w 138"/>
                <a:gd name="T19" fmla="*/ 0 h 502"/>
                <a:gd name="T20" fmla="*/ 0 w 138"/>
                <a:gd name="T21" fmla="*/ 0 h 502"/>
                <a:gd name="T22" fmla="*/ 0 w 138"/>
                <a:gd name="T23" fmla="*/ 0 h 502"/>
                <a:gd name="T24" fmla="*/ 0 w 138"/>
                <a:gd name="T25" fmla="*/ 0 h 502"/>
                <a:gd name="T26" fmla="*/ 0 w 138"/>
                <a:gd name="T27" fmla="*/ 0 h 502"/>
                <a:gd name="T28" fmla="*/ 0 w 138"/>
                <a:gd name="T29" fmla="*/ 0 h 502"/>
                <a:gd name="T30" fmla="*/ 0 w 138"/>
                <a:gd name="T31" fmla="*/ 0 h 502"/>
                <a:gd name="T32" fmla="*/ 0 w 138"/>
                <a:gd name="T33" fmla="*/ 0 h 502"/>
                <a:gd name="T34" fmla="*/ 0 w 138"/>
                <a:gd name="T35" fmla="*/ 0 h 502"/>
                <a:gd name="T36" fmla="*/ 0 w 138"/>
                <a:gd name="T37" fmla="*/ 0 h 50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38"/>
                <a:gd name="T58" fmla="*/ 0 h 502"/>
                <a:gd name="T59" fmla="*/ 138 w 138"/>
                <a:gd name="T60" fmla="*/ 502 h 50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49" name="Freeform 1156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0 w 104"/>
                <a:gd name="T1" fmla="*/ 0 h 353"/>
                <a:gd name="T2" fmla="*/ 0 w 104"/>
                <a:gd name="T3" fmla="*/ 0 h 353"/>
                <a:gd name="T4" fmla="*/ 0 w 104"/>
                <a:gd name="T5" fmla="*/ 0 h 353"/>
                <a:gd name="T6" fmla="*/ 0 w 104"/>
                <a:gd name="T7" fmla="*/ 0 h 353"/>
                <a:gd name="T8" fmla="*/ 0 w 104"/>
                <a:gd name="T9" fmla="*/ 0 h 353"/>
                <a:gd name="T10" fmla="*/ 0 w 104"/>
                <a:gd name="T11" fmla="*/ 0 h 353"/>
                <a:gd name="T12" fmla="*/ 0 w 104"/>
                <a:gd name="T13" fmla="*/ 0 h 353"/>
                <a:gd name="T14" fmla="*/ 0 w 104"/>
                <a:gd name="T15" fmla="*/ 0 h 353"/>
                <a:gd name="T16" fmla="*/ 0 w 104"/>
                <a:gd name="T17" fmla="*/ 0 h 353"/>
                <a:gd name="T18" fmla="*/ 0 w 104"/>
                <a:gd name="T19" fmla="*/ 0 h 353"/>
                <a:gd name="T20" fmla="*/ 0 w 104"/>
                <a:gd name="T21" fmla="*/ 0 h 353"/>
                <a:gd name="T22" fmla="*/ 0 w 104"/>
                <a:gd name="T23" fmla="*/ 0 h 353"/>
                <a:gd name="T24" fmla="*/ 0 w 104"/>
                <a:gd name="T25" fmla="*/ 0 h 353"/>
                <a:gd name="T26" fmla="*/ 0 w 104"/>
                <a:gd name="T27" fmla="*/ 0 h 353"/>
                <a:gd name="T28" fmla="*/ 0 w 104"/>
                <a:gd name="T29" fmla="*/ 0 h 353"/>
                <a:gd name="T30" fmla="*/ 0 w 104"/>
                <a:gd name="T31" fmla="*/ 0 h 353"/>
                <a:gd name="T32" fmla="*/ 0 w 104"/>
                <a:gd name="T33" fmla="*/ 0 h 353"/>
                <a:gd name="T34" fmla="*/ 0 w 104"/>
                <a:gd name="T35" fmla="*/ 0 h 353"/>
                <a:gd name="T36" fmla="*/ 0 w 104"/>
                <a:gd name="T37" fmla="*/ 0 h 35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04"/>
                <a:gd name="T58" fmla="*/ 0 h 353"/>
                <a:gd name="T59" fmla="*/ 104 w 104"/>
                <a:gd name="T60" fmla="*/ 353 h 35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50" name="Freeform 1157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0 w 72"/>
                <a:gd name="T1" fmla="*/ 0 h 204"/>
                <a:gd name="T2" fmla="*/ 0 w 72"/>
                <a:gd name="T3" fmla="*/ 0 h 204"/>
                <a:gd name="T4" fmla="*/ 0 w 72"/>
                <a:gd name="T5" fmla="*/ 0 h 204"/>
                <a:gd name="T6" fmla="*/ 0 w 72"/>
                <a:gd name="T7" fmla="*/ 0 h 204"/>
                <a:gd name="T8" fmla="*/ 0 w 72"/>
                <a:gd name="T9" fmla="*/ 0 h 204"/>
                <a:gd name="T10" fmla="*/ 0 w 72"/>
                <a:gd name="T11" fmla="*/ 0 h 204"/>
                <a:gd name="T12" fmla="*/ 0 w 72"/>
                <a:gd name="T13" fmla="*/ 0 h 204"/>
                <a:gd name="T14" fmla="*/ 0 w 72"/>
                <a:gd name="T15" fmla="*/ 0 h 204"/>
                <a:gd name="T16" fmla="*/ 0 w 72"/>
                <a:gd name="T17" fmla="*/ 0 h 204"/>
                <a:gd name="T18" fmla="*/ 0 w 72"/>
                <a:gd name="T19" fmla="*/ 0 h 204"/>
                <a:gd name="T20" fmla="*/ 0 w 72"/>
                <a:gd name="T21" fmla="*/ 0 h 204"/>
                <a:gd name="T22" fmla="*/ 0 w 72"/>
                <a:gd name="T23" fmla="*/ 0 h 204"/>
                <a:gd name="T24" fmla="*/ 0 w 72"/>
                <a:gd name="T25" fmla="*/ 0 h 204"/>
                <a:gd name="T26" fmla="*/ 0 w 72"/>
                <a:gd name="T27" fmla="*/ 0 h 204"/>
                <a:gd name="T28" fmla="*/ 0 w 72"/>
                <a:gd name="T29" fmla="*/ 0 h 204"/>
                <a:gd name="T30" fmla="*/ 0 w 72"/>
                <a:gd name="T31" fmla="*/ 0 h 204"/>
                <a:gd name="T32" fmla="*/ 0 w 72"/>
                <a:gd name="T33" fmla="*/ 0 h 204"/>
                <a:gd name="T34" fmla="*/ 0 w 72"/>
                <a:gd name="T35" fmla="*/ 0 h 204"/>
                <a:gd name="T36" fmla="*/ 0 w 72"/>
                <a:gd name="T37" fmla="*/ 0 h 20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04"/>
                <a:gd name="T59" fmla="*/ 72 w 72"/>
                <a:gd name="T60" fmla="*/ 204 h 20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51" name="Freeform 1158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0 w 104"/>
                <a:gd name="T1" fmla="*/ 0 h 104"/>
                <a:gd name="T2" fmla="*/ 0 w 104"/>
                <a:gd name="T3" fmla="*/ 0 h 104"/>
                <a:gd name="T4" fmla="*/ 0 w 104"/>
                <a:gd name="T5" fmla="*/ 0 h 104"/>
                <a:gd name="T6" fmla="*/ 0 w 104"/>
                <a:gd name="T7" fmla="*/ 0 h 104"/>
                <a:gd name="T8" fmla="*/ 0 w 104"/>
                <a:gd name="T9" fmla="*/ 0 h 104"/>
                <a:gd name="T10" fmla="*/ 0 w 104"/>
                <a:gd name="T11" fmla="*/ 0 h 104"/>
                <a:gd name="T12" fmla="*/ 0 w 104"/>
                <a:gd name="T13" fmla="*/ 0 h 104"/>
                <a:gd name="T14" fmla="*/ 0 w 104"/>
                <a:gd name="T15" fmla="*/ 0 h 104"/>
                <a:gd name="T16" fmla="*/ 0 w 104"/>
                <a:gd name="T17" fmla="*/ 0 h 104"/>
                <a:gd name="T18" fmla="*/ 0 w 104"/>
                <a:gd name="T19" fmla="*/ 0 h 104"/>
                <a:gd name="T20" fmla="*/ 0 w 104"/>
                <a:gd name="T21" fmla="*/ 0 h 104"/>
                <a:gd name="T22" fmla="*/ 0 w 104"/>
                <a:gd name="T23" fmla="*/ 0 h 104"/>
                <a:gd name="T24" fmla="*/ 0 w 104"/>
                <a:gd name="T25" fmla="*/ 0 h 104"/>
                <a:gd name="T26" fmla="*/ 0 w 104"/>
                <a:gd name="T27" fmla="*/ 0 h 104"/>
                <a:gd name="T28" fmla="*/ 0 w 104"/>
                <a:gd name="T29" fmla="*/ 0 h 104"/>
                <a:gd name="T30" fmla="*/ 0 w 104"/>
                <a:gd name="T31" fmla="*/ 0 h 104"/>
                <a:gd name="T32" fmla="*/ 0 w 104"/>
                <a:gd name="T33" fmla="*/ 0 h 104"/>
                <a:gd name="T34" fmla="*/ 0 w 104"/>
                <a:gd name="T35" fmla="*/ 0 h 104"/>
                <a:gd name="T36" fmla="*/ 0 w 104"/>
                <a:gd name="T37" fmla="*/ 0 h 104"/>
                <a:gd name="T38" fmla="*/ 0 w 104"/>
                <a:gd name="T39" fmla="*/ 0 h 104"/>
                <a:gd name="T40" fmla="*/ 0 w 104"/>
                <a:gd name="T41" fmla="*/ 0 h 104"/>
                <a:gd name="T42" fmla="*/ 0 w 104"/>
                <a:gd name="T43" fmla="*/ 0 h 104"/>
                <a:gd name="T44" fmla="*/ 0 w 104"/>
                <a:gd name="T45" fmla="*/ 0 h 104"/>
                <a:gd name="T46" fmla="*/ 0 w 104"/>
                <a:gd name="T47" fmla="*/ 0 h 104"/>
                <a:gd name="T48" fmla="*/ 0 w 104"/>
                <a:gd name="T49" fmla="*/ 0 h 104"/>
                <a:gd name="T50" fmla="*/ 0 w 104"/>
                <a:gd name="T51" fmla="*/ 0 h 104"/>
                <a:gd name="T52" fmla="*/ 0 w 104"/>
                <a:gd name="T53" fmla="*/ 0 h 104"/>
                <a:gd name="T54" fmla="*/ 0 w 104"/>
                <a:gd name="T55" fmla="*/ 0 h 104"/>
                <a:gd name="T56" fmla="*/ 0 w 104"/>
                <a:gd name="T57" fmla="*/ 0 h 104"/>
                <a:gd name="T58" fmla="*/ 0 w 104"/>
                <a:gd name="T59" fmla="*/ 0 h 104"/>
                <a:gd name="T60" fmla="*/ 0 w 104"/>
                <a:gd name="T61" fmla="*/ 0 h 104"/>
                <a:gd name="T62" fmla="*/ 0 w 104"/>
                <a:gd name="T63" fmla="*/ 0 h 104"/>
                <a:gd name="T64" fmla="*/ 0 w 104"/>
                <a:gd name="T65" fmla="*/ 0 h 10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4"/>
                <a:gd name="T100" fmla="*/ 0 h 104"/>
                <a:gd name="T101" fmla="*/ 104 w 104"/>
                <a:gd name="T102" fmla="*/ 104 h 10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52" name="Freeform 1159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53" name="Freeform 1160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54" name="Freeform 1161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0 w 148"/>
                <a:gd name="T1" fmla="*/ 0 h 712"/>
                <a:gd name="T2" fmla="*/ 0 w 148"/>
                <a:gd name="T3" fmla="*/ 0 h 712"/>
                <a:gd name="T4" fmla="*/ 0 w 148"/>
                <a:gd name="T5" fmla="*/ 0 h 712"/>
                <a:gd name="T6" fmla="*/ 0 w 148"/>
                <a:gd name="T7" fmla="*/ 0 h 712"/>
                <a:gd name="T8" fmla="*/ 0 w 148"/>
                <a:gd name="T9" fmla="*/ 0 h 712"/>
                <a:gd name="T10" fmla="*/ 0 w 148"/>
                <a:gd name="T11" fmla="*/ 0 h 712"/>
                <a:gd name="T12" fmla="*/ 0 w 148"/>
                <a:gd name="T13" fmla="*/ 0 h 712"/>
                <a:gd name="T14" fmla="*/ 0 w 148"/>
                <a:gd name="T15" fmla="*/ 0 h 712"/>
                <a:gd name="T16" fmla="*/ 0 w 148"/>
                <a:gd name="T17" fmla="*/ 0 h 712"/>
                <a:gd name="T18" fmla="*/ 0 w 148"/>
                <a:gd name="T19" fmla="*/ 0 h 712"/>
                <a:gd name="T20" fmla="*/ 0 w 148"/>
                <a:gd name="T21" fmla="*/ 0 h 712"/>
                <a:gd name="T22" fmla="*/ 0 w 148"/>
                <a:gd name="T23" fmla="*/ 0 h 712"/>
                <a:gd name="T24" fmla="*/ 0 w 148"/>
                <a:gd name="T25" fmla="*/ 0 h 712"/>
                <a:gd name="T26" fmla="*/ 0 w 148"/>
                <a:gd name="T27" fmla="*/ 0 h 712"/>
                <a:gd name="T28" fmla="*/ 0 w 148"/>
                <a:gd name="T29" fmla="*/ 0 h 712"/>
                <a:gd name="T30" fmla="*/ 0 w 148"/>
                <a:gd name="T31" fmla="*/ 0 h 712"/>
                <a:gd name="T32" fmla="*/ 0 w 148"/>
                <a:gd name="T33" fmla="*/ 0 h 712"/>
                <a:gd name="T34" fmla="*/ 0 w 148"/>
                <a:gd name="T35" fmla="*/ 0 h 712"/>
                <a:gd name="T36" fmla="*/ 0 w 148"/>
                <a:gd name="T37" fmla="*/ 0 h 712"/>
                <a:gd name="T38" fmla="*/ 0 w 148"/>
                <a:gd name="T39" fmla="*/ 0 h 712"/>
                <a:gd name="T40" fmla="*/ 0 w 148"/>
                <a:gd name="T41" fmla="*/ 0 h 712"/>
                <a:gd name="T42" fmla="*/ 0 w 148"/>
                <a:gd name="T43" fmla="*/ 0 h 712"/>
                <a:gd name="T44" fmla="*/ 0 w 148"/>
                <a:gd name="T45" fmla="*/ 0 h 712"/>
                <a:gd name="T46" fmla="*/ 0 w 148"/>
                <a:gd name="T47" fmla="*/ 0 h 712"/>
                <a:gd name="T48" fmla="*/ 0 w 148"/>
                <a:gd name="T49" fmla="*/ 0 h 712"/>
                <a:gd name="T50" fmla="*/ 0 w 148"/>
                <a:gd name="T51" fmla="*/ 0 h 71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48"/>
                <a:gd name="T79" fmla="*/ 0 h 712"/>
                <a:gd name="T80" fmla="*/ 148 w 148"/>
                <a:gd name="T81" fmla="*/ 712 h 71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55" name="Freeform 1162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0 w 201"/>
                <a:gd name="T1" fmla="*/ 0 h 795"/>
                <a:gd name="T2" fmla="*/ 0 w 201"/>
                <a:gd name="T3" fmla="*/ 0 h 795"/>
                <a:gd name="T4" fmla="*/ 0 w 201"/>
                <a:gd name="T5" fmla="*/ 0 h 795"/>
                <a:gd name="T6" fmla="*/ 0 w 201"/>
                <a:gd name="T7" fmla="*/ 0 h 795"/>
                <a:gd name="T8" fmla="*/ 0 w 201"/>
                <a:gd name="T9" fmla="*/ 0 h 795"/>
                <a:gd name="T10" fmla="*/ 0 w 201"/>
                <a:gd name="T11" fmla="*/ 0 h 795"/>
                <a:gd name="T12" fmla="*/ 0 w 201"/>
                <a:gd name="T13" fmla="*/ 0 h 795"/>
                <a:gd name="T14" fmla="*/ 0 w 201"/>
                <a:gd name="T15" fmla="*/ 0 h 795"/>
                <a:gd name="T16" fmla="*/ 0 w 201"/>
                <a:gd name="T17" fmla="*/ 0 h 795"/>
                <a:gd name="T18" fmla="*/ 0 w 201"/>
                <a:gd name="T19" fmla="*/ 0 h 795"/>
                <a:gd name="T20" fmla="*/ 0 w 201"/>
                <a:gd name="T21" fmla="*/ 0 h 795"/>
                <a:gd name="T22" fmla="*/ 0 w 201"/>
                <a:gd name="T23" fmla="*/ 0 h 795"/>
                <a:gd name="T24" fmla="*/ 0 w 201"/>
                <a:gd name="T25" fmla="*/ 0 h 795"/>
                <a:gd name="T26" fmla="*/ 0 w 201"/>
                <a:gd name="T27" fmla="*/ 0 h 795"/>
                <a:gd name="T28" fmla="*/ 0 w 201"/>
                <a:gd name="T29" fmla="*/ 0 h 795"/>
                <a:gd name="T30" fmla="*/ 0 w 201"/>
                <a:gd name="T31" fmla="*/ 0 h 795"/>
                <a:gd name="T32" fmla="*/ 0 w 201"/>
                <a:gd name="T33" fmla="*/ 0 h 795"/>
                <a:gd name="T34" fmla="*/ 0 w 201"/>
                <a:gd name="T35" fmla="*/ 0 h 795"/>
                <a:gd name="T36" fmla="*/ 0 w 201"/>
                <a:gd name="T37" fmla="*/ 0 h 79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1"/>
                <a:gd name="T58" fmla="*/ 0 h 795"/>
                <a:gd name="T59" fmla="*/ 201 w 201"/>
                <a:gd name="T60" fmla="*/ 795 h 79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56" name="Freeform 1163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0 w 129"/>
                <a:gd name="T1" fmla="*/ 0 h 622"/>
                <a:gd name="T2" fmla="*/ 0 w 129"/>
                <a:gd name="T3" fmla="*/ 0 h 622"/>
                <a:gd name="T4" fmla="*/ 0 w 129"/>
                <a:gd name="T5" fmla="*/ 0 h 622"/>
                <a:gd name="T6" fmla="*/ 0 w 129"/>
                <a:gd name="T7" fmla="*/ 0 h 622"/>
                <a:gd name="T8" fmla="*/ 0 w 129"/>
                <a:gd name="T9" fmla="*/ 0 h 622"/>
                <a:gd name="T10" fmla="*/ 0 w 129"/>
                <a:gd name="T11" fmla="*/ 0 h 622"/>
                <a:gd name="T12" fmla="*/ 0 w 129"/>
                <a:gd name="T13" fmla="*/ 0 h 622"/>
                <a:gd name="T14" fmla="*/ 0 w 129"/>
                <a:gd name="T15" fmla="*/ 0 h 622"/>
                <a:gd name="T16" fmla="*/ 0 w 129"/>
                <a:gd name="T17" fmla="*/ 0 h 622"/>
                <a:gd name="T18" fmla="*/ 0 w 129"/>
                <a:gd name="T19" fmla="*/ 0 h 622"/>
                <a:gd name="T20" fmla="*/ 0 w 129"/>
                <a:gd name="T21" fmla="*/ 0 h 622"/>
                <a:gd name="T22" fmla="*/ 0 w 129"/>
                <a:gd name="T23" fmla="*/ 0 h 622"/>
                <a:gd name="T24" fmla="*/ 0 w 129"/>
                <a:gd name="T25" fmla="*/ 0 h 622"/>
                <a:gd name="T26" fmla="*/ 0 w 129"/>
                <a:gd name="T27" fmla="*/ 0 h 622"/>
                <a:gd name="T28" fmla="*/ 0 w 129"/>
                <a:gd name="T29" fmla="*/ 0 h 622"/>
                <a:gd name="T30" fmla="*/ 0 w 129"/>
                <a:gd name="T31" fmla="*/ 0 h 622"/>
                <a:gd name="T32" fmla="*/ 0 w 129"/>
                <a:gd name="T33" fmla="*/ 0 h 622"/>
                <a:gd name="T34" fmla="*/ 0 w 129"/>
                <a:gd name="T35" fmla="*/ 0 h 622"/>
                <a:gd name="T36" fmla="*/ 0 w 129"/>
                <a:gd name="T37" fmla="*/ 0 h 622"/>
                <a:gd name="T38" fmla="*/ 0 w 129"/>
                <a:gd name="T39" fmla="*/ 0 h 622"/>
                <a:gd name="T40" fmla="*/ 0 w 129"/>
                <a:gd name="T41" fmla="*/ 0 h 622"/>
                <a:gd name="T42" fmla="*/ 0 w 129"/>
                <a:gd name="T43" fmla="*/ 0 h 622"/>
                <a:gd name="T44" fmla="*/ 0 w 129"/>
                <a:gd name="T45" fmla="*/ 0 h 622"/>
                <a:gd name="T46" fmla="*/ 0 w 129"/>
                <a:gd name="T47" fmla="*/ 0 h 622"/>
                <a:gd name="T48" fmla="*/ 0 w 129"/>
                <a:gd name="T49" fmla="*/ 0 h 622"/>
                <a:gd name="T50" fmla="*/ 0 w 129"/>
                <a:gd name="T51" fmla="*/ 0 h 62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9"/>
                <a:gd name="T79" fmla="*/ 0 h 622"/>
                <a:gd name="T80" fmla="*/ 129 w 129"/>
                <a:gd name="T81" fmla="*/ 622 h 62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57" name="Freeform 1164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0 w 110"/>
                <a:gd name="T1" fmla="*/ 0 h 531"/>
                <a:gd name="T2" fmla="*/ 0 w 110"/>
                <a:gd name="T3" fmla="*/ 0 h 531"/>
                <a:gd name="T4" fmla="*/ 0 w 110"/>
                <a:gd name="T5" fmla="*/ 0 h 531"/>
                <a:gd name="T6" fmla="*/ 0 w 110"/>
                <a:gd name="T7" fmla="*/ 0 h 531"/>
                <a:gd name="T8" fmla="*/ 0 w 110"/>
                <a:gd name="T9" fmla="*/ 0 h 531"/>
                <a:gd name="T10" fmla="*/ 0 w 110"/>
                <a:gd name="T11" fmla="*/ 0 h 531"/>
                <a:gd name="T12" fmla="*/ 0 w 110"/>
                <a:gd name="T13" fmla="*/ 0 h 531"/>
                <a:gd name="T14" fmla="*/ 0 w 110"/>
                <a:gd name="T15" fmla="*/ 0 h 531"/>
                <a:gd name="T16" fmla="*/ 0 w 110"/>
                <a:gd name="T17" fmla="*/ 0 h 531"/>
                <a:gd name="T18" fmla="*/ 0 w 110"/>
                <a:gd name="T19" fmla="*/ 0 h 531"/>
                <a:gd name="T20" fmla="*/ 0 w 110"/>
                <a:gd name="T21" fmla="*/ 0 h 531"/>
                <a:gd name="T22" fmla="*/ 0 w 110"/>
                <a:gd name="T23" fmla="*/ 0 h 531"/>
                <a:gd name="T24" fmla="*/ 0 w 110"/>
                <a:gd name="T25" fmla="*/ 0 h 531"/>
                <a:gd name="T26" fmla="*/ 0 w 110"/>
                <a:gd name="T27" fmla="*/ 0 h 531"/>
                <a:gd name="T28" fmla="*/ 0 w 110"/>
                <a:gd name="T29" fmla="*/ 0 h 531"/>
                <a:gd name="T30" fmla="*/ 0 w 110"/>
                <a:gd name="T31" fmla="*/ 0 h 531"/>
                <a:gd name="T32" fmla="*/ 0 w 110"/>
                <a:gd name="T33" fmla="*/ 0 h 531"/>
                <a:gd name="T34" fmla="*/ 0 w 110"/>
                <a:gd name="T35" fmla="*/ 0 h 531"/>
                <a:gd name="T36" fmla="*/ 0 w 110"/>
                <a:gd name="T37" fmla="*/ 0 h 531"/>
                <a:gd name="T38" fmla="*/ 0 w 110"/>
                <a:gd name="T39" fmla="*/ 0 h 531"/>
                <a:gd name="T40" fmla="*/ 0 w 110"/>
                <a:gd name="T41" fmla="*/ 0 h 531"/>
                <a:gd name="T42" fmla="*/ 0 w 110"/>
                <a:gd name="T43" fmla="*/ 0 h 531"/>
                <a:gd name="T44" fmla="*/ 0 w 110"/>
                <a:gd name="T45" fmla="*/ 0 h 531"/>
                <a:gd name="T46" fmla="*/ 0 w 110"/>
                <a:gd name="T47" fmla="*/ 0 h 531"/>
                <a:gd name="T48" fmla="*/ 0 w 110"/>
                <a:gd name="T49" fmla="*/ 0 h 531"/>
                <a:gd name="T50" fmla="*/ 0 w 110"/>
                <a:gd name="T51" fmla="*/ 0 h 53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10"/>
                <a:gd name="T79" fmla="*/ 0 h 531"/>
                <a:gd name="T80" fmla="*/ 110 w 110"/>
                <a:gd name="T81" fmla="*/ 531 h 53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58" name="Freeform 1165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0 w 92"/>
                <a:gd name="T1" fmla="*/ 0 h 438"/>
                <a:gd name="T2" fmla="*/ 0 w 92"/>
                <a:gd name="T3" fmla="*/ 0 h 438"/>
                <a:gd name="T4" fmla="*/ 0 w 92"/>
                <a:gd name="T5" fmla="*/ 0 h 438"/>
                <a:gd name="T6" fmla="*/ 0 w 92"/>
                <a:gd name="T7" fmla="*/ 0 h 438"/>
                <a:gd name="T8" fmla="*/ 0 w 92"/>
                <a:gd name="T9" fmla="*/ 0 h 438"/>
                <a:gd name="T10" fmla="*/ 0 w 92"/>
                <a:gd name="T11" fmla="*/ 0 h 438"/>
                <a:gd name="T12" fmla="*/ 0 w 92"/>
                <a:gd name="T13" fmla="*/ 0 h 438"/>
                <a:gd name="T14" fmla="*/ 0 w 92"/>
                <a:gd name="T15" fmla="*/ 0 h 438"/>
                <a:gd name="T16" fmla="*/ 0 w 92"/>
                <a:gd name="T17" fmla="*/ 0 h 438"/>
                <a:gd name="T18" fmla="*/ 0 w 92"/>
                <a:gd name="T19" fmla="*/ 0 h 438"/>
                <a:gd name="T20" fmla="*/ 0 w 92"/>
                <a:gd name="T21" fmla="*/ 0 h 438"/>
                <a:gd name="T22" fmla="*/ 0 w 92"/>
                <a:gd name="T23" fmla="*/ 0 h 438"/>
                <a:gd name="T24" fmla="*/ 0 w 92"/>
                <a:gd name="T25" fmla="*/ 0 h 438"/>
                <a:gd name="T26" fmla="*/ 0 w 92"/>
                <a:gd name="T27" fmla="*/ 0 h 438"/>
                <a:gd name="T28" fmla="*/ 0 w 92"/>
                <a:gd name="T29" fmla="*/ 0 h 438"/>
                <a:gd name="T30" fmla="*/ 0 w 92"/>
                <a:gd name="T31" fmla="*/ 0 h 438"/>
                <a:gd name="T32" fmla="*/ 0 w 92"/>
                <a:gd name="T33" fmla="*/ 0 h 438"/>
                <a:gd name="T34" fmla="*/ 0 w 92"/>
                <a:gd name="T35" fmla="*/ 0 h 438"/>
                <a:gd name="T36" fmla="*/ 0 w 92"/>
                <a:gd name="T37" fmla="*/ 0 h 438"/>
                <a:gd name="T38" fmla="*/ 0 w 92"/>
                <a:gd name="T39" fmla="*/ 0 h 438"/>
                <a:gd name="T40" fmla="*/ 0 w 92"/>
                <a:gd name="T41" fmla="*/ 0 h 438"/>
                <a:gd name="T42" fmla="*/ 0 w 92"/>
                <a:gd name="T43" fmla="*/ 0 h 438"/>
                <a:gd name="T44" fmla="*/ 0 w 92"/>
                <a:gd name="T45" fmla="*/ 0 h 438"/>
                <a:gd name="T46" fmla="*/ 0 w 92"/>
                <a:gd name="T47" fmla="*/ 0 h 438"/>
                <a:gd name="T48" fmla="*/ 0 w 92"/>
                <a:gd name="T49" fmla="*/ 0 h 438"/>
                <a:gd name="T50" fmla="*/ 0 w 92"/>
                <a:gd name="T51" fmla="*/ 0 h 43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92"/>
                <a:gd name="T79" fmla="*/ 0 h 438"/>
                <a:gd name="T80" fmla="*/ 92 w 92"/>
                <a:gd name="T81" fmla="*/ 438 h 43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59" name="Freeform 1166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0 w 73"/>
                <a:gd name="T1" fmla="*/ 0 h 347"/>
                <a:gd name="T2" fmla="*/ 0 w 73"/>
                <a:gd name="T3" fmla="*/ 0 h 347"/>
                <a:gd name="T4" fmla="*/ 0 w 73"/>
                <a:gd name="T5" fmla="*/ 0 h 347"/>
                <a:gd name="T6" fmla="*/ 0 w 73"/>
                <a:gd name="T7" fmla="*/ 0 h 347"/>
                <a:gd name="T8" fmla="*/ 0 w 73"/>
                <a:gd name="T9" fmla="*/ 0 h 347"/>
                <a:gd name="T10" fmla="*/ 0 w 73"/>
                <a:gd name="T11" fmla="*/ 0 h 347"/>
                <a:gd name="T12" fmla="*/ 0 w 73"/>
                <a:gd name="T13" fmla="*/ 0 h 347"/>
                <a:gd name="T14" fmla="*/ 0 w 73"/>
                <a:gd name="T15" fmla="*/ 0 h 347"/>
                <a:gd name="T16" fmla="*/ 0 w 73"/>
                <a:gd name="T17" fmla="*/ 0 h 347"/>
                <a:gd name="T18" fmla="*/ 0 w 73"/>
                <a:gd name="T19" fmla="*/ 0 h 347"/>
                <a:gd name="T20" fmla="*/ 0 w 73"/>
                <a:gd name="T21" fmla="*/ 0 h 347"/>
                <a:gd name="T22" fmla="*/ 0 w 73"/>
                <a:gd name="T23" fmla="*/ 0 h 347"/>
                <a:gd name="T24" fmla="*/ 0 w 73"/>
                <a:gd name="T25" fmla="*/ 0 h 347"/>
                <a:gd name="T26" fmla="*/ 0 w 73"/>
                <a:gd name="T27" fmla="*/ 0 h 347"/>
                <a:gd name="T28" fmla="*/ 0 w 73"/>
                <a:gd name="T29" fmla="*/ 0 h 347"/>
                <a:gd name="T30" fmla="*/ 0 w 73"/>
                <a:gd name="T31" fmla="*/ 0 h 347"/>
                <a:gd name="T32" fmla="*/ 0 w 73"/>
                <a:gd name="T33" fmla="*/ 0 h 347"/>
                <a:gd name="T34" fmla="*/ 0 w 73"/>
                <a:gd name="T35" fmla="*/ 0 h 347"/>
                <a:gd name="T36" fmla="*/ 0 w 73"/>
                <a:gd name="T37" fmla="*/ 0 h 347"/>
                <a:gd name="T38" fmla="*/ 0 w 73"/>
                <a:gd name="T39" fmla="*/ 0 h 347"/>
                <a:gd name="T40" fmla="*/ 0 w 73"/>
                <a:gd name="T41" fmla="*/ 0 h 347"/>
                <a:gd name="T42" fmla="*/ 0 w 73"/>
                <a:gd name="T43" fmla="*/ 0 h 347"/>
                <a:gd name="T44" fmla="*/ 0 w 73"/>
                <a:gd name="T45" fmla="*/ 0 h 347"/>
                <a:gd name="T46" fmla="*/ 0 w 73"/>
                <a:gd name="T47" fmla="*/ 0 h 347"/>
                <a:gd name="T48" fmla="*/ 0 w 73"/>
                <a:gd name="T49" fmla="*/ 0 h 347"/>
                <a:gd name="T50" fmla="*/ 0 w 73"/>
                <a:gd name="T51" fmla="*/ 0 h 34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73"/>
                <a:gd name="T79" fmla="*/ 0 h 347"/>
                <a:gd name="T80" fmla="*/ 73 w 73"/>
                <a:gd name="T81" fmla="*/ 347 h 34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60" name="Freeform 1167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0 w 52"/>
                <a:gd name="T1" fmla="*/ 0 h 256"/>
                <a:gd name="T2" fmla="*/ 0 w 52"/>
                <a:gd name="T3" fmla="*/ 0 h 256"/>
                <a:gd name="T4" fmla="*/ 0 w 52"/>
                <a:gd name="T5" fmla="*/ 0 h 256"/>
                <a:gd name="T6" fmla="*/ 0 w 52"/>
                <a:gd name="T7" fmla="*/ 0 h 256"/>
                <a:gd name="T8" fmla="*/ 0 w 52"/>
                <a:gd name="T9" fmla="*/ 0 h 256"/>
                <a:gd name="T10" fmla="*/ 0 w 52"/>
                <a:gd name="T11" fmla="*/ 0 h 256"/>
                <a:gd name="T12" fmla="*/ 0 w 52"/>
                <a:gd name="T13" fmla="*/ 0 h 256"/>
                <a:gd name="T14" fmla="*/ 0 w 52"/>
                <a:gd name="T15" fmla="*/ 0 h 256"/>
                <a:gd name="T16" fmla="*/ 0 w 52"/>
                <a:gd name="T17" fmla="*/ 0 h 256"/>
                <a:gd name="T18" fmla="*/ 0 w 52"/>
                <a:gd name="T19" fmla="*/ 0 h 256"/>
                <a:gd name="T20" fmla="*/ 0 w 52"/>
                <a:gd name="T21" fmla="*/ 0 h 256"/>
                <a:gd name="T22" fmla="*/ 0 w 52"/>
                <a:gd name="T23" fmla="*/ 0 h 256"/>
                <a:gd name="T24" fmla="*/ 0 w 52"/>
                <a:gd name="T25" fmla="*/ 0 h 256"/>
                <a:gd name="T26" fmla="*/ 0 w 52"/>
                <a:gd name="T27" fmla="*/ 0 h 256"/>
                <a:gd name="T28" fmla="*/ 0 w 52"/>
                <a:gd name="T29" fmla="*/ 0 h 256"/>
                <a:gd name="T30" fmla="*/ 0 w 52"/>
                <a:gd name="T31" fmla="*/ 0 h 256"/>
                <a:gd name="T32" fmla="*/ 0 w 52"/>
                <a:gd name="T33" fmla="*/ 0 h 256"/>
                <a:gd name="T34" fmla="*/ 0 w 52"/>
                <a:gd name="T35" fmla="*/ 0 h 256"/>
                <a:gd name="T36" fmla="*/ 0 w 52"/>
                <a:gd name="T37" fmla="*/ 0 h 256"/>
                <a:gd name="T38" fmla="*/ 0 w 52"/>
                <a:gd name="T39" fmla="*/ 0 h 256"/>
                <a:gd name="T40" fmla="*/ 0 w 52"/>
                <a:gd name="T41" fmla="*/ 0 h 256"/>
                <a:gd name="T42" fmla="*/ 0 w 52"/>
                <a:gd name="T43" fmla="*/ 0 h 256"/>
                <a:gd name="T44" fmla="*/ 0 w 52"/>
                <a:gd name="T45" fmla="*/ 0 h 256"/>
                <a:gd name="T46" fmla="*/ 0 w 52"/>
                <a:gd name="T47" fmla="*/ 0 h 256"/>
                <a:gd name="T48" fmla="*/ 0 w 52"/>
                <a:gd name="T49" fmla="*/ 0 h 256"/>
                <a:gd name="T50" fmla="*/ 0 w 52"/>
                <a:gd name="T51" fmla="*/ 0 h 25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2"/>
                <a:gd name="T79" fmla="*/ 0 h 256"/>
                <a:gd name="T80" fmla="*/ 52 w 52"/>
                <a:gd name="T81" fmla="*/ 256 h 25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61" name="Freeform 1168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0 w 176"/>
                <a:gd name="T1" fmla="*/ 0 h 693"/>
                <a:gd name="T2" fmla="*/ 0 w 176"/>
                <a:gd name="T3" fmla="*/ 0 h 693"/>
                <a:gd name="T4" fmla="*/ 0 w 176"/>
                <a:gd name="T5" fmla="*/ 0 h 693"/>
                <a:gd name="T6" fmla="*/ 0 w 176"/>
                <a:gd name="T7" fmla="*/ 0 h 693"/>
                <a:gd name="T8" fmla="*/ 0 w 176"/>
                <a:gd name="T9" fmla="*/ 0 h 693"/>
                <a:gd name="T10" fmla="*/ 0 w 176"/>
                <a:gd name="T11" fmla="*/ 0 h 693"/>
                <a:gd name="T12" fmla="*/ 0 w 176"/>
                <a:gd name="T13" fmla="*/ 0 h 693"/>
                <a:gd name="T14" fmla="*/ 0 w 176"/>
                <a:gd name="T15" fmla="*/ 0 h 693"/>
                <a:gd name="T16" fmla="*/ 0 w 176"/>
                <a:gd name="T17" fmla="*/ 0 h 693"/>
                <a:gd name="T18" fmla="*/ 0 w 176"/>
                <a:gd name="T19" fmla="*/ 0 h 693"/>
                <a:gd name="T20" fmla="*/ 0 w 176"/>
                <a:gd name="T21" fmla="*/ 0 h 693"/>
                <a:gd name="T22" fmla="*/ 0 w 176"/>
                <a:gd name="T23" fmla="*/ 0 h 693"/>
                <a:gd name="T24" fmla="*/ 0 w 176"/>
                <a:gd name="T25" fmla="*/ 0 h 693"/>
                <a:gd name="T26" fmla="*/ 0 w 176"/>
                <a:gd name="T27" fmla="*/ 0 h 693"/>
                <a:gd name="T28" fmla="*/ 0 w 176"/>
                <a:gd name="T29" fmla="*/ 0 h 693"/>
                <a:gd name="T30" fmla="*/ 0 w 176"/>
                <a:gd name="T31" fmla="*/ 0 h 693"/>
                <a:gd name="T32" fmla="*/ 0 w 176"/>
                <a:gd name="T33" fmla="*/ 0 h 693"/>
                <a:gd name="T34" fmla="*/ 0 w 176"/>
                <a:gd name="T35" fmla="*/ 0 h 693"/>
                <a:gd name="T36" fmla="*/ 0 w 176"/>
                <a:gd name="T37" fmla="*/ 0 h 69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76"/>
                <a:gd name="T58" fmla="*/ 0 h 693"/>
                <a:gd name="T59" fmla="*/ 176 w 176"/>
                <a:gd name="T60" fmla="*/ 693 h 69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62" name="Freeform 1169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0 w 149"/>
                <a:gd name="T1" fmla="*/ 0 h 592"/>
                <a:gd name="T2" fmla="*/ 0 w 149"/>
                <a:gd name="T3" fmla="*/ 0 h 592"/>
                <a:gd name="T4" fmla="*/ 0 w 149"/>
                <a:gd name="T5" fmla="*/ 0 h 592"/>
                <a:gd name="T6" fmla="*/ 0 w 149"/>
                <a:gd name="T7" fmla="*/ 0 h 592"/>
                <a:gd name="T8" fmla="*/ 0 w 149"/>
                <a:gd name="T9" fmla="*/ 0 h 592"/>
                <a:gd name="T10" fmla="*/ 0 w 149"/>
                <a:gd name="T11" fmla="*/ 0 h 592"/>
                <a:gd name="T12" fmla="*/ 0 w 149"/>
                <a:gd name="T13" fmla="*/ 0 h 592"/>
                <a:gd name="T14" fmla="*/ 0 w 149"/>
                <a:gd name="T15" fmla="*/ 0 h 592"/>
                <a:gd name="T16" fmla="*/ 0 w 149"/>
                <a:gd name="T17" fmla="*/ 0 h 592"/>
                <a:gd name="T18" fmla="*/ 0 w 149"/>
                <a:gd name="T19" fmla="*/ 0 h 592"/>
                <a:gd name="T20" fmla="*/ 0 w 149"/>
                <a:gd name="T21" fmla="*/ 0 h 592"/>
                <a:gd name="T22" fmla="*/ 0 w 149"/>
                <a:gd name="T23" fmla="*/ 0 h 592"/>
                <a:gd name="T24" fmla="*/ 0 w 149"/>
                <a:gd name="T25" fmla="*/ 0 h 592"/>
                <a:gd name="T26" fmla="*/ 0 w 149"/>
                <a:gd name="T27" fmla="*/ 0 h 592"/>
                <a:gd name="T28" fmla="*/ 0 w 149"/>
                <a:gd name="T29" fmla="*/ 0 h 592"/>
                <a:gd name="T30" fmla="*/ 0 w 149"/>
                <a:gd name="T31" fmla="*/ 0 h 592"/>
                <a:gd name="T32" fmla="*/ 0 w 149"/>
                <a:gd name="T33" fmla="*/ 0 h 592"/>
                <a:gd name="T34" fmla="*/ 0 w 149"/>
                <a:gd name="T35" fmla="*/ 0 h 592"/>
                <a:gd name="T36" fmla="*/ 0 w 149"/>
                <a:gd name="T37" fmla="*/ 0 h 59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9"/>
                <a:gd name="T58" fmla="*/ 0 h 592"/>
                <a:gd name="T59" fmla="*/ 149 w 149"/>
                <a:gd name="T60" fmla="*/ 592 h 59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63" name="Freeform 1170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0 w 124"/>
                <a:gd name="T1" fmla="*/ 0 h 490"/>
                <a:gd name="T2" fmla="*/ 0 w 124"/>
                <a:gd name="T3" fmla="*/ 0 h 490"/>
                <a:gd name="T4" fmla="*/ 0 w 124"/>
                <a:gd name="T5" fmla="*/ 0 h 490"/>
                <a:gd name="T6" fmla="*/ 0 w 124"/>
                <a:gd name="T7" fmla="*/ 0 h 490"/>
                <a:gd name="T8" fmla="*/ 0 w 124"/>
                <a:gd name="T9" fmla="*/ 0 h 490"/>
                <a:gd name="T10" fmla="*/ 0 w 124"/>
                <a:gd name="T11" fmla="*/ 0 h 490"/>
                <a:gd name="T12" fmla="*/ 0 w 124"/>
                <a:gd name="T13" fmla="*/ 0 h 490"/>
                <a:gd name="T14" fmla="*/ 0 w 124"/>
                <a:gd name="T15" fmla="*/ 0 h 490"/>
                <a:gd name="T16" fmla="*/ 0 w 124"/>
                <a:gd name="T17" fmla="*/ 0 h 490"/>
                <a:gd name="T18" fmla="*/ 0 w 124"/>
                <a:gd name="T19" fmla="*/ 0 h 490"/>
                <a:gd name="T20" fmla="*/ 0 w 124"/>
                <a:gd name="T21" fmla="*/ 0 h 490"/>
                <a:gd name="T22" fmla="*/ 0 w 124"/>
                <a:gd name="T23" fmla="*/ 0 h 490"/>
                <a:gd name="T24" fmla="*/ 0 w 124"/>
                <a:gd name="T25" fmla="*/ 0 h 490"/>
                <a:gd name="T26" fmla="*/ 0 w 124"/>
                <a:gd name="T27" fmla="*/ 0 h 490"/>
                <a:gd name="T28" fmla="*/ 0 w 124"/>
                <a:gd name="T29" fmla="*/ 0 h 490"/>
                <a:gd name="T30" fmla="*/ 0 w 124"/>
                <a:gd name="T31" fmla="*/ 0 h 490"/>
                <a:gd name="T32" fmla="*/ 0 w 124"/>
                <a:gd name="T33" fmla="*/ 0 h 490"/>
                <a:gd name="T34" fmla="*/ 0 w 124"/>
                <a:gd name="T35" fmla="*/ 0 h 490"/>
                <a:gd name="T36" fmla="*/ 0 w 124"/>
                <a:gd name="T37" fmla="*/ 0 h 49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4"/>
                <a:gd name="T58" fmla="*/ 0 h 490"/>
                <a:gd name="T59" fmla="*/ 124 w 124"/>
                <a:gd name="T60" fmla="*/ 490 h 49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64" name="Freeform 1171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0 w 99"/>
                <a:gd name="T1" fmla="*/ 0 h 389"/>
                <a:gd name="T2" fmla="*/ 0 w 99"/>
                <a:gd name="T3" fmla="*/ 0 h 389"/>
                <a:gd name="T4" fmla="*/ 0 w 99"/>
                <a:gd name="T5" fmla="*/ 0 h 389"/>
                <a:gd name="T6" fmla="*/ 0 w 99"/>
                <a:gd name="T7" fmla="*/ 0 h 389"/>
                <a:gd name="T8" fmla="*/ 0 w 99"/>
                <a:gd name="T9" fmla="*/ 0 h 389"/>
                <a:gd name="T10" fmla="*/ 0 w 99"/>
                <a:gd name="T11" fmla="*/ 0 h 389"/>
                <a:gd name="T12" fmla="*/ 0 w 99"/>
                <a:gd name="T13" fmla="*/ 0 h 389"/>
                <a:gd name="T14" fmla="*/ 0 w 99"/>
                <a:gd name="T15" fmla="*/ 0 h 389"/>
                <a:gd name="T16" fmla="*/ 0 w 99"/>
                <a:gd name="T17" fmla="*/ 0 h 389"/>
                <a:gd name="T18" fmla="*/ 0 w 99"/>
                <a:gd name="T19" fmla="*/ 0 h 389"/>
                <a:gd name="T20" fmla="*/ 0 w 99"/>
                <a:gd name="T21" fmla="*/ 0 h 389"/>
                <a:gd name="T22" fmla="*/ 0 w 99"/>
                <a:gd name="T23" fmla="*/ 0 h 389"/>
                <a:gd name="T24" fmla="*/ 0 w 99"/>
                <a:gd name="T25" fmla="*/ 0 h 389"/>
                <a:gd name="T26" fmla="*/ 0 w 99"/>
                <a:gd name="T27" fmla="*/ 0 h 389"/>
                <a:gd name="T28" fmla="*/ 0 w 99"/>
                <a:gd name="T29" fmla="*/ 0 h 389"/>
                <a:gd name="T30" fmla="*/ 0 w 99"/>
                <a:gd name="T31" fmla="*/ 0 h 389"/>
                <a:gd name="T32" fmla="*/ 0 w 99"/>
                <a:gd name="T33" fmla="*/ 0 h 389"/>
                <a:gd name="T34" fmla="*/ 0 w 99"/>
                <a:gd name="T35" fmla="*/ 0 h 389"/>
                <a:gd name="T36" fmla="*/ 0 w 99"/>
                <a:gd name="T37" fmla="*/ 0 h 38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9"/>
                <a:gd name="T58" fmla="*/ 0 h 389"/>
                <a:gd name="T59" fmla="*/ 99 w 99"/>
                <a:gd name="T60" fmla="*/ 389 h 38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65" name="Freeform 1172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0 w 72"/>
                <a:gd name="T1" fmla="*/ 0 h 287"/>
                <a:gd name="T2" fmla="*/ 0 w 72"/>
                <a:gd name="T3" fmla="*/ 0 h 287"/>
                <a:gd name="T4" fmla="*/ 0 w 72"/>
                <a:gd name="T5" fmla="*/ 0 h 287"/>
                <a:gd name="T6" fmla="*/ 0 w 72"/>
                <a:gd name="T7" fmla="*/ 0 h 287"/>
                <a:gd name="T8" fmla="*/ 0 w 72"/>
                <a:gd name="T9" fmla="*/ 0 h 287"/>
                <a:gd name="T10" fmla="*/ 0 w 72"/>
                <a:gd name="T11" fmla="*/ 0 h 287"/>
                <a:gd name="T12" fmla="*/ 0 w 72"/>
                <a:gd name="T13" fmla="*/ 0 h 287"/>
                <a:gd name="T14" fmla="*/ 0 w 72"/>
                <a:gd name="T15" fmla="*/ 0 h 287"/>
                <a:gd name="T16" fmla="*/ 0 w 72"/>
                <a:gd name="T17" fmla="*/ 0 h 287"/>
                <a:gd name="T18" fmla="*/ 0 w 72"/>
                <a:gd name="T19" fmla="*/ 0 h 287"/>
                <a:gd name="T20" fmla="*/ 0 w 72"/>
                <a:gd name="T21" fmla="*/ 0 h 287"/>
                <a:gd name="T22" fmla="*/ 0 w 72"/>
                <a:gd name="T23" fmla="*/ 0 h 287"/>
                <a:gd name="T24" fmla="*/ 0 w 72"/>
                <a:gd name="T25" fmla="*/ 0 h 287"/>
                <a:gd name="T26" fmla="*/ 0 w 72"/>
                <a:gd name="T27" fmla="*/ 0 h 287"/>
                <a:gd name="T28" fmla="*/ 0 w 72"/>
                <a:gd name="T29" fmla="*/ 0 h 287"/>
                <a:gd name="T30" fmla="*/ 0 w 72"/>
                <a:gd name="T31" fmla="*/ 0 h 287"/>
                <a:gd name="T32" fmla="*/ 0 w 72"/>
                <a:gd name="T33" fmla="*/ 0 h 287"/>
                <a:gd name="T34" fmla="*/ 0 w 72"/>
                <a:gd name="T35" fmla="*/ 0 h 287"/>
                <a:gd name="T36" fmla="*/ 0 w 72"/>
                <a:gd name="T37" fmla="*/ 0 h 28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87"/>
                <a:gd name="T59" fmla="*/ 72 w 72"/>
                <a:gd name="T60" fmla="*/ 287 h 28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66" name="Rectangle 1173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02867" name="Freeform 1174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0 w 354"/>
                <a:gd name="T1" fmla="*/ 0 h 418"/>
                <a:gd name="T2" fmla="*/ 0 w 354"/>
                <a:gd name="T3" fmla="*/ 0 h 418"/>
                <a:gd name="T4" fmla="*/ 0 w 354"/>
                <a:gd name="T5" fmla="*/ 0 h 418"/>
                <a:gd name="T6" fmla="*/ 0 w 354"/>
                <a:gd name="T7" fmla="*/ 0 h 418"/>
                <a:gd name="T8" fmla="*/ 0 w 354"/>
                <a:gd name="T9" fmla="*/ 0 h 418"/>
                <a:gd name="T10" fmla="*/ 0 w 354"/>
                <a:gd name="T11" fmla="*/ 0 h 418"/>
                <a:gd name="T12" fmla="*/ 0 w 354"/>
                <a:gd name="T13" fmla="*/ 0 h 418"/>
                <a:gd name="T14" fmla="*/ 0 w 354"/>
                <a:gd name="T15" fmla="*/ 0 h 418"/>
                <a:gd name="T16" fmla="*/ 0 w 354"/>
                <a:gd name="T17" fmla="*/ 0 h 418"/>
                <a:gd name="T18" fmla="*/ 0 w 354"/>
                <a:gd name="T19" fmla="*/ 0 h 418"/>
                <a:gd name="T20" fmla="*/ 0 w 354"/>
                <a:gd name="T21" fmla="*/ 0 h 418"/>
                <a:gd name="T22" fmla="*/ 0 w 354"/>
                <a:gd name="T23" fmla="*/ 0 h 418"/>
                <a:gd name="T24" fmla="*/ 0 w 354"/>
                <a:gd name="T25" fmla="*/ 0 h 418"/>
                <a:gd name="T26" fmla="*/ 0 w 354"/>
                <a:gd name="T27" fmla="*/ 0 h 418"/>
                <a:gd name="T28" fmla="*/ 0 w 354"/>
                <a:gd name="T29" fmla="*/ 0 h 418"/>
                <a:gd name="T30" fmla="*/ 0 w 354"/>
                <a:gd name="T31" fmla="*/ 0 h 418"/>
                <a:gd name="T32" fmla="*/ 0 w 354"/>
                <a:gd name="T33" fmla="*/ 0 h 418"/>
                <a:gd name="T34" fmla="*/ 0 w 354"/>
                <a:gd name="T35" fmla="*/ 0 h 418"/>
                <a:gd name="T36" fmla="*/ 0 w 354"/>
                <a:gd name="T37" fmla="*/ 0 h 418"/>
                <a:gd name="T38" fmla="*/ 0 w 354"/>
                <a:gd name="T39" fmla="*/ 0 h 418"/>
                <a:gd name="T40" fmla="*/ 0 w 354"/>
                <a:gd name="T41" fmla="*/ 0 h 418"/>
                <a:gd name="T42" fmla="*/ 0 w 354"/>
                <a:gd name="T43" fmla="*/ 0 h 418"/>
                <a:gd name="T44" fmla="*/ 0 w 354"/>
                <a:gd name="T45" fmla="*/ 0 h 418"/>
                <a:gd name="T46" fmla="*/ 0 w 354"/>
                <a:gd name="T47" fmla="*/ 0 h 418"/>
                <a:gd name="T48" fmla="*/ 0 w 354"/>
                <a:gd name="T49" fmla="*/ 0 h 418"/>
                <a:gd name="T50" fmla="*/ 0 w 354"/>
                <a:gd name="T51" fmla="*/ 0 h 418"/>
                <a:gd name="T52" fmla="*/ 0 w 354"/>
                <a:gd name="T53" fmla="*/ 0 h 418"/>
                <a:gd name="T54" fmla="*/ 0 w 354"/>
                <a:gd name="T55" fmla="*/ 0 h 418"/>
                <a:gd name="T56" fmla="*/ 0 w 354"/>
                <a:gd name="T57" fmla="*/ 0 h 418"/>
                <a:gd name="T58" fmla="*/ 0 w 354"/>
                <a:gd name="T59" fmla="*/ 0 h 418"/>
                <a:gd name="T60" fmla="*/ 0 w 354"/>
                <a:gd name="T61" fmla="*/ 0 h 418"/>
                <a:gd name="T62" fmla="*/ 0 w 354"/>
                <a:gd name="T63" fmla="*/ 0 h 418"/>
                <a:gd name="T64" fmla="*/ 0 w 354"/>
                <a:gd name="T65" fmla="*/ 0 h 418"/>
                <a:gd name="T66" fmla="*/ 0 w 354"/>
                <a:gd name="T67" fmla="*/ 0 h 418"/>
                <a:gd name="T68" fmla="*/ 0 w 354"/>
                <a:gd name="T69" fmla="*/ 0 h 418"/>
                <a:gd name="T70" fmla="*/ 0 w 354"/>
                <a:gd name="T71" fmla="*/ 0 h 418"/>
                <a:gd name="T72" fmla="*/ 0 w 354"/>
                <a:gd name="T73" fmla="*/ 0 h 418"/>
                <a:gd name="T74" fmla="*/ 0 w 354"/>
                <a:gd name="T75" fmla="*/ 0 h 418"/>
                <a:gd name="T76" fmla="*/ 0 w 354"/>
                <a:gd name="T77" fmla="*/ 0 h 418"/>
                <a:gd name="T78" fmla="*/ 0 w 354"/>
                <a:gd name="T79" fmla="*/ 0 h 418"/>
                <a:gd name="T80" fmla="*/ 0 w 354"/>
                <a:gd name="T81" fmla="*/ 0 h 418"/>
                <a:gd name="T82" fmla="*/ 0 w 354"/>
                <a:gd name="T83" fmla="*/ 0 h 418"/>
                <a:gd name="T84" fmla="*/ 0 w 354"/>
                <a:gd name="T85" fmla="*/ 0 h 418"/>
                <a:gd name="T86" fmla="*/ 0 w 354"/>
                <a:gd name="T87" fmla="*/ 0 h 418"/>
                <a:gd name="T88" fmla="*/ 0 w 354"/>
                <a:gd name="T89" fmla="*/ 0 h 418"/>
                <a:gd name="T90" fmla="*/ 0 w 354"/>
                <a:gd name="T91" fmla="*/ 0 h 418"/>
                <a:gd name="T92" fmla="*/ 0 w 354"/>
                <a:gd name="T93" fmla="*/ 0 h 418"/>
                <a:gd name="T94" fmla="*/ 0 w 354"/>
                <a:gd name="T95" fmla="*/ 0 h 418"/>
                <a:gd name="T96" fmla="*/ 0 w 354"/>
                <a:gd name="T97" fmla="*/ 0 h 41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54"/>
                <a:gd name="T148" fmla="*/ 0 h 418"/>
                <a:gd name="T149" fmla="*/ 354 w 354"/>
                <a:gd name="T150" fmla="*/ 418 h 41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68" name="Freeform 1175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69" name="Freeform 1176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70" name="Freeform 1177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0 h 868"/>
                <a:gd name="T4" fmla="*/ 0 w 469"/>
                <a:gd name="T5" fmla="*/ 0 h 868"/>
                <a:gd name="T6" fmla="*/ 0 w 469"/>
                <a:gd name="T7" fmla="*/ 0 h 868"/>
                <a:gd name="T8" fmla="*/ 0 w 469"/>
                <a:gd name="T9" fmla="*/ 0 h 868"/>
                <a:gd name="T10" fmla="*/ 0 w 469"/>
                <a:gd name="T11" fmla="*/ 0 h 868"/>
                <a:gd name="T12" fmla="*/ 0 w 469"/>
                <a:gd name="T13" fmla="*/ 0 h 868"/>
                <a:gd name="T14" fmla="*/ 0 w 469"/>
                <a:gd name="T15" fmla="*/ 0 h 868"/>
                <a:gd name="T16" fmla="*/ 0 w 469"/>
                <a:gd name="T17" fmla="*/ 0 h 868"/>
                <a:gd name="T18" fmla="*/ 0 w 469"/>
                <a:gd name="T19" fmla="*/ 0 h 868"/>
                <a:gd name="T20" fmla="*/ 0 w 469"/>
                <a:gd name="T21" fmla="*/ 0 h 868"/>
                <a:gd name="T22" fmla="*/ 0 w 469"/>
                <a:gd name="T23" fmla="*/ 0 h 868"/>
                <a:gd name="T24" fmla="*/ 0 w 469"/>
                <a:gd name="T25" fmla="*/ 0 h 868"/>
                <a:gd name="T26" fmla="*/ 0 w 469"/>
                <a:gd name="T27" fmla="*/ 0 h 868"/>
                <a:gd name="T28" fmla="*/ 0 w 469"/>
                <a:gd name="T29" fmla="*/ 0 h 868"/>
                <a:gd name="T30" fmla="*/ 0 w 469"/>
                <a:gd name="T31" fmla="*/ 0 h 868"/>
                <a:gd name="T32" fmla="*/ 0 w 469"/>
                <a:gd name="T33" fmla="*/ 0 h 868"/>
                <a:gd name="T34" fmla="*/ 0 w 469"/>
                <a:gd name="T35" fmla="*/ 0 h 86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69"/>
                <a:gd name="T55" fmla="*/ 0 h 868"/>
                <a:gd name="T56" fmla="*/ 469 w 469"/>
                <a:gd name="T57" fmla="*/ 868 h 86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71" name="Freeform 1178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0 h 118"/>
                <a:gd name="T2" fmla="*/ 0 w 604"/>
                <a:gd name="T3" fmla="*/ 0 h 118"/>
                <a:gd name="T4" fmla="*/ 0 w 604"/>
                <a:gd name="T5" fmla="*/ 0 h 118"/>
                <a:gd name="T6" fmla="*/ 0 w 604"/>
                <a:gd name="T7" fmla="*/ 0 h 118"/>
                <a:gd name="T8" fmla="*/ 0 w 604"/>
                <a:gd name="T9" fmla="*/ 0 h 118"/>
                <a:gd name="T10" fmla="*/ 0 w 604"/>
                <a:gd name="T11" fmla="*/ 0 h 118"/>
                <a:gd name="T12" fmla="*/ 0 w 604"/>
                <a:gd name="T13" fmla="*/ 0 h 118"/>
                <a:gd name="T14" fmla="*/ 0 w 604"/>
                <a:gd name="T15" fmla="*/ 0 h 118"/>
                <a:gd name="T16" fmla="*/ 0 w 604"/>
                <a:gd name="T17" fmla="*/ 0 h 118"/>
                <a:gd name="T18" fmla="*/ 0 w 604"/>
                <a:gd name="T19" fmla="*/ 0 h 118"/>
                <a:gd name="T20" fmla="*/ 0 w 604"/>
                <a:gd name="T21" fmla="*/ 0 h 118"/>
                <a:gd name="T22" fmla="*/ 0 w 604"/>
                <a:gd name="T23" fmla="*/ 0 h 118"/>
                <a:gd name="T24" fmla="*/ 0 w 604"/>
                <a:gd name="T25" fmla="*/ 0 h 118"/>
                <a:gd name="T26" fmla="*/ 0 w 604"/>
                <a:gd name="T27" fmla="*/ 0 h 118"/>
                <a:gd name="T28" fmla="*/ 0 w 604"/>
                <a:gd name="T29" fmla="*/ 0 h 118"/>
                <a:gd name="T30" fmla="*/ 0 w 604"/>
                <a:gd name="T31" fmla="*/ 0 h 118"/>
                <a:gd name="T32" fmla="*/ 0 w 604"/>
                <a:gd name="T33" fmla="*/ 0 h 118"/>
                <a:gd name="T34" fmla="*/ 0 w 604"/>
                <a:gd name="T35" fmla="*/ 0 h 118"/>
                <a:gd name="T36" fmla="*/ 0 w 604"/>
                <a:gd name="T37" fmla="*/ 0 h 118"/>
                <a:gd name="T38" fmla="*/ 0 w 604"/>
                <a:gd name="T39" fmla="*/ 0 h 118"/>
                <a:gd name="T40" fmla="*/ 0 w 604"/>
                <a:gd name="T41" fmla="*/ 0 h 118"/>
                <a:gd name="T42" fmla="*/ 0 w 604"/>
                <a:gd name="T43" fmla="*/ 0 h 118"/>
                <a:gd name="T44" fmla="*/ 0 w 604"/>
                <a:gd name="T45" fmla="*/ 0 h 118"/>
                <a:gd name="T46" fmla="*/ 0 w 604"/>
                <a:gd name="T47" fmla="*/ 0 h 118"/>
                <a:gd name="T48" fmla="*/ 0 w 604"/>
                <a:gd name="T49" fmla="*/ 0 h 118"/>
                <a:gd name="T50" fmla="*/ 0 w 604"/>
                <a:gd name="T51" fmla="*/ 0 h 118"/>
                <a:gd name="T52" fmla="*/ 0 w 604"/>
                <a:gd name="T53" fmla="*/ 0 h 118"/>
                <a:gd name="T54" fmla="*/ 0 w 604"/>
                <a:gd name="T55" fmla="*/ 0 h 118"/>
                <a:gd name="T56" fmla="*/ 0 w 604"/>
                <a:gd name="T57" fmla="*/ 0 h 118"/>
                <a:gd name="T58" fmla="*/ 0 w 604"/>
                <a:gd name="T59" fmla="*/ 0 h 118"/>
                <a:gd name="T60" fmla="*/ 0 w 604"/>
                <a:gd name="T61" fmla="*/ 0 h 118"/>
                <a:gd name="T62" fmla="*/ 0 w 604"/>
                <a:gd name="T63" fmla="*/ 0 h 118"/>
                <a:gd name="T64" fmla="*/ 0 w 604"/>
                <a:gd name="T65" fmla="*/ 0 h 118"/>
                <a:gd name="T66" fmla="*/ 0 w 604"/>
                <a:gd name="T67" fmla="*/ 0 h 118"/>
                <a:gd name="T68" fmla="*/ 0 w 604"/>
                <a:gd name="T69" fmla="*/ 0 h 11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04"/>
                <a:gd name="T106" fmla="*/ 0 h 118"/>
                <a:gd name="T107" fmla="*/ 604 w 604"/>
                <a:gd name="T108" fmla="*/ 118 h 11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72" name="Freeform 1179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0 w 1017"/>
                <a:gd name="T1" fmla="*/ 0 h 337"/>
                <a:gd name="T2" fmla="*/ 0 w 1017"/>
                <a:gd name="T3" fmla="*/ 0 h 337"/>
                <a:gd name="T4" fmla="*/ 0 w 1017"/>
                <a:gd name="T5" fmla="*/ 0 h 337"/>
                <a:gd name="T6" fmla="*/ 0 w 1017"/>
                <a:gd name="T7" fmla="*/ 0 h 337"/>
                <a:gd name="T8" fmla="*/ 0 w 1017"/>
                <a:gd name="T9" fmla="*/ 0 h 337"/>
                <a:gd name="T10" fmla="*/ 0 w 1017"/>
                <a:gd name="T11" fmla="*/ 0 h 337"/>
                <a:gd name="T12" fmla="*/ 0 w 1017"/>
                <a:gd name="T13" fmla="*/ 0 h 337"/>
                <a:gd name="T14" fmla="*/ 0 w 1017"/>
                <a:gd name="T15" fmla="*/ 0 h 337"/>
                <a:gd name="T16" fmla="*/ 0 w 1017"/>
                <a:gd name="T17" fmla="*/ 0 h 337"/>
                <a:gd name="T18" fmla="*/ 0 w 1017"/>
                <a:gd name="T19" fmla="*/ 0 h 337"/>
                <a:gd name="T20" fmla="*/ 0 w 1017"/>
                <a:gd name="T21" fmla="*/ 0 h 337"/>
                <a:gd name="T22" fmla="*/ 0 w 1017"/>
                <a:gd name="T23" fmla="*/ 0 h 337"/>
                <a:gd name="T24" fmla="*/ 0 w 1017"/>
                <a:gd name="T25" fmla="*/ 0 h 337"/>
                <a:gd name="T26" fmla="*/ 0 w 1017"/>
                <a:gd name="T27" fmla="*/ 0 h 337"/>
                <a:gd name="T28" fmla="*/ 0 w 1017"/>
                <a:gd name="T29" fmla="*/ 0 h 337"/>
                <a:gd name="T30" fmla="*/ 0 w 1017"/>
                <a:gd name="T31" fmla="*/ 0 h 337"/>
                <a:gd name="T32" fmla="*/ 0 w 1017"/>
                <a:gd name="T33" fmla="*/ 0 h 337"/>
                <a:gd name="T34" fmla="*/ 0 w 1017"/>
                <a:gd name="T35" fmla="*/ 0 h 337"/>
                <a:gd name="T36" fmla="*/ 0 w 1017"/>
                <a:gd name="T37" fmla="*/ 0 h 337"/>
                <a:gd name="T38" fmla="*/ 0 w 1017"/>
                <a:gd name="T39" fmla="*/ 0 h 337"/>
                <a:gd name="T40" fmla="*/ 0 w 1017"/>
                <a:gd name="T41" fmla="*/ 0 h 337"/>
                <a:gd name="T42" fmla="*/ 0 w 1017"/>
                <a:gd name="T43" fmla="*/ 0 h 337"/>
                <a:gd name="T44" fmla="*/ 0 w 1017"/>
                <a:gd name="T45" fmla="*/ 0 h 337"/>
                <a:gd name="T46" fmla="*/ 0 w 1017"/>
                <a:gd name="T47" fmla="*/ 0 h 337"/>
                <a:gd name="T48" fmla="*/ 0 w 1017"/>
                <a:gd name="T49" fmla="*/ 0 h 337"/>
                <a:gd name="T50" fmla="*/ 0 w 1017"/>
                <a:gd name="T51" fmla="*/ 0 h 337"/>
                <a:gd name="T52" fmla="*/ 0 w 1017"/>
                <a:gd name="T53" fmla="*/ 0 h 337"/>
                <a:gd name="T54" fmla="*/ 0 w 1017"/>
                <a:gd name="T55" fmla="*/ 0 h 337"/>
                <a:gd name="T56" fmla="*/ 0 w 1017"/>
                <a:gd name="T57" fmla="*/ 0 h 337"/>
                <a:gd name="T58" fmla="*/ 0 w 1017"/>
                <a:gd name="T59" fmla="*/ 0 h 337"/>
                <a:gd name="T60" fmla="*/ 0 w 1017"/>
                <a:gd name="T61" fmla="*/ 0 h 337"/>
                <a:gd name="T62" fmla="*/ 0 w 1017"/>
                <a:gd name="T63" fmla="*/ 0 h 337"/>
                <a:gd name="T64" fmla="*/ 0 w 1017"/>
                <a:gd name="T65" fmla="*/ 0 h 337"/>
                <a:gd name="T66" fmla="*/ 0 w 1017"/>
                <a:gd name="T67" fmla="*/ 0 h 337"/>
                <a:gd name="T68" fmla="*/ 0 w 1017"/>
                <a:gd name="T69" fmla="*/ 0 h 337"/>
                <a:gd name="T70" fmla="*/ 0 w 1017"/>
                <a:gd name="T71" fmla="*/ 0 h 337"/>
                <a:gd name="T72" fmla="*/ 0 w 1017"/>
                <a:gd name="T73" fmla="*/ 0 h 337"/>
                <a:gd name="T74" fmla="*/ 0 w 1017"/>
                <a:gd name="T75" fmla="*/ 0 h 337"/>
                <a:gd name="T76" fmla="*/ 0 w 1017"/>
                <a:gd name="T77" fmla="*/ 0 h 33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17"/>
                <a:gd name="T118" fmla="*/ 0 h 337"/>
                <a:gd name="T119" fmla="*/ 1017 w 1017"/>
                <a:gd name="T120" fmla="*/ 337 h 337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73" name="Freeform 1180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0 w 1036"/>
                <a:gd name="T3" fmla="*/ 0 h 303"/>
                <a:gd name="T4" fmla="*/ 0 w 1036"/>
                <a:gd name="T5" fmla="*/ 0 h 303"/>
                <a:gd name="T6" fmla="*/ 0 w 1036"/>
                <a:gd name="T7" fmla="*/ 0 h 303"/>
                <a:gd name="T8" fmla="*/ 0 w 1036"/>
                <a:gd name="T9" fmla="*/ 0 h 3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6"/>
                <a:gd name="T16" fmla="*/ 0 h 303"/>
                <a:gd name="T17" fmla="*/ 1036 w 1036"/>
                <a:gd name="T18" fmla="*/ 303 h 3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74" name="Freeform 1181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0 h 270"/>
                <a:gd name="T2" fmla="*/ 0 w 1023"/>
                <a:gd name="T3" fmla="*/ 0 h 270"/>
                <a:gd name="T4" fmla="*/ 0 w 1023"/>
                <a:gd name="T5" fmla="*/ 0 h 270"/>
                <a:gd name="T6" fmla="*/ 0 w 1023"/>
                <a:gd name="T7" fmla="*/ 0 h 270"/>
                <a:gd name="T8" fmla="*/ 0 w 1023"/>
                <a:gd name="T9" fmla="*/ 0 h 2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3"/>
                <a:gd name="T16" fmla="*/ 0 h 270"/>
                <a:gd name="T17" fmla="*/ 1023 w 1023"/>
                <a:gd name="T18" fmla="*/ 270 h 2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75" name="Freeform 1182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0 w 1028"/>
                <a:gd name="T3" fmla="*/ 0 h 299"/>
                <a:gd name="T4" fmla="*/ 0 w 1028"/>
                <a:gd name="T5" fmla="*/ 0 h 299"/>
                <a:gd name="T6" fmla="*/ 0 w 1028"/>
                <a:gd name="T7" fmla="*/ 0 h 299"/>
                <a:gd name="T8" fmla="*/ 0 w 102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8"/>
                <a:gd name="T16" fmla="*/ 0 h 299"/>
                <a:gd name="T17" fmla="*/ 1028 w 102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2598" name="Group 1183"/>
          <p:cNvGrpSpPr>
            <a:grpSpLocks/>
          </p:cNvGrpSpPr>
          <p:nvPr/>
        </p:nvGrpSpPr>
        <p:grpSpPr bwMode="auto">
          <a:xfrm>
            <a:off x="5424488" y="4926013"/>
            <a:ext cx="338137" cy="282575"/>
            <a:chOff x="3899" y="3264"/>
            <a:chExt cx="213" cy="178"/>
          </a:xfrm>
        </p:grpSpPr>
        <p:sp>
          <p:nvSpPr>
            <p:cNvPr id="102798" name="Freeform 1184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0 w 1913"/>
                <a:gd name="T1" fmla="*/ 0 h 1606"/>
                <a:gd name="T2" fmla="*/ 0 w 1913"/>
                <a:gd name="T3" fmla="*/ 0 h 1606"/>
                <a:gd name="T4" fmla="*/ 0 w 1913"/>
                <a:gd name="T5" fmla="*/ 0 h 1606"/>
                <a:gd name="T6" fmla="*/ 0 w 1913"/>
                <a:gd name="T7" fmla="*/ 0 h 1606"/>
                <a:gd name="T8" fmla="*/ 0 w 1913"/>
                <a:gd name="T9" fmla="*/ 0 h 1606"/>
                <a:gd name="T10" fmla="*/ 0 w 1913"/>
                <a:gd name="T11" fmla="*/ 0 h 1606"/>
                <a:gd name="T12" fmla="*/ 0 w 1913"/>
                <a:gd name="T13" fmla="*/ 0 h 1606"/>
                <a:gd name="T14" fmla="*/ 0 w 1913"/>
                <a:gd name="T15" fmla="*/ 0 h 1606"/>
                <a:gd name="T16" fmla="*/ 0 w 1913"/>
                <a:gd name="T17" fmla="*/ 0 h 1606"/>
                <a:gd name="T18" fmla="*/ 0 w 1913"/>
                <a:gd name="T19" fmla="*/ 0 h 1606"/>
                <a:gd name="T20" fmla="*/ 0 w 1913"/>
                <a:gd name="T21" fmla="*/ 0 h 1606"/>
                <a:gd name="T22" fmla="*/ 0 w 1913"/>
                <a:gd name="T23" fmla="*/ 0 h 1606"/>
                <a:gd name="T24" fmla="*/ 0 w 1913"/>
                <a:gd name="T25" fmla="*/ 0 h 1606"/>
                <a:gd name="T26" fmla="*/ 0 w 1913"/>
                <a:gd name="T27" fmla="*/ 0 h 1606"/>
                <a:gd name="T28" fmla="*/ 0 w 1913"/>
                <a:gd name="T29" fmla="*/ 0 h 1606"/>
                <a:gd name="T30" fmla="*/ 0 w 1913"/>
                <a:gd name="T31" fmla="*/ 0 h 1606"/>
                <a:gd name="T32" fmla="*/ 0 w 1913"/>
                <a:gd name="T33" fmla="*/ 0 h 1606"/>
                <a:gd name="T34" fmla="*/ 0 w 1913"/>
                <a:gd name="T35" fmla="*/ 0 h 1606"/>
                <a:gd name="T36" fmla="*/ 0 w 1913"/>
                <a:gd name="T37" fmla="*/ 0 h 1606"/>
                <a:gd name="T38" fmla="*/ 0 w 1913"/>
                <a:gd name="T39" fmla="*/ 0 h 1606"/>
                <a:gd name="T40" fmla="*/ 0 w 1913"/>
                <a:gd name="T41" fmla="*/ 0 h 1606"/>
                <a:gd name="T42" fmla="*/ 0 w 1913"/>
                <a:gd name="T43" fmla="*/ 0 h 1606"/>
                <a:gd name="T44" fmla="*/ 0 w 1913"/>
                <a:gd name="T45" fmla="*/ 0 h 1606"/>
                <a:gd name="T46" fmla="*/ 0 w 1913"/>
                <a:gd name="T47" fmla="*/ 0 h 1606"/>
                <a:gd name="T48" fmla="*/ 0 w 1913"/>
                <a:gd name="T49" fmla="*/ 0 h 1606"/>
                <a:gd name="T50" fmla="*/ 0 w 1913"/>
                <a:gd name="T51" fmla="*/ 0 h 1606"/>
                <a:gd name="T52" fmla="*/ 0 w 1913"/>
                <a:gd name="T53" fmla="*/ 0 h 1606"/>
                <a:gd name="T54" fmla="*/ 0 w 1913"/>
                <a:gd name="T55" fmla="*/ 0 h 1606"/>
                <a:gd name="T56" fmla="*/ 0 w 1913"/>
                <a:gd name="T57" fmla="*/ 0 h 1606"/>
                <a:gd name="T58" fmla="*/ 0 w 1913"/>
                <a:gd name="T59" fmla="*/ 0 h 1606"/>
                <a:gd name="T60" fmla="*/ 0 w 1913"/>
                <a:gd name="T61" fmla="*/ 0 h 1606"/>
                <a:gd name="T62" fmla="*/ 0 w 1913"/>
                <a:gd name="T63" fmla="*/ 0 h 1606"/>
                <a:gd name="T64" fmla="*/ 0 w 1913"/>
                <a:gd name="T65" fmla="*/ 0 h 1606"/>
                <a:gd name="T66" fmla="*/ 0 w 1913"/>
                <a:gd name="T67" fmla="*/ 0 h 1606"/>
                <a:gd name="T68" fmla="*/ 0 w 1913"/>
                <a:gd name="T69" fmla="*/ 0 h 1606"/>
                <a:gd name="T70" fmla="*/ 0 w 1913"/>
                <a:gd name="T71" fmla="*/ 0 h 1606"/>
                <a:gd name="T72" fmla="*/ 0 w 1913"/>
                <a:gd name="T73" fmla="*/ 0 h 1606"/>
                <a:gd name="T74" fmla="*/ 0 w 1913"/>
                <a:gd name="T75" fmla="*/ 0 h 1606"/>
                <a:gd name="T76" fmla="*/ 0 w 1913"/>
                <a:gd name="T77" fmla="*/ 0 h 160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913"/>
                <a:gd name="T118" fmla="*/ 0 h 1606"/>
                <a:gd name="T119" fmla="*/ 1913 w 1913"/>
                <a:gd name="T120" fmla="*/ 1606 h 160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99" name="Freeform 1185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0 w 614"/>
                <a:gd name="T1" fmla="*/ 0 h 697"/>
                <a:gd name="T2" fmla="*/ 0 w 614"/>
                <a:gd name="T3" fmla="*/ 0 h 697"/>
                <a:gd name="T4" fmla="*/ 0 w 614"/>
                <a:gd name="T5" fmla="*/ 0 h 697"/>
                <a:gd name="T6" fmla="*/ 0 w 614"/>
                <a:gd name="T7" fmla="*/ 0 h 697"/>
                <a:gd name="T8" fmla="*/ 0 w 614"/>
                <a:gd name="T9" fmla="*/ 0 h 697"/>
                <a:gd name="T10" fmla="*/ 0 w 614"/>
                <a:gd name="T11" fmla="*/ 0 h 697"/>
                <a:gd name="T12" fmla="*/ 0 w 614"/>
                <a:gd name="T13" fmla="*/ 0 h 697"/>
                <a:gd name="T14" fmla="*/ 0 w 614"/>
                <a:gd name="T15" fmla="*/ 0 h 697"/>
                <a:gd name="T16" fmla="*/ 0 w 614"/>
                <a:gd name="T17" fmla="*/ 0 h 697"/>
                <a:gd name="T18" fmla="*/ 0 w 614"/>
                <a:gd name="T19" fmla="*/ 0 h 697"/>
                <a:gd name="T20" fmla="*/ 0 w 614"/>
                <a:gd name="T21" fmla="*/ 0 h 697"/>
                <a:gd name="T22" fmla="*/ 0 w 614"/>
                <a:gd name="T23" fmla="*/ 0 h 697"/>
                <a:gd name="T24" fmla="*/ 0 w 614"/>
                <a:gd name="T25" fmla="*/ 0 h 697"/>
                <a:gd name="T26" fmla="*/ 0 w 614"/>
                <a:gd name="T27" fmla="*/ 0 h 697"/>
                <a:gd name="T28" fmla="*/ 0 w 614"/>
                <a:gd name="T29" fmla="*/ 0 h 697"/>
                <a:gd name="T30" fmla="*/ 0 w 614"/>
                <a:gd name="T31" fmla="*/ 0 h 697"/>
                <a:gd name="T32" fmla="*/ 0 w 614"/>
                <a:gd name="T33" fmla="*/ 0 h 697"/>
                <a:gd name="T34" fmla="*/ 0 w 614"/>
                <a:gd name="T35" fmla="*/ 0 h 697"/>
                <a:gd name="T36" fmla="*/ 0 w 614"/>
                <a:gd name="T37" fmla="*/ 0 h 697"/>
                <a:gd name="T38" fmla="*/ 0 w 614"/>
                <a:gd name="T39" fmla="*/ 0 h 697"/>
                <a:gd name="T40" fmla="*/ 0 w 614"/>
                <a:gd name="T41" fmla="*/ 0 h 697"/>
                <a:gd name="T42" fmla="*/ 0 w 614"/>
                <a:gd name="T43" fmla="*/ 0 h 697"/>
                <a:gd name="T44" fmla="*/ 0 w 614"/>
                <a:gd name="T45" fmla="*/ 0 h 697"/>
                <a:gd name="T46" fmla="*/ 0 w 614"/>
                <a:gd name="T47" fmla="*/ 0 h 697"/>
                <a:gd name="T48" fmla="*/ 0 w 614"/>
                <a:gd name="T49" fmla="*/ 0 h 697"/>
                <a:gd name="T50" fmla="*/ 0 w 614"/>
                <a:gd name="T51" fmla="*/ 0 h 697"/>
                <a:gd name="T52" fmla="*/ 0 w 614"/>
                <a:gd name="T53" fmla="*/ 0 h 697"/>
                <a:gd name="T54" fmla="*/ 0 w 614"/>
                <a:gd name="T55" fmla="*/ 0 h 697"/>
                <a:gd name="T56" fmla="*/ 0 w 614"/>
                <a:gd name="T57" fmla="*/ 0 h 697"/>
                <a:gd name="T58" fmla="*/ 0 w 614"/>
                <a:gd name="T59" fmla="*/ 0 h 697"/>
                <a:gd name="T60" fmla="*/ 0 w 614"/>
                <a:gd name="T61" fmla="*/ 0 h 697"/>
                <a:gd name="T62" fmla="*/ 0 w 614"/>
                <a:gd name="T63" fmla="*/ 0 h 697"/>
                <a:gd name="T64" fmla="*/ 0 w 614"/>
                <a:gd name="T65" fmla="*/ 0 h 697"/>
                <a:gd name="T66" fmla="*/ 0 w 614"/>
                <a:gd name="T67" fmla="*/ 0 h 697"/>
                <a:gd name="T68" fmla="*/ 0 w 614"/>
                <a:gd name="T69" fmla="*/ 0 h 697"/>
                <a:gd name="T70" fmla="*/ 0 w 614"/>
                <a:gd name="T71" fmla="*/ 0 h 697"/>
                <a:gd name="T72" fmla="*/ 0 w 614"/>
                <a:gd name="T73" fmla="*/ 0 h 697"/>
                <a:gd name="T74" fmla="*/ 0 w 614"/>
                <a:gd name="T75" fmla="*/ 0 h 697"/>
                <a:gd name="T76" fmla="*/ 0 w 614"/>
                <a:gd name="T77" fmla="*/ 0 h 697"/>
                <a:gd name="T78" fmla="*/ 0 w 614"/>
                <a:gd name="T79" fmla="*/ 0 h 697"/>
                <a:gd name="T80" fmla="*/ 0 w 614"/>
                <a:gd name="T81" fmla="*/ 0 h 697"/>
                <a:gd name="T82" fmla="*/ 0 w 614"/>
                <a:gd name="T83" fmla="*/ 0 h 697"/>
                <a:gd name="T84" fmla="*/ 0 w 614"/>
                <a:gd name="T85" fmla="*/ 0 h 697"/>
                <a:gd name="T86" fmla="*/ 0 w 614"/>
                <a:gd name="T87" fmla="*/ 0 h 697"/>
                <a:gd name="T88" fmla="*/ 0 w 614"/>
                <a:gd name="T89" fmla="*/ 0 h 697"/>
                <a:gd name="T90" fmla="*/ 0 w 614"/>
                <a:gd name="T91" fmla="*/ 0 h 697"/>
                <a:gd name="T92" fmla="*/ 0 w 614"/>
                <a:gd name="T93" fmla="*/ 0 h 697"/>
                <a:gd name="T94" fmla="*/ 0 w 614"/>
                <a:gd name="T95" fmla="*/ 0 h 697"/>
                <a:gd name="T96" fmla="*/ 0 w 614"/>
                <a:gd name="T97" fmla="*/ 0 h 69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14"/>
                <a:gd name="T148" fmla="*/ 0 h 697"/>
                <a:gd name="T149" fmla="*/ 614 w 614"/>
                <a:gd name="T150" fmla="*/ 697 h 69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00" name="Freeform 1186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0 w 1014"/>
                <a:gd name="T1" fmla="*/ 0 h 693"/>
                <a:gd name="T2" fmla="*/ 0 w 1014"/>
                <a:gd name="T3" fmla="*/ 0 h 693"/>
                <a:gd name="T4" fmla="*/ 0 w 1014"/>
                <a:gd name="T5" fmla="*/ 0 h 693"/>
                <a:gd name="T6" fmla="*/ 0 w 1014"/>
                <a:gd name="T7" fmla="*/ 0 h 693"/>
                <a:gd name="T8" fmla="*/ 0 w 1014"/>
                <a:gd name="T9" fmla="*/ 0 h 693"/>
                <a:gd name="T10" fmla="*/ 0 w 1014"/>
                <a:gd name="T11" fmla="*/ 0 h 693"/>
                <a:gd name="T12" fmla="*/ 0 w 1014"/>
                <a:gd name="T13" fmla="*/ 0 h 693"/>
                <a:gd name="T14" fmla="*/ 0 w 1014"/>
                <a:gd name="T15" fmla="*/ 0 h 693"/>
                <a:gd name="T16" fmla="*/ 0 w 1014"/>
                <a:gd name="T17" fmla="*/ 0 h 693"/>
                <a:gd name="T18" fmla="*/ 0 w 1014"/>
                <a:gd name="T19" fmla="*/ 0 h 693"/>
                <a:gd name="T20" fmla="*/ 0 w 1014"/>
                <a:gd name="T21" fmla="*/ 0 h 693"/>
                <a:gd name="T22" fmla="*/ 0 w 1014"/>
                <a:gd name="T23" fmla="*/ 0 h 693"/>
                <a:gd name="T24" fmla="*/ 0 w 1014"/>
                <a:gd name="T25" fmla="*/ 0 h 693"/>
                <a:gd name="T26" fmla="*/ 0 w 1014"/>
                <a:gd name="T27" fmla="*/ 0 h 693"/>
                <a:gd name="T28" fmla="*/ 0 w 1014"/>
                <a:gd name="T29" fmla="*/ 0 h 693"/>
                <a:gd name="T30" fmla="*/ 0 w 1014"/>
                <a:gd name="T31" fmla="*/ 0 h 693"/>
                <a:gd name="T32" fmla="*/ 0 w 1014"/>
                <a:gd name="T33" fmla="*/ 0 h 693"/>
                <a:gd name="T34" fmla="*/ 0 w 1014"/>
                <a:gd name="T35" fmla="*/ 0 h 693"/>
                <a:gd name="T36" fmla="*/ 0 w 1014"/>
                <a:gd name="T37" fmla="*/ 0 h 693"/>
                <a:gd name="T38" fmla="*/ 0 w 1014"/>
                <a:gd name="T39" fmla="*/ 0 h 693"/>
                <a:gd name="T40" fmla="*/ 0 w 1014"/>
                <a:gd name="T41" fmla="*/ 0 h 693"/>
                <a:gd name="T42" fmla="*/ 0 w 1014"/>
                <a:gd name="T43" fmla="*/ 0 h 693"/>
                <a:gd name="T44" fmla="*/ 0 w 1014"/>
                <a:gd name="T45" fmla="*/ 0 h 693"/>
                <a:gd name="T46" fmla="*/ 0 w 1014"/>
                <a:gd name="T47" fmla="*/ 0 h 693"/>
                <a:gd name="T48" fmla="*/ 0 w 1014"/>
                <a:gd name="T49" fmla="*/ 0 h 693"/>
                <a:gd name="T50" fmla="*/ 0 w 1014"/>
                <a:gd name="T51" fmla="*/ 0 h 693"/>
                <a:gd name="T52" fmla="*/ 0 w 1014"/>
                <a:gd name="T53" fmla="*/ 0 h 693"/>
                <a:gd name="T54" fmla="*/ 0 w 1014"/>
                <a:gd name="T55" fmla="*/ 0 h 693"/>
                <a:gd name="T56" fmla="*/ 0 w 1014"/>
                <a:gd name="T57" fmla="*/ 0 h 693"/>
                <a:gd name="T58" fmla="*/ 0 w 1014"/>
                <a:gd name="T59" fmla="*/ 0 h 693"/>
                <a:gd name="T60" fmla="*/ 0 w 1014"/>
                <a:gd name="T61" fmla="*/ 0 h 693"/>
                <a:gd name="T62" fmla="*/ 0 w 1014"/>
                <a:gd name="T63" fmla="*/ 0 h 693"/>
                <a:gd name="T64" fmla="*/ 0 w 1014"/>
                <a:gd name="T65" fmla="*/ 0 h 693"/>
                <a:gd name="T66" fmla="*/ 0 w 1014"/>
                <a:gd name="T67" fmla="*/ 0 h 693"/>
                <a:gd name="T68" fmla="*/ 0 w 1014"/>
                <a:gd name="T69" fmla="*/ 0 h 693"/>
                <a:gd name="T70" fmla="*/ 0 w 1014"/>
                <a:gd name="T71" fmla="*/ 0 h 693"/>
                <a:gd name="T72" fmla="*/ 0 w 1014"/>
                <a:gd name="T73" fmla="*/ 0 h 693"/>
                <a:gd name="T74" fmla="*/ 0 w 1014"/>
                <a:gd name="T75" fmla="*/ 0 h 693"/>
                <a:gd name="T76" fmla="*/ 0 w 1014"/>
                <a:gd name="T77" fmla="*/ 0 h 693"/>
                <a:gd name="T78" fmla="*/ 0 w 1014"/>
                <a:gd name="T79" fmla="*/ 0 h 693"/>
                <a:gd name="T80" fmla="*/ 0 w 1014"/>
                <a:gd name="T81" fmla="*/ 0 h 693"/>
                <a:gd name="T82" fmla="*/ 0 w 1014"/>
                <a:gd name="T83" fmla="*/ 0 h 693"/>
                <a:gd name="T84" fmla="*/ 0 w 1014"/>
                <a:gd name="T85" fmla="*/ 0 h 693"/>
                <a:gd name="T86" fmla="*/ 0 w 1014"/>
                <a:gd name="T87" fmla="*/ 0 h 693"/>
                <a:gd name="T88" fmla="*/ 0 w 1014"/>
                <a:gd name="T89" fmla="*/ 0 h 693"/>
                <a:gd name="T90" fmla="*/ 0 w 1014"/>
                <a:gd name="T91" fmla="*/ 0 h 693"/>
                <a:gd name="T92" fmla="*/ 0 w 1014"/>
                <a:gd name="T93" fmla="*/ 0 h 693"/>
                <a:gd name="T94" fmla="*/ 0 w 1014"/>
                <a:gd name="T95" fmla="*/ 0 h 693"/>
                <a:gd name="T96" fmla="*/ 0 w 1014"/>
                <a:gd name="T97" fmla="*/ 0 h 693"/>
                <a:gd name="T98" fmla="*/ 0 w 1014"/>
                <a:gd name="T99" fmla="*/ 0 h 693"/>
                <a:gd name="T100" fmla="*/ 0 w 1014"/>
                <a:gd name="T101" fmla="*/ 0 h 693"/>
                <a:gd name="T102" fmla="*/ 0 w 1014"/>
                <a:gd name="T103" fmla="*/ 0 h 693"/>
                <a:gd name="T104" fmla="*/ 0 w 1014"/>
                <a:gd name="T105" fmla="*/ 0 h 693"/>
                <a:gd name="T106" fmla="*/ 0 w 1014"/>
                <a:gd name="T107" fmla="*/ 0 h 69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14"/>
                <a:gd name="T163" fmla="*/ 0 h 693"/>
                <a:gd name="T164" fmla="*/ 1014 w 1014"/>
                <a:gd name="T165" fmla="*/ 693 h 693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01" name="Freeform 1187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0 w 745"/>
                <a:gd name="T1" fmla="*/ 0 h 240"/>
                <a:gd name="T2" fmla="*/ 0 w 745"/>
                <a:gd name="T3" fmla="*/ 0 h 240"/>
                <a:gd name="T4" fmla="*/ 0 w 745"/>
                <a:gd name="T5" fmla="*/ 0 h 240"/>
                <a:gd name="T6" fmla="*/ 0 w 745"/>
                <a:gd name="T7" fmla="*/ 0 h 240"/>
                <a:gd name="T8" fmla="*/ 0 w 745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5"/>
                <a:gd name="T16" fmla="*/ 0 h 240"/>
                <a:gd name="T17" fmla="*/ 745 w 745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02" name="Freeform 1188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0 w 319"/>
                <a:gd name="T1" fmla="*/ 0 h 109"/>
                <a:gd name="T2" fmla="*/ 0 w 319"/>
                <a:gd name="T3" fmla="*/ 0 h 109"/>
                <a:gd name="T4" fmla="*/ 0 w 319"/>
                <a:gd name="T5" fmla="*/ 0 h 109"/>
                <a:gd name="T6" fmla="*/ 0 w 319"/>
                <a:gd name="T7" fmla="*/ 0 h 109"/>
                <a:gd name="T8" fmla="*/ 0 w 319"/>
                <a:gd name="T9" fmla="*/ 0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9"/>
                <a:gd name="T16" fmla="*/ 0 h 109"/>
                <a:gd name="T17" fmla="*/ 319 w 319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03" name="Freeform 1189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0 w 213"/>
                <a:gd name="T1" fmla="*/ 0 h 81"/>
                <a:gd name="T2" fmla="*/ 0 w 213"/>
                <a:gd name="T3" fmla="*/ 0 h 81"/>
                <a:gd name="T4" fmla="*/ 0 w 213"/>
                <a:gd name="T5" fmla="*/ 0 h 81"/>
                <a:gd name="T6" fmla="*/ 0 w 213"/>
                <a:gd name="T7" fmla="*/ 0 h 81"/>
                <a:gd name="T8" fmla="*/ 0 w 213"/>
                <a:gd name="T9" fmla="*/ 0 h 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"/>
                <a:gd name="T16" fmla="*/ 0 h 81"/>
                <a:gd name="T17" fmla="*/ 213 w 213"/>
                <a:gd name="T18" fmla="*/ 81 h 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04" name="Freeform 1190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0 h 415"/>
                <a:gd name="T2" fmla="*/ 0 w 1254"/>
                <a:gd name="T3" fmla="*/ 0 h 415"/>
                <a:gd name="T4" fmla="*/ 0 w 1254"/>
                <a:gd name="T5" fmla="*/ 0 h 415"/>
                <a:gd name="T6" fmla="*/ 0 w 1254"/>
                <a:gd name="T7" fmla="*/ 0 h 415"/>
                <a:gd name="T8" fmla="*/ 0 w 1254"/>
                <a:gd name="T9" fmla="*/ 0 h 415"/>
                <a:gd name="T10" fmla="*/ 0 w 1254"/>
                <a:gd name="T11" fmla="*/ 0 h 415"/>
                <a:gd name="T12" fmla="*/ 0 w 1254"/>
                <a:gd name="T13" fmla="*/ 0 h 415"/>
                <a:gd name="T14" fmla="*/ 0 w 1254"/>
                <a:gd name="T15" fmla="*/ 0 h 415"/>
                <a:gd name="T16" fmla="*/ 0 w 1254"/>
                <a:gd name="T17" fmla="*/ 0 h 415"/>
                <a:gd name="T18" fmla="*/ 0 w 1254"/>
                <a:gd name="T19" fmla="*/ 0 h 415"/>
                <a:gd name="T20" fmla="*/ 0 w 1254"/>
                <a:gd name="T21" fmla="*/ 0 h 415"/>
                <a:gd name="T22" fmla="*/ 0 w 1254"/>
                <a:gd name="T23" fmla="*/ 0 h 415"/>
                <a:gd name="T24" fmla="*/ 0 w 1254"/>
                <a:gd name="T25" fmla="*/ 0 h 415"/>
                <a:gd name="T26" fmla="*/ 0 w 1254"/>
                <a:gd name="T27" fmla="*/ 0 h 415"/>
                <a:gd name="T28" fmla="*/ 0 w 1254"/>
                <a:gd name="T29" fmla="*/ 0 h 415"/>
                <a:gd name="T30" fmla="*/ 0 w 1254"/>
                <a:gd name="T31" fmla="*/ 0 h 415"/>
                <a:gd name="T32" fmla="*/ 0 w 1254"/>
                <a:gd name="T33" fmla="*/ 0 h 415"/>
                <a:gd name="T34" fmla="*/ 0 w 1254"/>
                <a:gd name="T35" fmla="*/ 0 h 415"/>
                <a:gd name="T36" fmla="*/ 0 w 1254"/>
                <a:gd name="T37" fmla="*/ 0 h 415"/>
                <a:gd name="T38" fmla="*/ 0 w 1254"/>
                <a:gd name="T39" fmla="*/ 0 h 415"/>
                <a:gd name="T40" fmla="*/ 0 w 1254"/>
                <a:gd name="T41" fmla="*/ 0 h 415"/>
                <a:gd name="T42" fmla="*/ 0 w 1254"/>
                <a:gd name="T43" fmla="*/ 0 h 415"/>
                <a:gd name="T44" fmla="*/ 0 w 1254"/>
                <a:gd name="T45" fmla="*/ 0 h 415"/>
                <a:gd name="T46" fmla="*/ 0 w 1254"/>
                <a:gd name="T47" fmla="*/ 0 h 415"/>
                <a:gd name="T48" fmla="*/ 0 w 1254"/>
                <a:gd name="T49" fmla="*/ 0 h 415"/>
                <a:gd name="T50" fmla="*/ 0 w 1254"/>
                <a:gd name="T51" fmla="*/ 0 h 415"/>
                <a:gd name="T52" fmla="*/ 0 w 1254"/>
                <a:gd name="T53" fmla="*/ 0 h 415"/>
                <a:gd name="T54" fmla="*/ 0 w 1254"/>
                <a:gd name="T55" fmla="*/ 0 h 415"/>
                <a:gd name="T56" fmla="*/ 0 w 1254"/>
                <a:gd name="T57" fmla="*/ 0 h 415"/>
                <a:gd name="T58" fmla="*/ 0 w 1254"/>
                <a:gd name="T59" fmla="*/ 0 h 415"/>
                <a:gd name="T60" fmla="*/ 0 w 1254"/>
                <a:gd name="T61" fmla="*/ 0 h 415"/>
                <a:gd name="T62" fmla="*/ 0 w 1254"/>
                <a:gd name="T63" fmla="*/ 0 h 415"/>
                <a:gd name="T64" fmla="*/ 0 w 1254"/>
                <a:gd name="T65" fmla="*/ 0 h 415"/>
                <a:gd name="T66" fmla="*/ 0 w 1254"/>
                <a:gd name="T67" fmla="*/ 0 h 415"/>
                <a:gd name="T68" fmla="*/ 0 w 1254"/>
                <a:gd name="T69" fmla="*/ 0 h 41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54"/>
                <a:gd name="T106" fmla="*/ 0 h 415"/>
                <a:gd name="T107" fmla="*/ 1254 w 1254"/>
                <a:gd name="T108" fmla="*/ 415 h 41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05" name="Freeform 1191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0 w 447"/>
                <a:gd name="T1" fmla="*/ 0 h 198"/>
                <a:gd name="T2" fmla="*/ 0 w 447"/>
                <a:gd name="T3" fmla="*/ 0 h 198"/>
                <a:gd name="T4" fmla="*/ 0 w 447"/>
                <a:gd name="T5" fmla="*/ 0 h 198"/>
                <a:gd name="T6" fmla="*/ 0 w 447"/>
                <a:gd name="T7" fmla="*/ 0 h 198"/>
                <a:gd name="T8" fmla="*/ 0 w 447"/>
                <a:gd name="T9" fmla="*/ 0 h 198"/>
                <a:gd name="T10" fmla="*/ 0 w 447"/>
                <a:gd name="T11" fmla="*/ 0 h 1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47"/>
                <a:gd name="T19" fmla="*/ 0 h 198"/>
                <a:gd name="T20" fmla="*/ 447 w 447"/>
                <a:gd name="T21" fmla="*/ 198 h 19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06" name="Freeform 1192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0 w 238"/>
                <a:gd name="T1" fmla="*/ 0 h 947"/>
                <a:gd name="T2" fmla="*/ 0 w 238"/>
                <a:gd name="T3" fmla="*/ 0 h 947"/>
                <a:gd name="T4" fmla="*/ 0 w 238"/>
                <a:gd name="T5" fmla="*/ 0 h 947"/>
                <a:gd name="T6" fmla="*/ 0 w 238"/>
                <a:gd name="T7" fmla="*/ 0 h 947"/>
                <a:gd name="T8" fmla="*/ 0 w 238"/>
                <a:gd name="T9" fmla="*/ 0 h 947"/>
                <a:gd name="T10" fmla="*/ 0 w 238"/>
                <a:gd name="T11" fmla="*/ 0 h 947"/>
                <a:gd name="T12" fmla="*/ 0 w 238"/>
                <a:gd name="T13" fmla="*/ 0 h 947"/>
                <a:gd name="T14" fmla="*/ 0 w 238"/>
                <a:gd name="T15" fmla="*/ 0 h 947"/>
                <a:gd name="T16" fmla="*/ 0 w 238"/>
                <a:gd name="T17" fmla="*/ 0 h 947"/>
                <a:gd name="T18" fmla="*/ 0 w 238"/>
                <a:gd name="T19" fmla="*/ 0 h 947"/>
                <a:gd name="T20" fmla="*/ 0 w 238"/>
                <a:gd name="T21" fmla="*/ 0 h 947"/>
                <a:gd name="T22" fmla="*/ 0 w 238"/>
                <a:gd name="T23" fmla="*/ 0 h 947"/>
                <a:gd name="T24" fmla="*/ 0 w 238"/>
                <a:gd name="T25" fmla="*/ 0 h 947"/>
                <a:gd name="T26" fmla="*/ 0 w 238"/>
                <a:gd name="T27" fmla="*/ 0 h 947"/>
                <a:gd name="T28" fmla="*/ 0 w 238"/>
                <a:gd name="T29" fmla="*/ 0 h 947"/>
                <a:gd name="T30" fmla="*/ 0 w 238"/>
                <a:gd name="T31" fmla="*/ 0 h 947"/>
                <a:gd name="T32" fmla="*/ 0 w 238"/>
                <a:gd name="T33" fmla="*/ 0 h 947"/>
                <a:gd name="T34" fmla="*/ 0 w 238"/>
                <a:gd name="T35" fmla="*/ 0 h 947"/>
                <a:gd name="T36" fmla="*/ 0 w 238"/>
                <a:gd name="T37" fmla="*/ 0 h 947"/>
                <a:gd name="T38" fmla="*/ 0 w 238"/>
                <a:gd name="T39" fmla="*/ 0 h 947"/>
                <a:gd name="T40" fmla="*/ 0 w 238"/>
                <a:gd name="T41" fmla="*/ 0 h 947"/>
                <a:gd name="T42" fmla="*/ 0 w 238"/>
                <a:gd name="T43" fmla="*/ 0 h 947"/>
                <a:gd name="T44" fmla="*/ 0 w 238"/>
                <a:gd name="T45" fmla="*/ 0 h 947"/>
                <a:gd name="T46" fmla="*/ 0 w 238"/>
                <a:gd name="T47" fmla="*/ 0 h 947"/>
                <a:gd name="T48" fmla="*/ 0 w 238"/>
                <a:gd name="T49" fmla="*/ 0 h 947"/>
                <a:gd name="T50" fmla="*/ 0 w 238"/>
                <a:gd name="T51" fmla="*/ 0 h 947"/>
                <a:gd name="T52" fmla="*/ 0 w 238"/>
                <a:gd name="T53" fmla="*/ 0 h 947"/>
                <a:gd name="T54" fmla="*/ 0 w 238"/>
                <a:gd name="T55" fmla="*/ 0 h 947"/>
                <a:gd name="T56" fmla="*/ 0 w 238"/>
                <a:gd name="T57" fmla="*/ 0 h 947"/>
                <a:gd name="T58" fmla="*/ 0 w 238"/>
                <a:gd name="T59" fmla="*/ 0 h 947"/>
                <a:gd name="T60" fmla="*/ 0 w 238"/>
                <a:gd name="T61" fmla="*/ 0 h 947"/>
                <a:gd name="T62" fmla="*/ 0 w 238"/>
                <a:gd name="T63" fmla="*/ 0 h 947"/>
                <a:gd name="T64" fmla="*/ 0 w 238"/>
                <a:gd name="T65" fmla="*/ 0 h 947"/>
                <a:gd name="T66" fmla="*/ 0 w 238"/>
                <a:gd name="T67" fmla="*/ 0 h 947"/>
                <a:gd name="T68" fmla="*/ 0 w 238"/>
                <a:gd name="T69" fmla="*/ 0 h 94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38"/>
                <a:gd name="T106" fmla="*/ 0 h 947"/>
                <a:gd name="T107" fmla="*/ 238 w 238"/>
                <a:gd name="T108" fmla="*/ 947 h 94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07" name="Freeform 1193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0 w 203"/>
                <a:gd name="T1" fmla="*/ 0 h 799"/>
                <a:gd name="T2" fmla="*/ 0 w 203"/>
                <a:gd name="T3" fmla="*/ 0 h 799"/>
                <a:gd name="T4" fmla="*/ 0 w 203"/>
                <a:gd name="T5" fmla="*/ 0 h 799"/>
                <a:gd name="T6" fmla="*/ 0 w 203"/>
                <a:gd name="T7" fmla="*/ 0 h 799"/>
                <a:gd name="T8" fmla="*/ 0 w 203"/>
                <a:gd name="T9" fmla="*/ 0 h 799"/>
                <a:gd name="T10" fmla="*/ 0 w 203"/>
                <a:gd name="T11" fmla="*/ 0 h 799"/>
                <a:gd name="T12" fmla="*/ 0 w 203"/>
                <a:gd name="T13" fmla="*/ 0 h 799"/>
                <a:gd name="T14" fmla="*/ 0 w 203"/>
                <a:gd name="T15" fmla="*/ 0 h 799"/>
                <a:gd name="T16" fmla="*/ 0 w 203"/>
                <a:gd name="T17" fmla="*/ 0 h 799"/>
                <a:gd name="T18" fmla="*/ 0 w 203"/>
                <a:gd name="T19" fmla="*/ 0 h 799"/>
                <a:gd name="T20" fmla="*/ 0 w 203"/>
                <a:gd name="T21" fmla="*/ 0 h 799"/>
                <a:gd name="T22" fmla="*/ 0 w 203"/>
                <a:gd name="T23" fmla="*/ 0 h 799"/>
                <a:gd name="T24" fmla="*/ 0 w 203"/>
                <a:gd name="T25" fmla="*/ 0 h 799"/>
                <a:gd name="T26" fmla="*/ 0 w 203"/>
                <a:gd name="T27" fmla="*/ 0 h 799"/>
                <a:gd name="T28" fmla="*/ 0 w 203"/>
                <a:gd name="T29" fmla="*/ 0 h 799"/>
                <a:gd name="T30" fmla="*/ 0 w 203"/>
                <a:gd name="T31" fmla="*/ 0 h 799"/>
                <a:gd name="T32" fmla="*/ 0 w 203"/>
                <a:gd name="T33" fmla="*/ 0 h 799"/>
                <a:gd name="T34" fmla="*/ 0 w 203"/>
                <a:gd name="T35" fmla="*/ 0 h 799"/>
                <a:gd name="T36" fmla="*/ 0 w 203"/>
                <a:gd name="T37" fmla="*/ 0 h 799"/>
                <a:gd name="T38" fmla="*/ 0 w 203"/>
                <a:gd name="T39" fmla="*/ 0 h 799"/>
                <a:gd name="T40" fmla="*/ 0 w 203"/>
                <a:gd name="T41" fmla="*/ 0 h 799"/>
                <a:gd name="T42" fmla="*/ 0 w 203"/>
                <a:gd name="T43" fmla="*/ 0 h 799"/>
                <a:gd name="T44" fmla="*/ 0 w 203"/>
                <a:gd name="T45" fmla="*/ 0 h 799"/>
                <a:gd name="T46" fmla="*/ 0 w 203"/>
                <a:gd name="T47" fmla="*/ 0 h 799"/>
                <a:gd name="T48" fmla="*/ 0 w 203"/>
                <a:gd name="T49" fmla="*/ 0 h 799"/>
                <a:gd name="T50" fmla="*/ 0 w 203"/>
                <a:gd name="T51" fmla="*/ 0 h 799"/>
                <a:gd name="T52" fmla="*/ 0 w 203"/>
                <a:gd name="T53" fmla="*/ 0 h 799"/>
                <a:gd name="T54" fmla="*/ 0 w 203"/>
                <a:gd name="T55" fmla="*/ 0 h 799"/>
                <a:gd name="T56" fmla="*/ 0 w 203"/>
                <a:gd name="T57" fmla="*/ 0 h 799"/>
                <a:gd name="T58" fmla="*/ 0 w 203"/>
                <a:gd name="T59" fmla="*/ 0 h 799"/>
                <a:gd name="T60" fmla="*/ 0 w 203"/>
                <a:gd name="T61" fmla="*/ 0 h 799"/>
                <a:gd name="T62" fmla="*/ 0 w 203"/>
                <a:gd name="T63" fmla="*/ 0 h 799"/>
                <a:gd name="T64" fmla="*/ 0 w 203"/>
                <a:gd name="T65" fmla="*/ 0 h 799"/>
                <a:gd name="T66" fmla="*/ 0 w 203"/>
                <a:gd name="T67" fmla="*/ 0 h 799"/>
                <a:gd name="T68" fmla="*/ 0 w 203"/>
                <a:gd name="T69" fmla="*/ 0 h 79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03"/>
                <a:gd name="T106" fmla="*/ 0 h 799"/>
                <a:gd name="T107" fmla="*/ 203 w 203"/>
                <a:gd name="T108" fmla="*/ 799 h 79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08" name="Freeform 1194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0 w 171"/>
                <a:gd name="T1" fmla="*/ 0 h 650"/>
                <a:gd name="T2" fmla="*/ 0 w 171"/>
                <a:gd name="T3" fmla="*/ 0 h 650"/>
                <a:gd name="T4" fmla="*/ 0 w 171"/>
                <a:gd name="T5" fmla="*/ 0 h 650"/>
                <a:gd name="T6" fmla="*/ 0 w 171"/>
                <a:gd name="T7" fmla="*/ 0 h 650"/>
                <a:gd name="T8" fmla="*/ 0 w 171"/>
                <a:gd name="T9" fmla="*/ 0 h 650"/>
                <a:gd name="T10" fmla="*/ 0 w 171"/>
                <a:gd name="T11" fmla="*/ 0 h 650"/>
                <a:gd name="T12" fmla="*/ 0 w 171"/>
                <a:gd name="T13" fmla="*/ 0 h 650"/>
                <a:gd name="T14" fmla="*/ 0 w 171"/>
                <a:gd name="T15" fmla="*/ 0 h 650"/>
                <a:gd name="T16" fmla="*/ 0 w 171"/>
                <a:gd name="T17" fmla="*/ 0 h 650"/>
                <a:gd name="T18" fmla="*/ 0 w 171"/>
                <a:gd name="T19" fmla="*/ 0 h 650"/>
                <a:gd name="T20" fmla="*/ 0 w 171"/>
                <a:gd name="T21" fmla="*/ 0 h 650"/>
                <a:gd name="T22" fmla="*/ 0 w 171"/>
                <a:gd name="T23" fmla="*/ 0 h 650"/>
                <a:gd name="T24" fmla="*/ 0 w 171"/>
                <a:gd name="T25" fmla="*/ 0 h 650"/>
                <a:gd name="T26" fmla="*/ 0 w 171"/>
                <a:gd name="T27" fmla="*/ 0 h 650"/>
                <a:gd name="T28" fmla="*/ 0 w 171"/>
                <a:gd name="T29" fmla="*/ 0 h 650"/>
                <a:gd name="T30" fmla="*/ 0 w 171"/>
                <a:gd name="T31" fmla="*/ 0 h 650"/>
                <a:gd name="T32" fmla="*/ 0 w 171"/>
                <a:gd name="T33" fmla="*/ 0 h 650"/>
                <a:gd name="T34" fmla="*/ 0 w 171"/>
                <a:gd name="T35" fmla="*/ 0 h 650"/>
                <a:gd name="T36" fmla="*/ 0 w 171"/>
                <a:gd name="T37" fmla="*/ 0 h 650"/>
                <a:gd name="T38" fmla="*/ 0 w 171"/>
                <a:gd name="T39" fmla="*/ 0 h 650"/>
                <a:gd name="T40" fmla="*/ 0 w 171"/>
                <a:gd name="T41" fmla="*/ 0 h 650"/>
                <a:gd name="T42" fmla="*/ 0 w 171"/>
                <a:gd name="T43" fmla="*/ 0 h 650"/>
                <a:gd name="T44" fmla="*/ 0 w 171"/>
                <a:gd name="T45" fmla="*/ 0 h 650"/>
                <a:gd name="T46" fmla="*/ 0 w 171"/>
                <a:gd name="T47" fmla="*/ 0 h 650"/>
                <a:gd name="T48" fmla="*/ 0 w 171"/>
                <a:gd name="T49" fmla="*/ 0 h 650"/>
                <a:gd name="T50" fmla="*/ 0 w 171"/>
                <a:gd name="T51" fmla="*/ 0 h 650"/>
                <a:gd name="T52" fmla="*/ 0 w 171"/>
                <a:gd name="T53" fmla="*/ 0 h 650"/>
                <a:gd name="T54" fmla="*/ 0 w 171"/>
                <a:gd name="T55" fmla="*/ 0 h 650"/>
                <a:gd name="T56" fmla="*/ 0 w 171"/>
                <a:gd name="T57" fmla="*/ 0 h 650"/>
                <a:gd name="T58" fmla="*/ 0 w 171"/>
                <a:gd name="T59" fmla="*/ 0 h 650"/>
                <a:gd name="T60" fmla="*/ 0 w 171"/>
                <a:gd name="T61" fmla="*/ 0 h 650"/>
                <a:gd name="T62" fmla="*/ 0 w 171"/>
                <a:gd name="T63" fmla="*/ 0 h 650"/>
                <a:gd name="T64" fmla="*/ 0 w 171"/>
                <a:gd name="T65" fmla="*/ 0 h 650"/>
                <a:gd name="T66" fmla="*/ 0 w 171"/>
                <a:gd name="T67" fmla="*/ 0 h 650"/>
                <a:gd name="T68" fmla="*/ 0 w 171"/>
                <a:gd name="T69" fmla="*/ 0 h 65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71"/>
                <a:gd name="T106" fmla="*/ 0 h 650"/>
                <a:gd name="T107" fmla="*/ 171 w 171"/>
                <a:gd name="T108" fmla="*/ 650 h 65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09" name="Freeform 1195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0 w 138"/>
                <a:gd name="T1" fmla="*/ 0 h 502"/>
                <a:gd name="T2" fmla="*/ 0 w 138"/>
                <a:gd name="T3" fmla="*/ 0 h 502"/>
                <a:gd name="T4" fmla="*/ 0 w 138"/>
                <a:gd name="T5" fmla="*/ 0 h 502"/>
                <a:gd name="T6" fmla="*/ 0 w 138"/>
                <a:gd name="T7" fmla="*/ 0 h 502"/>
                <a:gd name="T8" fmla="*/ 0 w 138"/>
                <a:gd name="T9" fmla="*/ 0 h 502"/>
                <a:gd name="T10" fmla="*/ 0 w 138"/>
                <a:gd name="T11" fmla="*/ 0 h 502"/>
                <a:gd name="T12" fmla="*/ 0 w 138"/>
                <a:gd name="T13" fmla="*/ 0 h 502"/>
                <a:gd name="T14" fmla="*/ 0 w 138"/>
                <a:gd name="T15" fmla="*/ 0 h 502"/>
                <a:gd name="T16" fmla="*/ 0 w 138"/>
                <a:gd name="T17" fmla="*/ 0 h 502"/>
                <a:gd name="T18" fmla="*/ 0 w 138"/>
                <a:gd name="T19" fmla="*/ 0 h 502"/>
                <a:gd name="T20" fmla="*/ 0 w 138"/>
                <a:gd name="T21" fmla="*/ 0 h 502"/>
                <a:gd name="T22" fmla="*/ 0 w 138"/>
                <a:gd name="T23" fmla="*/ 0 h 502"/>
                <a:gd name="T24" fmla="*/ 0 w 138"/>
                <a:gd name="T25" fmla="*/ 0 h 502"/>
                <a:gd name="T26" fmla="*/ 0 w 138"/>
                <a:gd name="T27" fmla="*/ 0 h 502"/>
                <a:gd name="T28" fmla="*/ 0 w 138"/>
                <a:gd name="T29" fmla="*/ 0 h 502"/>
                <a:gd name="T30" fmla="*/ 0 w 138"/>
                <a:gd name="T31" fmla="*/ 0 h 502"/>
                <a:gd name="T32" fmla="*/ 0 w 138"/>
                <a:gd name="T33" fmla="*/ 0 h 502"/>
                <a:gd name="T34" fmla="*/ 0 w 138"/>
                <a:gd name="T35" fmla="*/ 0 h 502"/>
                <a:gd name="T36" fmla="*/ 0 w 138"/>
                <a:gd name="T37" fmla="*/ 0 h 50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38"/>
                <a:gd name="T58" fmla="*/ 0 h 502"/>
                <a:gd name="T59" fmla="*/ 138 w 138"/>
                <a:gd name="T60" fmla="*/ 502 h 50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10" name="Freeform 1196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0 w 104"/>
                <a:gd name="T1" fmla="*/ 0 h 353"/>
                <a:gd name="T2" fmla="*/ 0 w 104"/>
                <a:gd name="T3" fmla="*/ 0 h 353"/>
                <a:gd name="T4" fmla="*/ 0 w 104"/>
                <a:gd name="T5" fmla="*/ 0 h 353"/>
                <a:gd name="T6" fmla="*/ 0 w 104"/>
                <a:gd name="T7" fmla="*/ 0 h 353"/>
                <a:gd name="T8" fmla="*/ 0 w 104"/>
                <a:gd name="T9" fmla="*/ 0 h 353"/>
                <a:gd name="T10" fmla="*/ 0 w 104"/>
                <a:gd name="T11" fmla="*/ 0 h 353"/>
                <a:gd name="T12" fmla="*/ 0 w 104"/>
                <a:gd name="T13" fmla="*/ 0 h 353"/>
                <a:gd name="T14" fmla="*/ 0 w 104"/>
                <a:gd name="T15" fmla="*/ 0 h 353"/>
                <a:gd name="T16" fmla="*/ 0 w 104"/>
                <a:gd name="T17" fmla="*/ 0 h 353"/>
                <a:gd name="T18" fmla="*/ 0 w 104"/>
                <a:gd name="T19" fmla="*/ 0 h 353"/>
                <a:gd name="T20" fmla="*/ 0 w 104"/>
                <a:gd name="T21" fmla="*/ 0 h 353"/>
                <a:gd name="T22" fmla="*/ 0 w 104"/>
                <a:gd name="T23" fmla="*/ 0 h 353"/>
                <a:gd name="T24" fmla="*/ 0 w 104"/>
                <a:gd name="T25" fmla="*/ 0 h 353"/>
                <a:gd name="T26" fmla="*/ 0 w 104"/>
                <a:gd name="T27" fmla="*/ 0 h 353"/>
                <a:gd name="T28" fmla="*/ 0 w 104"/>
                <a:gd name="T29" fmla="*/ 0 h 353"/>
                <a:gd name="T30" fmla="*/ 0 w 104"/>
                <a:gd name="T31" fmla="*/ 0 h 353"/>
                <a:gd name="T32" fmla="*/ 0 w 104"/>
                <a:gd name="T33" fmla="*/ 0 h 353"/>
                <a:gd name="T34" fmla="*/ 0 w 104"/>
                <a:gd name="T35" fmla="*/ 0 h 353"/>
                <a:gd name="T36" fmla="*/ 0 w 104"/>
                <a:gd name="T37" fmla="*/ 0 h 35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04"/>
                <a:gd name="T58" fmla="*/ 0 h 353"/>
                <a:gd name="T59" fmla="*/ 104 w 104"/>
                <a:gd name="T60" fmla="*/ 353 h 35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11" name="Freeform 1197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0 w 72"/>
                <a:gd name="T1" fmla="*/ 0 h 204"/>
                <a:gd name="T2" fmla="*/ 0 w 72"/>
                <a:gd name="T3" fmla="*/ 0 h 204"/>
                <a:gd name="T4" fmla="*/ 0 w 72"/>
                <a:gd name="T5" fmla="*/ 0 h 204"/>
                <a:gd name="T6" fmla="*/ 0 w 72"/>
                <a:gd name="T7" fmla="*/ 0 h 204"/>
                <a:gd name="T8" fmla="*/ 0 w 72"/>
                <a:gd name="T9" fmla="*/ 0 h 204"/>
                <a:gd name="T10" fmla="*/ 0 w 72"/>
                <a:gd name="T11" fmla="*/ 0 h 204"/>
                <a:gd name="T12" fmla="*/ 0 w 72"/>
                <a:gd name="T13" fmla="*/ 0 h 204"/>
                <a:gd name="T14" fmla="*/ 0 w 72"/>
                <a:gd name="T15" fmla="*/ 0 h 204"/>
                <a:gd name="T16" fmla="*/ 0 w 72"/>
                <a:gd name="T17" fmla="*/ 0 h 204"/>
                <a:gd name="T18" fmla="*/ 0 w 72"/>
                <a:gd name="T19" fmla="*/ 0 h 204"/>
                <a:gd name="T20" fmla="*/ 0 w 72"/>
                <a:gd name="T21" fmla="*/ 0 h 204"/>
                <a:gd name="T22" fmla="*/ 0 w 72"/>
                <a:gd name="T23" fmla="*/ 0 h 204"/>
                <a:gd name="T24" fmla="*/ 0 w 72"/>
                <a:gd name="T25" fmla="*/ 0 h 204"/>
                <a:gd name="T26" fmla="*/ 0 w 72"/>
                <a:gd name="T27" fmla="*/ 0 h 204"/>
                <a:gd name="T28" fmla="*/ 0 w 72"/>
                <a:gd name="T29" fmla="*/ 0 h 204"/>
                <a:gd name="T30" fmla="*/ 0 w 72"/>
                <a:gd name="T31" fmla="*/ 0 h 204"/>
                <a:gd name="T32" fmla="*/ 0 w 72"/>
                <a:gd name="T33" fmla="*/ 0 h 204"/>
                <a:gd name="T34" fmla="*/ 0 w 72"/>
                <a:gd name="T35" fmla="*/ 0 h 204"/>
                <a:gd name="T36" fmla="*/ 0 w 72"/>
                <a:gd name="T37" fmla="*/ 0 h 20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04"/>
                <a:gd name="T59" fmla="*/ 72 w 72"/>
                <a:gd name="T60" fmla="*/ 204 h 20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12" name="Freeform 1198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0 w 104"/>
                <a:gd name="T1" fmla="*/ 0 h 104"/>
                <a:gd name="T2" fmla="*/ 0 w 104"/>
                <a:gd name="T3" fmla="*/ 0 h 104"/>
                <a:gd name="T4" fmla="*/ 0 w 104"/>
                <a:gd name="T5" fmla="*/ 0 h 104"/>
                <a:gd name="T6" fmla="*/ 0 w 104"/>
                <a:gd name="T7" fmla="*/ 0 h 104"/>
                <a:gd name="T8" fmla="*/ 0 w 104"/>
                <a:gd name="T9" fmla="*/ 0 h 104"/>
                <a:gd name="T10" fmla="*/ 0 w 104"/>
                <a:gd name="T11" fmla="*/ 0 h 104"/>
                <a:gd name="T12" fmla="*/ 0 w 104"/>
                <a:gd name="T13" fmla="*/ 0 h 104"/>
                <a:gd name="T14" fmla="*/ 0 w 104"/>
                <a:gd name="T15" fmla="*/ 0 h 104"/>
                <a:gd name="T16" fmla="*/ 0 w 104"/>
                <a:gd name="T17" fmla="*/ 0 h 104"/>
                <a:gd name="T18" fmla="*/ 0 w 104"/>
                <a:gd name="T19" fmla="*/ 0 h 104"/>
                <a:gd name="T20" fmla="*/ 0 w 104"/>
                <a:gd name="T21" fmla="*/ 0 h 104"/>
                <a:gd name="T22" fmla="*/ 0 w 104"/>
                <a:gd name="T23" fmla="*/ 0 h 104"/>
                <a:gd name="T24" fmla="*/ 0 w 104"/>
                <a:gd name="T25" fmla="*/ 0 h 104"/>
                <a:gd name="T26" fmla="*/ 0 w 104"/>
                <a:gd name="T27" fmla="*/ 0 h 104"/>
                <a:gd name="T28" fmla="*/ 0 w 104"/>
                <a:gd name="T29" fmla="*/ 0 h 104"/>
                <a:gd name="T30" fmla="*/ 0 w 104"/>
                <a:gd name="T31" fmla="*/ 0 h 104"/>
                <a:gd name="T32" fmla="*/ 0 w 104"/>
                <a:gd name="T33" fmla="*/ 0 h 104"/>
                <a:gd name="T34" fmla="*/ 0 w 104"/>
                <a:gd name="T35" fmla="*/ 0 h 104"/>
                <a:gd name="T36" fmla="*/ 0 w 104"/>
                <a:gd name="T37" fmla="*/ 0 h 104"/>
                <a:gd name="T38" fmla="*/ 0 w 104"/>
                <a:gd name="T39" fmla="*/ 0 h 104"/>
                <a:gd name="T40" fmla="*/ 0 w 104"/>
                <a:gd name="T41" fmla="*/ 0 h 104"/>
                <a:gd name="T42" fmla="*/ 0 w 104"/>
                <a:gd name="T43" fmla="*/ 0 h 104"/>
                <a:gd name="T44" fmla="*/ 0 w 104"/>
                <a:gd name="T45" fmla="*/ 0 h 104"/>
                <a:gd name="T46" fmla="*/ 0 w 104"/>
                <a:gd name="T47" fmla="*/ 0 h 104"/>
                <a:gd name="T48" fmla="*/ 0 w 104"/>
                <a:gd name="T49" fmla="*/ 0 h 104"/>
                <a:gd name="T50" fmla="*/ 0 w 104"/>
                <a:gd name="T51" fmla="*/ 0 h 104"/>
                <a:gd name="T52" fmla="*/ 0 w 104"/>
                <a:gd name="T53" fmla="*/ 0 h 104"/>
                <a:gd name="T54" fmla="*/ 0 w 104"/>
                <a:gd name="T55" fmla="*/ 0 h 104"/>
                <a:gd name="T56" fmla="*/ 0 w 104"/>
                <a:gd name="T57" fmla="*/ 0 h 104"/>
                <a:gd name="T58" fmla="*/ 0 w 104"/>
                <a:gd name="T59" fmla="*/ 0 h 104"/>
                <a:gd name="T60" fmla="*/ 0 w 104"/>
                <a:gd name="T61" fmla="*/ 0 h 104"/>
                <a:gd name="T62" fmla="*/ 0 w 104"/>
                <a:gd name="T63" fmla="*/ 0 h 104"/>
                <a:gd name="T64" fmla="*/ 0 w 104"/>
                <a:gd name="T65" fmla="*/ 0 h 10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4"/>
                <a:gd name="T100" fmla="*/ 0 h 104"/>
                <a:gd name="T101" fmla="*/ 104 w 104"/>
                <a:gd name="T102" fmla="*/ 104 h 10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13" name="Freeform 1199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14" name="Freeform 1200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15" name="Freeform 1201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0 w 148"/>
                <a:gd name="T1" fmla="*/ 0 h 712"/>
                <a:gd name="T2" fmla="*/ 0 w 148"/>
                <a:gd name="T3" fmla="*/ 0 h 712"/>
                <a:gd name="T4" fmla="*/ 0 w 148"/>
                <a:gd name="T5" fmla="*/ 0 h 712"/>
                <a:gd name="T6" fmla="*/ 0 w 148"/>
                <a:gd name="T7" fmla="*/ 0 h 712"/>
                <a:gd name="T8" fmla="*/ 0 w 148"/>
                <a:gd name="T9" fmla="*/ 0 h 712"/>
                <a:gd name="T10" fmla="*/ 0 w 148"/>
                <a:gd name="T11" fmla="*/ 0 h 712"/>
                <a:gd name="T12" fmla="*/ 0 w 148"/>
                <a:gd name="T13" fmla="*/ 0 h 712"/>
                <a:gd name="T14" fmla="*/ 0 w 148"/>
                <a:gd name="T15" fmla="*/ 0 h 712"/>
                <a:gd name="T16" fmla="*/ 0 w 148"/>
                <a:gd name="T17" fmla="*/ 0 h 712"/>
                <a:gd name="T18" fmla="*/ 0 w 148"/>
                <a:gd name="T19" fmla="*/ 0 h 712"/>
                <a:gd name="T20" fmla="*/ 0 w 148"/>
                <a:gd name="T21" fmla="*/ 0 h 712"/>
                <a:gd name="T22" fmla="*/ 0 w 148"/>
                <a:gd name="T23" fmla="*/ 0 h 712"/>
                <a:gd name="T24" fmla="*/ 0 w 148"/>
                <a:gd name="T25" fmla="*/ 0 h 712"/>
                <a:gd name="T26" fmla="*/ 0 w 148"/>
                <a:gd name="T27" fmla="*/ 0 h 712"/>
                <a:gd name="T28" fmla="*/ 0 w 148"/>
                <a:gd name="T29" fmla="*/ 0 h 712"/>
                <a:gd name="T30" fmla="*/ 0 w 148"/>
                <a:gd name="T31" fmla="*/ 0 h 712"/>
                <a:gd name="T32" fmla="*/ 0 w 148"/>
                <a:gd name="T33" fmla="*/ 0 h 712"/>
                <a:gd name="T34" fmla="*/ 0 w 148"/>
                <a:gd name="T35" fmla="*/ 0 h 712"/>
                <a:gd name="T36" fmla="*/ 0 w 148"/>
                <a:gd name="T37" fmla="*/ 0 h 712"/>
                <a:gd name="T38" fmla="*/ 0 w 148"/>
                <a:gd name="T39" fmla="*/ 0 h 712"/>
                <a:gd name="T40" fmla="*/ 0 w 148"/>
                <a:gd name="T41" fmla="*/ 0 h 712"/>
                <a:gd name="T42" fmla="*/ 0 w 148"/>
                <a:gd name="T43" fmla="*/ 0 h 712"/>
                <a:gd name="T44" fmla="*/ 0 w 148"/>
                <a:gd name="T45" fmla="*/ 0 h 712"/>
                <a:gd name="T46" fmla="*/ 0 w 148"/>
                <a:gd name="T47" fmla="*/ 0 h 712"/>
                <a:gd name="T48" fmla="*/ 0 w 148"/>
                <a:gd name="T49" fmla="*/ 0 h 712"/>
                <a:gd name="T50" fmla="*/ 0 w 148"/>
                <a:gd name="T51" fmla="*/ 0 h 71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48"/>
                <a:gd name="T79" fmla="*/ 0 h 712"/>
                <a:gd name="T80" fmla="*/ 148 w 148"/>
                <a:gd name="T81" fmla="*/ 712 h 71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16" name="Freeform 1202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0 w 201"/>
                <a:gd name="T1" fmla="*/ 0 h 795"/>
                <a:gd name="T2" fmla="*/ 0 w 201"/>
                <a:gd name="T3" fmla="*/ 0 h 795"/>
                <a:gd name="T4" fmla="*/ 0 w 201"/>
                <a:gd name="T5" fmla="*/ 0 h 795"/>
                <a:gd name="T6" fmla="*/ 0 w 201"/>
                <a:gd name="T7" fmla="*/ 0 h 795"/>
                <a:gd name="T8" fmla="*/ 0 w 201"/>
                <a:gd name="T9" fmla="*/ 0 h 795"/>
                <a:gd name="T10" fmla="*/ 0 w 201"/>
                <a:gd name="T11" fmla="*/ 0 h 795"/>
                <a:gd name="T12" fmla="*/ 0 w 201"/>
                <a:gd name="T13" fmla="*/ 0 h 795"/>
                <a:gd name="T14" fmla="*/ 0 w 201"/>
                <a:gd name="T15" fmla="*/ 0 h 795"/>
                <a:gd name="T16" fmla="*/ 0 w 201"/>
                <a:gd name="T17" fmla="*/ 0 h 795"/>
                <a:gd name="T18" fmla="*/ 0 w 201"/>
                <a:gd name="T19" fmla="*/ 0 h 795"/>
                <a:gd name="T20" fmla="*/ 0 w 201"/>
                <a:gd name="T21" fmla="*/ 0 h 795"/>
                <a:gd name="T22" fmla="*/ 0 w 201"/>
                <a:gd name="T23" fmla="*/ 0 h 795"/>
                <a:gd name="T24" fmla="*/ 0 w 201"/>
                <a:gd name="T25" fmla="*/ 0 h 795"/>
                <a:gd name="T26" fmla="*/ 0 w 201"/>
                <a:gd name="T27" fmla="*/ 0 h 795"/>
                <a:gd name="T28" fmla="*/ 0 w 201"/>
                <a:gd name="T29" fmla="*/ 0 h 795"/>
                <a:gd name="T30" fmla="*/ 0 w 201"/>
                <a:gd name="T31" fmla="*/ 0 h 795"/>
                <a:gd name="T32" fmla="*/ 0 w 201"/>
                <a:gd name="T33" fmla="*/ 0 h 795"/>
                <a:gd name="T34" fmla="*/ 0 w 201"/>
                <a:gd name="T35" fmla="*/ 0 h 795"/>
                <a:gd name="T36" fmla="*/ 0 w 201"/>
                <a:gd name="T37" fmla="*/ 0 h 79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1"/>
                <a:gd name="T58" fmla="*/ 0 h 795"/>
                <a:gd name="T59" fmla="*/ 201 w 201"/>
                <a:gd name="T60" fmla="*/ 795 h 79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17" name="Freeform 1203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0 w 129"/>
                <a:gd name="T1" fmla="*/ 0 h 622"/>
                <a:gd name="T2" fmla="*/ 0 w 129"/>
                <a:gd name="T3" fmla="*/ 0 h 622"/>
                <a:gd name="T4" fmla="*/ 0 w 129"/>
                <a:gd name="T5" fmla="*/ 0 h 622"/>
                <a:gd name="T6" fmla="*/ 0 w 129"/>
                <a:gd name="T7" fmla="*/ 0 h 622"/>
                <a:gd name="T8" fmla="*/ 0 w 129"/>
                <a:gd name="T9" fmla="*/ 0 h 622"/>
                <a:gd name="T10" fmla="*/ 0 w 129"/>
                <a:gd name="T11" fmla="*/ 0 h 622"/>
                <a:gd name="T12" fmla="*/ 0 w 129"/>
                <a:gd name="T13" fmla="*/ 0 h 622"/>
                <a:gd name="T14" fmla="*/ 0 w 129"/>
                <a:gd name="T15" fmla="*/ 0 h 622"/>
                <a:gd name="T16" fmla="*/ 0 w 129"/>
                <a:gd name="T17" fmla="*/ 0 h 622"/>
                <a:gd name="T18" fmla="*/ 0 w 129"/>
                <a:gd name="T19" fmla="*/ 0 h 622"/>
                <a:gd name="T20" fmla="*/ 0 w 129"/>
                <a:gd name="T21" fmla="*/ 0 h 622"/>
                <a:gd name="T22" fmla="*/ 0 w 129"/>
                <a:gd name="T23" fmla="*/ 0 h 622"/>
                <a:gd name="T24" fmla="*/ 0 w 129"/>
                <a:gd name="T25" fmla="*/ 0 h 622"/>
                <a:gd name="T26" fmla="*/ 0 w 129"/>
                <a:gd name="T27" fmla="*/ 0 h 622"/>
                <a:gd name="T28" fmla="*/ 0 w 129"/>
                <a:gd name="T29" fmla="*/ 0 h 622"/>
                <a:gd name="T30" fmla="*/ 0 w 129"/>
                <a:gd name="T31" fmla="*/ 0 h 622"/>
                <a:gd name="T32" fmla="*/ 0 w 129"/>
                <a:gd name="T33" fmla="*/ 0 h 622"/>
                <a:gd name="T34" fmla="*/ 0 w 129"/>
                <a:gd name="T35" fmla="*/ 0 h 622"/>
                <a:gd name="T36" fmla="*/ 0 w 129"/>
                <a:gd name="T37" fmla="*/ 0 h 622"/>
                <a:gd name="T38" fmla="*/ 0 w 129"/>
                <a:gd name="T39" fmla="*/ 0 h 622"/>
                <a:gd name="T40" fmla="*/ 0 w 129"/>
                <a:gd name="T41" fmla="*/ 0 h 622"/>
                <a:gd name="T42" fmla="*/ 0 w 129"/>
                <a:gd name="T43" fmla="*/ 0 h 622"/>
                <a:gd name="T44" fmla="*/ 0 w 129"/>
                <a:gd name="T45" fmla="*/ 0 h 622"/>
                <a:gd name="T46" fmla="*/ 0 w 129"/>
                <a:gd name="T47" fmla="*/ 0 h 622"/>
                <a:gd name="T48" fmla="*/ 0 w 129"/>
                <a:gd name="T49" fmla="*/ 0 h 622"/>
                <a:gd name="T50" fmla="*/ 0 w 129"/>
                <a:gd name="T51" fmla="*/ 0 h 62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9"/>
                <a:gd name="T79" fmla="*/ 0 h 622"/>
                <a:gd name="T80" fmla="*/ 129 w 129"/>
                <a:gd name="T81" fmla="*/ 622 h 62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18" name="Freeform 1204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0 w 110"/>
                <a:gd name="T1" fmla="*/ 0 h 531"/>
                <a:gd name="T2" fmla="*/ 0 w 110"/>
                <a:gd name="T3" fmla="*/ 0 h 531"/>
                <a:gd name="T4" fmla="*/ 0 w 110"/>
                <a:gd name="T5" fmla="*/ 0 h 531"/>
                <a:gd name="T6" fmla="*/ 0 w 110"/>
                <a:gd name="T7" fmla="*/ 0 h 531"/>
                <a:gd name="T8" fmla="*/ 0 w 110"/>
                <a:gd name="T9" fmla="*/ 0 h 531"/>
                <a:gd name="T10" fmla="*/ 0 w 110"/>
                <a:gd name="T11" fmla="*/ 0 h 531"/>
                <a:gd name="T12" fmla="*/ 0 w 110"/>
                <a:gd name="T13" fmla="*/ 0 h 531"/>
                <a:gd name="T14" fmla="*/ 0 w 110"/>
                <a:gd name="T15" fmla="*/ 0 h 531"/>
                <a:gd name="T16" fmla="*/ 0 w 110"/>
                <a:gd name="T17" fmla="*/ 0 h 531"/>
                <a:gd name="T18" fmla="*/ 0 w 110"/>
                <a:gd name="T19" fmla="*/ 0 h 531"/>
                <a:gd name="T20" fmla="*/ 0 w 110"/>
                <a:gd name="T21" fmla="*/ 0 h 531"/>
                <a:gd name="T22" fmla="*/ 0 w 110"/>
                <a:gd name="T23" fmla="*/ 0 h 531"/>
                <a:gd name="T24" fmla="*/ 0 w 110"/>
                <a:gd name="T25" fmla="*/ 0 h 531"/>
                <a:gd name="T26" fmla="*/ 0 w 110"/>
                <a:gd name="T27" fmla="*/ 0 h 531"/>
                <a:gd name="T28" fmla="*/ 0 w 110"/>
                <a:gd name="T29" fmla="*/ 0 h 531"/>
                <a:gd name="T30" fmla="*/ 0 w 110"/>
                <a:gd name="T31" fmla="*/ 0 h 531"/>
                <a:gd name="T32" fmla="*/ 0 w 110"/>
                <a:gd name="T33" fmla="*/ 0 h 531"/>
                <a:gd name="T34" fmla="*/ 0 w 110"/>
                <a:gd name="T35" fmla="*/ 0 h 531"/>
                <a:gd name="T36" fmla="*/ 0 w 110"/>
                <a:gd name="T37" fmla="*/ 0 h 531"/>
                <a:gd name="T38" fmla="*/ 0 w 110"/>
                <a:gd name="T39" fmla="*/ 0 h 531"/>
                <a:gd name="T40" fmla="*/ 0 w 110"/>
                <a:gd name="T41" fmla="*/ 0 h 531"/>
                <a:gd name="T42" fmla="*/ 0 w 110"/>
                <a:gd name="T43" fmla="*/ 0 h 531"/>
                <a:gd name="T44" fmla="*/ 0 w 110"/>
                <a:gd name="T45" fmla="*/ 0 h 531"/>
                <a:gd name="T46" fmla="*/ 0 w 110"/>
                <a:gd name="T47" fmla="*/ 0 h 531"/>
                <a:gd name="T48" fmla="*/ 0 w 110"/>
                <a:gd name="T49" fmla="*/ 0 h 531"/>
                <a:gd name="T50" fmla="*/ 0 w 110"/>
                <a:gd name="T51" fmla="*/ 0 h 53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10"/>
                <a:gd name="T79" fmla="*/ 0 h 531"/>
                <a:gd name="T80" fmla="*/ 110 w 110"/>
                <a:gd name="T81" fmla="*/ 531 h 53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19" name="Freeform 1205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0 w 92"/>
                <a:gd name="T1" fmla="*/ 0 h 438"/>
                <a:gd name="T2" fmla="*/ 0 w 92"/>
                <a:gd name="T3" fmla="*/ 0 h 438"/>
                <a:gd name="T4" fmla="*/ 0 w 92"/>
                <a:gd name="T5" fmla="*/ 0 h 438"/>
                <a:gd name="T6" fmla="*/ 0 w 92"/>
                <a:gd name="T7" fmla="*/ 0 h 438"/>
                <a:gd name="T8" fmla="*/ 0 w 92"/>
                <a:gd name="T9" fmla="*/ 0 h 438"/>
                <a:gd name="T10" fmla="*/ 0 w 92"/>
                <a:gd name="T11" fmla="*/ 0 h 438"/>
                <a:gd name="T12" fmla="*/ 0 w 92"/>
                <a:gd name="T13" fmla="*/ 0 h 438"/>
                <a:gd name="T14" fmla="*/ 0 w 92"/>
                <a:gd name="T15" fmla="*/ 0 h 438"/>
                <a:gd name="T16" fmla="*/ 0 w 92"/>
                <a:gd name="T17" fmla="*/ 0 h 438"/>
                <a:gd name="T18" fmla="*/ 0 w 92"/>
                <a:gd name="T19" fmla="*/ 0 h 438"/>
                <a:gd name="T20" fmla="*/ 0 w 92"/>
                <a:gd name="T21" fmla="*/ 0 h 438"/>
                <a:gd name="T22" fmla="*/ 0 w 92"/>
                <a:gd name="T23" fmla="*/ 0 h 438"/>
                <a:gd name="T24" fmla="*/ 0 w 92"/>
                <a:gd name="T25" fmla="*/ 0 h 438"/>
                <a:gd name="T26" fmla="*/ 0 w 92"/>
                <a:gd name="T27" fmla="*/ 0 h 438"/>
                <a:gd name="T28" fmla="*/ 0 w 92"/>
                <a:gd name="T29" fmla="*/ 0 h 438"/>
                <a:gd name="T30" fmla="*/ 0 w 92"/>
                <a:gd name="T31" fmla="*/ 0 h 438"/>
                <a:gd name="T32" fmla="*/ 0 w 92"/>
                <a:gd name="T33" fmla="*/ 0 h 438"/>
                <a:gd name="T34" fmla="*/ 0 w 92"/>
                <a:gd name="T35" fmla="*/ 0 h 438"/>
                <a:gd name="T36" fmla="*/ 0 w 92"/>
                <a:gd name="T37" fmla="*/ 0 h 438"/>
                <a:gd name="T38" fmla="*/ 0 w 92"/>
                <a:gd name="T39" fmla="*/ 0 h 438"/>
                <a:gd name="T40" fmla="*/ 0 w 92"/>
                <a:gd name="T41" fmla="*/ 0 h 438"/>
                <a:gd name="T42" fmla="*/ 0 w 92"/>
                <a:gd name="T43" fmla="*/ 0 h 438"/>
                <a:gd name="T44" fmla="*/ 0 w 92"/>
                <a:gd name="T45" fmla="*/ 0 h 438"/>
                <a:gd name="T46" fmla="*/ 0 w 92"/>
                <a:gd name="T47" fmla="*/ 0 h 438"/>
                <a:gd name="T48" fmla="*/ 0 w 92"/>
                <a:gd name="T49" fmla="*/ 0 h 438"/>
                <a:gd name="T50" fmla="*/ 0 w 92"/>
                <a:gd name="T51" fmla="*/ 0 h 43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92"/>
                <a:gd name="T79" fmla="*/ 0 h 438"/>
                <a:gd name="T80" fmla="*/ 92 w 92"/>
                <a:gd name="T81" fmla="*/ 438 h 43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20" name="Freeform 1206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0 w 73"/>
                <a:gd name="T1" fmla="*/ 0 h 347"/>
                <a:gd name="T2" fmla="*/ 0 w 73"/>
                <a:gd name="T3" fmla="*/ 0 h 347"/>
                <a:gd name="T4" fmla="*/ 0 w 73"/>
                <a:gd name="T5" fmla="*/ 0 h 347"/>
                <a:gd name="T6" fmla="*/ 0 w 73"/>
                <a:gd name="T7" fmla="*/ 0 h 347"/>
                <a:gd name="T8" fmla="*/ 0 w 73"/>
                <a:gd name="T9" fmla="*/ 0 h 347"/>
                <a:gd name="T10" fmla="*/ 0 w 73"/>
                <a:gd name="T11" fmla="*/ 0 h 347"/>
                <a:gd name="T12" fmla="*/ 0 w 73"/>
                <a:gd name="T13" fmla="*/ 0 h 347"/>
                <a:gd name="T14" fmla="*/ 0 w 73"/>
                <a:gd name="T15" fmla="*/ 0 h 347"/>
                <a:gd name="T16" fmla="*/ 0 w 73"/>
                <a:gd name="T17" fmla="*/ 0 h 347"/>
                <a:gd name="T18" fmla="*/ 0 w 73"/>
                <a:gd name="T19" fmla="*/ 0 h 347"/>
                <a:gd name="T20" fmla="*/ 0 w 73"/>
                <a:gd name="T21" fmla="*/ 0 h 347"/>
                <a:gd name="T22" fmla="*/ 0 w 73"/>
                <a:gd name="T23" fmla="*/ 0 h 347"/>
                <a:gd name="T24" fmla="*/ 0 w 73"/>
                <a:gd name="T25" fmla="*/ 0 h 347"/>
                <a:gd name="T26" fmla="*/ 0 w 73"/>
                <a:gd name="T27" fmla="*/ 0 h 347"/>
                <a:gd name="T28" fmla="*/ 0 w 73"/>
                <a:gd name="T29" fmla="*/ 0 h 347"/>
                <a:gd name="T30" fmla="*/ 0 w 73"/>
                <a:gd name="T31" fmla="*/ 0 h 347"/>
                <a:gd name="T32" fmla="*/ 0 w 73"/>
                <a:gd name="T33" fmla="*/ 0 h 347"/>
                <a:gd name="T34" fmla="*/ 0 w 73"/>
                <a:gd name="T35" fmla="*/ 0 h 347"/>
                <a:gd name="T36" fmla="*/ 0 w 73"/>
                <a:gd name="T37" fmla="*/ 0 h 347"/>
                <a:gd name="T38" fmla="*/ 0 w 73"/>
                <a:gd name="T39" fmla="*/ 0 h 347"/>
                <a:gd name="T40" fmla="*/ 0 w 73"/>
                <a:gd name="T41" fmla="*/ 0 h 347"/>
                <a:gd name="T42" fmla="*/ 0 w 73"/>
                <a:gd name="T43" fmla="*/ 0 h 347"/>
                <a:gd name="T44" fmla="*/ 0 w 73"/>
                <a:gd name="T45" fmla="*/ 0 h 347"/>
                <a:gd name="T46" fmla="*/ 0 w 73"/>
                <a:gd name="T47" fmla="*/ 0 h 347"/>
                <a:gd name="T48" fmla="*/ 0 w 73"/>
                <a:gd name="T49" fmla="*/ 0 h 347"/>
                <a:gd name="T50" fmla="*/ 0 w 73"/>
                <a:gd name="T51" fmla="*/ 0 h 34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73"/>
                <a:gd name="T79" fmla="*/ 0 h 347"/>
                <a:gd name="T80" fmla="*/ 73 w 73"/>
                <a:gd name="T81" fmla="*/ 347 h 34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21" name="Freeform 1207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0 w 52"/>
                <a:gd name="T1" fmla="*/ 0 h 256"/>
                <a:gd name="T2" fmla="*/ 0 w 52"/>
                <a:gd name="T3" fmla="*/ 0 h 256"/>
                <a:gd name="T4" fmla="*/ 0 w 52"/>
                <a:gd name="T5" fmla="*/ 0 h 256"/>
                <a:gd name="T6" fmla="*/ 0 w 52"/>
                <a:gd name="T7" fmla="*/ 0 h 256"/>
                <a:gd name="T8" fmla="*/ 0 w 52"/>
                <a:gd name="T9" fmla="*/ 0 h 256"/>
                <a:gd name="T10" fmla="*/ 0 w 52"/>
                <a:gd name="T11" fmla="*/ 0 h 256"/>
                <a:gd name="T12" fmla="*/ 0 w 52"/>
                <a:gd name="T13" fmla="*/ 0 h 256"/>
                <a:gd name="T14" fmla="*/ 0 w 52"/>
                <a:gd name="T15" fmla="*/ 0 h 256"/>
                <a:gd name="T16" fmla="*/ 0 w 52"/>
                <a:gd name="T17" fmla="*/ 0 h 256"/>
                <a:gd name="T18" fmla="*/ 0 w 52"/>
                <a:gd name="T19" fmla="*/ 0 h 256"/>
                <a:gd name="T20" fmla="*/ 0 w 52"/>
                <a:gd name="T21" fmla="*/ 0 h 256"/>
                <a:gd name="T22" fmla="*/ 0 w 52"/>
                <a:gd name="T23" fmla="*/ 0 h 256"/>
                <a:gd name="T24" fmla="*/ 0 w 52"/>
                <a:gd name="T25" fmla="*/ 0 h 256"/>
                <a:gd name="T26" fmla="*/ 0 w 52"/>
                <a:gd name="T27" fmla="*/ 0 h 256"/>
                <a:gd name="T28" fmla="*/ 0 w 52"/>
                <a:gd name="T29" fmla="*/ 0 h 256"/>
                <a:gd name="T30" fmla="*/ 0 w 52"/>
                <a:gd name="T31" fmla="*/ 0 h 256"/>
                <a:gd name="T32" fmla="*/ 0 w 52"/>
                <a:gd name="T33" fmla="*/ 0 h 256"/>
                <a:gd name="T34" fmla="*/ 0 w 52"/>
                <a:gd name="T35" fmla="*/ 0 h 256"/>
                <a:gd name="T36" fmla="*/ 0 w 52"/>
                <a:gd name="T37" fmla="*/ 0 h 256"/>
                <a:gd name="T38" fmla="*/ 0 w 52"/>
                <a:gd name="T39" fmla="*/ 0 h 256"/>
                <a:gd name="T40" fmla="*/ 0 w 52"/>
                <a:gd name="T41" fmla="*/ 0 h 256"/>
                <a:gd name="T42" fmla="*/ 0 w 52"/>
                <a:gd name="T43" fmla="*/ 0 h 256"/>
                <a:gd name="T44" fmla="*/ 0 w 52"/>
                <a:gd name="T45" fmla="*/ 0 h 256"/>
                <a:gd name="T46" fmla="*/ 0 w 52"/>
                <a:gd name="T47" fmla="*/ 0 h 256"/>
                <a:gd name="T48" fmla="*/ 0 w 52"/>
                <a:gd name="T49" fmla="*/ 0 h 256"/>
                <a:gd name="T50" fmla="*/ 0 w 52"/>
                <a:gd name="T51" fmla="*/ 0 h 25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2"/>
                <a:gd name="T79" fmla="*/ 0 h 256"/>
                <a:gd name="T80" fmla="*/ 52 w 52"/>
                <a:gd name="T81" fmla="*/ 256 h 25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22" name="Freeform 1208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0 w 176"/>
                <a:gd name="T1" fmla="*/ 0 h 693"/>
                <a:gd name="T2" fmla="*/ 0 w 176"/>
                <a:gd name="T3" fmla="*/ 0 h 693"/>
                <a:gd name="T4" fmla="*/ 0 w 176"/>
                <a:gd name="T5" fmla="*/ 0 h 693"/>
                <a:gd name="T6" fmla="*/ 0 w 176"/>
                <a:gd name="T7" fmla="*/ 0 h 693"/>
                <a:gd name="T8" fmla="*/ 0 w 176"/>
                <a:gd name="T9" fmla="*/ 0 h 693"/>
                <a:gd name="T10" fmla="*/ 0 w 176"/>
                <a:gd name="T11" fmla="*/ 0 h 693"/>
                <a:gd name="T12" fmla="*/ 0 w 176"/>
                <a:gd name="T13" fmla="*/ 0 h 693"/>
                <a:gd name="T14" fmla="*/ 0 w 176"/>
                <a:gd name="T15" fmla="*/ 0 h 693"/>
                <a:gd name="T16" fmla="*/ 0 w 176"/>
                <a:gd name="T17" fmla="*/ 0 h 693"/>
                <a:gd name="T18" fmla="*/ 0 w 176"/>
                <a:gd name="T19" fmla="*/ 0 h 693"/>
                <a:gd name="T20" fmla="*/ 0 w 176"/>
                <a:gd name="T21" fmla="*/ 0 h 693"/>
                <a:gd name="T22" fmla="*/ 0 w 176"/>
                <a:gd name="T23" fmla="*/ 0 h 693"/>
                <a:gd name="T24" fmla="*/ 0 w 176"/>
                <a:gd name="T25" fmla="*/ 0 h 693"/>
                <a:gd name="T26" fmla="*/ 0 w 176"/>
                <a:gd name="T27" fmla="*/ 0 h 693"/>
                <a:gd name="T28" fmla="*/ 0 w 176"/>
                <a:gd name="T29" fmla="*/ 0 h 693"/>
                <a:gd name="T30" fmla="*/ 0 w 176"/>
                <a:gd name="T31" fmla="*/ 0 h 693"/>
                <a:gd name="T32" fmla="*/ 0 w 176"/>
                <a:gd name="T33" fmla="*/ 0 h 693"/>
                <a:gd name="T34" fmla="*/ 0 w 176"/>
                <a:gd name="T35" fmla="*/ 0 h 693"/>
                <a:gd name="T36" fmla="*/ 0 w 176"/>
                <a:gd name="T37" fmla="*/ 0 h 69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76"/>
                <a:gd name="T58" fmla="*/ 0 h 693"/>
                <a:gd name="T59" fmla="*/ 176 w 176"/>
                <a:gd name="T60" fmla="*/ 693 h 69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23" name="Freeform 1209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0 w 149"/>
                <a:gd name="T1" fmla="*/ 0 h 592"/>
                <a:gd name="T2" fmla="*/ 0 w 149"/>
                <a:gd name="T3" fmla="*/ 0 h 592"/>
                <a:gd name="T4" fmla="*/ 0 w 149"/>
                <a:gd name="T5" fmla="*/ 0 h 592"/>
                <a:gd name="T6" fmla="*/ 0 w 149"/>
                <a:gd name="T7" fmla="*/ 0 h 592"/>
                <a:gd name="T8" fmla="*/ 0 w 149"/>
                <a:gd name="T9" fmla="*/ 0 h 592"/>
                <a:gd name="T10" fmla="*/ 0 w 149"/>
                <a:gd name="T11" fmla="*/ 0 h 592"/>
                <a:gd name="T12" fmla="*/ 0 w 149"/>
                <a:gd name="T13" fmla="*/ 0 h 592"/>
                <a:gd name="T14" fmla="*/ 0 w 149"/>
                <a:gd name="T15" fmla="*/ 0 h 592"/>
                <a:gd name="T16" fmla="*/ 0 w 149"/>
                <a:gd name="T17" fmla="*/ 0 h 592"/>
                <a:gd name="T18" fmla="*/ 0 w 149"/>
                <a:gd name="T19" fmla="*/ 0 h 592"/>
                <a:gd name="T20" fmla="*/ 0 w 149"/>
                <a:gd name="T21" fmla="*/ 0 h 592"/>
                <a:gd name="T22" fmla="*/ 0 w 149"/>
                <a:gd name="T23" fmla="*/ 0 h 592"/>
                <a:gd name="T24" fmla="*/ 0 w 149"/>
                <a:gd name="T25" fmla="*/ 0 h 592"/>
                <a:gd name="T26" fmla="*/ 0 w 149"/>
                <a:gd name="T27" fmla="*/ 0 h 592"/>
                <a:gd name="T28" fmla="*/ 0 w 149"/>
                <a:gd name="T29" fmla="*/ 0 h 592"/>
                <a:gd name="T30" fmla="*/ 0 w 149"/>
                <a:gd name="T31" fmla="*/ 0 h 592"/>
                <a:gd name="T32" fmla="*/ 0 w 149"/>
                <a:gd name="T33" fmla="*/ 0 h 592"/>
                <a:gd name="T34" fmla="*/ 0 w 149"/>
                <a:gd name="T35" fmla="*/ 0 h 592"/>
                <a:gd name="T36" fmla="*/ 0 w 149"/>
                <a:gd name="T37" fmla="*/ 0 h 59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9"/>
                <a:gd name="T58" fmla="*/ 0 h 592"/>
                <a:gd name="T59" fmla="*/ 149 w 149"/>
                <a:gd name="T60" fmla="*/ 592 h 59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24" name="Freeform 1210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0 w 124"/>
                <a:gd name="T1" fmla="*/ 0 h 490"/>
                <a:gd name="T2" fmla="*/ 0 w 124"/>
                <a:gd name="T3" fmla="*/ 0 h 490"/>
                <a:gd name="T4" fmla="*/ 0 w 124"/>
                <a:gd name="T5" fmla="*/ 0 h 490"/>
                <a:gd name="T6" fmla="*/ 0 w 124"/>
                <a:gd name="T7" fmla="*/ 0 h 490"/>
                <a:gd name="T8" fmla="*/ 0 w 124"/>
                <a:gd name="T9" fmla="*/ 0 h 490"/>
                <a:gd name="T10" fmla="*/ 0 w 124"/>
                <a:gd name="T11" fmla="*/ 0 h 490"/>
                <a:gd name="T12" fmla="*/ 0 w 124"/>
                <a:gd name="T13" fmla="*/ 0 h 490"/>
                <a:gd name="T14" fmla="*/ 0 w 124"/>
                <a:gd name="T15" fmla="*/ 0 h 490"/>
                <a:gd name="T16" fmla="*/ 0 w 124"/>
                <a:gd name="T17" fmla="*/ 0 h 490"/>
                <a:gd name="T18" fmla="*/ 0 w 124"/>
                <a:gd name="T19" fmla="*/ 0 h 490"/>
                <a:gd name="T20" fmla="*/ 0 w 124"/>
                <a:gd name="T21" fmla="*/ 0 h 490"/>
                <a:gd name="T22" fmla="*/ 0 w 124"/>
                <a:gd name="T23" fmla="*/ 0 h 490"/>
                <a:gd name="T24" fmla="*/ 0 w 124"/>
                <a:gd name="T25" fmla="*/ 0 h 490"/>
                <a:gd name="T26" fmla="*/ 0 w 124"/>
                <a:gd name="T27" fmla="*/ 0 h 490"/>
                <a:gd name="T28" fmla="*/ 0 w 124"/>
                <a:gd name="T29" fmla="*/ 0 h 490"/>
                <a:gd name="T30" fmla="*/ 0 w 124"/>
                <a:gd name="T31" fmla="*/ 0 h 490"/>
                <a:gd name="T32" fmla="*/ 0 w 124"/>
                <a:gd name="T33" fmla="*/ 0 h 490"/>
                <a:gd name="T34" fmla="*/ 0 w 124"/>
                <a:gd name="T35" fmla="*/ 0 h 490"/>
                <a:gd name="T36" fmla="*/ 0 w 124"/>
                <a:gd name="T37" fmla="*/ 0 h 49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4"/>
                <a:gd name="T58" fmla="*/ 0 h 490"/>
                <a:gd name="T59" fmla="*/ 124 w 124"/>
                <a:gd name="T60" fmla="*/ 490 h 49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25" name="Freeform 1211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0 w 99"/>
                <a:gd name="T1" fmla="*/ 0 h 389"/>
                <a:gd name="T2" fmla="*/ 0 w 99"/>
                <a:gd name="T3" fmla="*/ 0 h 389"/>
                <a:gd name="T4" fmla="*/ 0 w 99"/>
                <a:gd name="T5" fmla="*/ 0 h 389"/>
                <a:gd name="T6" fmla="*/ 0 w 99"/>
                <a:gd name="T7" fmla="*/ 0 h 389"/>
                <a:gd name="T8" fmla="*/ 0 w 99"/>
                <a:gd name="T9" fmla="*/ 0 h 389"/>
                <a:gd name="T10" fmla="*/ 0 w 99"/>
                <a:gd name="T11" fmla="*/ 0 h 389"/>
                <a:gd name="T12" fmla="*/ 0 w 99"/>
                <a:gd name="T13" fmla="*/ 0 h 389"/>
                <a:gd name="T14" fmla="*/ 0 w 99"/>
                <a:gd name="T15" fmla="*/ 0 h 389"/>
                <a:gd name="T16" fmla="*/ 0 w 99"/>
                <a:gd name="T17" fmla="*/ 0 h 389"/>
                <a:gd name="T18" fmla="*/ 0 w 99"/>
                <a:gd name="T19" fmla="*/ 0 h 389"/>
                <a:gd name="T20" fmla="*/ 0 w 99"/>
                <a:gd name="T21" fmla="*/ 0 h 389"/>
                <a:gd name="T22" fmla="*/ 0 w 99"/>
                <a:gd name="T23" fmla="*/ 0 h 389"/>
                <a:gd name="T24" fmla="*/ 0 w 99"/>
                <a:gd name="T25" fmla="*/ 0 h 389"/>
                <a:gd name="T26" fmla="*/ 0 w 99"/>
                <a:gd name="T27" fmla="*/ 0 h 389"/>
                <a:gd name="T28" fmla="*/ 0 w 99"/>
                <a:gd name="T29" fmla="*/ 0 h 389"/>
                <a:gd name="T30" fmla="*/ 0 w 99"/>
                <a:gd name="T31" fmla="*/ 0 h 389"/>
                <a:gd name="T32" fmla="*/ 0 w 99"/>
                <a:gd name="T33" fmla="*/ 0 h 389"/>
                <a:gd name="T34" fmla="*/ 0 w 99"/>
                <a:gd name="T35" fmla="*/ 0 h 389"/>
                <a:gd name="T36" fmla="*/ 0 w 99"/>
                <a:gd name="T37" fmla="*/ 0 h 38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9"/>
                <a:gd name="T58" fmla="*/ 0 h 389"/>
                <a:gd name="T59" fmla="*/ 99 w 99"/>
                <a:gd name="T60" fmla="*/ 389 h 38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26" name="Freeform 1212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0 w 72"/>
                <a:gd name="T1" fmla="*/ 0 h 287"/>
                <a:gd name="T2" fmla="*/ 0 w 72"/>
                <a:gd name="T3" fmla="*/ 0 h 287"/>
                <a:gd name="T4" fmla="*/ 0 w 72"/>
                <a:gd name="T5" fmla="*/ 0 h 287"/>
                <a:gd name="T6" fmla="*/ 0 w 72"/>
                <a:gd name="T7" fmla="*/ 0 h 287"/>
                <a:gd name="T8" fmla="*/ 0 w 72"/>
                <a:gd name="T9" fmla="*/ 0 h 287"/>
                <a:gd name="T10" fmla="*/ 0 w 72"/>
                <a:gd name="T11" fmla="*/ 0 h 287"/>
                <a:gd name="T12" fmla="*/ 0 w 72"/>
                <a:gd name="T13" fmla="*/ 0 h 287"/>
                <a:gd name="T14" fmla="*/ 0 w 72"/>
                <a:gd name="T15" fmla="*/ 0 h 287"/>
                <a:gd name="T16" fmla="*/ 0 w 72"/>
                <a:gd name="T17" fmla="*/ 0 h 287"/>
                <a:gd name="T18" fmla="*/ 0 w 72"/>
                <a:gd name="T19" fmla="*/ 0 h 287"/>
                <a:gd name="T20" fmla="*/ 0 w 72"/>
                <a:gd name="T21" fmla="*/ 0 h 287"/>
                <a:gd name="T22" fmla="*/ 0 w 72"/>
                <a:gd name="T23" fmla="*/ 0 h 287"/>
                <a:gd name="T24" fmla="*/ 0 w 72"/>
                <a:gd name="T25" fmla="*/ 0 h 287"/>
                <a:gd name="T26" fmla="*/ 0 w 72"/>
                <a:gd name="T27" fmla="*/ 0 h 287"/>
                <a:gd name="T28" fmla="*/ 0 w 72"/>
                <a:gd name="T29" fmla="*/ 0 h 287"/>
                <a:gd name="T30" fmla="*/ 0 w 72"/>
                <a:gd name="T31" fmla="*/ 0 h 287"/>
                <a:gd name="T32" fmla="*/ 0 w 72"/>
                <a:gd name="T33" fmla="*/ 0 h 287"/>
                <a:gd name="T34" fmla="*/ 0 w 72"/>
                <a:gd name="T35" fmla="*/ 0 h 287"/>
                <a:gd name="T36" fmla="*/ 0 w 72"/>
                <a:gd name="T37" fmla="*/ 0 h 28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87"/>
                <a:gd name="T59" fmla="*/ 72 w 72"/>
                <a:gd name="T60" fmla="*/ 287 h 28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27" name="Rectangle 1213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02828" name="Freeform 1214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0 w 354"/>
                <a:gd name="T1" fmla="*/ 0 h 418"/>
                <a:gd name="T2" fmla="*/ 0 w 354"/>
                <a:gd name="T3" fmla="*/ 0 h 418"/>
                <a:gd name="T4" fmla="*/ 0 w 354"/>
                <a:gd name="T5" fmla="*/ 0 h 418"/>
                <a:gd name="T6" fmla="*/ 0 w 354"/>
                <a:gd name="T7" fmla="*/ 0 h 418"/>
                <a:gd name="T8" fmla="*/ 0 w 354"/>
                <a:gd name="T9" fmla="*/ 0 h 418"/>
                <a:gd name="T10" fmla="*/ 0 w 354"/>
                <a:gd name="T11" fmla="*/ 0 h 418"/>
                <a:gd name="T12" fmla="*/ 0 w 354"/>
                <a:gd name="T13" fmla="*/ 0 h 418"/>
                <a:gd name="T14" fmla="*/ 0 w 354"/>
                <a:gd name="T15" fmla="*/ 0 h 418"/>
                <a:gd name="T16" fmla="*/ 0 w 354"/>
                <a:gd name="T17" fmla="*/ 0 h 418"/>
                <a:gd name="T18" fmla="*/ 0 w 354"/>
                <a:gd name="T19" fmla="*/ 0 h 418"/>
                <a:gd name="T20" fmla="*/ 0 w 354"/>
                <a:gd name="T21" fmla="*/ 0 h 418"/>
                <a:gd name="T22" fmla="*/ 0 w 354"/>
                <a:gd name="T23" fmla="*/ 0 h 418"/>
                <a:gd name="T24" fmla="*/ 0 w 354"/>
                <a:gd name="T25" fmla="*/ 0 h 418"/>
                <a:gd name="T26" fmla="*/ 0 w 354"/>
                <a:gd name="T27" fmla="*/ 0 h 418"/>
                <a:gd name="T28" fmla="*/ 0 w 354"/>
                <a:gd name="T29" fmla="*/ 0 h 418"/>
                <a:gd name="T30" fmla="*/ 0 w 354"/>
                <a:gd name="T31" fmla="*/ 0 h 418"/>
                <a:gd name="T32" fmla="*/ 0 w 354"/>
                <a:gd name="T33" fmla="*/ 0 h 418"/>
                <a:gd name="T34" fmla="*/ 0 w 354"/>
                <a:gd name="T35" fmla="*/ 0 h 418"/>
                <a:gd name="T36" fmla="*/ 0 w 354"/>
                <a:gd name="T37" fmla="*/ 0 h 418"/>
                <a:gd name="T38" fmla="*/ 0 w 354"/>
                <a:gd name="T39" fmla="*/ 0 h 418"/>
                <a:gd name="T40" fmla="*/ 0 w 354"/>
                <a:gd name="T41" fmla="*/ 0 h 418"/>
                <a:gd name="T42" fmla="*/ 0 w 354"/>
                <a:gd name="T43" fmla="*/ 0 h 418"/>
                <a:gd name="T44" fmla="*/ 0 w 354"/>
                <a:gd name="T45" fmla="*/ 0 h 418"/>
                <a:gd name="T46" fmla="*/ 0 w 354"/>
                <a:gd name="T47" fmla="*/ 0 h 418"/>
                <a:gd name="T48" fmla="*/ 0 w 354"/>
                <a:gd name="T49" fmla="*/ 0 h 418"/>
                <a:gd name="T50" fmla="*/ 0 w 354"/>
                <a:gd name="T51" fmla="*/ 0 h 418"/>
                <a:gd name="T52" fmla="*/ 0 w 354"/>
                <a:gd name="T53" fmla="*/ 0 h 418"/>
                <a:gd name="T54" fmla="*/ 0 w 354"/>
                <a:gd name="T55" fmla="*/ 0 h 418"/>
                <a:gd name="T56" fmla="*/ 0 w 354"/>
                <a:gd name="T57" fmla="*/ 0 h 418"/>
                <a:gd name="T58" fmla="*/ 0 w 354"/>
                <a:gd name="T59" fmla="*/ 0 h 418"/>
                <a:gd name="T60" fmla="*/ 0 w 354"/>
                <a:gd name="T61" fmla="*/ 0 h 418"/>
                <a:gd name="T62" fmla="*/ 0 w 354"/>
                <a:gd name="T63" fmla="*/ 0 h 418"/>
                <a:gd name="T64" fmla="*/ 0 w 354"/>
                <a:gd name="T65" fmla="*/ 0 h 418"/>
                <a:gd name="T66" fmla="*/ 0 w 354"/>
                <a:gd name="T67" fmla="*/ 0 h 418"/>
                <a:gd name="T68" fmla="*/ 0 w 354"/>
                <a:gd name="T69" fmla="*/ 0 h 418"/>
                <a:gd name="T70" fmla="*/ 0 w 354"/>
                <a:gd name="T71" fmla="*/ 0 h 418"/>
                <a:gd name="T72" fmla="*/ 0 w 354"/>
                <a:gd name="T73" fmla="*/ 0 h 418"/>
                <a:gd name="T74" fmla="*/ 0 w 354"/>
                <a:gd name="T75" fmla="*/ 0 h 418"/>
                <a:gd name="T76" fmla="*/ 0 w 354"/>
                <a:gd name="T77" fmla="*/ 0 h 418"/>
                <a:gd name="T78" fmla="*/ 0 w 354"/>
                <a:gd name="T79" fmla="*/ 0 h 418"/>
                <a:gd name="T80" fmla="*/ 0 w 354"/>
                <a:gd name="T81" fmla="*/ 0 h 418"/>
                <a:gd name="T82" fmla="*/ 0 w 354"/>
                <a:gd name="T83" fmla="*/ 0 h 418"/>
                <a:gd name="T84" fmla="*/ 0 w 354"/>
                <a:gd name="T85" fmla="*/ 0 h 418"/>
                <a:gd name="T86" fmla="*/ 0 w 354"/>
                <a:gd name="T87" fmla="*/ 0 h 418"/>
                <a:gd name="T88" fmla="*/ 0 w 354"/>
                <a:gd name="T89" fmla="*/ 0 h 418"/>
                <a:gd name="T90" fmla="*/ 0 w 354"/>
                <a:gd name="T91" fmla="*/ 0 h 418"/>
                <a:gd name="T92" fmla="*/ 0 w 354"/>
                <a:gd name="T93" fmla="*/ 0 h 418"/>
                <a:gd name="T94" fmla="*/ 0 w 354"/>
                <a:gd name="T95" fmla="*/ 0 h 418"/>
                <a:gd name="T96" fmla="*/ 0 w 354"/>
                <a:gd name="T97" fmla="*/ 0 h 41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54"/>
                <a:gd name="T148" fmla="*/ 0 h 418"/>
                <a:gd name="T149" fmla="*/ 354 w 354"/>
                <a:gd name="T150" fmla="*/ 418 h 41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29" name="Freeform 1215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30" name="Freeform 1216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31" name="Freeform 1217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0 h 868"/>
                <a:gd name="T4" fmla="*/ 0 w 469"/>
                <a:gd name="T5" fmla="*/ 0 h 868"/>
                <a:gd name="T6" fmla="*/ 0 w 469"/>
                <a:gd name="T7" fmla="*/ 0 h 868"/>
                <a:gd name="T8" fmla="*/ 0 w 469"/>
                <a:gd name="T9" fmla="*/ 0 h 868"/>
                <a:gd name="T10" fmla="*/ 0 w 469"/>
                <a:gd name="T11" fmla="*/ 0 h 868"/>
                <a:gd name="T12" fmla="*/ 0 w 469"/>
                <a:gd name="T13" fmla="*/ 0 h 868"/>
                <a:gd name="T14" fmla="*/ 0 w 469"/>
                <a:gd name="T15" fmla="*/ 0 h 868"/>
                <a:gd name="T16" fmla="*/ 0 w 469"/>
                <a:gd name="T17" fmla="*/ 0 h 868"/>
                <a:gd name="T18" fmla="*/ 0 w 469"/>
                <a:gd name="T19" fmla="*/ 0 h 868"/>
                <a:gd name="T20" fmla="*/ 0 w 469"/>
                <a:gd name="T21" fmla="*/ 0 h 868"/>
                <a:gd name="T22" fmla="*/ 0 w 469"/>
                <a:gd name="T23" fmla="*/ 0 h 868"/>
                <a:gd name="T24" fmla="*/ 0 w 469"/>
                <a:gd name="T25" fmla="*/ 0 h 868"/>
                <a:gd name="T26" fmla="*/ 0 w 469"/>
                <a:gd name="T27" fmla="*/ 0 h 868"/>
                <a:gd name="T28" fmla="*/ 0 w 469"/>
                <a:gd name="T29" fmla="*/ 0 h 868"/>
                <a:gd name="T30" fmla="*/ 0 w 469"/>
                <a:gd name="T31" fmla="*/ 0 h 868"/>
                <a:gd name="T32" fmla="*/ 0 w 469"/>
                <a:gd name="T33" fmla="*/ 0 h 868"/>
                <a:gd name="T34" fmla="*/ 0 w 469"/>
                <a:gd name="T35" fmla="*/ 0 h 86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69"/>
                <a:gd name="T55" fmla="*/ 0 h 868"/>
                <a:gd name="T56" fmla="*/ 469 w 469"/>
                <a:gd name="T57" fmla="*/ 868 h 86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32" name="Freeform 1218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0 h 118"/>
                <a:gd name="T2" fmla="*/ 0 w 604"/>
                <a:gd name="T3" fmla="*/ 0 h 118"/>
                <a:gd name="T4" fmla="*/ 0 w 604"/>
                <a:gd name="T5" fmla="*/ 0 h 118"/>
                <a:gd name="T6" fmla="*/ 0 w 604"/>
                <a:gd name="T7" fmla="*/ 0 h 118"/>
                <a:gd name="T8" fmla="*/ 0 w 604"/>
                <a:gd name="T9" fmla="*/ 0 h 118"/>
                <a:gd name="T10" fmla="*/ 0 w 604"/>
                <a:gd name="T11" fmla="*/ 0 h 118"/>
                <a:gd name="T12" fmla="*/ 0 w 604"/>
                <a:gd name="T13" fmla="*/ 0 h 118"/>
                <a:gd name="T14" fmla="*/ 0 w 604"/>
                <a:gd name="T15" fmla="*/ 0 h 118"/>
                <a:gd name="T16" fmla="*/ 0 w 604"/>
                <a:gd name="T17" fmla="*/ 0 h 118"/>
                <a:gd name="T18" fmla="*/ 0 w 604"/>
                <a:gd name="T19" fmla="*/ 0 h 118"/>
                <a:gd name="T20" fmla="*/ 0 w 604"/>
                <a:gd name="T21" fmla="*/ 0 h 118"/>
                <a:gd name="T22" fmla="*/ 0 w 604"/>
                <a:gd name="T23" fmla="*/ 0 h 118"/>
                <a:gd name="T24" fmla="*/ 0 w 604"/>
                <a:gd name="T25" fmla="*/ 0 h 118"/>
                <a:gd name="T26" fmla="*/ 0 w 604"/>
                <a:gd name="T27" fmla="*/ 0 h 118"/>
                <a:gd name="T28" fmla="*/ 0 w 604"/>
                <a:gd name="T29" fmla="*/ 0 h 118"/>
                <a:gd name="T30" fmla="*/ 0 w 604"/>
                <a:gd name="T31" fmla="*/ 0 h 118"/>
                <a:gd name="T32" fmla="*/ 0 w 604"/>
                <a:gd name="T33" fmla="*/ 0 h 118"/>
                <a:gd name="T34" fmla="*/ 0 w 604"/>
                <a:gd name="T35" fmla="*/ 0 h 118"/>
                <a:gd name="T36" fmla="*/ 0 w 604"/>
                <a:gd name="T37" fmla="*/ 0 h 118"/>
                <a:gd name="T38" fmla="*/ 0 w 604"/>
                <a:gd name="T39" fmla="*/ 0 h 118"/>
                <a:gd name="T40" fmla="*/ 0 w 604"/>
                <a:gd name="T41" fmla="*/ 0 h 118"/>
                <a:gd name="T42" fmla="*/ 0 w 604"/>
                <a:gd name="T43" fmla="*/ 0 h 118"/>
                <a:gd name="T44" fmla="*/ 0 w 604"/>
                <a:gd name="T45" fmla="*/ 0 h 118"/>
                <a:gd name="T46" fmla="*/ 0 w 604"/>
                <a:gd name="T47" fmla="*/ 0 h 118"/>
                <a:gd name="T48" fmla="*/ 0 w 604"/>
                <a:gd name="T49" fmla="*/ 0 h 118"/>
                <a:gd name="T50" fmla="*/ 0 w 604"/>
                <a:gd name="T51" fmla="*/ 0 h 118"/>
                <a:gd name="T52" fmla="*/ 0 w 604"/>
                <a:gd name="T53" fmla="*/ 0 h 118"/>
                <a:gd name="T54" fmla="*/ 0 w 604"/>
                <a:gd name="T55" fmla="*/ 0 h 118"/>
                <a:gd name="T56" fmla="*/ 0 w 604"/>
                <a:gd name="T57" fmla="*/ 0 h 118"/>
                <a:gd name="T58" fmla="*/ 0 w 604"/>
                <a:gd name="T59" fmla="*/ 0 h 118"/>
                <a:gd name="T60" fmla="*/ 0 w 604"/>
                <a:gd name="T61" fmla="*/ 0 h 118"/>
                <a:gd name="T62" fmla="*/ 0 w 604"/>
                <a:gd name="T63" fmla="*/ 0 h 118"/>
                <a:gd name="T64" fmla="*/ 0 w 604"/>
                <a:gd name="T65" fmla="*/ 0 h 118"/>
                <a:gd name="T66" fmla="*/ 0 w 604"/>
                <a:gd name="T67" fmla="*/ 0 h 118"/>
                <a:gd name="T68" fmla="*/ 0 w 604"/>
                <a:gd name="T69" fmla="*/ 0 h 11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04"/>
                <a:gd name="T106" fmla="*/ 0 h 118"/>
                <a:gd name="T107" fmla="*/ 604 w 604"/>
                <a:gd name="T108" fmla="*/ 118 h 11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33" name="Freeform 1219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0 w 1017"/>
                <a:gd name="T1" fmla="*/ 0 h 337"/>
                <a:gd name="T2" fmla="*/ 0 w 1017"/>
                <a:gd name="T3" fmla="*/ 0 h 337"/>
                <a:gd name="T4" fmla="*/ 0 w 1017"/>
                <a:gd name="T5" fmla="*/ 0 h 337"/>
                <a:gd name="T6" fmla="*/ 0 w 1017"/>
                <a:gd name="T7" fmla="*/ 0 h 337"/>
                <a:gd name="T8" fmla="*/ 0 w 1017"/>
                <a:gd name="T9" fmla="*/ 0 h 337"/>
                <a:gd name="T10" fmla="*/ 0 w 1017"/>
                <a:gd name="T11" fmla="*/ 0 h 337"/>
                <a:gd name="T12" fmla="*/ 0 w 1017"/>
                <a:gd name="T13" fmla="*/ 0 h 337"/>
                <a:gd name="T14" fmla="*/ 0 w 1017"/>
                <a:gd name="T15" fmla="*/ 0 h 337"/>
                <a:gd name="T16" fmla="*/ 0 w 1017"/>
                <a:gd name="T17" fmla="*/ 0 h 337"/>
                <a:gd name="T18" fmla="*/ 0 w 1017"/>
                <a:gd name="T19" fmla="*/ 0 h 337"/>
                <a:gd name="T20" fmla="*/ 0 w 1017"/>
                <a:gd name="T21" fmla="*/ 0 h 337"/>
                <a:gd name="T22" fmla="*/ 0 w 1017"/>
                <a:gd name="T23" fmla="*/ 0 h 337"/>
                <a:gd name="T24" fmla="*/ 0 w 1017"/>
                <a:gd name="T25" fmla="*/ 0 h 337"/>
                <a:gd name="T26" fmla="*/ 0 w 1017"/>
                <a:gd name="T27" fmla="*/ 0 h 337"/>
                <a:gd name="T28" fmla="*/ 0 w 1017"/>
                <a:gd name="T29" fmla="*/ 0 h 337"/>
                <a:gd name="T30" fmla="*/ 0 w 1017"/>
                <a:gd name="T31" fmla="*/ 0 h 337"/>
                <a:gd name="T32" fmla="*/ 0 w 1017"/>
                <a:gd name="T33" fmla="*/ 0 h 337"/>
                <a:gd name="T34" fmla="*/ 0 w 1017"/>
                <a:gd name="T35" fmla="*/ 0 h 337"/>
                <a:gd name="T36" fmla="*/ 0 w 1017"/>
                <a:gd name="T37" fmla="*/ 0 h 337"/>
                <a:gd name="T38" fmla="*/ 0 w 1017"/>
                <a:gd name="T39" fmla="*/ 0 h 337"/>
                <a:gd name="T40" fmla="*/ 0 w 1017"/>
                <a:gd name="T41" fmla="*/ 0 h 337"/>
                <a:gd name="T42" fmla="*/ 0 w 1017"/>
                <a:gd name="T43" fmla="*/ 0 h 337"/>
                <a:gd name="T44" fmla="*/ 0 w 1017"/>
                <a:gd name="T45" fmla="*/ 0 h 337"/>
                <a:gd name="T46" fmla="*/ 0 w 1017"/>
                <a:gd name="T47" fmla="*/ 0 h 337"/>
                <a:gd name="T48" fmla="*/ 0 w 1017"/>
                <a:gd name="T49" fmla="*/ 0 h 337"/>
                <a:gd name="T50" fmla="*/ 0 w 1017"/>
                <a:gd name="T51" fmla="*/ 0 h 337"/>
                <a:gd name="T52" fmla="*/ 0 w 1017"/>
                <a:gd name="T53" fmla="*/ 0 h 337"/>
                <a:gd name="T54" fmla="*/ 0 w 1017"/>
                <a:gd name="T55" fmla="*/ 0 h 337"/>
                <a:gd name="T56" fmla="*/ 0 w 1017"/>
                <a:gd name="T57" fmla="*/ 0 h 337"/>
                <a:gd name="T58" fmla="*/ 0 w 1017"/>
                <a:gd name="T59" fmla="*/ 0 h 337"/>
                <a:gd name="T60" fmla="*/ 0 w 1017"/>
                <a:gd name="T61" fmla="*/ 0 h 337"/>
                <a:gd name="T62" fmla="*/ 0 w 1017"/>
                <a:gd name="T63" fmla="*/ 0 h 337"/>
                <a:gd name="T64" fmla="*/ 0 w 1017"/>
                <a:gd name="T65" fmla="*/ 0 h 337"/>
                <a:gd name="T66" fmla="*/ 0 w 1017"/>
                <a:gd name="T67" fmla="*/ 0 h 337"/>
                <a:gd name="T68" fmla="*/ 0 w 1017"/>
                <a:gd name="T69" fmla="*/ 0 h 337"/>
                <a:gd name="T70" fmla="*/ 0 w 1017"/>
                <a:gd name="T71" fmla="*/ 0 h 337"/>
                <a:gd name="T72" fmla="*/ 0 w 1017"/>
                <a:gd name="T73" fmla="*/ 0 h 337"/>
                <a:gd name="T74" fmla="*/ 0 w 1017"/>
                <a:gd name="T75" fmla="*/ 0 h 337"/>
                <a:gd name="T76" fmla="*/ 0 w 1017"/>
                <a:gd name="T77" fmla="*/ 0 h 33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17"/>
                <a:gd name="T118" fmla="*/ 0 h 337"/>
                <a:gd name="T119" fmla="*/ 1017 w 1017"/>
                <a:gd name="T120" fmla="*/ 337 h 337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34" name="Freeform 1220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0 w 1036"/>
                <a:gd name="T3" fmla="*/ 0 h 303"/>
                <a:gd name="T4" fmla="*/ 0 w 1036"/>
                <a:gd name="T5" fmla="*/ 0 h 303"/>
                <a:gd name="T6" fmla="*/ 0 w 1036"/>
                <a:gd name="T7" fmla="*/ 0 h 303"/>
                <a:gd name="T8" fmla="*/ 0 w 1036"/>
                <a:gd name="T9" fmla="*/ 0 h 3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6"/>
                <a:gd name="T16" fmla="*/ 0 h 303"/>
                <a:gd name="T17" fmla="*/ 1036 w 1036"/>
                <a:gd name="T18" fmla="*/ 303 h 3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35" name="Freeform 1221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0 h 270"/>
                <a:gd name="T2" fmla="*/ 0 w 1023"/>
                <a:gd name="T3" fmla="*/ 0 h 270"/>
                <a:gd name="T4" fmla="*/ 0 w 1023"/>
                <a:gd name="T5" fmla="*/ 0 h 270"/>
                <a:gd name="T6" fmla="*/ 0 w 1023"/>
                <a:gd name="T7" fmla="*/ 0 h 270"/>
                <a:gd name="T8" fmla="*/ 0 w 1023"/>
                <a:gd name="T9" fmla="*/ 0 h 2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3"/>
                <a:gd name="T16" fmla="*/ 0 h 270"/>
                <a:gd name="T17" fmla="*/ 1023 w 1023"/>
                <a:gd name="T18" fmla="*/ 270 h 2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36" name="Freeform 1222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0 w 1028"/>
                <a:gd name="T3" fmla="*/ 0 h 299"/>
                <a:gd name="T4" fmla="*/ 0 w 1028"/>
                <a:gd name="T5" fmla="*/ 0 h 299"/>
                <a:gd name="T6" fmla="*/ 0 w 1028"/>
                <a:gd name="T7" fmla="*/ 0 h 299"/>
                <a:gd name="T8" fmla="*/ 0 w 102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8"/>
                <a:gd name="T16" fmla="*/ 0 h 299"/>
                <a:gd name="T17" fmla="*/ 1028 w 102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2599" name="Group 1223"/>
          <p:cNvGrpSpPr>
            <a:grpSpLocks/>
          </p:cNvGrpSpPr>
          <p:nvPr/>
        </p:nvGrpSpPr>
        <p:grpSpPr bwMode="auto">
          <a:xfrm>
            <a:off x="5588000" y="4610100"/>
            <a:ext cx="338138" cy="282575"/>
            <a:chOff x="3899" y="3264"/>
            <a:chExt cx="213" cy="178"/>
          </a:xfrm>
        </p:grpSpPr>
        <p:sp>
          <p:nvSpPr>
            <p:cNvPr id="102759" name="Freeform 1224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0 w 1913"/>
                <a:gd name="T1" fmla="*/ 0 h 1606"/>
                <a:gd name="T2" fmla="*/ 0 w 1913"/>
                <a:gd name="T3" fmla="*/ 0 h 1606"/>
                <a:gd name="T4" fmla="*/ 0 w 1913"/>
                <a:gd name="T5" fmla="*/ 0 h 1606"/>
                <a:gd name="T6" fmla="*/ 0 w 1913"/>
                <a:gd name="T7" fmla="*/ 0 h 1606"/>
                <a:gd name="T8" fmla="*/ 0 w 1913"/>
                <a:gd name="T9" fmla="*/ 0 h 1606"/>
                <a:gd name="T10" fmla="*/ 0 w 1913"/>
                <a:gd name="T11" fmla="*/ 0 h 1606"/>
                <a:gd name="T12" fmla="*/ 0 w 1913"/>
                <a:gd name="T13" fmla="*/ 0 h 1606"/>
                <a:gd name="T14" fmla="*/ 0 w 1913"/>
                <a:gd name="T15" fmla="*/ 0 h 1606"/>
                <a:gd name="T16" fmla="*/ 0 w 1913"/>
                <a:gd name="T17" fmla="*/ 0 h 1606"/>
                <a:gd name="T18" fmla="*/ 0 w 1913"/>
                <a:gd name="T19" fmla="*/ 0 h 1606"/>
                <a:gd name="T20" fmla="*/ 0 w 1913"/>
                <a:gd name="T21" fmla="*/ 0 h 1606"/>
                <a:gd name="T22" fmla="*/ 0 w 1913"/>
                <a:gd name="T23" fmla="*/ 0 h 1606"/>
                <a:gd name="T24" fmla="*/ 0 w 1913"/>
                <a:gd name="T25" fmla="*/ 0 h 1606"/>
                <a:gd name="T26" fmla="*/ 0 w 1913"/>
                <a:gd name="T27" fmla="*/ 0 h 1606"/>
                <a:gd name="T28" fmla="*/ 0 w 1913"/>
                <a:gd name="T29" fmla="*/ 0 h 1606"/>
                <a:gd name="T30" fmla="*/ 0 w 1913"/>
                <a:gd name="T31" fmla="*/ 0 h 1606"/>
                <a:gd name="T32" fmla="*/ 0 w 1913"/>
                <a:gd name="T33" fmla="*/ 0 h 1606"/>
                <a:gd name="T34" fmla="*/ 0 w 1913"/>
                <a:gd name="T35" fmla="*/ 0 h 1606"/>
                <a:gd name="T36" fmla="*/ 0 w 1913"/>
                <a:gd name="T37" fmla="*/ 0 h 1606"/>
                <a:gd name="T38" fmla="*/ 0 w 1913"/>
                <a:gd name="T39" fmla="*/ 0 h 1606"/>
                <a:gd name="T40" fmla="*/ 0 w 1913"/>
                <a:gd name="T41" fmla="*/ 0 h 1606"/>
                <a:gd name="T42" fmla="*/ 0 w 1913"/>
                <a:gd name="T43" fmla="*/ 0 h 1606"/>
                <a:gd name="T44" fmla="*/ 0 w 1913"/>
                <a:gd name="T45" fmla="*/ 0 h 1606"/>
                <a:gd name="T46" fmla="*/ 0 w 1913"/>
                <a:gd name="T47" fmla="*/ 0 h 1606"/>
                <a:gd name="T48" fmla="*/ 0 w 1913"/>
                <a:gd name="T49" fmla="*/ 0 h 1606"/>
                <a:gd name="T50" fmla="*/ 0 w 1913"/>
                <a:gd name="T51" fmla="*/ 0 h 1606"/>
                <a:gd name="T52" fmla="*/ 0 w 1913"/>
                <a:gd name="T53" fmla="*/ 0 h 1606"/>
                <a:gd name="T54" fmla="*/ 0 w 1913"/>
                <a:gd name="T55" fmla="*/ 0 h 1606"/>
                <a:gd name="T56" fmla="*/ 0 w 1913"/>
                <a:gd name="T57" fmla="*/ 0 h 1606"/>
                <a:gd name="T58" fmla="*/ 0 w 1913"/>
                <a:gd name="T59" fmla="*/ 0 h 1606"/>
                <a:gd name="T60" fmla="*/ 0 w 1913"/>
                <a:gd name="T61" fmla="*/ 0 h 1606"/>
                <a:gd name="T62" fmla="*/ 0 w 1913"/>
                <a:gd name="T63" fmla="*/ 0 h 1606"/>
                <a:gd name="T64" fmla="*/ 0 w 1913"/>
                <a:gd name="T65" fmla="*/ 0 h 1606"/>
                <a:gd name="T66" fmla="*/ 0 w 1913"/>
                <a:gd name="T67" fmla="*/ 0 h 1606"/>
                <a:gd name="T68" fmla="*/ 0 w 1913"/>
                <a:gd name="T69" fmla="*/ 0 h 1606"/>
                <a:gd name="T70" fmla="*/ 0 w 1913"/>
                <a:gd name="T71" fmla="*/ 0 h 1606"/>
                <a:gd name="T72" fmla="*/ 0 w 1913"/>
                <a:gd name="T73" fmla="*/ 0 h 1606"/>
                <a:gd name="T74" fmla="*/ 0 w 1913"/>
                <a:gd name="T75" fmla="*/ 0 h 1606"/>
                <a:gd name="T76" fmla="*/ 0 w 1913"/>
                <a:gd name="T77" fmla="*/ 0 h 160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913"/>
                <a:gd name="T118" fmla="*/ 0 h 1606"/>
                <a:gd name="T119" fmla="*/ 1913 w 1913"/>
                <a:gd name="T120" fmla="*/ 1606 h 160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60" name="Freeform 1225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0 w 614"/>
                <a:gd name="T1" fmla="*/ 0 h 697"/>
                <a:gd name="T2" fmla="*/ 0 w 614"/>
                <a:gd name="T3" fmla="*/ 0 h 697"/>
                <a:gd name="T4" fmla="*/ 0 w 614"/>
                <a:gd name="T5" fmla="*/ 0 h 697"/>
                <a:gd name="T6" fmla="*/ 0 w 614"/>
                <a:gd name="T7" fmla="*/ 0 h 697"/>
                <a:gd name="T8" fmla="*/ 0 w 614"/>
                <a:gd name="T9" fmla="*/ 0 h 697"/>
                <a:gd name="T10" fmla="*/ 0 w 614"/>
                <a:gd name="T11" fmla="*/ 0 h 697"/>
                <a:gd name="T12" fmla="*/ 0 w 614"/>
                <a:gd name="T13" fmla="*/ 0 h 697"/>
                <a:gd name="T14" fmla="*/ 0 w 614"/>
                <a:gd name="T15" fmla="*/ 0 h 697"/>
                <a:gd name="T16" fmla="*/ 0 w 614"/>
                <a:gd name="T17" fmla="*/ 0 h 697"/>
                <a:gd name="T18" fmla="*/ 0 w 614"/>
                <a:gd name="T19" fmla="*/ 0 h 697"/>
                <a:gd name="T20" fmla="*/ 0 w 614"/>
                <a:gd name="T21" fmla="*/ 0 h 697"/>
                <a:gd name="T22" fmla="*/ 0 w 614"/>
                <a:gd name="T23" fmla="*/ 0 h 697"/>
                <a:gd name="T24" fmla="*/ 0 w 614"/>
                <a:gd name="T25" fmla="*/ 0 h 697"/>
                <a:gd name="T26" fmla="*/ 0 w 614"/>
                <a:gd name="T27" fmla="*/ 0 h 697"/>
                <a:gd name="T28" fmla="*/ 0 w 614"/>
                <a:gd name="T29" fmla="*/ 0 h 697"/>
                <a:gd name="T30" fmla="*/ 0 w 614"/>
                <a:gd name="T31" fmla="*/ 0 h 697"/>
                <a:gd name="T32" fmla="*/ 0 w 614"/>
                <a:gd name="T33" fmla="*/ 0 h 697"/>
                <a:gd name="T34" fmla="*/ 0 w 614"/>
                <a:gd name="T35" fmla="*/ 0 h 697"/>
                <a:gd name="T36" fmla="*/ 0 w 614"/>
                <a:gd name="T37" fmla="*/ 0 h 697"/>
                <a:gd name="T38" fmla="*/ 0 w 614"/>
                <a:gd name="T39" fmla="*/ 0 h 697"/>
                <a:gd name="T40" fmla="*/ 0 w 614"/>
                <a:gd name="T41" fmla="*/ 0 h 697"/>
                <a:gd name="T42" fmla="*/ 0 w 614"/>
                <a:gd name="T43" fmla="*/ 0 h 697"/>
                <a:gd name="T44" fmla="*/ 0 w 614"/>
                <a:gd name="T45" fmla="*/ 0 h 697"/>
                <a:gd name="T46" fmla="*/ 0 w 614"/>
                <a:gd name="T47" fmla="*/ 0 h 697"/>
                <a:gd name="T48" fmla="*/ 0 w 614"/>
                <a:gd name="T49" fmla="*/ 0 h 697"/>
                <a:gd name="T50" fmla="*/ 0 w 614"/>
                <a:gd name="T51" fmla="*/ 0 h 697"/>
                <a:gd name="T52" fmla="*/ 0 w 614"/>
                <a:gd name="T53" fmla="*/ 0 h 697"/>
                <a:gd name="T54" fmla="*/ 0 w 614"/>
                <a:gd name="T55" fmla="*/ 0 h 697"/>
                <a:gd name="T56" fmla="*/ 0 w 614"/>
                <a:gd name="T57" fmla="*/ 0 h 697"/>
                <a:gd name="T58" fmla="*/ 0 w 614"/>
                <a:gd name="T59" fmla="*/ 0 h 697"/>
                <a:gd name="T60" fmla="*/ 0 w 614"/>
                <a:gd name="T61" fmla="*/ 0 h 697"/>
                <a:gd name="T62" fmla="*/ 0 w 614"/>
                <a:gd name="T63" fmla="*/ 0 h 697"/>
                <a:gd name="T64" fmla="*/ 0 w 614"/>
                <a:gd name="T65" fmla="*/ 0 h 697"/>
                <a:gd name="T66" fmla="*/ 0 w 614"/>
                <a:gd name="T67" fmla="*/ 0 h 697"/>
                <a:gd name="T68" fmla="*/ 0 w 614"/>
                <a:gd name="T69" fmla="*/ 0 h 697"/>
                <a:gd name="T70" fmla="*/ 0 w 614"/>
                <a:gd name="T71" fmla="*/ 0 h 697"/>
                <a:gd name="T72" fmla="*/ 0 w 614"/>
                <a:gd name="T73" fmla="*/ 0 h 697"/>
                <a:gd name="T74" fmla="*/ 0 w 614"/>
                <a:gd name="T75" fmla="*/ 0 h 697"/>
                <a:gd name="T76" fmla="*/ 0 w 614"/>
                <a:gd name="T77" fmla="*/ 0 h 697"/>
                <a:gd name="T78" fmla="*/ 0 w 614"/>
                <a:gd name="T79" fmla="*/ 0 h 697"/>
                <a:gd name="T80" fmla="*/ 0 w 614"/>
                <a:gd name="T81" fmla="*/ 0 h 697"/>
                <a:gd name="T82" fmla="*/ 0 w 614"/>
                <a:gd name="T83" fmla="*/ 0 h 697"/>
                <a:gd name="T84" fmla="*/ 0 w 614"/>
                <a:gd name="T85" fmla="*/ 0 h 697"/>
                <a:gd name="T86" fmla="*/ 0 w 614"/>
                <a:gd name="T87" fmla="*/ 0 h 697"/>
                <a:gd name="T88" fmla="*/ 0 w 614"/>
                <a:gd name="T89" fmla="*/ 0 h 697"/>
                <a:gd name="T90" fmla="*/ 0 w 614"/>
                <a:gd name="T91" fmla="*/ 0 h 697"/>
                <a:gd name="T92" fmla="*/ 0 w 614"/>
                <a:gd name="T93" fmla="*/ 0 h 697"/>
                <a:gd name="T94" fmla="*/ 0 w 614"/>
                <a:gd name="T95" fmla="*/ 0 h 697"/>
                <a:gd name="T96" fmla="*/ 0 w 614"/>
                <a:gd name="T97" fmla="*/ 0 h 69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14"/>
                <a:gd name="T148" fmla="*/ 0 h 697"/>
                <a:gd name="T149" fmla="*/ 614 w 614"/>
                <a:gd name="T150" fmla="*/ 697 h 69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61" name="Freeform 1226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0 w 1014"/>
                <a:gd name="T1" fmla="*/ 0 h 693"/>
                <a:gd name="T2" fmla="*/ 0 w 1014"/>
                <a:gd name="T3" fmla="*/ 0 h 693"/>
                <a:gd name="T4" fmla="*/ 0 w 1014"/>
                <a:gd name="T5" fmla="*/ 0 h 693"/>
                <a:gd name="T6" fmla="*/ 0 w 1014"/>
                <a:gd name="T7" fmla="*/ 0 h 693"/>
                <a:gd name="T8" fmla="*/ 0 w 1014"/>
                <a:gd name="T9" fmla="*/ 0 h 693"/>
                <a:gd name="T10" fmla="*/ 0 w 1014"/>
                <a:gd name="T11" fmla="*/ 0 h 693"/>
                <a:gd name="T12" fmla="*/ 0 w 1014"/>
                <a:gd name="T13" fmla="*/ 0 h 693"/>
                <a:gd name="T14" fmla="*/ 0 w 1014"/>
                <a:gd name="T15" fmla="*/ 0 h 693"/>
                <a:gd name="T16" fmla="*/ 0 w 1014"/>
                <a:gd name="T17" fmla="*/ 0 h 693"/>
                <a:gd name="T18" fmla="*/ 0 w 1014"/>
                <a:gd name="T19" fmla="*/ 0 h 693"/>
                <a:gd name="T20" fmla="*/ 0 w 1014"/>
                <a:gd name="T21" fmla="*/ 0 h 693"/>
                <a:gd name="T22" fmla="*/ 0 w 1014"/>
                <a:gd name="T23" fmla="*/ 0 h 693"/>
                <a:gd name="T24" fmla="*/ 0 w 1014"/>
                <a:gd name="T25" fmla="*/ 0 h 693"/>
                <a:gd name="T26" fmla="*/ 0 w 1014"/>
                <a:gd name="T27" fmla="*/ 0 h 693"/>
                <a:gd name="T28" fmla="*/ 0 w 1014"/>
                <a:gd name="T29" fmla="*/ 0 h 693"/>
                <a:gd name="T30" fmla="*/ 0 w 1014"/>
                <a:gd name="T31" fmla="*/ 0 h 693"/>
                <a:gd name="T32" fmla="*/ 0 w 1014"/>
                <a:gd name="T33" fmla="*/ 0 h 693"/>
                <a:gd name="T34" fmla="*/ 0 w 1014"/>
                <a:gd name="T35" fmla="*/ 0 h 693"/>
                <a:gd name="T36" fmla="*/ 0 w 1014"/>
                <a:gd name="T37" fmla="*/ 0 h 693"/>
                <a:gd name="T38" fmla="*/ 0 w 1014"/>
                <a:gd name="T39" fmla="*/ 0 h 693"/>
                <a:gd name="T40" fmla="*/ 0 w 1014"/>
                <a:gd name="T41" fmla="*/ 0 h 693"/>
                <a:gd name="T42" fmla="*/ 0 w 1014"/>
                <a:gd name="T43" fmla="*/ 0 h 693"/>
                <a:gd name="T44" fmla="*/ 0 w 1014"/>
                <a:gd name="T45" fmla="*/ 0 h 693"/>
                <a:gd name="T46" fmla="*/ 0 w 1014"/>
                <a:gd name="T47" fmla="*/ 0 h 693"/>
                <a:gd name="T48" fmla="*/ 0 w 1014"/>
                <a:gd name="T49" fmla="*/ 0 h 693"/>
                <a:gd name="T50" fmla="*/ 0 w 1014"/>
                <a:gd name="T51" fmla="*/ 0 h 693"/>
                <a:gd name="T52" fmla="*/ 0 w 1014"/>
                <a:gd name="T53" fmla="*/ 0 h 693"/>
                <a:gd name="T54" fmla="*/ 0 w 1014"/>
                <a:gd name="T55" fmla="*/ 0 h 693"/>
                <a:gd name="T56" fmla="*/ 0 w 1014"/>
                <a:gd name="T57" fmla="*/ 0 h 693"/>
                <a:gd name="T58" fmla="*/ 0 w 1014"/>
                <a:gd name="T59" fmla="*/ 0 h 693"/>
                <a:gd name="T60" fmla="*/ 0 w 1014"/>
                <a:gd name="T61" fmla="*/ 0 h 693"/>
                <a:gd name="T62" fmla="*/ 0 w 1014"/>
                <a:gd name="T63" fmla="*/ 0 h 693"/>
                <a:gd name="T64" fmla="*/ 0 w 1014"/>
                <a:gd name="T65" fmla="*/ 0 h 693"/>
                <a:gd name="T66" fmla="*/ 0 w 1014"/>
                <a:gd name="T67" fmla="*/ 0 h 693"/>
                <a:gd name="T68" fmla="*/ 0 w 1014"/>
                <a:gd name="T69" fmla="*/ 0 h 693"/>
                <a:gd name="T70" fmla="*/ 0 w 1014"/>
                <a:gd name="T71" fmla="*/ 0 h 693"/>
                <a:gd name="T72" fmla="*/ 0 w 1014"/>
                <a:gd name="T73" fmla="*/ 0 h 693"/>
                <a:gd name="T74" fmla="*/ 0 w 1014"/>
                <a:gd name="T75" fmla="*/ 0 h 693"/>
                <a:gd name="T76" fmla="*/ 0 w 1014"/>
                <a:gd name="T77" fmla="*/ 0 h 693"/>
                <a:gd name="T78" fmla="*/ 0 w 1014"/>
                <a:gd name="T79" fmla="*/ 0 h 693"/>
                <a:gd name="T80" fmla="*/ 0 w 1014"/>
                <a:gd name="T81" fmla="*/ 0 h 693"/>
                <a:gd name="T82" fmla="*/ 0 w 1014"/>
                <a:gd name="T83" fmla="*/ 0 h 693"/>
                <a:gd name="T84" fmla="*/ 0 w 1014"/>
                <a:gd name="T85" fmla="*/ 0 h 693"/>
                <a:gd name="T86" fmla="*/ 0 w 1014"/>
                <a:gd name="T87" fmla="*/ 0 h 693"/>
                <a:gd name="T88" fmla="*/ 0 w 1014"/>
                <a:gd name="T89" fmla="*/ 0 h 693"/>
                <a:gd name="T90" fmla="*/ 0 w 1014"/>
                <a:gd name="T91" fmla="*/ 0 h 693"/>
                <a:gd name="T92" fmla="*/ 0 w 1014"/>
                <a:gd name="T93" fmla="*/ 0 h 693"/>
                <a:gd name="T94" fmla="*/ 0 w 1014"/>
                <a:gd name="T95" fmla="*/ 0 h 693"/>
                <a:gd name="T96" fmla="*/ 0 w 1014"/>
                <a:gd name="T97" fmla="*/ 0 h 693"/>
                <a:gd name="T98" fmla="*/ 0 w 1014"/>
                <a:gd name="T99" fmla="*/ 0 h 693"/>
                <a:gd name="T100" fmla="*/ 0 w 1014"/>
                <a:gd name="T101" fmla="*/ 0 h 693"/>
                <a:gd name="T102" fmla="*/ 0 w 1014"/>
                <a:gd name="T103" fmla="*/ 0 h 693"/>
                <a:gd name="T104" fmla="*/ 0 w 1014"/>
                <a:gd name="T105" fmla="*/ 0 h 693"/>
                <a:gd name="T106" fmla="*/ 0 w 1014"/>
                <a:gd name="T107" fmla="*/ 0 h 69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14"/>
                <a:gd name="T163" fmla="*/ 0 h 693"/>
                <a:gd name="T164" fmla="*/ 1014 w 1014"/>
                <a:gd name="T165" fmla="*/ 693 h 693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62" name="Freeform 1227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0 w 745"/>
                <a:gd name="T1" fmla="*/ 0 h 240"/>
                <a:gd name="T2" fmla="*/ 0 w 745"/>
                <a:gd name="T3" fmla="*/ 0 h 240"/>
                <a:gd name="T4" fmla="*/ 0 w 745"/>
                <a:gd name="T5" fmla="*/ 0 h 240"/>
                <a:gd name="T6" fmla="*/ 0 w 745"/>
                <a:gd name="T7" fmla="*/ 0 h 240"/>
                <a:gd name="T8" fmla="*/ 0 w 745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5"/>
                <a:gd name="T16" fmla="*/ 0 h 240"/>
                <a:gd name="T17" fmla="*/ 745 w 745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63" name="Freeform 1228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0 w 319"/>
                <a:gd name="T1" fmla="*/ 0 h 109"/>
                <a:gd name="T2" fmla="*/ 0 w 319"/>
                <a:gd name="T3" fmla="*/ 0 h 109"/>
                <a:gd name="T4" fmla="*/ 0 w 319"/>
                <a:gd name="T5" fmla="*/ 0 h 109"/>
                <a:gd name="T6" fmla="*/ 0 w 319"/>
                <a:gd name="T7" fmla="*/ 0 h 109"/>
                <a:gd name="T8" fmla="*/ 0 w 319"/>
                <a:gd name="T9" fmla="*/ 0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9"/>
                <a:gd name="T16" fmla="*/ 0 h 109"/>
                <a:gd name="T17" fmla="*/ 319 w 319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64" name="Freeform 1229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0 w 213"/>
                <a:gd name="T1" fmla="*/ 0 h 81"/>
                <a:gd name="T2" fmla="*/ 0 w 213"/>
                <a:gd name="T3" fmla="*/ 0 h 81"/>
                <a:gd name="T4" fmla="*/ 0 w 213"/>
                <a:gd name="T5" fmla="*/ 0 h 81"/>
                <a:gd name="T6" fmla="*/ 0 w 213"/>
                <a:gd name="T7" fmla="*/ 0 h 81"/>
                <a:gd name="T8" fmla="*/ 0 w 213"/>
                <a:gd name="T9" fmla="*/ 0 h 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"/>
                <a:gd name="T16" fmla="*/ 0 h 81"/>
                <a:gd name="T17" fmla="*/ 213 w 213"/>
                <a:gd name="T18" fmla="*/ 81 h 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65" name="Freeform 1230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0 h 415"/>
                <a:gd name="T2" fmla="*/ 0 w 1254"/>
                <a:gd name="T3" fmla="*/ 0 h 415"/>
                <a:gd name="T4" fmla="*/ 0 w 1254"/>
                <a:gd name="T5" fmla="*/ 0 h 415"/>
                <a:gd name="T6" fmla="*/ 0 w 1254"/>
                <a:gd name="T7" fmla="*/ 0 h 415"/>
                <a:gd name="T8" fmla="*/ 0 w 1254"/>
                <a:gd name="T9" fmla="*/ 0 h 415"/>
                <a:gd name="T10" fmla="*/ 0 w 1254"/>
                <a:gd name="T11" fmla="*/ 0 h 415"/>
                <a:gd name="T12" fmla="*/ 0 w 1254"/>
                <a:gd name="T13" fmla="*/ 0 h 415"/>
                <a:gd name="T14" fmla="*/ 0 w 1254"/>
                <a:gd name="T15" fmla="*/ 0 h 415"/>
                <a:gd name="T16" fmla="*/ 0 w 1254"/>
                <a:gd name="T17" fmla="*/ 0 h 415"/>
                <a:gd name="T18" fmla="*/ 0 w 1254"/>
                <a:gd name="T19" fmla="*/ 0 h 415"/>
                <a:gd name="T20" fmla="*/ 0 w 1254"/>
                <a:gd name="T21" fmla="*/ 0 h 415"/>
                <a:gd name="T22" fmla="*/ 0 w 1254"/>
                <a:gd name="T23" fmla="*/ 0 h 415"/>
                <a:gd name="T24" fmla="*/ 0 w 1254"/>
                <a:gd name="T25" fmla="*/ 0 h 415"/>
                <a:gd name="T26" fmla="*/ 0 w 1254"/>
                <a:gd name="T27" fmla="*/ 0 h 415"/>
                <a:gd name="T28" fmla="*/ 0 w 1254"/>
                <a:gd name="T29" fmla="*/ 0 h 415"/>
                <a:gd name="T30" fmla="*/ 0 w 1254"/>
                <a:gd name="T31" fmla="*/ 0 h 415"/>
                <a:gd name="T32" fmla="*/ 0 w 1254"/>
                <a:gd name="T33" fmla="*/ 0 h 415"/>
                <a:gd name="T34" fmla="*/ 0 w 1254"/>
                <a:gd name="T35" fmla="*/ 0 h 415"/>
                <a:gd name="T36" fmla="*/ 0 w 1254"/>
                <a:gd name="T37" fmla="*/ 0 h 415"/>
                <a:gd name="T38" fmla="*/ 0 w 1254"/>
                <a:gd name="T39" fmla="*/ 0 h 415"/>
                <a:gd name="T40" fmla="*/ 0 w 1254"/>
                <a:gd name="T41" fmla="*/ 0 h 415"/>
                <a:gd name="T42" fmla="*/ 0 w 1254"/>
                <a:gd name="T43" fmla="*/ 0 h 415"/>
                <a:gd name="T44" fmla="*/ 0 w 1254"/>
                <a:gd name="T45" fmla="*/ 0 h 415"/>
                <a:gd name="T46" fmla="*/ 0 w 1254"/>
                <a:gd name="T47" fmla="*/ 0 h 415"/>
                <a:gd name="T48" fmla="*/ 0 w 1254"/>
                <a:gd name="T49" fmla="*/ 0 h 415"/>
                <a:gd name="T50" fmla="*/ 0 w 1254"/>
                <a:gd name="T51" fmla="*/ 0 h 415"/>
                <a:gd name="T52" fmla="*/ 0 w 1254"/>
                <a:gd name="T53" fmla="*/ 0 h 415"/>
                <a:gd name="T54" fmla="*/ 0 w 1254"/>
                <a:gd name="T55" fmla="*/ 0 h 415"/>
                <a:gd name="T56" fmla="*/ 0 w 1254"/>
                <a:gd name="T57" fmla="*/ 0 h 415"/>
                <a:gd name="T58" fmla="*/ 0 w 1254"/>
                <a:gd name="T59" fmla="*/ 0 h 415"/>
                <a:gd name="T60" fmla="*/ 0 w 1254"/>
                <a:gd name="T61" fmla="*/ 0 h 415"/>
                <a:gd name="T62" fmla="*/ 0 w 1254"/>
                <a:gd name="T63" fmla="*/ 0 h 415"/>
                <a:gd name="T64" fmla="*/ 0 w 1254"/>
                <a:gd name="T65" fmla="*/ 0 h 415"/>
                <a:gd name="T66" fmla="*/ 0 w 1254"/>
                <a:gd name="T67" fmla="*/ 0 h 415"/>
                <a:gd name="T68" fmla="*/ 0 w 1254"/>
                <a:gd name="T69" fmla="*/ 0 h 41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54"/>
                <a:gd name="T106" fmla="*/ 0 h 415"/>
                <a:gd name="T107" fmla="*/ 1254 w 1254"/>
                <a:gd name="T108" fmla="*/ 415 h 41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66" name="Freeform 1231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0 w 447"/>
                <a:gd name="T1" fmla="*/ 0 h 198"/>
                <a:gd name="T2" fmla="*/ 0 w 447"/>
                <a:gd name="T3" fmla="*/ 0 h 198"/>
                <a:gd name="T4" fmla="*/ 0 w 447"/>
                <a:gd name="T5" fmla="*/ 0 h 198"/>
                <a:gd name="T6" fmla="*/ 0 w 447"/>
                <a:gd name="T7" fmla="*/ 0 h 198"/>
                <a:gd name="T8" fmla="*/ 0 w 447"/>
                <a:gd name="T9" fmla="*/ 0 h 198"/>
                <a:gd name="T10" fmla="*/ 0 w 447"/>
                <a:gd name="T11" fmla="*/ 0 h 1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47"/>
                <a:gd name="T19" fmla="*/ 0 h 198"/>
                <a:gd name="T20" fmla="*/ 447 w 447"/>
                <a:gd name="T21" fmla="*/ 198 h 19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67" name="Freeform 1232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0 w 238"/>
                <a:gd name="T1" fmla="*/ 0 h 947"/>
                <a:gd name="T2" fmla="*/ 0 w 238"/>
                <a:gd name="T3" fmla="*/ 0 h 947"/>
                <a:gd name="T4" fmla="*/ 0 w 238"/>
                <a:gd name="T5" fmla="*/ 0 h 947"/>
                <a:gd name="T6" fmla="*/ 0 w 238"/>
                <a:gd name="T7" fmla="*/ 0 h 947"/>
                <a:gd name="T8" fmla="*/ 0 w 238"/>
                <a:gd name="T9" fmla="*/ 0 h 947"/>
                <a:gd name="T10" fmla="*/ 0 w 238"/>
                <a:gd name="T11" fmla="*/ 0 h 947"/>
                <a:gd name="T12" fmla="*/ 0 w 238"/>
                <a:gd name="T13" fmla="*/ 0 h 947"/>
                <a:gd name="T14" fmla="*/ 0 w 238"/>
                <a:gd name="T15" fmla="*/ 0 h 947"/>
                <a:gd name="T16" fmla="*/ 0 w 238"/>
                <a:gd name="T17" fmla="*/ 0 h 947"/>
                <a:gd name="T18" fmla="*/ 0 w 238"/>
                <a:gd name="T19" fmla="*/ 0 h 947"/>
                <a:gd name="T20" fmla="*/ 0 w 238"/>
                <a:gd name="T21" fmla="*/ 0 h 947"/>
                <a:gd name="T22" fmla="*/ 0 w 238"/>
                <a:gd name="T23" fmla="*/ 0 h 947"/>
                <a:gd name="T24" fmla="*/ 0 w 238"/>
                <a:gd name="T25" fmla="*/ 0 h 947"/>
                <a:gd name="T26" fmla="*/ 0 w 238"/>
                <a:gd name="T27" fmla="*/ 0 h 947"/>
                <a:gd name="T28" fmla="*/ 0 w 238"/>
                <a:gd name="T29" fmla="*/ 0 h 947"/>
                <a:gd name="T30" fmla="*/ 0 w 238"/>
                <a:gd name="T31" fmla="*/ 0 h 947"/>
                <a:gd name="T32" fmla="*/ 0 w 238"/>
                <a:gd name="T33" fmla="*/ 0 h 947"/>
                <a:gd name="T34" fmla="*/ 0 w 238"/>
                <a:gd name="T35" fmla="*/ 0 h 947"/>
                <a:gd name="T36" fmla="*/ 0 w 238"/>
                <a:gd name="T37" fmla="*/ 0 h 947"/>
                <a:gd name="T38" fmla="*/ 0 w 238"/>
                <a:gd name="T39" fmla="*/ 0 h 947"/>
                <a:gd name="T40" fmla="*/ 0 w 238"/>
                <a:gd name="T41" fmla="*/ 0 h 947"/>
                <a:gd name="T42" fmla="*/ 0 w 238"/>
                <a:gd name="T43" fmla="*/ 0 h 947"/>
                <a:gd name="T44" fmla="*/ 0 w 238"/>
                <a:gd name="T45" fmla="*/ 0 h 947"/>
                <a:gd name="T46" fmla="*/ 0 w 238"/>
                <a:gd name="T47" fmla="*/ 0 h 947"/>
                <a:gd name="T48" fmla="*/ 0 w 238"/>
                <a:gd name="T49" fmla="*/ 0 h 947"/>
                <a:gd name="T50" fmla="*/ 0 w 238"/>
                <a:gd name="T51" fmla="*/ 0 h 947"/>
                <a:gd name="T52" fmla="*/ 0 w 238"/>
                <a:gd name="T53" fmla="*/ 0 h 947"/>
                <a:gd name="T54" fmla="*/ 0 w 238"/>
                <a:gd name="T55" fmla="*/ 0 h 947"/>
                <a:gd name="T56" fmla="*/ 0 w 238"/>
                <a:gd name="T57" fmla="*/ 0 h 947"/>
                <a:gd name="T58" fmla="*/ 0 w 238"/>
                <a:gd name="T59" fmla="*/ 0 h 947"/>
                <a:gd name="T60" fmla="*/ 0 w 238"/>
                <a:gd name="T61" fmla="*/ 0 h 947"/>
                <a:gd name="T62" fmla="*/ 0 w 238"/>
                <a:gd name="T63" fmla="*/ 0 h 947"/>
                <a:gd name="T64" fmla="*/ 0 w 238"/>
                <a:gd name="T65" fmla="*/ 0 h 947"/>
                <a:gd name="T66" fmla="*/ 0 w 238"/>
                <a:gd name="T67" fmla="*/ 0 h 947"/>
                <a:gd name="T68" fmla="*/ 0 w 238"/>
                <a:gd name="T69" fmla="*/ 0 h 94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38"/>
                <a:gd name="T106" fmla="*/ 0 h 947"/>
                <a:gd name="T107" fmla="*/ 238 w 238"/>
                <a:gd name="T108" fmla="*/ 947 h 94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68" name="Freeform 1233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0 w 203"/>
                <a:gd name="T1" fmla="*/ 0 h 799"/>
                <a:gd name="T2" fmla="*/ 0 w 203"/>
                <a:gd name="T3" fmla="*/ 0 h 799"/>
                <a:gd name="T4" fmla="*/ 0 w 203"/>
                <a:gd name="T5" fmla="*/ 0 h 799"/>
                <a:gd name="T6" fmla="*/ 0 w 203"/>
                <a:gd name="T7" fmla="*/ 0 h 799"/>
                <a:gd name="T8" fmla="*/ 0 w 203"/>
                <a:gd name="T9" fmla="*/ 0 h 799"/>
                <a:gd name="T10" fmla="*/ 0 w 203"/>
                <a:gd name="T11" fmla="*/ 0 h 799"/>
                <a:gd name="T12" fmla="*/ 0 w 203"/>
                <a:gd name="T13" fmla="*/ 0 h 799"/>
                <a:gd name="T14" fmla="*/ 0 w 203"/>
                <a:gd name="T15" fmla="*/ 0 h 799"/>
                <a:gd name="T16" fmla="*/ 0 w 203"/>
                <a:gd name="T17" fmla="*/ 0 h 799"/>
                <a:gd name="T18" fmla="*/ 0 w 203"/>
                <a:gd name="T19" fmla="*/ 0 h 799"/>
                <a:gd name="T20" fmla="*/ 0 w 203"/>
                <a:gd name="T21" fmla="*/ 0 h 799"/>
                <a:gd name="T22" fmla="*/ 0 w 203"/>
                <a:gd name="T23" fmla="*/ 0 h 799"/>
                <a:gd name="T24" fmla="*/ 0 w 203"/>
                <a:gd name="T25" fmla="*/ 0 h 799"/>
                <a:gd name="T26" fmla="*/ 0 w 203"/>
                <a:gd name="T27" fmla="*/ 0 h 799"/>
                <a:gd name="T28" fmla="*/ 0 w 203"/>
                <a:gd name="T29" fmla="*/ 0 h 799"/>
                <a:gd name="T30" fmla="*/ 0 w 203"/>
                <a:gd name="T31" fmla="*/ 0 h 799"/>
                <a:gd name="T32" fmla="*/ 0 w 203"/>
                <a:gd name="T33" fmla="*/ 0 h 799"/>
                <a:gd name="T34" fmla="*/ 0 w 203"/>
                <a:gd name="T35" fmla="*/ 0 h 799"/>
                <a:gd name="T36" fmla="*/ 0 w 203"/>
                <a:gd name="T37" fmla="*/ 0 h 799"/>
                <a:gd name="T38" fmla="*/ 0 w 203"/>
                <a:gd name="T39" fmla="*/ 0 h 799"/>
                <a:gd name="T40" fmla="*/ 0 w 203"/>
                <a:gd name="T41" fmla="*/ 0 h 799"/>
                <a:gd name="T42" fmla="*/ 0 w 203"/>
                <a:gd name="T43" fmla="*/ 0 h 799"/>
                <a:gd name="T44" fmla="*/ 0 w 203"/>
                <a:gd name="T45" fmla="*/ 0 h 799"/>
                <a:gd name="T46" fmla="*/ 0 w 203"/>
                <a:gd name="T47" fmla="*/ 0 h 799"/>
                <a:gd name="T48" fmla="*/ 0 w 203"/>
                <a:gd name="T49" fmla="*/ 0 h 799"/>
                <a:gd name="T50" fmla="*/ 0 w 203"/>
                <a:gd name="T51" fmla="*/ 0 h 799"/>
                <a:gd name="T52" fmla="*/ 0 w 203"/>
                <a:gd name="T53" fmla="*/ 0 h 799"/>
                <a:gd name="T54" fmla="*/ 0 w 203"/>
                <a:gd name="T55" fmla="*/ 0 h 799"/>
                <a:gd name="T56" fmla="*/ 0 w 203"/>
                <a:gd name="T57" fmla="*/ 0 h 799"/>
                <a:gd name="T58" fmla="*/ 0 w 203"/>
                <a:gd name="T59" fmla="*/ 0 h 799"/>
                <a:gd name="T60" fmla="*/ 0 w 203"/>
                <a:gd name="T61" fmla="*/ 0 h 799"/>
                <a:gd name="T62" fmla="*/ 0 w 203"/>
                <a:gd name="T63" fmla="*/ 0 h 799"/>
                <a:gd name="T64" fmla="*/ 0 w 203"/>
                <a:gd name="T65" fmla="*/ 0 h 799"/>
                <a:gd name="T66" fmla="*/ 0 w 203"/>
                <a:gd name="T67" fmla="*/ 0 h 799"/>
                <a:gd name="T68" fmla="*/ 0 w 203"/>
                <a:gd name="T69" fmla="*/ 0 h 79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03"/>
                <a:gd name="T106" fmla="*/ 0 h 799"/>
                <a:gd name="T107" fmla="*/ 203 w 203"/>
                <a:gd name="T108" fmla="*/ 799 h 79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69" name="Freeform 1234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0 w 171"/>
                <a:gd name="T1" fmla="*/ 0 h 650"/>
                <a:gd name="T2" fmla="*/ 0 w 171"/>
                <a:gd name="T3" fmla="*/ 0 h 650"/>
                <a:gd name="T4" fmla="*/ 0 w 171"/>
                <a:gd name="T5" fmla="*/ 0 h 650"/>
                <a:gd name="T6" fmla="*/ 0 w 171"/>
                <a:gd name="T7" fmla="*/ 0 h 650"/>
                <a:gd name="T8" fmla="*/ 0 w 171"/>
                <a:gd name="T9" fmla="*/ 0 h 650"/>
                <a:gd name="T10" fmla="*/ 0 w 171"/>
                <a:gd name="T11" fmla="*/ 0 h 650"/>
                <a:gd name="T12" fmla="*/ 0 w 171"/>
                <a:gd name="T13" fmla="*/ 0 h 650"/>
                <a:gd name="T14" fmla="*/ 0 w 171"/>
                <a:gd name="T15" fmla="*/ 0 h 650"/>
                <a:gd name="T16" fmla="*/ 0 w 171"/>
                <a:gd name="T17" fmla="*/ 0 h 650"/>
                <a:gd name="T18" fmla="*/ 0 w 171"/>
                <a:gd name="T19" fmla="*/ 0 h 650"/>
                <a:gd name="T20" fmla="*/ 0 w 171"/>
                <a:gd name="T21" fmla="*/ 0 h 650"/>
                <a:gd name="T22" fmla="*/ 0 w 171"/>
                <a:gd name="T23" fmla="*/ 0 h 650"/>
                <a:gd name="T24" fmla="*/ 0 w 171"/>
                <a:gd name="T25" fmla="*/ 0 h 650"/>
                <a:gd name="T26" fmla="*/ 0 w 171"/>
                <a:gd name="T27" fmla="*/ 0 h 650"/>
                <a:gd name="T28" fmla="*/ 0 w 171"/>
                <a:gd name="T29" fmla="*/ 0 h 650"/>
                <a:gd name="T30" fmla="*/ 0 w 171"/>
                <a:gd name="T31" fmla="*/ 0 h 650"/>
                <a:gd name="T32" fmla="*/ 0 w 171"/>
                <a:gd name="T33" fmla="*/ 0 h 650"/>
                <a:gd name="T34" fmla="*/ 0 w 171"/>
                <a:gd name="T35" fmla="*/ 0 h 650"/>
                <a:gd name="T36" fmla="*/ 0 w 171"/>
                <a:gd name="T37" fmla="*/ 0 h 650"/>
                <a:gd name="T38" fmla="*/ 0 w 171"/>
                <a:gd name="T39" fmla="*/ 0 h 650"/>
                <a:gd name="T40" fmla="*/ 0 w 171"/>
                <a:gd name="T41" fmla="*/ 0 h 650"/>
                <a:gd name="T42" fmla="*/ 0 w 171"/>
                <a:gd name="T43" fmla="*/ 0 h 650"/>
                <a:gd name="T44" fmla="*/ 0 w 171"/>
                <a:gd name="T45" fmla="*/ 0 h 650"/>
                <a:gd name="T46" fmla="*/ 0 w 171"/>
                <a:gd name="T47" fmla="*/ 0 h 650"/>
                <a:gd name="T48" fmla="*/ 0 w 171"/>
                <a:gd name="T49" fmla="*/ 0 h 650"/>
                <a:gd name="T50" fmla="*/ 0 w 171"/>
                <a:gd name="T51" fmla="*/ 0 h 650"/>
                <a:gd name="T52" fmla="*/ 0 w 171"/>
                <a:gd name="T53" fmla="*/ 0 h 650"/>
                <a:gd name="T54" fmla="*/ 0 w 171"/>
                <a:gd name="T55" fmla="*/ 0 h 650"/>
                <a:gd name="T56" fmla="*/ 0 w 171"/>
                <a:gd name="T57" fmla="*/ 0 h 650"/>
                <a:gd name="T58" fmla="*/ 0 w 171"/>
                <a:gd name="T59" fmla="*/ 0 h 650"/>
                <a:gd name="T60" fmla="*/ 0 w 171"/>
                <a:gd name="T61" fmla="*/ 0 h 650"/>
                <a:gd name="T62" fmla="*/ 0 w 171"/>
                <a:gd name="T63" fmla="*/ 0 h 650"/>
                <a:gd name="T64" fmla="*/ 0 w 171"/>
                <a:gd name="T65" fmla="*/ 0 h 650"/>
                <a:gd name="T66" fmla="*/ 0 w 171"/>
                <a:gd name="T67" fmla="*/ 0 h 650"/>
                <a:gd name="T68" fmla="*/ 0 w 171"/>
                <a:gd name="T69" fmla="*/ 0 h 65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71"/>
                <a:gd name="T106" fmla="*/ 0 h 650"/>
                <a:gd name="T107" fmla="*/ 171 w 171"/>
                <a:gd name="T108" fmla="*/ 650 h 65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70" name="Freeform 1235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0 w 138"/>
                <a:gd name="T1" fmla="*/ 0 h 502"/>
                <a:gd name="T2" fmla="*/ 0 w 138"/>
                <a:gd name="T3" fmla="*/ 0 h 502"/>
                <a:gd name="T4" fmla="*/ 0 w 138"/>
                <a:gd name="T5" fmla="*/ 0 h 502"/>
                <a:gd name="T6" fmla="*/ 0 w 138"/>
                <a:gd name="T7" fmla="*/ 0 h 502"/>
                <a:gd name="T8" fmla="*/ 0 w 138"/>
                <a:gd name="T9" fmla="*/ 0 h 502"/>
                <a:gd name="T10" fmla="*/ 0 w 138"/>
                <a:gd name="T11" fmla="*/ 0 h 502"/>
                <a:gd name="T12" fmla="*/ 0 w 138"/>
                <a:gd name="T13" fmla="*/ 0 h 502"/>
                <a:gd name="T14" fmla="*/ 0 w 138"/>
                <a:gd name="T15" fmla="*/ 0 h 502"/>
                <a:gd name="T16" fmla="*/ 0 w 138"/>
                <a:gd name="T17" fmla="*/ 0 h 502"/>
                <a:gd name="T18" fmla="*/ 0 w 138"/>
                <a:gd name="T19" fmla="*/ 0 h 502"/>
                <a:gd name="T20" fmla="*/ 0 w 138"/>
                <a:gd name="T21" fmla="*/ 0 h 502"/>
                <a:gd name="T22" fmla="*/ 0 w 138"/>
                <a:gd name="T23" fmla="*/ 0 h 502"/>
                <a:gd name="T24" fmla="*/ 0 w 138"/>
                <a:gd name="T25" fmla="*/ 0 h 502"/>
                <a:gd name="T26" fmla="*/ 0 w 138"/>
                <a:gd name="T27" fmla="*/ 0 h 502"/>
                <a:gd name="T28" fmla="*/ 0 w 138"/>
                <a:gd name="T29" fmla="*/ 0 h 502"/>
                <a:gd name="T30" fmla="*/ 0 w 138"/>
                <a:gd name="T31" fmla="*/ 0 h 502"/>
                <a:gd name="T32" fmla="*/ 0 w 138"/>
                <a:gd name="T33" fmla="*/ 0 h 502"/>
                <a:gd name="T34" fmla="*/ 0 w 138"/>
                <a:gd name="T35" fmla="*/ 0 h 502"/>
                <a:gd name="T36" fmla="*/ 0 w 138"/>
                <a:gd name="T37" fmla="*/ 0 h 50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38"/>
                <a:gd name="T58" fmla="*/ 0 h 502"/>
                <a:gd name="T59" fmla="*/ 138 w 138"/>
                <a:gd name="T60" fmla="*/ 502 h 50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71" name="Freeform 1236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0 w 104"/>
                <a:gd name="T1" fmla="*/ 0 h 353"/>
                <a:gd name="T2" fmla="*/ 0 w 104"/>
                <a:gd name="T3" fmla="*/ 0 h 353"/>
                <a:gd name="T4" fmla="*/ 0 w 104"/>
                <a:gd name="T5" fmla="*/ 0 h 353"/>
                <a:gd name="T6" fmla="*/ 0 w 104"/>
                <a:gd name="T7" fmla="*/ 0 h 353"/>
                <a:gd name="T8" fmla="*/ 0 w 104"/>
                <a:gd name="T9" fmla="*/ 0 h 353"/>
                <a:gd name="T10" fmla="*/ 0 w 104"/>
                <a:gd name="T11" fmla="*/ 0 h 353"/>
                <a:gd name="T12" fmla="*/ 0 w 104"/>
                <a:gd name="T13" fmla="*/ 0 h 353"/>
                <a:gd name="T14" fmla="*/ 0 w 104"/>
                <a:gd name="T15" fmla="*/ 0 h 353"/>
                <a:gd name="T16" fmla="*/ 0 w 104"/>
                <a:gd name="T17" fmla="*/ 0 h 353"/>
                <a:gd name="T18" fmla="*/ 0 w 104"/>
                <a:gd name="T19" fmla="*/ 0 h 353"/>
                <a:gd name="T20" fmla="*/ 0 w 104"/>
                <a:gd name="T21" fmla="*/ 0 h 353"/>
                <a:gd name="T22" fmla="*/ 0 w 104"/>
                <a:gd name="T23" fmla="*/ 0 h 353"/>
                <a:gd name="T24" fmla="*/ 0 w 104"/>
                <a:gd name="T25" fmla="*/ 0 h 353"/>
                <a:gd name="T26" fmla="*/ 0 w 104"/>
                <a:gd name="T27" fmla="*/ 0 h 353"/>
                <a:gd name="T28" fmla="*/ 0 w 104"/>
                <a:gd name="T29" fmla="*/ 0 h 353"/>
                <a:gd name="T30" fmla="*/ 0 w 104"/>
                <a:gd name="T31" fmla="*/ 0 h 353"/>
                <a:gd name="T32" fmla="*/ 0 w 104"/>
                <a:gd name="T33" fmla="*/ 0 h 353"/>
                <a:gd name="T34" fmla="*/ 0 w 104"/>
                <a:gd name="T35" fmla="*/ 0 h 353"/>
                <a:gd name="T36" fmla="*/ 0 w 104"/>
                <a:gd name="T37" fmla="*/ 0 h 35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04"/>
                <a:gd name="T58" fmla="*/ 0 h 353"/>
                <a:gd name="T59" fmla="*/ 104 w 104"/>
                <a:gd name="T60" fmla="*/ 353 h 35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72" name="Freeform 1237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0 w 72"/>
                <a:gd name="T1" fmla="*/ 0 h 204"/>
                <a:gd name="T2" fmla="*/ 0 w 72"/>
                <a:gd name="T3" fmla="*/ 0 h 204"/>
                <a:gd name="T4" fmla="*/ 0 w 72"/>
                <a:gd name="T5" fmla="*/ 0 h 204"/>
                <a:gd name="T6" fmla="*/ 0 w 72"/>
                <a:gd name="T7" fmla="*/ 0 h 204"/>
                <a:gd name="T8" fmla="*/ 0 w 72"/>
                <a:gd name="T9" fmla="*/ 0 h 204"/>
                <a:gd name="T10" fmla="*/ 0 w 72"/>
                <a:gd name="T11" fmla="*/ 0 h 204"/>
                <a:gd name="T12" fmla="*/ 0 w 72"/>
                <a:gd name="T13" fmla="*/ 0 h 204"/>
                <a:gd name="T14" fmla="*/ 0 w 72"/>
                <a:gd name="T15" fmla="*/ 0 h 204"/>
                <a:gd name="T16" fmla="*/ 0 w 72"/>
                <a:gd name="T17" fmla="*/ 0 h 204"/>
                <a:gd name="T18" fmla="*/ 0 w 72"/>
                <a:gd name="T19" fmla="*/ 0 h 204"/>
                <a:gd name="T20" fmla="*/ 0 w 72"/>
                <a:gd name="T21" fmla="*/ 0 h 204"/>
                <a:gd name="T22" fmla="*/ 0 w 72"/>
                <a:gd name="T23" fmla="*/ 0 h 204"/>
                <a:gd name="T24" fmla="*/ 0 w 72"/>
                <a:gd name="T25" fmla="*/ 0 h 204"/>
                <a:gd name="T26" fmla="*/ 0 w 72"/>
                <a:gd name="T27" fmla="*/ 0 h 204"/>
                <a:gd name="T28" fmla="*/ 0 w 72"/>
                <a:gd name="T29" fmla="*/ 0 h 204"/>
                <a:gd name="T30" fmla="*/ 0 w 72"/>
                <a:gd name="T31" fmla="*/ 0 h 204"/>
                <a:gd name="T32" fmla="*/ 0 w 72"/>
                <a:gd name="T33" fmla="*/ 0 h 204"/>
                <a:gd name="T34" fmla="*/ 0 w 72"/>
                <a:gd name="T35" fmla="*/ 0 h 204"/>
                <a:gd name="T36" fmla="*/ 0 w 72"/>
                <a:gd name="T37" fmla="*/ 0 h 20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04"/>
                <a:gd name="T59" fmla="*/ 72 w 72"/>
                <a:gd name="T60" fmla="*/ 204 h 20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73" name="Freeform 1238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0 w 104"/>
                <a:gd name="T1" fmla="*/ 0 h 104"/>
                <a:gd name="T2" fmla="*/ 0 w 104"/>
                <a:gd name="T3" fmla="*/ 0 h 104"/>
                <a:gd name="T4" fmla="*/ 0 w 104"/>
                <a:gd name="T5" fmla="*/ 0 h 104"/>
                <a:gd name="T6" fmla="*/ 0 w 104"/>
                <a:gd name="T7" fmla="*/ 0 h 104"/>
                <a:gd name="T8" fmla="*/ 0 w 104"/>
                <a:gd name="T9" fmla="*/ 0 h 104"/>
                <a:gd name="T10" fmla="*/ 0 w 104"/>
                <a:gd name="T11" fmla="*/ 0 h 104"/>
                <a:gd name="T12" fmla="*/ 0 w 104"/>
                <a:gd name="T13" fmla="*/ 0 h 104"/>
                <a:gd name="T14" fmla="*/ 0 w 104"/>
                <a:gd name="T15" fmla="*/ 0 h 104"/>
                <a:gd name="T16" fmla="*/ 0 w 104"/>
                <a:gd name="T17" fmla="*/ 0 h 104"/>
                <a:gd name="T18" fmla="*/ 0 w 104"/>
                <a:gd name="T19" fmla="*/ 0 h 104"/>
                <a:gd name="T20" fmla="*/ 0 w 104"/>
                <a:gd name="T21" fmla="*/ 0 h 104"/>
                <a:gd name="T22" fmla="*/ 0 w 104"/>
                <a:gd name="T23" fmla="*/ 0 h 104"/>
                <a:gd name="T24" fmla="*/ 0 w 104"/>
                <a:gd name="T25" fmla="*/ 0 h 104"/>
                <a:gd name="T26" fmla="*/ 0 w 104"/>
                <a:gd name="T27" fmla="*/ 0 h 104"/>
                <a:gd name="T28" fmla="*/ 0 w 104"/>
                <a:gd name="T29" fmla="*/ 0 h 104"/>
                <a:gd name="T30" fmla="*/ 0 w 104"/>
                <a:gd name="T31" fmla="*/ 0 h 104"/>
                <a:gd name="T32" fmla="*/ 0 w 104"/>
                <a:gd name="T33" fmla="*/ 0 h 104"/>
                <a:gd name="T34" fmla="*/ 0 w 104"/>
                <a:gd name="T35" fmla="*/ 0 h 104"/>
                <a:gd name="T36" fmla="*/ 0 w 104"/>
                <a:gd name="T37" fmla="*/ 0 h 104"/>
                <a:gd name="T38" fmla="*/ 0 w 104"/>
                <a:gd name="T39" fmla="*/ 0 h 104"/>
                <a:gd name="T40" fmla="*/ 0 w 104"/>
                <a:gd name="T41" fmla="*/ 0 h 104"/>
                <a:gd name="T42" fmla="*/ 0 w 104"/>
                <a:gd name="T43" fmla="*/ 0 h 104"/>
                <a:gd name="T44" fmla="*/ 0 w 104"/>
                <a:gd name="T45" fmla="*/ 0 h 104"/>
                <a:gd name="T46" fmla="*/ 0 w 104"/>
                <a:gd name="T47" fmla="*/ 0 h 104"/>
                <a:gd name="T48" fmla="*/ 0 w 104"/>
                <a:gd name="T49" fmla="*/ 0 h 104"/>
                <a:gd name="T50" fmla="*/ 0 w 104"/>
                <a:gd name="T51" fmla="*/ 0 h 104"/>
                <a:gd name="T52" fmla="*/ 0 w 104"/>
                <a:gd name="T53" fmla="*/ 0 h 104"/>
                <a:gd name="T54" fmla="*/ 0 w 104"/>
                <a:gd name="T55" fmla="*/ 0 h 104"/>
                <a:gd name="T56" fmla="*/ 0 w 104"/>
                <a:gd name="T57" fmla="*/ 0 h 104"/>
                <a:gd name="T58" fmla="*/ 0 w 104"/>
                <a:gd name="T59" fmla="*/ 0 h 104"/>
                <a:gd name="T60" fmla="*/ 0 w 104"/>
                <a:gd name="T61" fmla="*/ 0 h 104"/>
                <a:gd name="T62" fmla="*/ 0 w 104"/>
                <a:gd name="T63" fmla="*/ 0 h 104"/>
                <a:gd name="T64" fmla="*/ 0 w 104"/>
                <a:gd name="T65" fmla="*/ 0 h 10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4"/>
                <a:gd name="T100" fmla="*/ 0 h 104"/>
                <a:gd name="T101" fmla="*/ 104 w 104"/>
                <a:gd name="T102" fmla="*/ 104 h 10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74" name="Freeform 1239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75" name="Freeform 1240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76" name="Freeform 1241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0 w 148"/>
                <a:gd name="T1" fmla="*/ 0 h 712"/>
                <a:gd name="T2" fmla="*/ 0 w 148"/>
                <a:gd name="T3" fmla="*/ 0 h 712"/>
                <a:gd name="T4" fmla="*/ 0 w 148"/>
                <a:gd name="T5" fmla="*/ 0 h 712"/>
                <a:gd name="T6" fmla="*/ 0 w 148"/>
                <a:gd name="T7" fmla="*/ 0 h 712"/>
                <a:gd name="T8" fmla="*/ 0 w 148"/>
                <a:gd name="T9" fmla="*/ 0 h 712"/>
                <a:gd name="T10" fmla="*/ 0 w 148"/>
                <a:gd name="T11" fmla="*/ 0 h 712"/>
                <a:gd name="T12" fmla="*/ 0 w 148"/>
                <a:gd name="T13" fmla="*/ 0 h 712"/>
                <a:gd name="T14" fmla="*/ 0 w 148"/>
                <a:gd name="T15" fmla="*/ 0 h 712"/>
                <a:gd name="T16" fmla="*/ 0 w 148"/>
                <a:gd name="T17" fmla="*/ 0 h 712"/>
                <a:gd name="T18" fmla="*/ 0 w 148"/>
                <a:gd name="T19" fmla="*/ 0 h 712"/>
                <a:gd name="T20" fmla="*/ 0 w 148"/>
                <a:gd name="T21" fmla="*/ 0 h 712"/>
                <a:gd name="T22" fmla="*/ 0 w 148"/>
                <a:gd name="T23" fmla="*/ 0 h 712"/>
                <a:gd name="T24" fmla="*/ 0 w 148"/>
                <a:gd name="T25" fmla="*/ 0 h 712"/>
                <a:gd name="T26" fmla="*/ 0 w 148"/>
                <a:gd name="T27" fmla="*/ 0 h 712"/>
                <a:gd name="T28" fmla="*/ 0 w 148"/>
                <a:gd name="T29" fmla="*/ 0 h 712"/>
                <a:gd name="T30" fmla="*/ 0 w 148"/>
                <a:gd name="T31" fmla="*/ 0 h 712"/>
                <a:gd name="T32" fmla="*/ 0 w 148"/>
                <a:gd name="T33" fmla="*/ 0 h 712"/>
                <a:gd name="T34" fmla="*/ 0 w 148"/>
                <a:gd name="T35" fmla="*/ 0 h 712"/>
                <a:gd name="T36" fmla="*/ 0 w 148"/>
                <a:gd name="T37" fmla="*/ 0 h 712"/>
                <a:gd name="T38" fmla="*/ 0 w 148"/>
                <a:gd name="T39" fmla="*/ 0 h 712"/>
                <a:gd name="T40" fmla="*/ 0 w 148"/>
                <a:gd name="T41" fmla="*/ 0 h 712"/>
                <a:gd name="T42" fmla="*/ 0 w 148"/>
                <a:gd name="T43" fmla="*/ 0 h 712"/>
                <a:gd name="T44" fmla="*/ 0 w 148"/>
                <a:gd name="T45" fmla="*/ 0 h 712"/>
                <a:gd name="T46" fmla="*/ 0 w 148"/>
                <a:gd name="T47" fmla="*/ 0 h 712"/>
                <a:gd name="T48" fmla="*/ 0 w 148"/>
                <a:gd name="T49" fmla="*/ 0 h 712"/>
                <a:gd name="T50" fmla="*/ 0 w 148"/>
                <a:gd name="T51" fmla="*/ 0 h 71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48"/>
                <a:gd name="T79" fmla="*/ 0 h 712"/>
                <a:gd name="T80" fmla="*/ 148 w 148"/>
                <a:gd name="T81" fmla="*/ 712 h 71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77" name="Freeform 1242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0 w 201"/>
                <a:gd name="T1" fmla="*/ 0 h 795"/>
                <a:gd name="T2" fmla="*/ 0 w 201"/>
                <a:gd name="T3" fmla="*/ 0 h 795"/>
                <a:gd name="T4" fmla="*/ 0 w 201"/>
                <a:gd name="T5" fmla="*/ 0 h 795"/>
                <a:gd name="T6" fmla="*/ 0 w 201"/>
                <a:gd name="T7" fmla="*/ 0 h 795"/>
                <a:gd name="T8" fmla="*/ 0 w 201"/>
                <a:gd name="T9" fmla="*/ 0 h 795"/>
                <a:gd name="T10" fmla="*/ 0 w 201"/>
                <a:gd name="T11" fmla="*/ 0 h 795"/>
                <a:gd name="T12" fmla="*/ 0 w 201"/>
                <a:gd name="T13" fmla="*/ 0 h 795"/>
                <a:gd name="T14" fmla="*/ 0 w 201"/>
                <a:gd name="T15" fmla="*/ 0 h 795"/>
                <a:gd name="T16" fmla="*/ 0 w 201"/>
                <a:gd name="T17" fmla="*/ 0 h 795"/>
                <a:gd name="T18" fmla="*/ 0 w 201"/>
                <a:gd name="T19" fmla="*/ 0 h 795"/>
                <a:gd name="T20" fmla="*/ 0 w 201"/>
                <a:gd name="T21" fmla="*/ 0 h 795"/>
                <a:gd name="T22" fmla="*/ 0 w 201"/>
                <a:gd name="T23" fmla="*/ 0 h 795"/>
                <a:gd name="T24" fmla="*/ 0 w 201"/>
                <a:gd name="T25" fmla="*/ 0 h 795"/>
                <a:gd name="T26" fmla="*/ 0 w 201"/>
                <a:gd name="T27" fmla="*/ 0 h 795"/>
                <a:gd name="T28" fmla="*/ 0 w 201"/>
                <a:gd name="T29" fmla="*/ 0 h 795"/>
                <a:gd name="T30" fmla="*/ 0 w 201"/>
                <a:gd name="T31" fmla="*/ 0 h 795"/>
                <a:gd name="T32" fmla="*/ 0 w 201"/>
                <a:gd name="T33" fmla="*/ 0 h 795"/>
                <a:gd name="T34" fmla="*/ 0 w 201"/>
                <a:gd name="T35" fmla="*/ 0 h 795"/>
                <a:gd name="T36" fmla="*/ 0 w 201"/>
                <a:gd name="T37" fmla="*/ 0 h 79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1"/>
                <a:gd name="T58" fmla="*/ 0 h 795"/>
                <a:gd name="T59" fmla="*/ 201 w 201"/>
                <a:gd name="T60" fmla="*/ 795 h 79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78" name="Freeform 1243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0 w 129"/>
                <a:gd name="T1" fmla="*/ 0 h 622"/>
                <a:gd name="T2" fmla="*/ 0 w 129"/>
                <a:gd name="T3" fmla="*/ 0 h 622"/>
                <a:gd name="T4" fmla="*/ 0 w 129"/>
                <a:gd name="T5" fmla="*/ 0 h 622"/>
                <a:gd name="T6" fmla="*/ 0 w 129"/>
                <a:gd name="T7" fmla="*/ 0 h 622"/>
                <a:gd name="T8" fmla="*/ 0 w 129"/>
                <a:gd name="T9" fmla="*/ 0 h 622"/>
                <a:gd name="T10" fmla="*/ 0 w 129"/>
                <a:gd name="T11" fmla="*/ 0 h 622"/>
                <a:gd name="T12" fmla="*/ 0 w 129"/>
                <a:gd name="T13" fmla="*/ 0 h 622"/>
                <a:gd name="T14" fmla="*/ 0 w 129"/>
                <a:gd name="T15" fmla="*/ 0 h 622"/>
                <a:gd name="T16" fmla="*/ 0 w 129"/>
                <a:gd name="T17" fmla="*/ 0 h 622"/>
                <a:gd name="T18" fmla="*/ 0 w 129"/>
                <a:gd name="T19" fmla="*/ 0 h 622"/>
                <a:gd name="T20" fmla="*/ 0 w 129"/>
                <a:gd name="T21" fmla="*/ 0 h 622"/>
                <a:gd name="T22" fmla="*/ 0 w 129"/>
                <a:gd name="T23" fmla="*/ 0 h 622"/>
                <a:gd name="T24" fmla="*/ 0 w 129"/>
                <a:gd name="T25" fmla="*/ 0 h 622"/>
                <a:gd name="T26" fmla="*/ 0 w 129"/>
                <a:gd name="T27" fmla="*/ 0 h 622"/>
                <a:gd name="T28" fmla="*/ 0 w 129"/>
                <a:gd name="T29" fmla="*/ 0 h 622"/>
                <a:gd name="T30" fmla="*/ 0 w 129"/>
                <a:gd name="T31" fmla="*/ 0 h 622"/>
                <a:gd name="T32" fmla="*/ 0 w 129"/>
                <a:gd name="T33" fmla="*/ 0 h 622"/>
                <a:gd name="T34" fmla="*/ 0 w 129"/>
                <a:gd name="T35" fmla="*/ 0 h 622"/>
                <a:gd name="T36" fmla="*/ 0 w 129"/>
                <a:gd name="T37" fmla="*/ 0 h 622"/>
                <a:gd name="T38" fmla="*/ 0 w 129"/>
                <a:gd name="T39" fmla="*/ 0 h 622"/>
                <a:gd name="T40" fmla="*/ 0 w 129"/>
                <a:gd name="T41" fmla="*/ 0 h 622"/>
                <a:gd name="T42" fmla="*/ 0 w 129"/>
                <a:gd name="T43" fmla="*/ 0 h 622"/>
                <a:gd name="T44" fmla="*/ 0 w 129"/>
                <a:gd name="T45" fmla="*/ 0 h 622"/>
                <a:gd name="T46" fmla="*/ 0 w 129"/>
                <a:gd name="T47" fmla="*/ 0 h 622"/>
                <a:gd name="T48" fmla="*/ 0 w 129"/>
                <a:gd name="T49" fmla="*/ 0 h 622"/>
                <a:gd name="T50" fmla="*/ 0 w 129"/>
                <a:gd name="T51" fmla="*/ 0 h 62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9"/>
                <a:gd name="T79" fmla="*/ 0 h 622"/>
                <a:gd name="T80" fmla="*/ 129 w 129"/>
                <a:gd name="T81" fmla="*/ 622 h 62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79" name="Freeform 1244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0 w 110"/>
                <a:gd name="T1" fmla="*/ 0 h 531"/>
                <a:gd name="T2" fmla="*/ 0 w 110"/>
                <a:gd name="T3" fmla="*/ 0 h 531"/>
                <a:gd name="T4" fmla="*/ 0 w 110"/>
                <a:gd name="T5" fmla="*/ 0 h 531"/>
                <a:gd name="T6" fmla="*/ 0 w 110"/>
                <a:gd name="T7" fmla="*/ 0 h 531"/>
                <a:gd name="T8" fmla="*/ 0 w 110"/>
                <a:gd name="T9" fmla="*/ 0 h 531"/>
                <a:gd name="T10" fmla="*/ 0 w 110"/>
                <a:gd name="T11" fmla="*/ 0 h 531"/>
                <a:gd name="T12" fmla="*/ 0 w 110"/>
                <a:gd name="T13" fmla="*/ 0 h 531"/>
                <a:gd name="T14" fmla="*/ 0 w 110"/>
                <a:gd name="T15" fmla="*/ 0 h 531"/>
                <a:gd name="T16" fmla="*/ 0 w 110"/>
                <a:gd name="T17" fmla="*/ 0 h 531"/>
                <a:gd name="T18" fmla="*/ 0 w 110"/>
                <a:gd name="T19" fmla="*/ 0 h 531"/>
                <a:gd name="T20" fmla="*/ 0 w 110"/>
                <a:gd name="T21" fmla="*/ 0 h 531"/>
                <a:gd name="T22" fmla="*/ 0 w 110"/>
                <a:gd name="T23" fmla="*/ 0 h 531"/>
                <a:gd name="T24" fmla="*/ 0 w 110"/>
                <a:gd name="T25" fmla="*/ 0 h 531"/>
                <a:gd name="T26" fmla="*/ 0 w 110"/>
                <a:gd name="T27" fmla="*/ 0 h 531"/>
                <a:gd name="T28" fmla="*/ 0 w 110"/>
                <a:gd name="T29" fmla="*/ 0 h 531"/>
                <a:gd name="T30" fmla="*/ 0 w 110"/>
                <a:gd name="T31" fmla="*/ 0 h 531"/>
                <a:gd name="T32" fmla="*/ 0 w 110"/>
                <a:gd name="T33" fmla="*/ 0 h 531"/>
                <a:gd name="T34" fmla="*/ 0 w 110"/>
                <a:gd name="T35" fmla="*/ 0 h 531"/>
                <a:gd name="T36" fmla="*/ 0 w 110"/>
                <a:gd name="T37" fmla="*/ 0 h 531"/>
                <a:gd name="T38" fmla="*/ 0 w 110"/>
                <a:gd name="T39" fmla="*/ 0 h 531"/>
                <a:gd name="T40" fmla="*/ 0 w 110"/>
                <a:gd name="T41" fmla="*/ 0 h 531"/>
                <a:gd name="T42" fmla="*/ 0 w 110"/>
                <a:gd name="T43" fmla="*/ 0 h 531"/>
                <a:gd name="T44" fmla="*/ 0 w 110"/>
                <a:gd name="T45" fmla="*/ 0 h 531"/>
                <a:gd name="T46" fmla="*/ 0 w 110"/>
                <a:gd name="T47" fmla="*/ 0 h 531"/>
                <a:gd name="T48" fmla="*/ 0 w 110"/>
                <a:gd name="T49" fmla="*/ 0 h 531"/>
                <a:gd name="T50" fmla="*/ 0 w 110"/>
                <a:gd name="T51" fmla="*/ 0 h 53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10"/>
                <a:gd name="T79" fmla="*/ 0 h 531"/>
                <a:gd name="T80" fmla="*/ 110 w 110"/>
                <a:gd name="T81" fmla="*/ 531 h 53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80" name="Freeform 1245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0 w 92"/>
                <a:gd name="T1" fmla="*/ 0 h 438"/>
                <a:gd name="T2" fmla="*/ 0 w 92"/>
                <a:gd name="T3" fmla="*/ 0 h 438"/>
                <a:gd name="T4" fmla="*/ 0 w 92"/>
                <a:gd name="T5" fmla="*/ 0 h 438"/>
                <a:gd name="T6" fmla="*/ 0 w 92"/>
                <a:gd name="T7" fmla="*/ 0 h 438"/>
                <a:gd name="T8" fmla="*/ 0 w 92"/>
                <a:gd name="T9" fmla="*/ 0 h 438"/>
                <a:gd name="T10" fmla="*/ 0 w 92"/>
                <a:gd name="T11" fmla="*/ 0 h 438"/>
                <a:gd name="T12" fmla="*/ 0 w 92"/>
                <a:gd name="T13" fmla="*/ 0 h 438"/>
                <a:gd name="T14" fmla="*/ 0 w 92"/>
                <a:gd name="T15" fmla="*/ 0 h 438"/>
                <a:gd name="T16" fmla="*/ 0 w 92"/>
                <a:gd name="T17" fmla="*/ 0 h 438"/>
                <a:gd name="T18" fmla="*/ 0 w 92"/>
                <a:gd name="T19" fmla="*/ 0 h 438"/>
                <a:gd name="T20" fmla="*/ 0 w 92"/>
                <a:gd name="T21" fmla="*/ 0 h 438"/>
                <a:gd name="T22" fmla="*/ 0 w 92"/>
                <a:gd name="T23" fmla="*/ 0 h 438"/>
                <a:gd name="T24" fmla="*/ 0 w 92"/>
                <a:gd name="T25" fmla="*/ 0 h 438"/>
                <a:gd name="T26" fmla="*/ 0 w 92"/>
                <a:gd name="T27" fmla="*/ 0 h 438"/>
                <a:gd name="T28" fmla="*/ 0 w 92"/>
                <a:gd name="T29" fmla="*/ 0 h 438"/>
                <a:gd name="T30" fmla="*/ 0 w 92"/>
                <a:gd name="T31" fmla="*/ 0 h 438"/>
                <a:gd name="T32" fmla="*/ 0 w 92"/>
                <a:gd name="T33" fmla="*/ 0 h 438"/>
                <a:gd name="T34" fmla="*/ 0 w 92"/>
                <a:gd name="T35" fmla="*/ 0 h 438"/>
                <a:gd name="T36" fmla="*/ 0 w 92"/>
                <a:gd name="T37" fmla="*/ 0 h 438"/>
                <a:gd name="T38" fmla="*/ 0 w 92"/>
                <a:gd name="T39" fmla="*/ 0 h 438"/>
                <a:gd name="T40" fmla="*/ 0 w 92"/>
                <a:gd name="T41" fmla="*/ 0 h 438"/>
                <a:gd name="T42" fmla="*/ 0 w 92"/>
                <a:gd name="T43" fmla="*/ 0 h 438"/>
                <a:gd name="T44" fmla="*/ 0 w 92"/>
                <a:gd name="T45" fmla="*/ 0 h 438"/>
                <a:gd name="T46" fmla="*/ 0 w 92"/>
                <a:gd name="T47" fmla="*/ 0 h 438"/>
                <a:gd name="T48" fmla="*/ 0 w 92"/>
                <a:gd name="T49" fmla="*/ 0 h 438"/>
                <a:gd name="T50" fmla="*/ 0 w 92"/>
                <a:gd name="T51" fmla="*/ 0 h 43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92"/>
                <a:gd name="T79" fmla="*/ 0 h 438"/>
                <a:gd name="T80" fmla="*/ 92 w 92"/>
                <a:gd name="T81" fmla="*/ 438 h 43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81" name="Freeform 1246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0 w 73"/>
                <a:gd name="T1" fmla="*/ 0 h 347"/>
                <a:gd name="T2" fmla="*/ 0 w 73"/>
                <a:gd name="T3" fmla="*/ 0 h 347"/>
                <a:gd name="T4" fmla="*/ 0 w 73"/>
                <a:gd name="T5" fmla="*/ 0 h 347"/>
                <a:gd name="T6" fmla="*/ 0 w 73"/>
                <a:gd name="T7" fmla="*/ 0 h 347"/>
                <a:gd name="T8" fmla="*/ 0 w 73"/>
                <a:gd name="T9" fmla="*/ 0 h 347"/>
                <a:gd name="T10" fmla="*/ 0 w 73"/>
                <a:gd name="T11" fmla="*/ 0 h 347"/>
                <a:gd name="T12" fmla="*/ 0 w 73"/>
                <a:gd name="T13" fmla="*/ 0 h 347"/>
                <a:gd name="T14" fmla="*/ 0 w 73"/>
                <a:gd name="T15" fmla="*/ 0 h 347"/>
                <a:gd name="T16" fmla="*/ 0 w 73"/>
                <a:gd name="T17" fmla="*/ 0 h 347"/>
                <a:gd name="T18" fmla="*/ 0 w 73"/>
                <a:gd name="T19" fmla="*/ 0 h 347"/>
                <a:gd name="T20" fmla="*/ 0 w 73"/>
                <a:gd name="T21" fmla="*/ 0 h 347"/>
                <a:gd name="T22" fmla="*/ 0 w 73"/>
                <a:gd name="T23" fmla="*/ 0 h 347"/>
                <a:gd name="T24" fmla="*/ 0 w 73"/>
                <a:gd name="T25" fmla="*/ 0 h 347"/>
                <a:gd name="T26" fmla="*/ 0 w 73"/>
                <a:gd name="T27" fmla="*/ 0 h 347"/>
                <a:gd name="T28" fmla="*/ 0 w 73"/>
                <a:gd name="T29" fmla="*/ 0 h 347"/>
                <a:gd name="T30" fmla="*/ 0 w 73"/>
                <a:gd name="T31" fmla="*/ 0 h 347"/>
                <a:gd name="T32" fmla="*/ 0 w 73"/>
                <a:gd name="T33" fmla="*/ 0 h 347"/>
                <a:gd name="T34" fmla="*/ 0 w 73"/>
                <a:gd name="T35" fmla="*/ 0 h 347"/>
                <a:gd name="T36" fmla="*/ 0 w 73"/>
                <a:gd name="T37" fmla="*/ 0 h 347"/>
                <a:gd name="T38" fmla="*/ 0 w 73"/>
                <a:gd name="T39" fmla="*/ 0 h 347"/>
                <a:gd name="T40" fmla="*/ 0 w 73"/>
                <a:gd name="T41" fmla="*/ 0 h 347"/>
                <a:gd name="T42" fmla="*/ 0 w 73"/>
                <a:gd name="T43" fmla="*/ 0 h 347"/>
                <a:gd name="T44" fmla="*/ 0 w 73"/>
                <a:gd name="T45" fmla="*/ 0 h 347"/>
                <a:gd name="T46" fmla="*/ 0 w 73"/>
                <a:gd name="T47" fmla="*/ 0 h 347"/>
                <a:gd name="T48" fmla="*/ 0 w 73"/>
                <a:gd name="T49" fmla="*/ 0 h 347"/>
                <a:gd name="T50" fmla="*/ 0 w 73"/>
                <a:gd name="T51" fmla="*/ 0 h 34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73"/>
                <a:gd name="T79" fmla="*/ 0 h 347"/>
                <a:gd name="T80" fmla="*/ 73 w 73"/>
                <a:gd name="T81" fmla="*/ 347 h 34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82" name="Freeform 1247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0 w 52"/>
                <a:gd name="T1" fmla="*/ 0 h 256"/>
                <a:gd name="T2" fmla="*/ 0 w 52"/>
                <a:gd name="T3" fmla="*/ 0 h 256"/>
                <a:gd name="T4" fmla="*/ 0 w 52"/>
                <a:gd name="T5" fmla="*/ 0 h 256"/>
                <a:gd name="T6" fmla="*/ 0 w 52"/>
                <a:gd name="T7" fmla="*/ 0 h 256"/>
                <a:gd name="T8" fmla="*/ 0 w 52"/>
                <a:gd name="T9" fmla="*/ 0 h 256"/>
                <a:gd name="T10" fmla="*/ 0 w 52"/>
                <a:gd name="T11" fmla="*/ 0 h 256"/>
                <a:gd name="T12" fmla="*/ 0 w 52"/>
                <a:gd name="T13" fmla="*/ 0 h 256"/>
                <a:gd name="T14" fmla="*/ 0 w 52"/>
                <a:gd name="T15" fmla="*/ 0 h 256"/>
                <a:gd name="T16" fmla="*/ 0 w 52"/>
                <a:gd name="T17" fmla="*/ 0 h 256"/>
                <a:gd name="T18" fmla="*/ 0 w 52"/>
                <a:gd name="T19" fmla="*/ 0 h 256"/>
                <a:gd name="T20" fmla="*/ 0 w 52"/>
                <a:gd name="T21" fmla="*/ 0 h 256"/>
                <a:gd name="T22" fmla="*/ 0 w 52"/>
                <a:gd name="T23" fmla="*/ 0 h 256"/>
                <a:gd name="T24" fmla="*/ 0 w 52"/>
                <a:gd name="T25" fmla="*/ 0 h 256"/>
                <a:gd name="T26" fmla="*/ 0 w 52"/>
                <a:gd name="T27" fmla="*/ 0 h 256"/>
                <a:gd name="T28" fmla="*/ 0 w 52"/>
                <a:gd name="T29" fmla="*/ 0 h 256"/>
                <a:gd name="T30" fmla="*/ 0 w 52"/>
                <a:gd name="T31" fmla="*/ 0 h 256"/>
                <a:gd name="T32" fmla="*/ 0 w 52"/>
                <a:gd name="T33" fmla="*/ 0 h 256"/>
                <a:gd name="T34" fmla="*/ 0 w 52"/>
                <a:gd name="T35" fmla="*/ 0 h 256"/>
                <a:gd name="T36" fmla="*/ 0 w 52"/>
                <a:gd name="T37" fmla="*/ 0 h 256"/>
                <a:gd name="T38" fmla="*/ 0 w 52"/>
                <a:gd name="T39" fmla="*/ 0 h 256"/>
                <a:gd name="T40" fmla="*/ 0 w 52"/>
                <a:gd name="T41" fmla="*/ 0 h 256"/>
                <a:gd name="T42" fmla="*/ 0 w 52"/>
                <a:gd name="T43" fmla="*/ 0 h 256"/>
                <a:gd name="T44" fmla="*/ 0 w 52"/>
                <a:gd name="T45" fmla="*/ 0 h 256"/>
                <a:gd name="T46" fmla="*/ 0 w 52"/>
                <a:gd name="T47" fmla="*/ 0 h 256"/>
                <a:gd name="T48" fmla="*/ 0 w 52"/>
                <a:gd name="T49" fmla="*/ 0 h 256"/>
                <a:gd name="T50" fmla="*/ 0 w 52"/>
                <a:gd name="T51" fmla="*/ 0 h 25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2"/>
                <a:gd name="T79" fmla="*/ 0 h 256"/>
                <a:gd name="T80" fmla="*/ 52 w 52"/>
                <a:gd name="T81" fmla="*/ 256 h 25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83" name="Freeform 1248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0 w 176"/>
                <a:gd name="T1" fmla="*/ 0 h 693"/>
                <a:gd name="T2" fmla="*/ 0 w 176"/>
                <a:gd name="T3" fmla="*/ 0 h 693"/>
                <a:gd name="T4" fmla="*/ 0 w 176"/>
                <a:gd name="T5" fmla="*/ 0 h 693"/>
                <a:gd name="T6" fmla="*/ 0 w 176"/>
                <a:gd name="T7" fmla="*/ 0 h 693"/>
                <a:gd name="T8" fmla="*/ 0 w 176"/>
                <a:gd name="T9" fmla="*/ 0 h 693"/>
                <a:gd name="T10" fmla="*/ 0 w 176"/>
                <a:gd name="T11" fmla="*/ 0 h 693"/>
                <a:gd name="T12" fmla="*/ 0 w 176"/>
                <a:gd name="T13" fmla="*/ 0 h 693"/>
                <a:gd name="T14" fmla="*/ 0 w 176"/>
                <a:gd name="T15" fmla="*/ 0 h 693"/>
                <a:gd name="T16" fmla="*/ 0 w 176"/>
                <a:gd name="T17" fmla="*/ 0 h 693"/>
                <a:gd name="T18" fmla="*/ 0 w 176"/>
                <a:gd name="T19" fmla="*/ 0 h 693"/>
                <a:gd name="T20" fmla="*/ 0 w 176"/>
                <a:gd name="T21" fmla="*/ 0 h 693"/>
                <a:gd name="T22" fmla="*/ 0 w 176"/>
                <a:gd name="T23" fmla="*/ 0 h 693"/>
                <a:gd name="T24" fmla="*/ 0 w 176"/>
                <a:gd name="T25" fmla="*/ 0 h 693"/>
                <a:gd name="T26" fmla="*/ 0 w 176"/>
                <a:gd name="T27" fmla="*/ 0 h 693"/>
                <a:gd name="T28" fmla="*/ 0 w 176"/>
                <a:gd name="T29" fmla="*/ 0 h 693"/>
                <a:gd name="T30" fmla="*/ 0 w 176"/>
                <a:gd name="T31" fmla="*/ 0 h 693"/>
                <a:gd name="T32" fmla="*/ 0 w 176"/>
                <a:gd name="T33" fmla="*/ 0 h 693"/>
                <a:gd name="T34" fmla="*/ 0 w 176"/>
                <a:gd name="T35" fmla="*/ 0 h 693"/>
                <a:gd name="T36" fmla="*/ 0 w 176"/>
                <a:gd name="T37" fmla="*/ 0 h 69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76"/>
                <a:gd name="T58" fmla="*/ 0 h 693"/>
                <a:gd name="T59" fmla="*/ 176 w 176"/>
                <a:gd name="T60" fmla="*/ 693 h 69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84" name="Freeform 1249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0 w 149"/>
                <a:gd name="T1" fmla="*/ 0 h 592"/>
                <a:gd name="T2" fmla="*/ 0 w 149"/>
                <a:gd name="T3" fmla="*/ 0 h 592"/>
                <a:gd name="T4" fmla="*/ 0 w 149"/>
                <a:gd name="T5" fmla="*/ 0 h 592"/>
                <a:gd name="T6" fmla="*/ 0 w 149"/>
                <a:gd name="T7" fmla="*/ 0 h 592"/>
                <a:gd name="T8" fmla="*/ 0 w 149"/>
                <a:gd name="T9" fmla="*/ 0 h 592"/>
                <a:gd name="T10" fmla="*/ 0 w 149"/>
                <a:gd name="T11" fmla="*/ 0 h 592"/>
                <a:gd name="T12" fmla="*/ 0 w 149"/>
                <a:gd name="T13" fmla="*/ 0 h 592"/>
                <a:gd name="T14" fmla="*/ 0 w 149"/>
                <a:gd name="T15" fmla="*/ 0 h 592"/>
                <a:gd name="T16" fmla="*/ 0 w 149"/>
                <a:gd name="T17" fmla="*/ 0 h 592"/>
                <a:gd name="T18" fmla="*/ 0 w 149"/>
                <a:gd name="T19" fmla="*/ 0 h 592"/>
                <a:gd name="T20" fmla="*/ 0 w 149"/>
                <a:gd name="T21" fmla="*/ 0 h 592"/>
                <a:gd name="T22" fmla="*/ 0 w 149"/>
                <a:gd name="T23" fmla="*/ 0 h 592"/>
                <a:gd name="T24" fmla="*/ 0 w 149"/>
                <a:gd name="T25" fmla="*/ 0 h 592"/>
                <a:gd name="T26" fmla="*/ 0 w 149"/>
                <a:gd name="T27" fmla="*/ 0 h 592"/>
                <a:gd name="T28" fmla="*/ 0 w 149"/>
                <a:gd name="T29" fmla="*/ 0 h 592"/>
                <a:gd name="T30" fmla="*/ 0 w 149"/>
                <a:gd name="T31" fmla="*/ 0 h 592"/>
                <a:gd name="T32" fmla="*/ 0 w 149"/>
                <a:gd name="T33" fmla="*/ 0 h 592"/>
                <a:gd name="T34" fmla="*/ 0 w 149"/>
                <a:gd name="T35" fmla="*/ 0 h 592"/>
                <a:gd name="T36" fmla="*/ 0 w 149"/>
                <a:gd name="T37" fmla="*/ 0 h 59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9"/>
                <a:gd name="T58" fmla="*/ 0 h 592"/>
                <a:gd name="T59" fmla="*/ 149 w 149"/>
                <a:gd name="T60" fmla="*/ 592 h 59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85" name="Freeform 1250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0 w 124"/>
                <a:gd name="T1" fmla="*/ 0 h 490"/>
                <a:gd name="T2" fmla="*/ 0 w 124"/>
                <a:gd name="T3" fmla="*/ 0 h 490"/>
                <a:gd name="T4" fmla="*/ 0 w 124"/>
                <a:gd name="T5" fmla="*/ 0 h 490"/>
                <a:gd name="T6" fmla="*/ 0 w 124"/>
                <a:gd name="T7" fmla="*/ 0 h 490"/>
                <a:gd name="T8" fmla="*/ 0 w 124"/>
                <a:gd name="T9" fmla="*/ 0 h 490"/>
                <a:gd name="T10" fmla="*/ 0 w 124"/>
                <a:gd name="T11" fmla="*/ 0 h 490"/>
                <a:gd name="T12" fmla="*/ 0 w 124"/>
                <a:gd name="T13" fmla="*/ 0 h 490"/>
                <a:gd name="T14" fmla="*/ 0 w 124"/>
                <a:gd name="T15" fmla="*/ 0 h 490"/>
                <a:gd name="T16" fmla="*/ 0 w 124"/>
                <a:gd name="T17" fmla="*/ 0 h 490"/>
                <a:gd name="T18" fmla="*/ 0 w 124"/>
                <a:gd name="T19" fmla="*/ 0 h 490"/>
                <a:gd name="T20" fmla="*/ 0 w 124"/>
                <a:gd name="T21" fmla="*/ 0 h 490"/>
                <a:gd name="T22" fmla="*/ 0 w 124"/>
                <a:gd name="T23" fmla="*/ 0 h 490"/>
                <a:gd name="T24" fmla="*/ 0 w 124"/>
                <a:gd name="T25" fmla="*/ 0 h 490"/>
                <a:gd name="T26" fmla="*/ 0 w 124"/>
                <a:gd name="T27" fmla="*/ 0 h 490"/>
                <a:gd name="T28" fmla="*/ 0 w 124"/>
                <a:gd name="T29" fmla="*/ 0 h 490"/>
                <a:gd name="T30" fmla="*/ 0 w 124"/>
                <a:gd name="T31" fmla="*/ 0 h 490"/>
                <a:gd name="T32" fmla="*/ 0 w 124"/>
                <a:gd name="T33" fmla="*/ 0 h 490"/>
                <a:gd name="T34" fmla="*/ 0 w 124"/>
                <a:gd name="T35" fmla="*/ 0 h 490"/>
                <a:gd name="T36" fmla="*/ 0 w 124"/>
                <a:gd name="T37" fmla="*/ 0 h 49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4"/>
                <a:gd name="T58" fmla="*/ 0 h 490"/>
                <a:gd name="T59" fmla="*/ 124 w 124"/>
                <a:gd name="T60" fmla="*/ 490 h 49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86" name="Freeform 1251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0 w 99"/>
                <a:gd name="T1" fmla="*/ 0 h 389"/>
                <a:gd name="T2" fmla="*/ 0 w 99"/>
                <a:gd name="T3" fmla="*/ 0 h 389"/>
                <a:gd name="T4" fmla="*/ 0 w 99"/>
                <a:gd name="T5" fmla="*/ 0 h 389"/>
                <a:gd name="T6" fmla="*/ 0 w 99"/>
                <a:gd name="T7" fmla="*/ 0 h 389"/>
                <a:gd name="T8" fmla="*/ 0 w 99"/>
                <a:gd name="T9" fmla="*/ 0 h 389"/>
                <a:gd name="T10" fmla="*/ 0 w 99"/>
                <a:gd name="T11" fmla="*/ 0 h 389"/>
                <a:gd name="T12" fmla="*/ 0 w 99"/>
                <a:gd name="T13" fmla="*/ 0 h 389"/>
                <a:gd name="T14" fmla="*/ 0 w 99"/>
                <a:gd name="T15" fmla="*/ 0 h 389"/>
                <a:gd name="T16" fmla="*/ 0 w 99"/>
                <a:gd name="T17" fmla="*/ 0 h 389"/>
                <a:gd name="T18" fmla="*/ 0 w 99"/>
                <a:gd name="T19" fmla="*/ 0 h 389"/>
                <a:gd name="T20" fmla="*/ 0 w 99"/>
                <a:gd name="T21" fmla="*/ 0 h 389"/>
                <a:gd name="T22" fmla="*/ 0 w 99"/>
                <a:gd name="T23" fmla="*/ 0 h 389"/>
                <a:gd name="T24" fmla="*/ 0 w 99"/>
                <a:gd name="T25" fmla="*/ 0 h 389"/>
                <a:gd name="T26" fmla="*/ 0 w 99"/>
                <a:gd name="T27" fmla="*/ 0 h 389"/>
                <a:gd name="T28" fmla="*/ 0 w 99"/>
                <a:gd name="T29" fmla="*/ 0 h 389"/>
                <a:gd name="T30" fmla="*/ 0 w 99"/>
                <a:gd name="T31" fmla="*/ 0 h 389"/>
                <a:gd name="T32" fmla="*/ 0 w 99"/>
                <a:gd name="T33" fmla="*/ 0 h 389"/>
                <a:gd name="T34" fmla="*/ 0 w 99"/>
                <a:gd name="T35" fmla="*/ 0 h 389"/>
                <a:gd name="T36" fmla="*/ 0 w 99"/>
                <a:gd name="T37" fmla="*/ 0 h 38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9"/>
                <a:gd name="T58" fmla="*/ 0 h 389"/>
                <a:gd name="T59" fmla="*/ 99 w 99"/>
                <a:gd name="T60" fmla="*/ 389 h 38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87" name="Freeform 1252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0 w 72"/>
                <a:gd name="T1" fmla="*/ 0 h 287"/>
                <a:gd name="T2" fmla="*/ 0 w 72"/>
                <a:gd name="T3" fmla="*/ 0 h 287"/>
                <a:gd name="T4" fmla="*/ 0 w 72"/>
                <a:gd name="T5" fmla="*/ 0 h 287"/>
                <a:gd name="T6" fmla="*/ 0 w 72"/>
                <a:gd name="T7" fmla="*/ 0 h 287"/>
                <a:gd name="T8" fmla="*/ 0 w 72"/>
                <a:gd name="T9" fmla="*/ 0 h 287"/>
                <a:gd name="T10" fmla="*/ 0 w 72"/>
                <a:gd name="T11" fmla="*/ 0 h 287"/>
                <a:gd name="T12" fmla="*/ 0 w 72"/>
                <a:gd name="T13" fmla="*/ 0 h 287"/>
                <a:gd name="T14" fmla="*/ 0 w 72"/>
                <a:gd name="T15" fmla="*/ 0 h 287"/>
                <a:gd name="T16" fmla="*/ 0 w 72"/>
                <a:gd name="T17" fmla="*/ 0 h 287"/>
                <a:gd name="T18" fmla="*/ 0 w 72"/>
                <a:gd name="T19" fmla="*/ 0 h 287"/>
                <a:gd name="T20" fmla="*/ 0 w 72"/>
                <a:gd name="T21" fmla="*/ 0 h 287"/>
                <a:gd name="T22" fmla="*/ 0 w 72"/>
                <a:gd name="T23" fmla="*/ 0 h 287"/>
                <a:gd name="T24" fmla="*/ 0 w 72"/>
                <a:gd name="T25" fmla="*/ 0 h 287"/>
                <a:gd name="T26" fmla="*/ 0 w 72"/>
                <a:gd name="T27" fmla="*/ 0 h 287"/>
                <a:gd name="T28" fmla="*/ 0 w 72"/>
                <a:gd name="T29" fmla="*/ 0 h 287"/>
                <a:gd name="T30" fmla="*/ 0 w 72"/>
                <a:gd name="T31" fmla="*/ 0 h 287"/>
                <a:gd name="T32" fmla="*/ 0 w 72"/>
                <a:gd name="T33" fmla="*/ 0 h 287"/>
                <a:gd name="T34" fmla="*/ 0 w 72"/>
                <a:gd name="T35" fmla="*/ 0 h 287"/>
                <a:gd name="T36" fmla="*/ 0 w 72"/>
                <a:gd name="T37" fmla="*/ 0 h 28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87"/>
                <a:gd name="T59" fmla="*/ 72 w 72"/>
                <a:gd name="T60" fmla="*/ 287 h 28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88" name="Rectangle 1253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02789" name="Freeform 1254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0 w 354"/>
                <a:gd name="T1" fmla="*/ 0 h 418"/>
                <a:gd name="T2" fmla="*/ 0 w 354"/>
                <a:gd name="T3" fmla="*/ 0 h 418"/>
                <a:gd name="T4" fmla="*/ 0 w 354"/>
                <a:gd name="T5" fmla="*/ 0 h 418"/>
                <a:gd name="T6" fmla="*/ 0 w 354"/>
                <a:gd name="T7" fmla="*/ 0 h 418"/>
                <a:gd name="T8" fmla="*/ 0 w 354"/>
                <a:gd name="T9" fmla="*/ 0 h 418"/>
                <a:gd name="T10" fmla="*/ 0 w 354"/>
                <a:gd name="T11" fmla="*/ 0 h 418"/>
                <a:gd name="T12" fmla="*/ 0 w 354"/>
                <a:gd name="T13" fmla="*/ 0 h 418"/>
                <a:gd name="T14" fmla="*/ 0 w 354"/>
                <a:gd name="T15" fmla="*/ 0 h 418"/>
                <a:gd name="T16" fmla="*/ 0 w 354"/>
                <a:gd name="T17" fmla="*/ 0 h 418"/>
                <a:gd name="T18" fmla="*/ 0 w 354"/>
                <a:gd name="T19" fmla="*/ 0 h 418"/>
                <a:gd name="T20" fmla="*/ 0 w 354"/>
                <a:gd name="T21" fmla="*/ 0 h 418"/>
                <a:gd name="T22" fmla="*/ 0 w 354"/>
                <a:gd name="T23" fmla="*/ 0 h 418"/>
                <a:gd name="T24" fmla="*/ 0 w 354"/>
                <a:gd name="T25" fmla="*/ 0 h 418"/>
                <a:gd name="T26" fmla="*/ 0 w 354"/>
                <a:gd name="T27" fmla="*/ 0 h 418"/>
                <a:gd name="T28" fmla="*/ 0 w 354"/>
                <a:gd name="T29" fmla="*/ 0 h 418"/>
                <a:gd name="T30" fmla="*/ 0 w 354"/>
                <a:gd name="T31" fmla="*/ 0 h 418"/>
                <a:gd name="T32" fmla="*/ 0 w 354"/>
                <a:gd name="T33" fmla="*/ 0 h 418"/>
                <a:gd name="T34" fmla="*/ 0 w 354"/>
                <a:gd name="T35" fmla="*/ 0 h 418"/>
                <a:gd name="T36" fmla="*/ 0 w 354"/>
                <a:gd name="T37" fmla="*/ 0 h 418"/>
                <a:gd name="T38" fmla="*/ 0 w 354"/>
                <a:gd name="T39" fmla="*/ 0 h 418"/>
                <a:gd name="T40" fmla="*/ 0 w 354"/>
                <a:gd name="T41" fmla="*/ 0 h 418"/>
                <a:gd name="T42" fmla="*/ 0 w 354"/>
                <a:gd name="T43" fmla="*/ 0 h 418"/>
                <a:gd name="T44" fmla="*/ 0 w 354"/>
                <a:gd name="T45" fmla="*/ 0 h 418"/>
                <a:gd name="T46" fmla="*/ 0 w 354"/>
                <a:gd name="T47" fmla="*/ 0 h 418"/>
                <a:gd name="T48" fmla="*/ 0 w 354"/>
                <a:gd name="T49" fmla="*/ 0 h 418"/>
                <a:gd name="T50" fmla="*/ 0 w 354"/>
                <a:gd name="T51" fmla="*/ 0 h 418"/>
                <a:gd name="T52" fmla="*/ 0 w 354"/>
                <a:gd name="T53" fmla="*/ 0 h 418"/>
                <a:gd name="T54" fmla="*/ 0 w 354"/>
                <a:gd name="T55" fmla="*/ 0 h 418"/>
                <a:gd name="T56" fmla="*/ 0 w 354"/>
                <a:gd name="T57" fmla="*/ 0 h 418"/>
                <a:gd name="T58" fmla="*/ 0 w 354"/>
                <a:gd name="T59" fmla="*/ 0 h 418"/>
                <a:gd name="T60" fmla="*/ 0 w 354"/>
                <a:gd name="T61" fmla="*/ 0 h 418"/>
                <a:gd name="T62" fmla="*/ 0 w 354"/>
                <a:gd name="T63" fmla="*/ 0 h 418"/>
                <a:gd name="T64" fmla="*/ 0 w 354"/>
                <a:gd name="T65" fmla="*/ 0 h 418"/>
                <a:gd name="T66" fmla="*/ 0 w 354"/>
                <a:gd name="T67" fmla="*/ 0 h 418"/>
                <a:gd name="T68" fmla="*/ 0 w 354"/>
                <a:gd name="T69" fmla="*/ 0 h 418"/>
                <a:gd name="T70" fmla="*/ 0 w 354"/>
                <a:gd name="T71" fmla="*/ 0 h 418"/>
                <a:gd name="T72" fmla="*/ 0 w 354"/>
                <a:gd name="T73" fmla="*/ 0 h 418"/>
                <a:gd name="T74" fmla="*/ 0 w 354"/>
                <a:gd name="T75" fmla="*/ 0 h 418"/>
                <a:gd name="T76" fmla="*/ 0 w 354"/>
                <a:gd name="T77" fmla="*/ 0 h 418"/>
                <a:gd name="T78" fmla="*/ 0 w 354"/>
                <a:gd name="T79" fmla="*/ 0 h 418"/>
                <a:gd name="T80" fmla="*/ 0 w 354"/>
                <a:gd name="T81" fmla="*/ 0 h 418"/>
                <a:gd name="T82" fmla="*/ 0 w 354"/>
                <a:gd name="T83" fmla="*/ 0 h 418"/>
                <a:gd name="T84" fmla="*/ 0 w 354"/>
                <a:gd name="T85" fmla="*/ 0 h 418"/>
                <a:gd name="T86" fmla="*/ 0 w 354"/>
                <a:gd name="T87" fmla="*/ 0 h 418"/>
                <a:gd name="T88" fmla="*/ 0 w 354"/>
                <a:gd name="T89" fmla="*/ 0 h 418"/>
                <a:gd name="T90" fmla="*/ 0 w 354"/>
                <a:gd name="T91" fmla="*/ 0 h 418"/>
                <a:gd name="T92" fmla="*/ 0 w 354"/>
                <a:gd name="T93" fmla="*/ 0 h 418"/>
                <a:gd name="T94" fmla="*/ 0 w 354"/>
                <a:gd name="T95" fmla="*/ 0 h 418"/>
                <a:gd name="T96" fmla="*/ 0 w 354"/>
                <a:gd name="T97" fmla="*/ 0 h 41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54"/>
                <a:gd name="T148" fmla="*/ 0 h 418"/>
                <a:gd name="T149" fmla="*/ 354 w 354"/>
                <a:gd name="T150" fmla="*/ 418 h 41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90" name="Freeform 1255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91" name="Freeform 1256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92" name="Freeform 1257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0 h 868"/>
                <a:gd name="T4" fmla="*/ 0 w 469"/>
                <a:gd name="T5" fmla="*/ 0 h 868"/>
                <a:gd name="T6" fmla="*/ 0 w 469"/>
                <a:gd name="T7" fmla="*/ 0 h 868"/>
                <a:gd name="T8" fmla="*/ 0 w 469"/>
                <a:gd name="T9" fmla="*/ 0 h 868"/>
                <a:gd name="T10" fmla="*/ 0 w 469"/>
                <a:gd name="T11" fmla="*/ 0 h 868"/>
                <a:gd name="T12" fmla="*/ 0 w 469"/>
                <a:gd name="T13" fmla="*/ 0 h 868"/>
                <a:gd name="T14" fmla="*/ 0 w 469"/>
                <a:gd name="T15" fmla="*/ 0 h 868"/>
                <a:gd name="T16" fmla="*/ 0 w 469"/>
                <a:gd name="T17" fmla="*/ 0 h 868"/>
                <a:gd name="T18" fmla="*/ 0 w 469"/>
                <a:gd name="T19" fmla="*/ 0 h 868"/>
                <a:gd name="T20" fmla="*/ 0 w 469"/>
                <a:gd name="T21" fmla="*/ 0 h 868"/>
                <a:gd name="T22" fmla="*/ 0 w 469"/>
                <a:gd name="T23" fmla="*/ 0 h 868"/>
                <a:gd name="T24" fmla="*/ 0 w 469"/>
                <a:gd name="T25" fmla="*/ 0 h 868"/>
                <a:gd name="T26" fmla="*/ 0 w 469"/>
                <a:gd name="T27" fmla="*/ 0 h 868"/>
                <a:gd name="T28" fmla="*/ 0 w 469"/>
                <a:gd name="T29" fmla="*/ 0 h 868"/>
                <a:gd name="T30" fmla="*/ 0 w 469"/>
                <a:gd name="T31" fmla="*/ 0 h 868"/>
                <a:gd name="T32" fmla="*/ 0 w 469"/>
                <a:gd name="T33" fmla="*/ 0 h 868"/>
                <a:gd name="T34" fmla="*/ 0 w 469"/>
                <a:gd name="T35" fmla="*/ 0 h 86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69"/>
                <a:gd name="T55" fmla="*/ 0 h 868"/>
                <a:gd name="T56" fmla="*/ 469 w 469"/>
                <a:gd name="T57" fmla="*/ 868 h 86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93" name="Freeform 1258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0 h 118"/>
                <a:gd name="T2" fmla="*/ 0 w 604"/>
                <a:gd name="T3" fmla="*/ 0 h 118"/>
                <a:gd name="T4" fmla="*/ 0 w 604"/>
                <a:gd name="T5" fmla="*/ 0 h 118"/>
                <a:gd name="T6" fmla="*/ 0 w 604"/>
                <a:gd name="T7" fmla="*/ 0 h 118"/>
                <a:gd name="T8" fmla="*/ 0 w 604"/>
                <a:gd name="T9" fmla="*/ 0 h 118"/>
                <a:gd name="T10" fmla="*/ 0 w 604"/>
                <a:gd name="T11" fmla="*/ 0 h 118"/>
                <a:gd name="T12" fmla="*/ 0 w 604"/>
                <a:gd name="T13" fmla="*/ 0 h 118"/>
                <a:gd name="T14" fmla="*/ 0 w 604"/>
                <a:gd name="T15" fmla="*/ 0 h 118"/>
                <a:gd name="T16" fmla="*/ 0 w 604"/>
                <a:gd name="T17" fmla="*/ 0 h 118"/>
                <a:gd name="T18" fmla="*/ 0 w 604"/>
                <a:gd name="T19" fmla="*/ 0 h 118"/>
                <a:gd name="T20" fmla="*/ 0 w 604"/>
                <a:gd name="T21" fmla="*/ 0 h 118"/>
                <a:gd name="T22" fmla="*/ 0 w 604"/>
                <a:gd name="T23" fmla="*/ 0 h 118"/>
                <a:gd name="T24" fmla="*/ 0 w 604"/>
                <a:gd name="T25" fmla="*/ 0 h 118"/>
                <a:gd name="T26" fmla="*/ 0 w 604"/>
                <a:gd name="T27" fmla="*/ 0 h 118"/>
                <a:gd name="T28" fmla="*/ 0 w 604"/>
                <a:gd name="T29" fmla="*/ 0 h 118"/>
                <a:gd name="T30" fmla="*/ 0 w 604"/>
                <a:gd name="T31" fmla="*/ 0 h 118"/>
                <a:gd name="T32" fmla="*/ 0 w 604"/>
                <a:gd name="T33" fmla="*/ 0 h 118"/>
                <a:gd name="T34" fmla="*/ 0 w 604"/>
                <a:gd name="T35" fmla="*/ 0 h 118"/>
                <a:gd name="T36" fmla="*/ 0 w 604"/>
                <a:gd name="T37" fmla="*/ 0 h 118"/>
                <a:gd name="T38" fmla="*/ 0 w 604"/>
                <a:gd name="T39" fmla="*/ 0 h 118"/>
                <a:gd name="T40" fmla="*/ 0 w 604"/>
                <a:gd name="T41" fmla="*/ 0 h 118"/>
                <a:gd name="T42" fmla="*/ 0 w 604"/>
                <a:gd name="T43" fmla="*/ 0 h 118"/>
                <a:gd name="T44" fmla="*/ 0 w 604"/>
                <a:gd name="T45" fmla="*/ 0 h 118"/>
                <a:gd name="T46" fmla="*/ 0 w 604"/>
                <a:gd name="T47" fmla="*/ 0 h 118"/>
                <a:gd name="T48" fmla="*/ 0 w 604"/>
                <a:gd name="T49" fmla="*/ 0 h 118"/>
                <a:gd name="T50" fmla="*/ 0 w 604"/>
                <a:gd name="T51" fmla="*/ 0 h 118"/>
                <a:gd name="T52" fmla="*/ 0 w 604"/>
                <a:gd name="T53" fmla="*/ 0 h 118"/>
                <a:gd name="T54" fmla="*/ 0 w 604"/>
                <a:gd name="T55" fmla="*/ 0 h 118"/>
                <a:gd name="T56" fmla="*/ 0 w 604"/>
                <a:gd name="T57" fmla="*/ 0 h 118"/>
                <a:gd name="T58" fmla="*/ 0 w 604"/>
                <a:gd name="T59" fmla="*/ 0 h 118"/>
                <a:gd name="T60" fmla="*/ 0 w 604"/>
                <a:gd name="T61" fmla="*/ 0 h 118"/>
                <a:gd name="T62" fmla="*/ 0 w 604"/>
                <a:gd name="T63" fmla="*/ 0 h 118"/>
                <a:gd name="T64" fmla="*/ 0 w 604"/>
                <a:gd name="T65" fmla="*/ 0 h 118"/>
                <a:gd name="T66" fmla="*/ 0 w 604"/>
                <a:gd name="T67" fmla="*/ 0 h 118"/>
                <a:gd name="T68" fmla="*/ 0 w 604"/>
                <a:gd name="T69" fmla="*/ 0 h 11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04"/>
                <a:gd name="T106" fmla="*/ 0 h 118"/>
                <a:gd name="T107" fmla="*/ 604 w 604"/>
                <a:gd name="T108" fmla="*/ 118 h 11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94" name="Freeform 1259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0 w 1017"/>
                <a:gd name="T1" fmla="*/ 0 h 337"/>
                <a:gd name="T2" fmla="*/ 0 w 1017"/>
                <a:gd name="T3" fmla="*/ 0 h 337"/>
                <a:gd name="T4" fmla="*/ 0 w 1017"/>
                <a:gd name="T5" fmla="*/ 0 h 337"/>
                <a:gd name="T6" fmla="*/ 0 w 1017"/>
                <a:gd name="T7" fmla="*/ 0 h 337"/>
                <a:gd name="T8" fmla="*/ 0 w 1017"/>
                <a:gd name="T9" fmla="*/ 0 h 337"/>
                <a:gd name="T10" fmla="*/ 0 w 1017"/>
                <a:gd name="T11" fmla="*/ 0 h 337"/>
                <a:gd name="T12" fmla="*/ 0 w 1017"/>
                <a:gd name="T13" fmla="*/ 0 h 337"/>
                <a:gd name="T14" fmla="*/ 0 w 1017"/>
                <a:gd name="T15" fmla="*/ 0 h 337"/>
                <a:gd name="T16" fmla="*/ 0 w 1017"/>
                <a:gd name="T17" fmla="*/ 0 h 337"/>
                <a:gd name="T18" fmla="*/ 0 w 1017"/>
                <a:gd name="T19" fmla="*/ 0 h 337"/>
                <a:gd name="T20" fmla="*/ 0 w 1017"/>
                <a:gd name="T21" fmla="*/ 0 h 337"/>
                <a:gd name="T22" fmla="*/ 0 w 1017"/>
                <a:gd name="T23" fmla="*/ 0 h 337"/>
                <a:gd name="T24" fmla="*/ 0 w 1017"/>
                <a:gd name="T25" fmla="*/ 0 h 337"/>
                <a:gd name="T26" fmla="*/ 0 w 1017"/>
                <a:gd name="T27" fmla="*/ 0 h 337"/>
                <a:gd name="T28" fmla="*/ 0 w 1017"/>
                <a:gd name="T29" fmla="*/ 0 h 337"/>
                <a:gd name="T30" fmla="*/ 0 w 1017"/>
                <a:gd name="T31" fmla="*/ 0 h 337"/>
                <a:gd name="T32" fmla="*/ 0 w 1017"/>
                <a:gd name="T33" fmla="*/ 0 h 337"/>
                <a:gd name="T34" fmla="*/ 0 w 1017"/>
                <a:gd name="T35" fmla="*/ 0 h 337"/>
                <a:gd name="T36" fmla="*/ 0 w 1017"/>
                <a:gd name="T37" fmla="*/ 0 h 337"/>
                <a:gd name="T38" fmla="*/ 0 w 1017"/>
                <a:gd name="T39" fmla="*/ 0 h 337"/>
                <a:gd name="T40" fmla="*/ 0 w 1017"/>
                <a:gd name="T41" fmla="*/ 0 h 337"/>
                <a:gd name="T42" fmla="*/ 0 w 1017"/>
                <a:gd name="T43" fmla="*/ 0 h 337"/>
                <a:gd name="T44" fmla="*/ 0 w 1017"/>
                <a:gd name="T45" fmla="*/ 0 h 337"/>
                <a:gd name="T46" fmla="*/ 0 w 1017"/>
                <a:gd name="T47" fmla="*/ 0 h 337"/>
                <a:gd name="T48" fmla="*/ 0 w 1017"/>
                <a:gd name="T49" fmla="*/ 0 h 337"/>
                <a:gd name="T50" fmla="*/ 0 w 1017"/>
                <a:gd name="T51" fmla="*/ 0 h 337"/>
                <a:gd name="T52" fmla="*/ 0 w 1017"/>
                <a:gd name="T53" fmla="*/ 0 h 337"/>
                <a:gd name="T54" fmla="*/ 0 w 1017"/>
                <a:gd name="T55" fmla="*/ 0 h 337"/>
                <a:gd name="T56" fmla="*/ 0 w 1017"/>
                <a:gd name="T57" fmla="*/ 0 h 337"/>
                <a:gd name="T58" fmla="*/ 0 w 1017"/>
                <a:gd name="T59" fmla="*/ 0 h 337"/>
                <a:gd name="T60" fmla="*/ 0 w 1017"/>
                <a:gd name="T61" fmla="*/ 0 h 337"/>
                <a:gd name="T62" fmla="*/ 0 w 1017"/>
                <a:gd name="T63" fmla="*/ 0 h 337"/>
                <a:gd name="T64" fmla="*/ 0 w 1017"/>
                <a:gd name="T65" fmla="*/ 0 h 337"/>
                <a:gd name="T66" fmla="*/ 0 w 1017"/>
                <a:gd name="T67" fmla="*/ 0 h 337"/>
                <a:gd name="T68" fmla="*/ 0 w 1017"/>
                <a:gd name="T69" fmla="*/ 0 h 337"/>
                <a:gd name="T70" fmla="*/ 0 w 1017"/>
                <a:gd name="T71" fmla="*/ 0 h 337"/>
                <a:gd name="T72" fmla="*/ 0 w 1017"/>
                <a:gd name="T73" fmla="*/ 0 h 337"/>
                <a:gd name="T74" fmla="*/ 0 w 1017"/>
                <a:gd name="T75" fmla="*/ 0 h 337"/>
                <a:gd name="T76" fmla="*/ 0 w 1017"/>
                <a:gd name="T77" fmla="*/ 0 h 33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17"/>
                <a:gd name="T118" fmla="*/ 0 h 337"/>
                <a:gd name="T119" fmla="*/ 1017 w 1017"/>
                <a:gd name="T120" fmla="*/ 337 h 337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95" name="Freeform 1260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0 w 1036"/>
                <a:gd name="T3" fmla="*/ 0 h 303"/>
                <a:gd name="T4" fmla="*/ 0 w 1036"/>
                <a:gd name="T5" fmla="*/ 0 h 303"/>
                <a:gd name="T6" fmla="*/ 0 w 1036"/>
                <a:gd name="T7" fmla="*/ 0 h 303"/>
                <a:gd name="T8" fmla="*/ 0 w 1036"/>
                <a:gd name="T9" fmla="*/ 0 h 3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6"/>
                <a:gd name="T16" fmla="*/ 0 h 303"/>
                <a:gd name="T17" fmla="*/ 1036 w 1036"/>
                <a:gd name="T18" fmla="*/ 303 h 3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96" name="Freeform 1261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0 h 270"/>
                <a:gd name="T2" fmla="*/ 0 w 1023"/>
                <a:gd name="T3" fmla="*/ 0 h 270"/>
                <a:gd name="T4" fmla="*/ 0 w 1023"/>
                <a:gd name="T5" fmla="*/ 0 h 270"/>
                <a:gd name="T6" fmla="*/ 0 w 1023"/>
                <a:gd name="T7" fmla="*/ 0 h 270"/>
                <a:gd name="T8" fmla="*/ 0 w 1023"/>
                <a:gd name="T9" fmla="*/ 0 h 2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3"/>
                <a:gd name="T16" fmla="*/ 0 h 270"/>
                <a:gd name="T17" fmla="*/ 1023 w 1023"/>
                <a:gd name="T18" fmla="*/ 270 h 2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97" name="Freeform 1262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0 w 1028"/>
                <a:gd name="T3" fmla="*/ 0 h 299"/>
                <a:gd name="T4" fmla="*/ 0 w 1028"/>
                <a:gd name="T5" fmla="*/ 0 h 299"/>
                <a:gd name="T6" fmla="*/ 0 w 1028"/>
                <a:gd name="T7" fmla="*/ 0 h 299"/>
                <a:gd name="T8" fmla="*/ 0 w 102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8"/>
                <a:gd name="T16" fmla="*/ 0 h 299"/>
                <a:gd name="T17" fmla="*/ 1028 w 102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2600" name="Group 1263"/>
          <p:cNvGrpSpPr>
            <a:grpSpLocks/>
          </p:cNvGrpSpPr>
          <p:nvPr/>
        </p:nvGrpSpPr>
        <p:grpSpPr bwMode="auto">
          <a:xfrm>
            <a:off x="5792788" y="3178175"/>
            <a:ext cx="338137" cy="282575"/>
            <a:chOff x="3899" y="3264"/>
            <a:chExt cx="213" cy="178"/>
          </a:xfrm>
        </p:grpSpPr>
        <p:sp>
          <p:nvSpPr>
            <p:cNvPr id="102720" name="Freeform 1264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0 w 1913"/>
                <a:gd name="T1" fmla="*/ 0 h 1606"/>
                <a:gd name="T2" fmla="*/ 0 w 1913"/>
                <a:gd name="T3" fmla="*/ 0 h 1606"/>
                <a:gd name="T4" fmla="*/ 0 w 1913"/>
                <a:gd name="T5" fmla="*/ 0 h 1606"/>
                <a:gd name="T6" fmla="*/ 0 w 1913"/>
                <a:gd name="T7" fmla="*/ 0 h 1606"/>
                <a:gd name="T8" fmla="*/ 0 w 1913"/>
                <a:gd name="T9" fmla="*/ 0 h 1606"/>
                <a:gd name="T10" fmla="*/ 0 w 1913"/>
                <a:gd name="T11" fmla="*/ 0 h 1606"/>
                <a:gd name="T12" fmla="*/ 0 w 1913"/>
                <a:gd name="T13" fmla="*/ 0 h 1606"/>
                <a:gd name="T14" fmla="*/ 0 w 1913"/>
                <a:gd name="T15" fmla="*/ 0 h 1606"/>
                <a:gd name="T16" fmla="*/ 0 w 1913"/>
                <a:gd name="T17" fmla="*/ 0 h 1606"/>
                <a:gd name="T18" fmla="*/ 0 w 1913"/>
                <a:gd name="T19" fmla="*/ 0 h 1606"/>
                <a:gd name="T20" fmla="*/ 0 w 1913"/>
                <a:gd name="T21" fmla="*/ 0 h 1606"/>
                <a:gd name="T22" fmla="*/ 0 w 1913"/>
                <a:gd name="T23" fmla="*/ 0 h 1606"/>
                <a:gd name="T24" fmla="*/ 0 w 1913"/>
                <a:gd name="T25" fmla="*/ 0 h 1606"/>
                <a:gd name="T26" fmla="*/ 0 w 1913"/>
                <a:gd name="T27" fmla="*/ 0 h 1606"/>
                <a:gd name="T28" fmla="*/ 0 w 1913"/>
                <a:gd name="T29" fmla="*/ 0 h 1606"/>
                <a:gd name="T30" fmla="*/ 0 w 1913"/>
                <a:gd name="T31" fmla="*/ 0 h 1606"/>
                <a:gd name="T32" fmla="*/ 0 w 1913"/>
                <a:gd name="T33" fmla="*/ 0 h 1606"/>
                <a:gd name="T34" fmla="*/ 0 w 1913"/>
                <a:gd name="T35" fmla="*/ 0 h 1606"/>
                <a:gd name="T36" fmla="*/ 0 w 1913"/>
                <a:gd name="T37" fmla="*/ 0 h 1606"/>
                <a:gd name="T38" fmla="*/ 0 w 1913"/>
                <a:gd name="T39" fmla="*/ 0 h 1606"/>
                <a:gd name="T40" fmla="*/ 0 w 1913"/>
                <a:gd name="T41" fmla="*/ 0 h 1606"/>
                <a:gd name="T42" fmla="*/ 0 w 1913"/>
                <a:gd name="T43" fmla="*/ 0 h 1606"/>
                <a:gd name="T44" fmla="*/ 0 w 1913"/>
                <a:gd name="T45" fmla="*/ 0 h 1606"/>
                <a:gd name="T46" fmla="*/ 0 w 1913"/>
                <a:gd name="T47" fmla="*/ 0 h 1606"/>
                <a:gd name="T48" fmla="*/ 0 w 1913"/>
                <a:gd name="T49" fmla="*/ 0 h 1606"/>
                <a:gd name="T50" fmla="*/ 0 w 1913"/>
                <a:gd name="T51" fmla="*/ 0 h 1606"/>
                <a:gd name="T52" fmla="*/ 0 w 1913"/>
                <a:gd name="T53" fmla="*/ 0 h 1606"/>
                <a:gd name="T54" fmla="*/ 0 w 1913"/>
                <a:gd name="T55" fmla="*/ 0 h 1606"/>
                <a:gd name="T56" fmla="*/ 0 w 1913"/>
                <a:gd name="T57" fmla="*/ 0 h 1606"/>
                <a:gd name="T58" fmla="*/ 0 w 1913"/>
                <a:gd name="T59" fmla="*/ 0 h 1606"/>
                <a:gd name="T60" fmla="*/ 0 w 1913"/>
                <a:gd name="T61" fmla="*/ 0 h 1606"/>
                <a:gd name="T62" fmla="*/ 0 w 1913"/>
                <a:gd name="T63" fmla="*/ 0 h 1606"/>
                <a:gd name="T64" fmla="*/ 0 w 1913"/>
                <a:gd name="T65" fmla="*/ 0 h 1606"/>
                <a:gd name="T66" fmla="*/ 0 w 1913"/>
                <a:gd name="T67" fmla="*/ 0 h 1606"/>
                <a:gd name="T68" fmla="*/ 0 w 1913"/>
                <a:gd name="T69" fmla="*/ 0 h 1606"/>
                <a:gd name="T70" fmla="*/ 0 w 1913"/>
                <a:gd name="T71" fmla="*/ 0 h 1606"/>
                <a:gd name="T72" fmla="*/ 0 w 1913"/>
                <a:gd name="T73" fmla="*/ 0 h 1606"/>
                <a:gd name="T74" fmla="*/ 0 w 1913"/>
                <a:gd name="T75" fmla="*/ 0 h 1606"/>
                <a:gd name="T76" fmla="*/ 0 w 1913"/>
                <a:gd name="T77" fmla="*/ 0 h 160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913"/>
                <a:gd name="T118" fmla="*/ 0 h 1606"/>
                <a:gd name="T119" fmla="*/ 1913 w 1913"/>
                <a:gd name="T120" fmla="*/ 1606 h 160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21" name="Freeform 1265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0 w 614"/>
                <a:gd name="T1" fmla="*/ 0 h 697"/>
                <a:gd name="T2" fmla="*/ 0 w 614"/>
                <a:gd name="T3" fmla="*/ 0 h 697"/>
                <a:gd name="T4" fmla="*/ 0 w 614"/>
                <a:gd name="T5" fmla="*/ 0 h 697"/>
                <a:gd name="T6" fmla="*/ 0 w 614"/>
                <a:gd name="T7" fmla="*/ 0 h 697"/>
                <a:gd name="T8" fmla="*/ 0 w 614"/>
                <a:gd name="T9" fmla="*/ 0 h 697"/>
                <a:gd name="T10" fmla="*/ 0 w 614"/>
                <a:gd name="T11" fmla="*/ 0 h 697"/>
                <a:gd name="T12" fmla="*/ 0 w 614"/>
                <a:gd name="T13" fmla="*/ 0 h 697"/>
                <a:gd name="T14" fmla="*/ 0 w 614"/>
                <a:gd name="T15" fmla="*/ 0 h 697"/>
                <a:gd name="T16" fmla="*/ 0 w 614"/>
                <a:gd name="T17" fmla="*/ 0 h 697"/>
                <a:gd name="T18" fmla="*/ 0 w 614"/>
                <a:gd name="T19" fmla="*/ 0 h 697"/>
                <a:gd name="T20" fmla="*/ 0 w 614"/>
                <a:gd name="T21" fmla="*/ 0 h 697"/>
                <a:gd name="T22" fmla="*/ 0 w 614"/>
                <a:gd name="T23" fmla="*/ 0 h 697"/>
                <a:gd name="T24" fmla="*/ 0 w 614"/>
                <a:gd name="T25" fmla="*/ 0 h 697"/>
                <a:gd name="T26" fmla="*/ 0 w 614"/>
                <a:gd name="T27" fmla="*/ 0 h 697"/>
                <a:gd name="T28" fmla="*/ 0 w 614"/>
                <a:gd name="T29" fmla="*/ 0 h 697"/>
                <a:gd name="T30" fmla="*/ 0 w 614"/>
                <a:gd name="T31" fmla="*/ 0 h 697"/>
                <a:gd name="T32" fmla="*/ 0 w 614"/>
                <a:gd name="T33" fmla="*/ 0 h 697"/>
                <a:gd name="T34" fmla="*/ 0 w 614"/>
                <a:gd name="T35" fmla="*/ 0 h 697"/>
                <a:gd name="T36" fmla="*/ 0 w 614"/>
                <a:gd name="T37" fmla="*/ 0 h 697"/>
                <a:gd name="T38" fmla="*/ 0 w 614"/>
                <a:gd name="T39" fmla="*/ 0 h 697"/>
                <a:gd name="T40" fmla="*/ 0 w 614"/>
                <a:gd name="T41" fmla="*/ 0 h 697"/>
                <a:gd name="T42" fmla="*/ 0 w 614"/>
                <a:gd name="T43" fmla="*/ 0 h 697"/>
                <a:gd name="T44" fmla="*/ 0 w 614"/>
                <a:gd name="T45" fmla="*/ 0 h 697"/>
                <a:gd name="T46" fmla="*/ 0 w 614"/>
                <a:gd name="T47" fmla="*/ 0 h 697"/>
                <a:gd name="T48" fmla="*/ 0 w 614"/>
                <a:gd name="T49" fmla="*/ 0 h 697"/>
                <a:gd name="T50" fmla="*/ 0 w 614"/>
                <a:gd name="T51" fmla="*/ 0 h 697"/>
                <a:gd name="T52" fmla="*/ 0 w 614"/>
                <a:gd name="T53" fmla="*/ 0 h 697"/>
                <a:gd name="T54" fmla="*/ 0 w 614"/>
                <a:gd name="T55" fmla="*/ 0 h 697"/>
                <a:gd name="T56" fmla="*/ 0 w 614"/>
                <a:gd name="T57" fmla="*/ 0 h 697"/>
                <a:gd name="T58" fmla="*/ 0 w 614"/>
                <a:gd name="T59" fmla="*/ 0 h 697"/>
                <a:gd name="T60" fmla="*/ 0 w 614"/>
                <a:gd name="T61" fmla="*/ 0 h 697"/>
                <a:gd name="T62" fmla="*/ 0 w 614"/>
                <a:gd name="T63" fmla="*/ 0 h 697"/>
                <a:gd name="T64" fmla="*/ 0 w 614"/>
                <a:gd name="T65" fmla="*/ 0 h 697"/>
                <a:gd name="T66" fmla="*/ 0 w 614"/>
                <a:gd name="T67" fmla="*/ 0 h 697"/>
                <a:gd name="T68" fmla="*/ 0 w 614"/>
                <a:gd name="T69" fmla="*/ 0 h 697"/>
                <a:gd name="T70" fmla="*/ 0 w 614"/>
                <a:gd name="T71" fmla="*/ 0 h 697"/>
                <a:gd name="T72" fmla="*/ 0 w 614"/>
                <a:gd name="T73" fmla="*/ 0 h 697"/>
                <a:gd name="T74" fmla="*/ 0 w 614"/>
                <a:gd name="T75" fmla="*/ 0 h 697"/>
                <a:gd name="T76" fmla="*/ 0 w 614"/>
                <a:gd name="T77" fmla="*/ 0 h 697"/>
                <a:gd name="T78" fmla="*/ 0 w 614"/>
                <a:gd name="T79" fmla="*/ 0 h 697"/>
                <a:gd name="T80" fmla="*/ 0 w 614"/>
                <a:gd name="T81" fmla="*/ 0 h 697"/>
                <a:gd name="T82" fmla="*/ 0 w 614"/>
                <a:gd name="T83" fmla="*/ 0 h 697"/>
                <a:gd name="T84" fmla="*/ 0 w 614"/>
                <a:gd name="T85" fmla="*/ 0 h 697"/>
                <a:gd name="T86" fmla="*/ 0 w 614"/>
                <a:gd name="T87" fmla="*/ 0 h 697"/>
                <a:gd name="T88" fmla="*/ 0 w 614"/>
                <a:gd name="T89" fmla="*/ 0 h 697"/>
                <a:gd name="T90" fmla="*/ 0 w 614"/>
                <a:gd name="T91" fmla="*/ 0 h 697"/>
                <a:gd name="T92" fmla="*/ 0 w 614"/>
                <a:gd name="T93" fmla="*/ 0 h 697"/>
                <a:gd name="T94" fmla="*/ 0 w 614"/>
                <a:gd name="T95" fmla="*/ 0 h 697"/>
                <a:gd name="T96" fmla="*/ 0 w 614"/>
                <a:gd name="T97" fmla="*/ 0 h 69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14"/>
                <a:gd name="T148" fmla="*/ 0 h 697"/>
                <a:gd name="T149" fmla="*/ 614 w 614"/>
                <a:gd name="T150" fmla="*/ 697 h 69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22" name="Freeform 1266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0 w 1014"/>
                <a:gd name="T1" fmla="*/ 0 h 693"/>
                <a:gd name="T2" fmla="*/ 0 w 1014"/>
                <a:gd name="T3" fmla="*/ 0 h 693"/>
                <a:gd name="T4" fmla="*/ 0 w 1014"/>
                <a:gd name="T5" fmla="*/ 0 h 693"/>
                <a:gd name="T6" fmla="*/ 0 w 1014"/>
                <a:gd name="T7" fmla="*/ 0 h 693"/>
                <a:gd name="T8" fmla="*/ 0 w 1014"/>
                <a:gd name="T9" fmla="*/ 0 h 693"/>
                <a:gd name="T10" fmla="*/ 0 w 1014"/>
                <a:gd name="T11" fmla="*/ 0 h 693"/>
                <a:gd name="T12" fmla="*/ 0 w 1014"/>
                <a:gd name="T13" fmla="*/ 0 h 693"/>
                <a:gd name="T14" fmla="*/ 0 w 1014"/>
                <a:gd name="T15" fmla="*/ 0 h 693"/>
                <a:gd name="T16" fmla="*/ 0 w 1014"/>
                <a:gd name="T17" fmla="*/ 0 h 693"/>
                <a:gd name="T18" fmla="*/ 0 w 1014"/>
                <a:gd name="T19" fmla="*/ 0 h 693"/>
                <a:gd name="T20" fmla="*/ 0 w 1014"/>
                <a:gd name="T21" fmla="*/ 0 h 693"/>
                <a:gd name="T22" fmla="*/ 0 w 1014"/>
                <a:gd name="T23" fmla="*/ 0 h 693"/>
                <a:gd name="T24" fmla="*/ 0 w 1014"/>
                <a:gd name="T25" fmla="*/ 0 h 693"/>
                <a:gd name="T26" fmla="*/ 0 w 1014"/>
                <a:gd name="T27" fmla="*/ 0 h 693"/>
                <a:gd name="T28" fmla="*/ 0 w 1014"/>
                <a:gd name="T29" fmla="*/ 0 h 693"/>
                <a:gd name="T30" fmla="*/ 0 w 1014"/>
                <a:gd name="T31" fmla="*/ 0 h 693"/>
                <a:gd name="T32" fmla="*/ 0 w 1014"/>
                <a:gd name="T33" fmla="*/ 0 h 693"/>
                <a:gd name="T34" fmla="*/ 0 w 1014"/>
                <a:gd name="T35" fmla="*/ 0 h 693"/>
                <a:gd name="T36" fmla="*/ 0 w 1014"/>
                <a:gd name="T37" fmla="*/ 0 h 693"/>
                <a:gd name="T38" fmla="*/ 0 w 1014"/>
                <a:gd name="T39" fmla="*/ 0 h 693"/>
                <a:gd name="T40" fmla="*/ 0 w 1014"/>
                <a:gd name="T41" fmla="*/ 0 h 693"/>
                <a:gd name="T42" fmla="*/ 0 w 1014"/>
                <a:gd name="T43" fmla="*/ 0 h 693"/>
                <a:gd name="T44" fmla="*/ 0 w 1014"/>
                <a:gd name="T45" fmla="*/ 0 h 693"/>
                <a:gd name="T46" fmla="*/ 0 w 1014"/>
                <a:gd name="T47" fmla="*/ 0 h 693"/>
                <a:gd name="T48" fmla="*/ 0 w 1014"/>
                <a:gd name="T49" fmla="*/ 0 h 693"/>
                <a:gd name="T50" fmla="*/ 0 w 1014"/>
                <a:gd name="T51" fmla="*/ 0 h 693"/>
                <a:gd name="T52" fmla="*/ 0 w 1014"/>
                <a:gd name="T53" fmla="*/ 0 h 693"/>
                <a:gd name="T54" fmla="*/ 0 w 1014"/>
                <a:gd name="T55" fmla="*/ 0 h 693"/>
                <a:gd name="T56" fmla="*/ 0 w 1014"/>
                <a:gd name="T57" fmla="*/ 0 h 693"/>
                <a:gd name="T58" fmla="*/ 0 w 1014"/>
                <a:gd name="T59" fmla="*/ 0 h 693"/>
                <a:gd name="T60" fmla="*/ 0 w 1014"/>
                <a:gd name="T61" fmla="*/ 0 h 693"/>
                <a:gd name="T62" fmla="*/ 0 w 1014"/>
                <a:gd name="T63" fmla="*/ 0 h 693"/>
                <a:gd name="T64" fmla="*/ 0 w 1014"/>
                <a:gd name="T65" fmla="*/ 0 h 693"/>
                <a:gd name="T66" fmla="*/ 0 w 1014"/>
                <a:gd name="T67" fmla="*/ 0 h 693"/>
                <a:gd name="T68" fmla="*/ 0 w 1014"/>
                <a:gd name="T69" fmla="*/ 0 h 693"/>
                <a:gd name="T70" fmla="*/ 0 w 1014"/>
                <a:gd name="T71" fmla="*/ 0 h 693"/>
                <a:gd name="T72" fmla="*/ 0 w 1014"/>
                <a:gd name="T73" fmla="*/ 0 h 693"/>
                <a:gd name="T74" fmla="*/ 0 w 1014"/>
                <a:gd name="T75" fmla="*/ 0 h 693"/>
                <a:gd name="T76" fmla="*/ 0 w 1014"/>
                <a:gd name="T77" fmla="*/ 0 h 693"/>
                <a:gd name="T78" fmla="*/ 0 w 1014"/>
                <a:gd name="T79" fmla="*/ 0 h 693"/>
                <a:gd name="T80" fmla="*/ 0 w 1014"/>
                <a:gd name="T81" fmla="*/ 0 h 693"/>
                <a:gd name="T82" fmla="*/ 0 w 1014"/>
                <a:gd name="T83" fmla="*/ 0 h 693"/>
                <a:gd name="T84" fmla="*/ 0 w 1014"/>
                <a:gd name="T85" fmla="*/ 0 h 693"/>
                <a:gd name="T86" fmla="*/ 0 w 1014"/>
                <a:gd name="T87" fmla="*/ 0 h 693"/>
                <a:gd name="T88" fmla="*/ 0 w 1014"/>
                <a:gd name="T89" fmla="*/ 0 h 693"/>
                <a:gd name="T90" fmla="*/ 0 w 1014"/>
                <a:gd name="T91" fmla="*/ 0 h 693"/>
                <a:gd name="T92" fmla="*/ 0 w 1014"/>
                <a:gd name="T93" fmla="*/ 0 h 693"/>
                <a:gd name="T94" fmla="*/ 0 w 1014"/>
                <a:gd name="T95" fmla="*/ 0 h 693"/>
                <a:gd name="T96" fmla="*/ 0 w 1014"/>
                <a:gd name="T97" fmla="*/ 0 h 693"/>
                <a:gd name="T98" fmla="*/ 0 w 1014"/>
                <a:gd name="T99" fmla="*/ 0 h 693"/>
                <a:gd name="T100" fmla="*/ 0 w 1014"/>
                <a:gd name="T101" fmla="*/ 0 h 693"/>
                <a:gd name="T102" fmla="*/ 0 w 1014"/>
                <a:gd name="T103" fmla="*/ 0 h 693"/>
                <a:gd name="T104" fmla="*/ 0 w 1014"/>
                <a:gd name="T105" fmla="*/ 0 h 693"/>
                <a:gd name="T106" fmla="*/ 0 w 1014"/>
                <a:gd name="T107" fmla="*/ 0 h 69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14"/>
                <a:gd name="T163" fmla="*/ 0 h 693"/>
                <a:gd name="T164" fmla="*/ 1014 w 1014"/>
                <a:gd name="T165" fmla="*/ 693 h 693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23" name="Freeform 1267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0 w 745"/>
                <a:gd name="T1" fmla="*/ 0 h 240"/>
                <a:gd name="T2" fmla="*/ 0 w 745"/>
                <a:gd name="T3" fmla="*/ 0 h 240"/>
                <a:gd name="T4" fmla="*/ 0 w 745"/>
                <a:gd name="T5" fmla="*/ 0 h 240"/>
                <a:gd name="T6" fmla="*/ 0 w 745"/>
                <a:gd name="T7" fmla="*/ 0 h 240"/>
                <a:gd name="T8" fmla="*/ 0 w 745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5"/>
                <a:gd name="T16" fmla="*/ 0 h 240"/>
                <a:gd name="T17" fmla="*/ 745 w 745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24" name="Freeform 1268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0 w 319"/>
                <a:gd name="T1" fmla="*/ 0 h 109"/>
                <a:gd name="T2" fmla="*/ 0 w 319"/>
                <a:gd name="T3" fmla="*/ 0 h 109"/>
                <a:gd name="T4" fmla="*/ 0 w 319"/>
                <a:gd name="T5" fmla="*/ 0 h 109"/>
                <a:gd name="T6" fmla="*/ 0 w 319"/>
                <a:gd name="T7" fmla="*/ 0 h 109"/>
                <a:gd name="T8" fmla="*/ 0 w 319"/>
                <a:gd name="T9" fmla="*/ 0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9"/>
                <a:gd name="T16" fmla="*/ 0 h 109"/>
                <a:gd name="T17" fmla="*/ 319 w 319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25" name="Freeform 1269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0 w 213"/>
                <a:gd name="T1" fmla="*/ 0 h 81"/>
                <a:gd name="T2" fmla="*/ 0 w 213"/>
                <a:gd name="T3" fmla="*/ 0 h 81"/>
                <a:gd name="T4" fmla="*/ 0 w 213"/>
                <a:gd name="T5" fmla="*/ 0 h 81"/>
                <a:gd name="T6" fmla="*/ 0 w 213"/>
                <a:gd name="T7" fmla="*/ 0 h 81"/>
                <a:gd name="T8" fmla="*/ 0 w 213"/>
                <a:gd name="T9" fmla="*/ 0 h 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"/>
                <a:gd name="T16" fmla="*/ 0 h 81"/>
                <a:gd name="T17" fmla="*/ 213 w 213"/>
                <a:gd name="T18" fmla="*/ 81 h 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26" name="Freeform 1270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0 h 415"/>
                <a:gd name="T2" fmla="*/ 0 w 1254"/>
                <a:gd name="T3" fmla="*/ 0 h 415"/>
                <a:gd name="T4" fmla="*/ 0 w 1254"/>
                <a:gd name="T5" fmla="*/ 0 h 415"/>
                <a:gd name="T6" fmla="*/ 0 w 1254"/>
                <a:gd name="T7" fmla="*/ 0 h 415"/>
                <a:gd name="T8" fmla="*/ 0 w 1254"/>
                <a:gd name="T9" fmla="*/ 0 h 415"/>
                <a:gd name="T10" fmla="*/ 0 w 1254"/>
                <a:gd name="T11" fmla="*/ 0 h 415"/>
                <a:gd name="T12" fmla="*/ 0 w 1254"/>
                <a:gd name="T13" fmla="*/ 0 h 415"/>
                <a:gd name="T14" fmla="*/ 0 w 1254"/>
                <a:gd name="T15" fmla="*/ 0 h 415"/>
                <a:gd name="T16" fmla="*/ 0 w 1254"/>
                <a:gd name="T17" fmla="*/ 0 h 415"/>
                <a:gd name="T18" fmla="*/ 0 w 1254"/>
                <a:gd name="T19" fmla="*/ 0 h 415"/>
                <a:gd name="T20" fmla="*/ 0 w 1254"/>
                <a:gd name="T21" fmla="*/ 0 h 415"/>
                <a:gd name="T22" fmla="*/ 0 w 1254"/>
                <a:gd name="T23" fmla="*/ 0 h 415"/>
                <a:gd name="T24" fmla="*/ 0 w 1254"/>
                <a:gd name="T25" fmla="*/ 0 h 415"/>
                <a:gd name="T26" fmla="*/ 0 w 1254"/>
                <a:gd name="T27" fmla="*/ 0 h 415"/>
                <a:gd name="T28" fmla="*/ 0 w 1254"/>
                <a:gd name="T29" fmla="*/ 0 h 415"/>
                <a:gd name="T30" fmla="*/ 0 w 1254"/>
                <a:gd name="T31" fmla="*/ 0 h 415"/>
                <a:gd name="T32" fmla="*/ 0 w 1254"/>
                <a:gd name="T33" fmla="*/ 0 h 415"/>
                <a:gd name="T34" fmla="*/ 0 w 1254"/>
                <a:gd name="T35" fmla="*/ 0 h 415"/>
                <a:gd name="T36" fmla="*/ 0 w 1254"/>
                <a:gd name="T37" fmla="*/ 0 h 415"/>
                <a:gd name="T38" fmla="*/ 0 w 1254"/>
                <a:gd name="T39" fmla="*/ 0 h 415"/>
                <a:gd name="T40" fmla="*/ 0 w 1254"/>
                <a:gd name="T41" fmla="*/ 0 h 415"/>
                <a:gd name="T42" fmla="*/ 0 w 1254"/>
                <a:gd name="T43" fmla="*/ 0 h 415"/>
                <a:gd name="T44" fmla="*/ 0 w 1254"/>
                <a:gd name="T45" fmla="*/ 0 h 415"/>
                <a:gd name="T46" fmla="*/ 0 w 1254"/>
                <a:gd name="T47" fmla="*/ 0 h 415"/>
                <a:gd name="T48" fmla="*/ 0 w 1254"/>
                <a:gd name="T49" fmla="*/ 0 h 415"/>
                <a:gd name="T50" fmla="*/ 0 w 1254"/>
                <a:gd name="T51" fmla="*/ 0 h 415"/>
                <a:gd name="T52" fmla="*/ 0 w 1254"/>
                <a:gd name="T53" fmla="*/ 0 h 415"/>
                <a:gd name="T54" fmla="*/ 0 w 1254"/>
                <a:gd name="T55" fmla="*/ 0 h 415"/>
                <a:gd name="T56" fmla="*/ 0 w 1254"/>
                <a:gd name="T57" fmla="*/ 0 h 415"/>
                <a:gd name="T58" fmla="*/ 0 w 1254"/>
                <a:gd name="T59" fmla="*/ 0 h 415"/>
                <a:gd name="T60" fmla="*/ 0 w 1254"/>
                <a:gd name="T61" fmla="*/ 0 h 415"/>
                <a:gd name="T62" fmla="*/ 0 w 1254"/>
                <a:gd name="T63" fmla="*/ 0 h 415"/>
                <a:gd name="T64" fmla="*/ 0 w 1254"/>
                <a:gd name="T65" fmla="*/ 0 h 415"/>
                <a:gd name="T66" fmla="*/ 0 w 1254"/>
                <a:gd name="T67" fmla="*/ 0 h 415"/>
                <a:gd name="T68" fmla="*/ 0 w 1254"/>
                <a:gd name="T69" fmla="*/ 0 h 41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54"/>
                <a:gd name="T106" fmla="*/ 0 h 415"/>
                <a:gd name="T107" fmla="*/ 1254 w 1254"/>
                <a:gd name="T108" fmla="*/ 415 h 41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27" name="Freeform 1271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0 w 447"/>
                <a:gd name="T1" fmla="*/ 0 h 198"/>
                <a:gd name="T2" fmla="*/ 0 w 447"/>
                <a:gd name="T3" fmla="*/ 0 h 198"/>
                <a:gd name="T4" fmla="*/ 0 w 447"/>
                <a:gd name="T5" fmla="*/ 0 h 198"/>
                <a:gd name="T6" fmla="*/ 0 w 447"/>
                <a:gd name="T7" fmla="*/ 0 h 198"/>
                <a:gd name="T8" fmla="*/ 0 w 447"/>
                <a:gd name="T9" fmla="*/ 0 h 198"/>
                <a:gd name="T10" fmla="*/ 0 w 447"/>
                <a:gd name="T11" fmla="*/ 0 h 1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47"/>
                <a:gd name="T19" fmla="*/ 0 h 198"/>
                <a:gd name="T20" fmla="*/ 447 w 447"/>
                <a:gd name="T21" fmla="*/ 198 h 19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28" name="Freeform 1272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0 w 238"/>
                <a:gd name="T1" fmla="*/ 0 h 947"/>
                <a:gd name="T2" fmla="*/ 0 w 238"/>
                <a:gd name="T3" fmla="*/ 0 h 947"/>
                <a:gd name="T4" fmla="*/ 0 w 238"/>
                <a:gd name="T5" fmla="*/ 0 h 947"/>
                <a:gd name="T6" fmla="*/ 0 w 238"/>
                <a:gd name="T7" fmla="*/ 0 h 947"/>
                <a:gd name="T8" fmla="*/ 0 w 238"/>
                <a:gd name="T9" fmla="*/ 0 h 947"/>
                <a:gd name="T10" fmla="*/ 0 w 238"/>
                <a:gd name="T11" fmla="*/ 0 h 947"/>
                <a:gd name="T12" fmla="*/ 0 w 238"/>
                <a:gd name="T13" fmla="*/ 0 h 947"/>
                <a:gd name="T14" fmla="*/ 0 w 238"/>
                <a:gd name="T15" fmla="*/ 0 h 947"/>
                <a:gd name="T16" fmla="*/ 0 w 238"/>
                <a:gd name="T17" fmla="*/ 0 h 947"/>
                <a:gd name="T18" fmla="*/ 0 w 238"/>
                <a:gd name="T19" fmla="*/ 0 h 947"/>
                <a:gd name="T20" fmla="*/ 0 w 238"/>
                <a:gd name="T21" fmla="*/ 0 h 947"/>
                <a:gd name="T22" fmla="*/ 0 w 238"/>
                <a:gd name="T23" fmla="*/ 0 h 947"/>
                <a:gd name="T24" fmla="*/ 0 w 238"/>
                <a:gd name="T25" fmla="*/ 0 h 947"/>
                <a:gd name="T26" fmla="*/ 0 w 238"/>
                <a:gd name="T27" fmla="*/ 0 h 947"/>
                <a:gd name="T28" fmla="*/ 0 w 238"/>
                <a:gd name="T29" fmla="*/ 0 h 947"/>
                <a:gd name="T30" fmla="*/ 0 w 238"/>
                <a:gd name="T31" fmla="*/ 0 h 947"/>
                <a:gd name="T32" fmla="*/ 0 w 238"/>
                <a:gd name="T33" fmla="*/ 0 h 947"/>
                <a:gd name="T34" fmla="*/ 0 w 238"/>
                <a:gd name="T35" fmla="*/ 0 h 947"/>
                <a:gd name="T36" fmla="*/ 0 w 238"/>
                <a:gd name="T37" fmla="*/ 0 h 947"/>
                <a:gd name="T38" fmla="*/ 0 w 238"/>
                <a:gd name="T39" fmla="*/ 0 h 947"/>
                <a:gd name="T40" fmla="*/ 0 w 238"/>
                <a:gd name="T41" fmla="*/ 0 h 947"/>
                <a:gd name="T42" fmla="*/ 0 w 238"/>
                <a:gd name="T43" fmla="*/ 0 h 947"/>
                <a:gd name="T44" fmla="*/ 0 w 238"/>
                <a:gd name="T45" fmla="*/ 0 h 947"/>
                <a:gd name="T46" fmla="*/ 0 w 238"/>
                <a:gd name="T47" fmla="*/ 0 h 947"/>
                <a:gd name="T48" fmla="*/ 0 w 238"/>
                <a:gd name="T49" fmla="*/ 0 h 947"/>
                <a:gd name="T50" fmla="*/ 0 w 238"/>
                <a:gd name="T51" fmla="*/ 0 h 947"/>
                <a:gd name="T52" fmla="*/ 0 w 238"/>
                <a:gd name="T53" fmla="*/ 0 h 947"/>
                <a:gd name="T54" fmla="*/ 0 w 238"/>
                <a:gd name="T55" fmla="*/ 0 h 947"/>
                <a:gd name="T56" fmla="*/ 0 w 238"/>
                <a:gd name="T57" fmla="*/ 0 h 947"/>
                <a:gd name="T58" fmla="*/ 0 w 238"/>
                <a:gd name="T59" fmla="*/ 0 h 947"/>
                <a:gd name="T60" fmla="*/ 0 w 238"/>
                <a:gd name="T61" fmla="*/ 0 h 947"/>
                <a:gd name="T62" fmla="*/ 0 w 238"/>
                <a:gd name="T63" fmla="*/ 0 h 947"/>
                <a:gd name="T64" fmla="*/ 0 w 238"/>
                <a:gd name="T65" fmla="*/ 0 h 947"/>
                <a:gd name="T66" fmla="*/ 0 w 238"/>
                <a:gd name="T67" fmla="*/ 0 h 947"/>
                <a:gd name="T68" fmla="*/ 0 w 238"/>
                <a:gd name="T69" fmla="*/ 0 h 94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38"/>
                <a:gd name="T106" fmla="*/ 0 h 947"/>
                <a:gd name="T107" fmla="*/ 238 w 238"/>
                <a:gd name="T108" fmla="*/ 947 h 94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29" name="Freeform 1273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0 w 203"/>
                <a:gd name="T1" fmla="*/ 0 h 799"/>
                <a:gd name="T2" fmla="*/ 0 w 203"/>
                <a:gd name="T3" fmla="*/ 0 h 799"/>
                <a:gd name="T4" fmla="*/ 0 w 203"/>
                <a:gd name="T5" fmla="*/ 0 h 799"/>
                <a:gd name="T6" fmla="*/ 0 w 203"/>
                <a:gd name="T7" fmla="*/ 0 h 799"/>
                <a:gd name="T8" fmla="*/ 0 w 203"/>
                <a:gd name="T9" fmla="*/ 0 h 799"/>
                <a:gd name="T10" fmla="*/ 0 w 203"/>
                <a:gd name="T11" fmla="*/ 0 h 799"/>
                <a:gd name="T12" fmla="*/ 0 w 203"/>
                <a:gd name="T13" fmla="*/ 0 h 799"/>
                <a:gd name="T14" fmla="*/ 0 w 203"/>
                <a:gd name="T15" fmla="*/ 0 h 799"/>
                <a:gd name="T16" fmla="*/ 0 w 203"/>
                <a:gd name="T17" fmla="*/ 0 h 799"/>
                <a:gd name="T18" fmla="*/ 0 w 203"/>
                <a:gd name="T19" fmla="*/ 0 h 799"/>
                <a:gd name="T20" fmla="*/ 0 w 203"/>
                <a:gd name="T21" fmla="*/ 0 h 799"/>
                <a:gd name="T22" fmla="*/ 0 w 203"/>
                <a:gd name="T23" fmla="*/ 0 h 799"/>
                <a:gd name="T24" fmla="*/ 0 w 203"/>
                <a:gd name="T25" fmla="*/ 0 h 799"/>
                <a:gd name="T26" fmla="*/ 0 w 203"/>
                <a:gd name="T27" fmla="*/ 0 h 799"/>
                <a:gd name="T28" fmla="*/ 0 w 203"/>
                <a:gd name="T29" fmla="*/ 0 h 799"/>
                <a:gd name="T30" fmla="*/ 0 w 203"/>
                <a:gd name="T31" fmla="*/ 0 h 799"/>
                <a:gd name="T32" fmla="*/ 0 w 203"/>
                <a:gd name="T33" fmla="*/ 0 h 799"/>
                <a:gd name="T34" fmla="*/ 0 w 203"/>
                <a:gd name="T35" fmla="*/ 0 h 799"/>
                <a:gd name="T36" fmla="*/ 0 w 203"/>
                <a:gd name="T37" fmla="*/ 0 h 799"/>
                <a:gd name="T38" fmla="*/ 0 w 203"/>
                <a:gd name="T39" fmla="*/ 0 h 799"/>
                <a:gd name="T40" fmla="*/ 0 w 203"/>
                <a:gd name="T41" fmla="*/ 0 h 799"/>
                <a:gd name="T42" fmla="*/ 0 w 203"/>
                <a:gd name="T43" fmla="*/ 0 h 799"/>
                <a:gd name="T44" fmla="*/ 0 w 203"/>
                <a:gd name="T45" fmla="*/ 0 h 799"/>
                <a:gd name="T46" fmla="*/ 0 w 203"/>
                <a:gd name="T47" fmla="*/ 0 h 799"/>
                <a:gd name="T48" fmla="*/ 0 w 203"/>
                <a:gd name="T49" fmla="*/ 0 h 799"/>
                <a:gd name="T50" fmla="*/ 0 w 203"/>
                <a:gd name="T51" fmla="*/ 0 h 799"/>
                <a:gd name="T52" fmla="*/ 0 w 203"/>
                <a:gd name="T53" fmla="*/ 0 h 799"/>
                <a:gd name="T54" fmla="*/ 0 w 203"/>
                <a:gd name="T55" fmla="*/ 0 h 799"/>
                <a:gd name="T56" fmla="*/ 0 w 203"/>
                <a:gd name="T57" fmla="*/ 0 h 799"/>
                <a:gd name="T58" fmla="*/ 0 w 203"/>
                <a:gd name="T59" fmla="*/ 0 h 799"/>
                <a:gd name="T60" fmla="*/ 0 w 203"/>
                <a:gd name="T61" fmla="*/ 0 h 799"/>
                <a:gd name="T62" fmla="*/ 0 w 203"/>
                <a:gd name="T63" fmla="*/ 0 h 799"/>
                <a:gd name="T64" fmla="*/ 0 w 203"/>
                <a:gd name="T65" fmla="*/ 0 h 799"/>
                <a:gd name="T66" fmla="*/ 0 w 203"/>
                <a:gd name="T67" fmla="*/ 0 h 799"/>
                <a:gd name="T68" fmla="*/ 0 w 203"/>
                <a:gd name="T69" fmla="*/ 0 h 79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03"/>
                <a:gd name="T106" fmla="*/ 0 h 799"/>
                <a:gd name="T107" fmla="*/ 203 w 203"/>
                <a:gd name="T108" fmla="*/ 799 h 79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30" name="Freeform 1274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0 w 171"/>
                <a:gd name="T1" fmla="*/ 0 h 650"/>
                <a:gd name="T2" fmla="*/ 0 w 171"/>
                <a:gd name="T3" fmla="*/ 0 h 650"/>
                <a:gd name="T4" fmla="*/ 0 w 171"/>
                <a:gd name="T5" fmla="*/ 0 h 650"/>
                <a:gd name="T6" fmla="*/ 0 w 171"/>
                <a:gd name="T7" fmla="*/ 0 h 650"/>
                <a:gd name="T8" fmla="*/ 0 w 171"/>
                <a:gd name="T9" fmla="*/ 0 h 650"/>
                <a:gd name="T10" fmla="*/ 0 w 171"/>
                <a:gd name="T11" fmla="*/ 0 h 650"/>
                <a:gd name="T12" fmla="*/ 0 w 171"/>
                <a:gd name="T13" fmla="*/ 0 h 650"/>
                <a:gd name="T14" fmla="*/ 0 w 171"/>
                <a:gd name="T15" fmla="*/ 0 h 650"/>
                <a:gd name="T16" fmla="*/ 0 w 171"/>
                <a:gd name="T17" fmla="*/ 0 h 650"/>
                <a:gd name="T18" fmla="*/ 0 w 171"/>
                <a:gd name="T19" fmla="*/ 0 h 650"/>
                <a:gd name="T20" fmla="*/ 0 w 171"/>
                <a:gd name="T21" fmla="*/ 0 h 650"/>
                <a:gd name="T22" fmla="*/ 0 w 171"/>
                <a:gd name="T23" fmla="*/ 0 h 650"/>
                <a:gd name="T24" fmla="*/ 0 w 171"/>
                <a:gd name="T25" fmla="*/ 0 h 650"/>
                <a:gd name="T26" fmla="*/ 0 w 171"/>
                <a:gd name="T27" fmla="*/ 0 h 650"/>
                <a:gd name="T28" fmla="*/ 0 w 171"/>
                <a:gd name="T29" fmla="*/ 0 h 650"/>
                <a:gd name="T30" fmla="*/ 0 w 171"/>
                <a:gd name="T31" fmla="*/ 0 h 650"/>
                <a:gd name="T32" fmla="*/ 0 w 171"/>
                <a:gd name="T33" fmla="*/ 0 h 650"/>
                <a:gd name="T34" fmla="*/ 0 w 171"/>
                <a:gd name="T35" fmla="*/ 0 h 650"/>
                <a:gd name="T36" fmla="*/ 0 w 171"/>
                <a:gd name="T37" fmla="*/ 0 h 650"/>
                <a:gd name="T38" fmla="*/ 0 w 171"/>
                <a:gd name="T39" fmla="*/ 0 h 650"/>
                <a:gd name="T40" fmla="*/ 0 w 171"/>
                <a:gd name="T41" fmla="*/ 0 h 650"/>
                <a:gd name="T42" fmla="*/ 0 w 171"/>
                <a:gd name="T43" fmla="*/ 0 h 650"/>
                <a:gd name="T44" fmla="*/ 0 w 171"/>
                <a:gd name="T45" fmla="*/ 0 h 650"/>
                <a:gd name="T46" fmla="*/ 0 w 171"/>
                <a:gd name="T47" fmla="*/ 0 h 650"/>
                <a:gd name="T48" fmla="*/ 0 w 171"/>
                <a:gd name="T49" fmla="*/ 0 h 650"/>
                <a:gd name="T50" fmla="*/ 0 w 171"/>
                <a:gd name="T51" fmla="*/ 0 h 650"/>
                <a:gd name="T52" fmla="*/ 0 w 171"/>
                <a:gd name="T53" fmla="*/ 0 h 650"/>
                <a:gd name="T54" fmla="*/ 0 w 171"/>
                <a:gd name="T55" fmla="*/ 0 h 650"/>
                <a:gd name="T56" fmla="*/ 0 w 171"/>
                <a:gd name="T57" fmla="*/ 0 h 650"/>
                <a:gd name="T58" fmla="*/ 0 w 171"/>
                <a:gd name="T59" fmla="*/ 0 h 650"/>
                <a:gd name="T60" fmla="*/ 0 w 171"/>
                <a:gd name="T61" fmla="*/ 0 h 650"/>
                <a:gd name="T62" fmla="*/ 0 w 171"/>
                <a:gd name="T63" fmla="*/ 0 h 650"/>
                <a:gd name="T64" fmla="*/ 0 w 171"/>
                <a:gd name="T65" fmla="*/ 0 h 650"/>
                <a:gd name="T66" fmla="*/ 0 w 171"/>
                <a:gd name="T67" fmla="*/ 0 h 650"/>
                <a:gd name="T68" fmla="*/ 0 w 171"/>
                <a:gd name="T69" fmla="*/ 0 h 65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71"/>
                <a:gd name="T106" fmla="*/ 0 h 650"/>
                <a:gd name="T107" fmla="*/ 171 w 171"/>
                <a:gd name="T108" fmla="*/ 650 h 65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31" name="Freeform 1275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0 w 138"/>
                <a:gd name="T1" fmla="*/ 0 h 502"/>
                <a:gd name="T2" fmla="*/ 0 w 138"/>
                <a:gd name="T3" fmla="*/ 0 h 502"/>
                <a:gd name="T4" fmla="*/ 0 w 138"/>
                <a:gd name="T5" fmla="*/ 0 h 502"/>
                <a:gd name="T6" fmla="*/ 0 w 138"/>
                <a:gd name="T7" fmla="*/ 0 h 502"/>
                <a:gd name="T8" fmla="*/ 0 w 138"/>
                <a:gd name="T9" fmla="*/ 0 h 502"/>
                <a:gd name="T10" fmla="*/ 0 w 138"/>
                <a:gd name="T11" fmla="*/ 0 h 502"/>
                <a:gd name="T12" fmla="*/ 0 w 138"/>
                <a:gd name="T13" fmla="*/ 0 h 502"/>
                <a:gd name="T14" fmla="*/ 0 w 138"/>
                <a:gd name="T15" fmla="*/ 0 h 502"/>
                <a:gd name="T16" fmla="*/ 0 w 138"/>
                <a:gd name="T17" fmla="*/ 0 h 502"/>
                <a:gd name="T18" fmla="*/ 0 w 138"/>
                <a:gd name="T19" fmla="*/ 0 h 502"/>
                <a:gd name="T20" fmla="*/ 0 w 138"/>
                <a:gd name="T21" fmla="*/ 0 h 502"/>
                <a:gd name="T22" fmla="*/ 0 w 138"/>
                <a:gd name="T23" fmla="*/ 0 h 502"/>
                <a:gd name="T24" fmla="*/ 0 w 138"/>
                <a:gd name="T25" fmla="*/ 0 h 502"/>
                <a:gd name="T26" fmla="*/ 0 w 138"/>
                <a:gd name="T27" fmla="*/ 0 h 502"/>
                <a:gd name="T28" fmla="*/ 0 w 138"/>
                <a:gd name="T29" fmla="*/ 0 h 502"/>
                <a:gd name="T30" fmla="*/ 0 w 138"/>
                <a:gd name="T31" fmla="*/ 0 h 502"/>
                <a:gd name="T32" fmla="*/ 0 w 138"/>
                <a:gd name="T33" fmla="*/ 0 h 502"/>
                <a:gd name="T34" fmla="*/ 0 w 138"/>
                <a:gd name="T35" fmla="*/ 0 h 502"/>
                <a:gd name="T36" fmla="*/ 0 w 138"/>
                <a:gd name="T37" fmla="*/ 0 h 50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38"/>
                <a:gd name="T58" fmla="*/ 0 h 502"/>
                <a:gd name="T59" fmla="*/ 138 w 138"/>
                <a:gd name="T60" fmla="*/ 502 h 50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32" name="Freeform 1276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0 w 104"/>
                <a:gd name="T1" fmla="*/ 0 h 353"/>
                <a:gd name="T2" fmla="*/ 0 w 104"/>
                <a:gd name="T3" fmla="*/ 0 h 353"/>
                <a:gd name="T4" fmla="*/ 0 w 104"/>
                <a:gd name="T5" fmla="*/ 0 h 353"/>
                <a:gd name="T6" fmla="*/ 0 w 104"/>
                <a:gd name="T7" fmla="*/ 0 h 353"/>
                <a:gd name="T8" fmla="*/ 0 w 104"/>
                <a:gd name="T9" fmla="*/ 0 h 353"/>
                <a:gd name="T10" fmla="*/ 0 w 104"/>
                <a:gd name="T11" fmla="*/ 0 h 353"/>
                <a:gd name="T12" fmla="*/ 0 w 104"/>
                <a:gd name="T13" fmla="*/ 0 h 353"/>
                <a:gd name="T14" fmla="*/ 0 w 104"/>
                <a:gd name="T15" fmla="*/ 0 h 353"/>
                <a:gd name="T16" fmla="*/ 0 w 104"/>
                <a:gd name="T17" fmla="*/ 0 h 353"/>
                <a:gd name="T18" fmla="*/ 0 w 104"/>
                <a:gd name="T19" fmla="*/ 0 h 353"/>
                <a:gd name="T20" fmla="*/ 0 w 104"/>
                <a:gd name="T21" fmla="*/ 0 h 353"/>
                <a:gd name="T22" fmla="*/ 0 w 104"/>
                <a:gd name="T23" fmla="*/ 0 h 353"/>
                <a:gd name="T24" fmla="*/ 0 w 104"/>
                <a:gd name="T25" fmla="*/ 0 h 353"/>
                <a:gd name="T26" fmla="*/ 0 w 104"/>
                <a:gd name="T27" fmla="*/ 0 h 353"/>
                <a:gd name="T28" fmla="*/ 0 w 104"/>
                <a:gd name="T29" fmla="*/ 0 h 353"/>
                <a:gd name="T30" fmla="*/ 0 w 104"/>
                <a:gd name="T31" fmla="*/ 0 h 353"/>
                <a:gd name="T32" fmla="*/ 0 w 104"/>
                <a:gd name="T33" fmla="*/ 0 h 353"/>
                <a:gd name="T34" fmla="*/ 0 w 104"/>
                <a:gd name="T35" fmla="*/ 0 h 353"/>
                <a:gd name="T36" fmla="*/ 0 w 104"/>
                <a:gd name="T37" fmla="*/ 0 h 35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04"/>
                <a:gd name="T58" fmla="*/ 0 h 353"/>
                <a:gd name="T59" fmla="*/ 104 w 104"/>
                <a:gd name="T60" fmla="*/ 353 h 35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33" name="Freeform 1277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0 w 72"/>
                <a:gd name="T1" fmla="*/ 0 h 204"/>
                <a:gd name="T2" fmla="*/ 0 w 72"/>
                <a:gd name="T3" fmla="*/ 0 h 204"/>
                <a:gd name="T4" fmla="*/ 0 w 72"/>
                <a:gd name="T5" fmla="*/ 0 h 204"/>
                <a:gd name="T6" fmla="*/ 0 w 72"/>
                <a:gd name="T7" fmla="*/ 0 h 204"/>
                <a:gd name="T8" fmla="*/ 0 w 72"/>
                <a:gd name="T9" fmla="*/ 0 h 204"/>
                <a:gd name="T10" fmla="*/ 0 w 72"/>
                <a:gd name="T11" fmla="*/ 0 h 204"/>
                <a:gd name="T12" fmla="*/ 0 w 72"/>
                <a:gd name="T13" fmla="*/ 0 h 204"/>
                <a:gd name="T14" fmla="*/ 0 w 72"/>
                <a:gd name="T15" fmla="*/ 0 h 204"/>
                <a:gd name="T16" fmla="*/ 0 w 72"/>
                <a:gd name="T17" fmla="*/ 0 h 204"/>
                <a:gd name="T18" fmla="*/ 0 w 72"/>
                <a:gd name="T19" fmla="*/ 0 h 204"/>
                <a:gd name="T20" fmla="*/ 0 w 72"/>
                <a:gd name="T21" fmla="*/ 0 h 204"/>
                <a:gd name="T22" fmla="*/ 0 w 72"/>
                <a:gd name="T23" fmla="*/ 0 h 204"/>
                <a:gd name="T24" fmla="*/ 0 w 72"/>
                <a:gd name="T25" fmla="*/ 0 h 204"/>
                <a:gd name="T26" fmla="*/ 0 w 72"/>
                <a:gd name="T27" fmla="*/ 0 h 204"/>
                <a:gd name="T28" fmla="*/ 0 w 72"/>
                <a:gd name="T29" fmla="*/ 0 h 204"/>
                <a:gd name="T30" fmla="*/ 0 w 72"/>
                <a:gd name="T31" fmla="*/ 0 h 204"/>
                <a:gd name="T32" fmla="*/ 0 w 72"/>
                <a:gd name="T33" fmla="*/ 0 h 204"/>
                <a:gd name="T34" fmla="*/ 0 w 72"/>
                <a:gd name="T35" fmla="*/ 0 h 204"/>
                <a:gd name="T36" fmla="*/ 0 w 72"/>
                <a:gd name="T37" fmla="*/ 0 h 20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04"/>
                <a:gd name="T59" fmla="*/ 72 w 72"/>
                <a:gd name="T60" fmla="*/ 204 h 20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34" name="Freeform 1278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0 w 104"/>
                <a:gd name="T1" fmla="*/ 0 h 104"/>
                <a:gd name="T2" fmla="*/ 0 w 104"/>
                <a:gd name="T3" fmla="*/ 0 h 104"/>
                <a:gd name="T4" fmla="*/ 0 w 104"/>
                <a:gd name="T5" fmla="*/ 0 h 104"/>
                <a:gd name="T6" fmla="*/ 0 w 104"/>
                <a:gd name="T7" fmla="*/ 0 h 104"/>
                <a:gd name="T8" fmla="*/ 0 w 104"/>
                <a:gd name="T9" fmla="*/ 0 h 104"/>
                <a:gd name="T10" fmla="*/ 0 w 104"/>
                <a:gd name="T11" fmla="*/ 0 h 104"/>
                <a:gd name="T12" fmla="*/ 0 w 104"/>
                <a:gd name="T13" fmla="*/ 0 h 104"/>
                <a:gd name="T14" fmla="*/ 0 w 104"/>
                <a:gd name="T15" fmla="*/ 0 h 104"/>
                <a:gd name="T16" fmla="*/ 0 w 104"/>
                <a:gd name="T17" fmla="*/ 0 h 104"/>
                <a:gd name="T18" fmla="*/ 0 w 104"/>
                <a:gd name="T19" fmla="*/ 0 h 104"/>
                <a:gd name="T20" fmla="*/ 0 w 104"/>
                <a:gd name="T21" fmla="*/ 0 h 104"/>
                <a:gd name="T22" fmla="*/ 0 w 104"/>
                <a:gd name="T23" fmla="*/ 0 h 104"/>
                <a:gd name="T24" fmla="*/ 0 w 104"/>
                <a:gd name="T25" fmla="*/ 0 h 104"/>
                <a:gd name="T26" fmla="*/ 0 w 104"/>
                <a:gd name="T27" fmla="*/ 0 h 104"/>
                <a:gd name="T28" fmla="*/ 0 w 104"/>
                <a:gd name="T29" fmla="*/ 0 h 104"/>
                <a:gd name="T30" fmla="*/ 0 w 104"/>
                <a:gd name="T31" fmla="*/ 0 h 104"/>
                <a:gd name="T32" fmla="*/ 0 w 104"/>
                <a:gd name="T33" fmla="*/ 0 h 104"/>
                <a:gd name="T34" fmla="*/ 0 w 104"/>
                <a:gd name="T35" fmla="*/ 0 h 104"/>
                <a:gd name="T36" fmla="*/ 0 w 104"/>
                <a:gd name="T37" fmla="*/ 0 h 104"/>
                <a:gd name="T38" fmla="*/ 0 w 104"/>
                <a:gd name="T39" fmla="*/ 0 h 104"/>
                <a:gd name="T40" fmla="*/ 0 w 104"/>
                <a:gd name="T41" fmla="*/ 0 h 104"/>
                <a:gd name="T42" fmla="*/ 0 w 104"/>
                <a:gd name="T43" fmla="*/ 0 h 104"/>
                <a:gd name="T44" fmla="*/ 0 w 104"/>
                <a:gd name="T45" fmla="*/ 0 h 104"/>
                <a:gd name="T46" fmla="*/ 0 w 104"/>
                <a:gd name="T47" fmla="*/ 0 h 104"/>
                <a:gd name="T48" fmla="*/ 0 w 104"/>
                <a:gd name="T49" fmla="*/ 0 h 104"/>
                <a:gd name="T50" fmla="*/ 0 w 104"/>
                <a:gd name="T51" fmla="*/ 0 h 104"/>
                <a:gd name="T52" fmla="*/ 0 w 104"/>
                <a:gd name="T53" fmla="*/ 0 h 104"/>
                <a:gd name="T54" fmla="*/ 0 w 104"/>
                <a:gd name="T55" fmla="*/ 0 h 104"/>
                <a:gd name="T56" fmla="*/ 0 w 104"/>
                <a:gd name="T57" fmla="*/ 0 h 104"/>
                <a:gd name="T58" fmla="*/ 0 w 104"/>
                <a:gd name="T59" fmla="*/ 0 h 104"/>
                <a:gd name="T60" fmla="*/ 0 w 104"/>
                <a:gd name="T61" fmla="*/ 0 h 104"/>
                <a:gd name="T62" fmla="*/ 0 w 104"/>
                <a:gd name="T63" fmla="*/ 0 h 104"/>
                <a:gd name="T64" fmla="*/ 0 w 104"/>
                <a:gd name="T65" fmla="*/ 0 h 10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4"/>
                <a:gd name="T100" fmla="*/ 0 h 104"/>
                <a:gd name="T101" fmla="*/ 104 w 104"/>
                <a:gd name="T102" fmla="*/ 104 h 10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35" name="Freeform 1279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36" name="Freeform 1280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37" name="Freeform 1281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0 w 148"/>
                <a:gd name="T1" fmla="*/ 0 h 712"/>
                <a:gd name="T2" fmla="*/ 0 w 148"/>
                <a:gd name="T3" fmla="*/ 0 h 712"/>
                <a:gd name="T4" fmla="*/ 0 w 148"/>
                <a:gd name="T5" fmla="*/ 0 h 712"/>
                <a:gd name="T6" fmla="*/ 0 w 148"/>
                <a:gd name="T7" fmla="*/ 0 h 712"/>
                <a:gd name="T8" fmla="*/ 0 w 148"/>
                <a:gd name="T9" fmla="*/ 0 h 712"/>
                <a:gd name="T10" fmla="*/ 0 w 148"/>
                <a:gd name="T11" fmla="*/ 0 h 712"/>
                <a:gd name="T12" fmla="*/ 0 w 148"/>
                <a:gd name="T13" fmla="*/ 0 h 712"/>
                <a:gd name="T14" fmla="*/ 0 w 148"/>
                <a:gd name="T15" fmla="*/ 0 h 712"/>
                <a:gd name="T16" fmla="*/ 0 w 148"/>
                <a:gd name="T17" fmla="*/ 0 h 712"/>
                <a:gd name="T18" fmla="*/ 0 w 148"/>
                <a:gd name="T19" fmla="*/ 0 h 712"/>
                <a:gd name="T20" fmla="*/ 0 w 148"/>
                <a:gd name="T21" fmla="*/ 0 h 712"/>
                <a:gd name="T22" fmla="*/ 0 w 148"/>
                <a:gd name="T23" fmla="*/ 0 h 712"/>
                <a:gd name="T24" fmla="*/ 0 w 148"/>
                <a:gd name="T25" fmla="*/ 0 h 712"/>
                <a:gd name="T26" fmla="*/ 0 w 148"/>
                <a:gd name="T27" fmla="*/ 0 h 712"/>
                <a:gd name="T28" fmla="*/ 0 w 148"/>
                <a:gd name="T29" fmla="*/ 0 h 712"/>
                <a:gd name="T30" fmla="*/ 0 w 148"/>
                <a:gd name="T31" fmla="*/ 0 h 712"/>
                <a:gd name="T32" fmla="*/ 0 w 148"/>
                <a:gd name="T33" fmla="*/ 0 h 712"/>
                <a:gd name="T34" fmla="*/ 0 w 148"/>
                <a:gd name="T35" fmla="*/ 0 h 712"/>
                <a:gd name="T36" fmla="*/ 0 w 148"/>
                <a:gd name="T37" fmla="*/ 0 h 712"/>
                <a:gd name="T38" fmla="*/ 0 w 148"/>
                <a:gd name="T39" fmla="*/ 0 h 712"/>
                <a:gd name="T40" fmla="*/ 0 w 148"/>
                <a:gd name="T41" fmla="*/ 0 h 712"/>
                <a:gd name="T42" fmla="*/ 0 w 148"/>
                <a:gd name="T43" fmla="*/ 0 h 712"/>
                <a:gd name="T44" fmla="*/ 0 w 148"/>
                <a:gd name="T45" fmla="*/ 0 h 712"/>
                <a:gd name="T46" fmla="*/ 0 w 148"/>
                <a:gd name="T47" fmla="*/ 0 h 712"/>
                <a:gd name="T48" fmla="*/ 0 w 148"/>
                <a:gd name="T49" fmla="*/ 0 h 712"/>
                <a:gd name="T50" fmla="*/ 0 w 148"/>
                <a:gd name="T51" fmla="*/ 0 h 71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48"/>
                <a:gd name="T79" fmla="*/ 0 h 712"/>
                <a:gd name="T80" fmla="*/ 148 w 148"/>
                <a:gd name="T81" fmla="*/ 712 h 71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38" name="Freeform 1282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0 w 201"/>
                <a:gd name="T1" fmla="*/ 0 h 795"/>
                <a:gd name="T2" fmla="*/ 0 w 201"/>
                <a:gd name="T3" fmla="*/ 0 h 795"/>
                <a:gd name="T4" fmla="*/ 0 w 201"/>
                <a:gd name="T5" fmla="*/ 0 h 795"/>
                <a:gd name="T6" fmla="*/ 0 w 201"/>
                <a:gd name="T7" fmla="*/ 0 h 795"/>
                <a:gd name="T8" fmla="*/ 0 w 201"/>
                <a:gd name="T9" fmla="*/ 0 h 795"/>
                <a:gd name="T10" fmla="*/ 0 w 201"/>
                <a:gd name="T11" fmla="*/ 0 h 795"/>
                <a:gd name="T12" fmla="*/ 0 w 201"/>
                <a:gd name="T13" fmla="*/ 0 h 795"/>
                <a:gd name="T14" fmla="*/ 0 w 201"/>
                <a:gd name="T15" fmla="*/ 0 h 795"/>
                <a:gd name="T16" fmla="*/ 0 w 201"/>
                <a:gd name="T17" fmla="*/ 0 h 795"/>
                <a:gd name="T18" fmla="*/ 0 w 201"/>
                <a:gd name="T19" fmla="*/ 0 h 795"/>
                <a:gd name="T20" fmla="*/ 0 w 201"/>
                <a:gd name="T21" fmla="*/ 0 h 795"/>
                <a:gd name="T22" fmla="*/ 0 w 201"/>
                <a:gd name="T23" fmla="*/ 0 h 795"/>
                <a:gd name="T24" fmla="*/ 0 w 201"/>
                <a:gd name="T25" fmla="*/ 0 h 795"/>
                <a:gd name="T26" fmla="*/ 0 w 201"/>
                <a:gd name="T27" fmla="*/ 0 h 795"/>
                <a:gd name="T28" fmla="*/ 0 w 201"/>
                <a:gd name="T29" fmla="*/ 0 h 795"/>
                <a:gd name="T30" fmla="*/ 0 w 201"/>
                <a:gd name="T31" fmla="*/ 0 h 795"/>
                <a:gd name="T32" fmla="*/ 0 w 201"/>
                <a:gd name="T33" fmla="*/ 0 h 795"/>
                <a:gd name="T34" fmla="*/ 0 w 201"/>
                <a:gd name="T35" fmla="*/ 0 h 795"/>
                <a:gd name="T36" fmla="*/ 0 w 201"/>
                <a:gd name="T37" fmla="*/ 0 h 79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1"/>
                <a:gd name="T58" fmla="*/ 0 h 795"/>
                <a:gd name="T59" fmla="*/ 201 w 201"/>
                <a:gd name="T60" fmla="*/ 795 h 79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39" name="Freeform 1283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0 w 129"/>
                <a:gd name="T1" fmla="*/ 0 h 622"/>
                <a:gd name="T2" fmla="*/ 0 w 129"/>
                <a:gd name="T3" fmla="*/ 0 h 622"/>
                <a:gd name="T4" fmla="*/ 0 w 129"/>
                <a:gd name="T5" fmla="*/ 0 h 622"/>
                <a:gd name="T6" fmla="*/ 0 w 129"/>
                <a:gd name="T7" fmla="*/ 0 h 622"/>
                <a:gd name="T8" fmla="*/ 0 w 129"/>
                <a:gd name="T9" fmla="*/ 0 h 622"/>
                <a:gd name="T10" fmla="*/ 0 w 129"/>
                <a:gd name="T11" fmla="*/ 0 h 622"/>
                <a:gd name="T12" fmla="*/ 0 w 129"/>
                <a:gd name="T13" fmla="*/ 0 h 622"/>
                <a:gd name="T14" fmla="*/ 0 w 129"/>
                <a:gd name="T15" fmla="*/ 0 h 622"/>
                <a:gd name="T16" fmla="*/ 0 w 129"/>
                <a:gd name="T17" fmla="*/ 0 h 622"/>
                <a:gd name="T18" fmla="*/ 0 w 129"/>
                <a:gd name="T19" fmla="*/ 0 h 622"/>
                <a:gd name="T20" fmla="*/ 0 w 129"/>
                <a:gd name="T21" fmla="*/ 0 h 622"/>
                <a:gd name="T22" fmla="*/ 0 w 129"/>
                <a:gd name="T23" fmla="*/ 0 h 622"/>
                <a:gd name="T24" fmla="*/ 0 w 129"/>
                <a:gd name="T25" fmla="*/ 0 h 622"/>
                <a:gd name="T26" fmla="*/ 0 w 129"/>
                <a:gd name="T27" fmla="*/ 0 h 622"/>
                <a:gd name="T28" fmla="*/ 0 w 129"/>
                <a:gd name="T29" fmla="*/ 0 h 622"/>
                <a:gd name="T30" fmla="*/ 0 w 129"/>
                <a:gd name="T31" fmla="*/ 0 h 622"/>
                <a:gd name="T32" fmla="*/ 0 w 129"/>
                <a:gd name="T33" fmla="*/ 0 h 622"/>
                <a:gd name="T34" fmla="*/ 0 w 129"/>
                <a:gd name="T35" fmla="*/ 0 h 622"/>
                <a:gd name="T36" fmla="*/ 0 w 129"/>
                <a:gd name="T37" fmla="*/ 0 h 622"/>
                <a:gd name="T38" fmla="*/ 0 w 129"/>
                <a:gd name="T39" fmla="*/ 0 h 622"/>
                <a:gd name="T40" fmla="*/ 0 w 129"/>
                <a:gd name="T41" fmla="*/ 0 h 622"/>
                <a:gd name="T42" fmla="*/ 0 w 129"/>
                <a:gd name="T43" fmla="*/ 0 h 622"/>
                <a:gd name="T44" fmla="*/ 0 w 129"/>
                <a:gd name="T45" fmla="*/ 0 h 622"/>
                <a:gd name="T46" fmla="*/ 0 w 129"/>
                <a:gd name="T47" fmla="*/ 0 h 622"/>
                <a:gd name="T48" fmla="*/ 0 w 129"/>
                <a:gd name="T49" fmla="*/ 0 h 622"/>
                <a:gd name="T50" fmla="*/ 0 w 129"/>
                <a:gd name="T51" fmla="*/ 0 h 62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9"/>
                <a:gd name="T79" fmla="*/ 0 h 622"/>
                <a:gd name="T80" fmla="*/ 129 w 129"/>
                <a:gd name="T81" fmla="*/ 622 h 62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40" name="Freeform 1284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0 w 110"/>
                <a:gd name="T1" fmla="*/ 0 h 531"/>
                <a:gd name="T2" fmla="*/ 0 w 110"/>
                <a:gd name="T3" fmla="*/ 0 h 531"/>
                <a:gd name="T4" fmla="*/ 0 w 110"/>
                <a:gd name="T5" fmla="*/ 0 h 531"/>
                <a:gd name="T6" fmla="*/ 0 w 110"/>
                <a:gd name="T7" fmla="*/ 0 h 531"/>
                <a:gd name="T8" fmla="*/ 0 w 110"/>
                <a:gd name="T9" fmla="*/ 0 h 531"/>
                <a:gd name="T10" fmla="*/ 0 w 110"/>
                <a:gd name="T11" fmla="*/ 0 h 531"/>
                <a:gd name="T12" fmla="*/ 0 w 110"/>
                <a:gd name="T13" fmla="*/ 0 h 531"/>
                <a:gd name="T14" fmla="*/ 0 w 110"/>
                <a:gd name="T15" fmla="*/ 0 h 531"/>
                <a:gd name="T16" fmla="*/ 0 w 110"/>
                <a:gd name="T17" fmla="*/ 0 h 531"/>
                <a:gd name="T18" fmla="*/ 0 w 110"/>
                <a:gd name="T19" fmla="*/ 0 h 531"/>
                <a:gd name="T20" fmla="*/ 0 w 110"/>
                <a:gd name="T21" fmla="*/ 0 h 531"/>
                <a:gd name="T22" fmla="*/ 0 w 110"/>
                <a:gd name="T23" fmla="*/ 0 h 531"/>
                <a:gd name="T24" fmla="*/ 0 w 110"/>
                <a:gd name="T25" fmla="*/ 0 h 531"/>
                <a:gd name="T26" fmla="*/ 0 w 110"/>
                <a:gd name="T27" fmla="*/ 0 h 531"/>
                <a:gd name="T28" fmla="*/ 0 w 110"/>
                <a:gd name="T29" fmla="*/ 0 h 531"/>
                <a:gd name="T30" fmla="*/ 0 w 110"/>
                <a:gd name="T31" fmla="*/ 0 h 531"/>
                <a:gd name="T32" fmla="*/ 0 w 110"/>
                <a:gd name="T33" fmla="*/ 0 h 531"/>
                <a:gd name="T34" fmla="*/ 0 w 110"/>
                <a:gd name="T35" fmla="*/ 0 h 531"/>
                <a:gd name="T36" fmla="*/ 0 w 110"/>
                <a:gd name="T37" fmla="*/ 0 h 531"/>
                <a:gd name="T38" fmla="*/ 0 w 110"/>
                <a:gd name="T39" fmla="*/ 0 h 531"/>
                <a:gd name="T40" fmla="*/ 0 w 110"/>
                <a:gd name="T41" fmla="*/ 0 h 531"/>
                <a:gd name="T42" fmla="*/ 0 w 110"/>
                <a:gd name="T43" fmla="*/ 0 h 531"/>
                <a:gd name="T44" fmla="*/ 0 w 110"/>
                <a:gd name="T45" fmla="*/ 0 h 531"/>
                <a:gd name="T46" fmla="*/ 0 w 110"/>
                <a:gd name="T47" fmla="*/ 0 h 531"/>
                <a:gd name="T48" fmla="*/ 0 w 110"/>
                <a:gd name="T49" fmla="*/ 0 h 531"/>
                <a:gd name="T50" fmla="*/ 0 w 110"/>
                <a:gd name="T51" fmla="*/ 0 h 53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10"/>
                <a:gd name="T79" fmla="*/ 0 h 531"/>
                <a:gd name="T80" fmla="*/ 110 w 110"/>
                <a:gd name="T81" fmla="*/ 531 h 53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41" name="Freeform 1285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0 w 92"/>
                <a:gd name="T1" fmla="*/ 0 h 438"/>
                <a:gd name="T2" fmla="*/ 0 w 92"/>
                <a:gd name="T3" fmla="*/ 0 h 438"/>
                <a:gd name="T4" fmla="*/ 0 w 92"/>
                <a:gd name="T5" fmla="*/ 0 h 438"/>
                <a:gd name="T6" fmla="*/ 0 w 92"/>
                <a:gd name="T7" fmla="*/ 0 h 438"/>
                <a:gd name="T8" fmla="*/ 0 w 92"/>
                <a:gd name="T9" fmla="*/ 0 h 438"/>
                <a:gd name="T10" fmla="*/ 0 w 92"/>
                <a:gd name="T11" fmla="*/ 0 h 438"/>
                <a:gd name="T12" fmla="*/ 0 w 92"/>
                <a:gd name="T13" fmla="*/ 0 h 438"/>
                <a:gd name="T14" fmla="*/ 0 w 92"/>
                <a:gd name="T15" fmla="*/ 0 h 438"/>
                <a:gd name="T16" fmla="*/ 0 w 92"/>
                <a:gd name="T17" fmla="*/ 0 h 438"/>
                <a:gd name="T18" fmla="*/ 0 w 92"/>
                <a:gd name="T19" fmla="*/ 0 h 438"/>
                <a:gd name="T20" fmla="*/ 0 w 92"/>
                <a:gd name="T21" fmla="*/ 0 h 438"/>
                <a:gd name="T22" fmla="*/ 0 w 92"/>
                <a:gd name="T23" fmla="*/ 0 h 438"/>
                <a:gd name="T24" fmla="*/ 0 w 92"/>
                <a:gd name="T25" fmla="*/ 0 h 438"/>
                <a:gd name="T26" fmla="*/ 0 w 92"/>
                <a:gd name="T27" fmla="*/ 0 h 438"/>
                <a:gd name="T28" fmla="*/ 0 w 92"/>
                <a:gd name="T29" fmla="*/ 0 h 438"/>
                <a:gd name="T30" fmla="*/ 0 w 92"/>
                <a:gd name="T31" fmla="*/ 0 h 438"/>
                <a:gd name="T32" fmla="*/ 0 w 92"/>
                <a:gd name="T33" fmla="*/ 0 h 438"/>
                <a:gd name="T34" fmla="*/ 0 w 92"/>
                <a:gd name="T35" fmla="*/ 0 h 438"/>
                <a:gd name="T36" fmla="*/ 0 w 92"/>
                <a:gd name="T37" fmla="*/ 0 h 438"/>
                <a:gd name="T38" fmla="*/ 0 w 92"/>
                <a:gd name="T39" fmla="*/ 0 h 438"/>
                <a:gd name="T40" fmla="*/ 0 w 92"/>
                <a:gd name="T41" fmla="*/ 0 h 438"/>
                <a:gd name="T42" fmla="*/ 0 w 92"/>
                <a:gd name="T43" fmla="*/ 0 h 438"/>
                <a:gd name="T44" fmla="*/ 0 w 92"/>
                <a:gd name="T45" fmla="*/ 0 h 438"/>
                <a:gd name="T46" fmla="*/ 0 w 92"/>
                <a:gd name="T47" fmla="*/ 0 h 438"/>
                <a:gd name="T48" fmla="*/ 0 w 92"/>
                <a:gd name="T49" fmla="*/ 0 h 438"/>
                <a:gd name="T50" fmla="*/ 0 w 92"/>
                <a:gd name="T51" fmla="*/ 0 h 43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92"/>
                <a:gd name="T79" fmla="*/ 0 h 438"/>
                <a:gd name="T80" fmla="*/ 92 w 92"/>
                <a:gd name="T81" fmla="*/ 438 h 43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42" name="Freeform 1286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0 w 73"/>
                <a:gd name="T1" fmla="*/ 0 h 347"/>
                <a:gd name="T2" fmla="*/ 0 w 73"/>
                <a:gd name="T3" fmla="*/ 0 h 347"/>
                <a:gd name="T4" fmla="*/ 0 w 73"/>
                <a:gd name="T5" fmla="*/ 0 h 347"/>
                <a:gd name="T6" fmla="*/ 0 w 73"/>
                <a:gd name="T7" fmla="*/ 0 h 347"/>
                <a:gd name="T8" fmla="*/ 0 w 73"/>
                <a:gd name="T9" fmla="*/ 0 h 347"/>
                <a:gd name="T10" fmla="*/ 0 w 73"/>
                <a:gd name="T11" fmla="*/ 0 h 347"/>
                <a:gd name="T12" fmla="*/ 0 w 73"/>
                <a:gd name="T13" fmla="*/ 0 h 347"/>
                <a:gd name="T14" fmla="*/ 0 w 73"/>
                <a:gd name="T15" fmla="*/ 0 h 347"/>
                <a:gd name="T16" fmla="*/ 0 w 73"/>
                <a:gd name="T17" fmla="*/ 0 h 347"/>
                <a:gd name="T18" fmla="*/ 0 w 73"/>
                <a:gd name="T19" fmla="*/ 0 h 347"/>
                <a:gd name="T20" fmla="*/ 0 w 73"/>
                <a:gd name="T21" fmla="*/ 0 h 347"/>
                <a:gd name="T22" fmla="*/ 0 w 73"/>
                <a:gd name="T23" fmla="*/ 0 h 347"/>
                <a:gd name="T24" fmla="*/ 0 w 73"/>
                <a:gd name="T25" fmla="*/ 0 h 347"/>
                <a:gd name="T26" fmla="*/ 0 w 73"/>
                <a:gd name="T27" fmla="*/ 0 h 347"/>
                <a:gd name="T28" fmla="*/ 0 w 73"/>
                <a:gd name="T29" fmla="*/ 0 h 347"/>
                <a:gd name="T30" fmla="*/ 0 w 73"/>
                <a:gd name="T31" fmla="*/ 0 h 347"/>
                <a:gd name="T32" fmla="*/ 0 w 73"/>
                <a:gd name="T33" fmla="*/ 0 h 347"/>
                <a:gd name="T34" fmla="*/ 0 w 73"/>
                <a:gd name="T35" fmla="*/ 0 h 347"/>
                <a:gd name="T36" fmla="*/ 0 w 73"/>
                <a:gd name="T37" fmla="*/ 0 h 347"/>
                <a:gd name="T38" fmla="*/ 0 w 73"/>
                <a:gd name="T39" fmla="*/ 0 h 347"/>
                <a:gd name="T40" fmla="*/ 0 w 73"/>
                <a:gd name="T41" fmla="*/ 0 h 347"/>
                <a:gd name="T42" fmla="*/ 0 w 73"/>
                <a:gd name="T43" fmla="*/ 0 h 347"/>
                <a:gd name="T44" fmla="*/ 0 w 73"/>
                <a:gd name="T45" fmla="*/ 0 h 347"/>
                <a:gd name="T46" fmla="*/ 0 w 73"/>
                <a:gd name="T47" fmla="*/ 0 h 347"/>
                <a:gd name="T48" fmla="*/ 0 w 73"/>
                <a:gd name="T49" fmla="*/ 0 h 347"/>
                <a:gd name="T50" fmla="*/ 0 w 73"/>
                <a:gd name="T51" fmla="*/ 0 h 34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73"/>
                <a:gd name="T79" fmla="*/ 0 h 347"/>
                <a:gd name="T80" fmla="*/ 73 w 73"/>
                <a:gd name="T81" fmla="*/ 347 h 34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43" name="Freeform 1287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0 w 52"/>
                <a:gd name="T1" fmla="*/ 0 h 256"/>
                <a:gd name="T2" fmla="*/ 0 w 52"/>
                <a:gd name="T3" fmla="*/ 0 h 256"/>
                <a:gd name="T4" fmla="*/ 0 w 52"/>
                <a:gd name="T5" fmla="*/ 0 h 256"/>
                <a:gd name="T6" fmla="*/ 0 w 52"/>
                <a:gd name="T7" fmla="*/ 0 h 256"/>
                <a:gd name="T8" fmla="*/ 0 w 52"/>
                <a:gd name="T9" fmla="*/ 0 h 256"/>
                <a:gd name="T10" fmla="*/ 0 w 52"/>
                <a:gd name="T11" fmla="*/ 0 h 256"/>
                <a:gd name="T12" fmla="*/ 0 w 52"/>
                <a:gd name="T13" fmla="*/ 0 h 256"/>
                <a:gd name="T14" fmla="*/ 0 w 52"/>
                <a:gd name="T15" fmla="*/ 0 h 256"/>
                <a:gd name="T16" fmla="*/ 0 w 52"/>
                <a:gd name="T17" fmla="*/ 0 h 256"/>
                <a:gd name="T18" fmla="*/ 0 w 52"/>
                <a:gd name="T19" fmla="*/ 0 h 256"/>
                <a:gd name="T20" fmla="*/ 0 w 52"/>
                <a:gd name="T21" fmla="*/ 0 h 256"/>
                <a:gd name="T22" fmla="*/ 0 w 52"/>
                <a:gd name="T23" fmla="*/ 0 h 256"/>
                <a:gd name="T24" fmla="*/ 0 w 52"/>
                <a:gd name="T25" fmla="*/ 0 h 256"/>
                <a:gd name="T26" fmla="*/ 0 w 52"/>
                <a:gd name="T27" fmla="*/ 0 h 256"/>
                <a:gd name="T28" fmla="*/ 0 w 52"/>
                <a:gd name="T29" fmla="*/ 0 h 256"/>
                <a:gd name="T30" fmla="*/ 0 w 52"/>
                <a:gd name="T31" fmla="*/ 0 h 256"/>
                <a:gd name="T32" fmla="*/ 0 w 52"/>
                <a:gd name="T33" fmla="*/ 0 h 256"/>
                <a:gd name="T34" fmla="*/ 0 w 52"/>
                <a:gd name="T35" fmla="*/ 0 h 256"/>
                <a:gd name="T36" fmla="*/ 0 w 52"/>
                <a:gd name="T37" fmla="*/ 0 h 256"/>
                <a:gd name="T38" fmla="*/ 0 w 52"/>
                <a:gd name="T39" fmla="*/ 0 h 256"/>
                <a:gd name="T40" fmla="*/ 0 w 52"/>
                <a:gd name="T41" fmla="*/ 0 h 256"/>
                <a:gd name="T42" fmla="*/ 0 w 52"/>
                <a:gd name="T43" fmla="*/ 0 h 256"/>
                <a:gd name="T44" fmla="*/ 0 w 52"/>
                <a:gd name="T45" fmla="*/ 0 h 256"/>
                <a:gd name="T46" fmla="*/ 0 w 52"/>
                <a:gd name="T47" fmla="*/ 0 h 256"/>
                <a:gd name="T48" fmla="*/ 0 w 52"/>
                <a:gd name="T49" fmla="*/ 0 h 256"/>
                <a:gd name="T50" fmla="*/ 0 w 52"/>
                <a:gd name="T51" fmla="*/ 0 h 25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2"/>
                <a:gd name="T79" fmla="*/ 0 h 256"/>
                <a:gd name="T80" fmla="*/ 52 w 52"/>
                <a:gd name="T81" fmla="*/ 256 h 25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44" name="Freeform 1288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0 w 176"/>
                <a:gd name="T1" fmla="*/ 0 h 693"/>
                <a:gd name="T2" fmla="*/ 0 w 176"/>
                <a:gd name="T3" fmla="*/ 0 h 693"/>
                <a:gd name="T4" fmla="*/ 0 w 176"/>
                <a:gd name="T5" fmla="*/ 0 h 693"/>
                <a:gd name="T6" fmla="*/ 0 w 176"/>
                <a:gd name="T7" fmla="*/ 0 h 693"/>
                <a:gd name="T8" fmla="*/ 0 w 176"/>
                <a:gd name="T9" fmla="*/ 0 h 693"/>
                <a:gd name="T10" fmla="*/ 0 w 176"/>
                <a:gd name="T11" fmla="*/ 0 h 693"/>
                <a:gd name="T12" fmla="*/ 0 w 176"/>
                <a:gd name="T13" fmla="*/ 0 h 693"/>
                <a:gd name="T14" fmla="*/ 0 w 176"/>
                <a:gd name="T15" fmla="*/ 0 h 693"/>
                <a:gd name="T16" fmla="*/ 0 w 176"/>
                <a:gd name="T17" fmla="*/ 0 h 693"/>
                <a:gd name="T18" fmla="*/ 0 w 176"/>
                <a:gd name="T19" fmla="*/ 0 h 693"/>
                <a:gd name="T20" fmla="*/ 0 w 176"/>
                <a:gd name="T21" fmla="*/ 0 h 693"/>
                <a:gd name="T22" fmla="*/ 0 w 176"/>
                <a:gd name="T23" fmla="*/ 0 h 693"/>
                <a:gd name="T24" fmla="*/ 0 w 176"/>
                <a:gd name="T25" fmla="*/ 0 h 693"/>
                <a:gd name="T26" fmla="*/ 0 w 176"/>
                <a:gd name="T27" fmla="*/ 0 h 693"/>
                <a:gd name="T28" fmla="*/ 0 w 176"/>
                <a:gd name="T29" fmla="*/ 0 h 693"/>
                <a:gd name="T30" fmla="*/ 0 w 176"/>
                <a:gd name="T31" fmla="*/ 0 h 693"/>
                <a:gd name="T32" fmla="*/ 0 w 176"/>
                <a:gd name="T33" fmla="*/ 0 h 693"/>
                <a:gd name="T34" fmla="*/ 0 w 176"/>
                <a:gd name="T35" fmla="*/ 0 h 693"/>
                <a:gd name="T36" fmla="*/ 0 w 176"/>
                <a:gd name="T37" fmla="*/ 0 h 69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76"/>
                <a:gd name="T58" fmla="*/ 0 h 693"/>
                <a:gd name="T59" fmla="*/ 176 w 176"/>
                <a:gd name="T60" fmla="*/ 693 h 69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45" name="Freeform 1289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0 w 149"/>
                <a:gd name="T1" fmla="*/ 0 h 592"/>
                <a:gd name="T2" fmla="*/ 0 w 149"/>
                <a:gd name="T3" fmla="*/ 0 h 592"/>
                <a:gd name="T4" fmla="*/ 0 w 149"/>
                <a:gd name="T5" fmla="*/ 0 h 592"/>
                <a:gd name="T6" fmla="*/ 0 w 149"/>
                <a:gd name="T7" fmla="*/ 0 h 592"/>
                <a:gd name="T8" fmla="*/ 0 w 149"/>
                <a:gd name="T9" fmla="*/ 0 h 592"/>
                <a:gd name="T10" fmla="*/ 0 w 149"/>
                <a:gd name="T11" fmla="*/ 0 h 592"/>
                <a:gd name="T12" fmla="*/ 0 w 149"/>
                <a:gd name="T13" fmla="*/ 0 h 592"/>
                <a:gd name="T14" fmla="*/ 0 w 149"/>
                <a:gd name="T15" fmla="*/ 0 h 592"/>
                <a:gd name="T16" fmla="*/ 0 w 149"/>
                <a:gd name="T17" fmla="*/ 0 h 592"/>
                <a:gd name="T18" fmla="*/ 0 w 149"/>
                <a:gd name="T19" fmla="*/ 0 h 592"/>
                <a:gd name="T20" fmla="*/ 0 w 149"/>
                <a:gd name="T21" fmla="*/ 0 h 592"/>
                <a:gd name="T22" fmla="*/ 0 w 149"/>
                <a:gd name="T23" fmla="*/ 0 h 592"/>
                <a:gd name="T24" fmla="*/ 0 w 149"/>
                <a:gd name="T25" fmla="*/ 0 h 592"/>
                <a:gd name="T26" fmla="*/ 0 w 149"/>
                <a:gd name="T27" fmla="*/ 0 h 592"/>
                <a:gd name="T28" fmla="*/ 0 w 149"/>
                <a:gd name="T29" fmla="*/ 0 h 592"/>
                <a:gd name="T30" fmla="*/ 0 w 149"/>
                <a:gd name="T31" fmla="*/ 0 h 592"/>
                <a:gd name="T32" fmla="*/ 0 w 149"/>
                <a:gd name="T33" fmla="*/ 0 h 592"/>
                <a:gd name="T34" fmla="*/ 0 w 149"/>
                <a:gd name="T35" fmla="*/ 0 h 592"/>
                <a:gd name="T36" fmla="*/ 0 w 149"/>
                <a:gd name="T37" fmla="*/ 0 h 59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9"/>
                <a:gd name="T58" fmla="*/ 0 h 592"/>
                <a:gd name="T59" fmla="*/ 149 w 149"/>
                <a:gd name="T60" fmla="*/ 592 h 59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46" name="Freeform 1290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0 w 124"/>
                <a:gd name="T1" fmla="*/ 0 h 490"/>
                <a:gd name="T2" fmla="*/ 0 w 124"/>
                <a:gd name="T3" fmla="*/ 0 h 490"/>
                <a:gd name="T4" fmla="*/ 0 w 124"/>
                <a:gd name="T5" fmla="*/ 0 h 490"/>
                <a:gd name="T6" fmla="*/ 0 w 124"/>
                <a:gd name="T7" fmla="*/ 0 h 490"/>
                <a:gd name="T8" fmla="*/ 0 w 124"/>
                <a:gd name="T9" fmla="*/ 0 h 490"/>
                <a:gd name="T10" fmla="*/ 0 w 124"/>
                <a:gd name="T11" fmla="*/ 0 h 490"/>
                <a:gd name="T12" fmla="*/ 0 w 124"/>
                <a:gd name="T13" fmla="*/ 0 h 490"/>
                <a:gd name="T14" fmla="*/ 0 w 124"/>
                <a:gd name="T15" fmla="*/ 0 h 490"/>
                <a:gd name="T16" fmla="*/ 0 w 124"/>
                <a:gd name="T17" fmla="*/ 0 h 490"/>
                <a:gd name="T18" fmla="*/ 0 w 124"/>
                <a:gd name="T19" fmla="*/ 0 h 490"/>
                <a:gd name="T20" fmla="*/ 0 w 124"/>
                <a:gd name="T21" fmla="*/ 0 h 490"/>
                <a:gd name="T22" fmla="*/ 0 w 124"/>
                <a:gd name="T23" fmla="*/ 0 h 490"/>
                <a:gd name="T24" fmla="*/ 0 w 124"/>
                <a:gd name="T25" fmla="*/ 0 h 490"/>
                <a:gd name="T26" fmla="*/ 0 w 124"/>
                <a:gd name="T27" fmla="*/ 0 h 490"/>
                <a:gd name="T28" fmla="*/ 0 w 124"/>
                <a:gd name="T29" fmla="*/ 0 h 490"/>
                <a:gd name="T30" fmla="*/ 0 w 124"/>
                <a:gd name="T31" fmla="*/ 0 h 490"/>
                <a:gd name="T32" fmla="*/ 0 w 124"/>
                <a:gd name="T33" fmla="*/ 0 h 490"/>
                <a:gd name="T34" fmla="*/ 0 w 124"/>
                <a:gd name="T35" fmla="*/ 0 h 490"/>
                <a:gd name="T36" fmla="*/ 0 w 124"/>
                <a:gd name="T37" fmla="*/ 0 h 49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4"/>
                <a:gd name="T58" fmla="*/ 0 h 490"/>
                <a:gd name="T59" fmla="*/ 124 w 124"/>
                <a:gd name="T60" fmla="*/ 490 h 49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47" name="Freeform 1291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0 w 99"/>
                <a:gd name="T1" fmla="*/ 0 h 389"/>
                <a:gd name="T2" fmla="*/ 0 w 99"/>
                <a:gd name="T3" fmla="*/ 0 h 389"/>
                <a:gd name="T4" fmla="*/ 0 w 99"/>
                <a:gd name="T5" fmla="*/ 0 h 389"/>
                <a:gd name="T6" fmla="*/ 0 w 99"/>
                <a:gd name="T7" fmla="*/ 0 h 389"/>
                <a:gd name="T8" fmla="*/ 0 w 99"/>
                <a:gd name="T9" fmla="*/ 0 h 389"/>
                <a:gd name="T10" fmla="*/ 0 w 99"/>
                <a:gd name="T11" fmla="*/ 0 h 389"/>
                <a:gd name="T12" fmla="*/ 0 w 99"/>
                <a:gd name="T13" fmla="*/ 0 h 389"/>
                <a:gd name="T14" fmla="*/ 0 w 99"/>
                <a:gd name="T15" fmla="*/ 0 h 389"/>
                <a:gd name="T16" fmla="*/ 0 w 99"/>
                <a:gd name="T17" fmla="*/ 0 h 389"/>
                <a:gd name="T18" fmla="*/ 0 w 99"/>
                <a:gd name="T19" fmla="*/ 0 h 389"/>
                <a:gd name="T20" fmla="*/ 0 w 99"/>
                <a:gd name="T21" fmla="*/ 0 h 389"/>
                <a:gd name="T22" fmla="*/ 0 w 99"/>
                <a:gd name="T23" fmla="*/ 0 h 389"/>
                <a:gd name="T24" fmla="*/ 0 w 99"/>
                <a:gd name="T25" fmla="*/ 0 h 389"/>
                <a:gd name="T26" fmla="*/ 0 w 99"/>
                <a:gd name="T27" fmla="*/ 0 h 389"/>
                <a:gd name="T28" fmla="*/ 0 w 99"/>
                <a:gd name="T29" fmla="*/ 0 h 389"/>
                <a:gd name="T30" fmla="*/ 0 w 99"/>
                <a:gd name="T31" fmla="*/ 0 h 389"/>
                <a:gd name="T32" fmla="*/ 0 w 99"/>
                <a:gd name="T33" fmla="*/ 0 h 389"/>
                <a:gd name="T34" fmla="*/ 0 w 99"/>
                <a:gd name="T35" fmla="*/ 0 h 389"/>
                <a:gd name="T36" fmla="*/ 0 w 99"/>
                <a:gd name="T37" fmla="*/ 0 h 38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9"/>
                <a:gd name="T58" fmla="*/ 0 h 389"/>
                <a:gd name="T59" fmla="*/ 99 w 99"/>
                <a:gd name="T60" fmla="*/ 389 h 38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48" name="Freeform 1292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0 w 72"/>
                <a:gd name="T1" fmla="*/ 0 h 287"/>
                <a:gd name="T2" fmla="*/ 0 w 72"/>
                <a:gd name="T3" fmla="*/ 0 h 287"/>
                <a:gd name="T4" fmla="*/ 0 w 72"/>
                <a:gd name="T5" fmla="*/ 0 h 287"/>
                <a:gd name="T6" fmla="*/ 0 w 72"/>
                <a:gd name="T7" fmla="*/ 0 h 287"/>
                <a:gd name="T8" fmla="*/ 0 w 72"/>
                <a:gd name="T9" fmla="*/ 0 h 287"/>
                <a:gd name="T10" fmla="*/ 0 w 72"/>
                <a:gd name="T11" fmla="*/ 0 h 287"/>
                <a:gd name="T12" fmla="*/ 0 w 72"/>
                <a:gd name="T13" fmla="*/ 0 h 287"/>
                <a:gd name="T14" fmla="*/ 0 w 72"/>
                <a:gd name="T15" fmla="*/ 0 h 287"/>
                <a:gd name="T16" fmla="*/ 0 w 72"/>
                <a:gd name="T17" fmla="*/ 0 h 287"/>
                <a:gd name="T18" fmla="*/ 0 w 72"/>
                <a:gd name="T19" fmla="*/ 0 h 287"/>
                <a:gd name="T20" fmla="*/ 0 w 72"/>
                <a:gd name="T21" fmla="*/ 0 h 287"/>
                <a:gd name="T22" fmla="*/ 0 w 72"/>
                <a:gd name="T23" fmla="*/ 0 h 287"/>
                <a:gd name="T24" fmla="*/ 0 w 72"/>
                <a:gd name="T25" fmla="*/ 0 h 287"/>
                <a:gd name="T26" fmla="*/ 0 w 72"/>
                <a:gd name="T27" fmla="*/ 0 h 287"/>
                <a:gd name="T28" fmla="*/ 0 w 72"/>
                <a:gd name="T29" fmla="*/ 0 h 287"/>
                <a:gd name="T30" fmla="*/ 0 w 72"/>
                <a:gd name="T31" fmla="*/ 0 h 287"/>
                <a:gd name="T32" fmla="*/ 0 w 72"/>
                <a:gd name="T33" fmla="*/ 0 h 287"/>
                <a:gd name="T34" fmla="*/ 0 w 72"/>
                <a:gd name="T35" fmla="*/ 0 h 287"/>
                <a:gd name="T36" fmla="*/ 0 w 72"/>
                <a:gd name="T37" fmla="*/ 0 h 28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87"/>
                <a:gd name="T59" fmla="*/ 72 w 72"/>
                <a:gd name="T60" fmla="*/ 287 h 28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49" name="Rectangle 1293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02750" name="Freeform 1294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0 w 354"/>
                <a:gd name="T1" fmla="*/ 0 h 418"/>
                <a:gd name="T2" fmla="*/ 0 w 354"/>
                <a:gd name="T3" fmla="*/ 0 h 418"/>
                <a:gd name="T4" fmla="*/ 0 w 354"/>
                <a:gd name="T5" fmla="*/ 0 h 418"/>
                <a:gd name="T6" fmla="*/ 0 w 354"/>
                <a:gd name="T7" fmla="*/ 0 h 418"/>
                <a:gd name="T8" fmla="*/ 0 w 354"/>
                <a:gd name="T9" fmla="*/ 0 h 418"/>
                <a:gd name="T10" fmla="*/ 0 w 354"/>
                <a:gd name="T11" fmla="*/ 0 h 418"/>
                <a:gd name="T12" fmla="*/ 0 w 354"/>
                <a:gd name="T13" fmla="*/ 0 h 418"/>
                <a:gd name="T14" fmla="*/ 0 w 354"/>
                <a:gd name="T15" fmla="*/ 0 h 418"/>
                <a:gd name="T16" fmla="*/ 0 w 354"/>
                <a:gd name="T17" fmla="*/ 0 h 418"/>
                <a:gd name="T18" fmla="*/ 0 w 354"/>
                <a:gd name="T19" fmla="*/ 0 h 418"/>
                <a:gd name="T20" fmla="*/ 0 w 354"/>
                <a:gd name="T21" fmla="*/ 0 h 418"/>
                <a:gd name="T22" fmla="*/ 0 w 354"/>
                <a:gd name="T23" fmla="*/ 0 h 418"/>
                <a:gd name="T24" fmla="*/ 0 w 354"/>
                <a:gd name="T25" fmla="*/ 0 h 418"/>
                <a:gd name="T26" fmla="*/ 0 w 354"/>
                <a:gd name="T27" fmla="*/ 0 h 418"/>
                <a:gd name="T28" fmla="*/ 0 w 354"/>
                <a:gd name="T29" fmla="*/ 0 h 418"/>
                <a:gd name="T30" fmla="*/ 0 w 354"/>
                <a:gd name="T31" fmla="*/ 0 h 418"/>
                <a:gd name="T32" fmla="*/ 0 w 354"/>
                <a:gd name="T33" fmla="*/ 0 h 418"/>
                <a:gd name="T34" fmla="*/ 0 w 354"/>
                <a:gd name="T35" fmla="*/ 0 h 418"/>
                <a:gd name="T36" fmla="*/ 0 w 354"/>
                <a:gd name="T37" fmla="*/ 0 h 418"/>
                <a:gd name="T38" fmla="*/ 0 w 354"/>
                <a:gd name="T39" fmla="*/ 0 h 418"/>
                <a:gd name="T40" fmla="*/ 0 w 354"/>
                <a:gd name="T41" fmla="*/ 0 h 418"/>
                <a:gd name="T42" fmla="*/ 0 w 354"/>
                <a:gd name="T43" fmla="*/ 0 h 418"/>
                <a:gd name="T44" fmla="*/ 0 w 354"/>
                <a:gd name="T45" fmla="*/ 0 h 418"/>
                <a:gd name="T46" fmla="*/ 0 w 354"/>
                <a:gd name="T47" fmla="*/ 0 h 418"/>
                <a:gd name="T48" fmla="*/ 0 w 354"/>
                <a:gd name="T49" fmla="*/ 0 h 418"/>
                <a:gd name="T50" fmla="*/ 0 w 354"/>
                <a:gd name="T51" fmla="*/ 0 h 418"/>
                <a:gd name="T52" fmla="*/ 0 w 354"/>
                <a:gd name="T53" fmla="*/ 0 h 418"/>
                <a:gd name="T54" fmla="*/ 0 w 354"/>
                <a:gd name="T55" fmla="*/ 0 h 418"/>
                <a:gd name="T56" fmla="*/ 0 w 354"/>
                <a:gd name="T57" fmla="*/ 0 h 418"/>
                <a:gd name="T58" fmla="*/ 0 w 354"/>
                <a:gd name="T59" fmla="*/ 0 h 418"/>
                <a:gd name="T60" fmla="*/ 0 w 354"/>
                <a:gd name="T61" fmla="*/ 0 h 418"/>
                <a:gd name="T62" fmla="*/ 0 w 354"/>
                <a:gd name="T63" fmla="*/ 0 h 418"/>
                <a:gd name="T64" fmla="*/ 0 w 354"/>
                <a:gd name="T65" fmla="*/ 0 h 418"/>
                <a:gd name="T66" fmla="*/ 0 w 354"/>
                <a:gd name="T67" fmla="*/ 0 h 418"/>
                <a:gd name="T68" fmla="*/ 0 w 354"/>
                <a:gd name="T69" fmla="*/ 0 h 418"/>
                <a:gd name="T70" fmla="*/ 0 w 354"/>
                <a:gd name="T71" fmla="*/ 0 h 418"/>
                <a:gd name="T72" fmla="*/ 0 w 354"/>
                <a:gd name="T73" fmla="*/ 0 h 418"/>
                <a:gd name="T74" fmla="*/ 0 w 354"/>
                <a:gd name="T75" fmla="*/ 0 h 418"/>
                <a:gd name="T76" fmla="*/ 0 w 354"/>
                <a:gd name="T77" fmla="*/ 0 h 418"/>
                <a:gd name="T78" fmla="*/ 0 w 354"/>
                <a:gd name="T79" fmla="*/ 0 h 418"/>
                <a:gd name="T80" fmla="*/ 0 w 354"/>
                <a:gd name="T81" fmla="*/ 0 h 418"/>
                <a:gd name="T82" fmla="*/ 0 w 354"/>
                <a:gd name="T83" fmla="*/ 0 h 418"/>
                <a:gd name="T84" fmla="*/ 0 w 354"/>
                <a:gd name="T85" fmla="*/ 0 h 418"/>
                <a:gd name="T86" fmla="*/ 0 w 354"/>
                <a:gd name="T87" fmla="*/ 0 h 418"/>
                <a:gd name="T88" fmla="*/ 0 w 354"/>
                <a:gd name="T89" fmla="*/ 0 h 418"/>
                <a:gd name="T90" fmla="*/ 0 w 354"/>
                <a:gd name="T91" fmla="*/ 0 h 418"/>
                <a:gd name="T92" fmla="*/ 0 w 354"/>
                <a:gd name="T93" fmla="*/ 0 h 418"/>
                <a:gd name="T94" fmla="*/ 0 w 354"/>
                <a:gd name="T95" fmla="*/ 0 h 418"/>
                <a:gd name="T96" fmla="*/ 0 w 354"/>
                <a:gd name="T97" fmla="*/ 0 h 41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54"/>
                <a:gd name="T148" fmla="*/ 0 h 418"/>
                <a:gd name="T149" fmla="*/ 354 w 354"/>
                <a:gd name="T150" fmla="*/ 418 h 41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51" name="Freeform 1295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52" name="Freeform 1296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53" name="Freeform 1297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0 h 868"/>
                <a:gd name="T4" fmla="*/ 0 w 469"/>
                <a:gd name="T5" fmla="*/ 0 h 868"/>
                <a:gd name="T6" fmla="*/ 0 w 469"/>
                <a:gd name="T7" fmla="*/ 0 h 868"/>
                <a:gd name="T8" fmla="*/ 0 w 469"/>
                <a:gd name="T9" fmla="*/ 0 h 868"/>
                <a:gd name="T10" fmla="*/ 0 w 469"/>
                <a:gd name="T11" fmla="*/ 0 h 868"/>
                <a:gd name="T12" fmla="*/ 0 w 469"/>
                <a:gd name="T13" fmla="*/ 0 h 868"/>
                <a:gd name="T14" fmla="*/ 0 w 469"/>
                <a:gd name="T15" fmla="*/ 0 h 868"/>
                <a:gd name="T16" fmla="*/ 0 w 469"/>
                <a:gd name="T17" fmla="*/ 0 h 868"/>
                <a:gd name="T18" fmla="*/ 0 w 469"/>
                <a:gd name="T19" fmla="*/ 0 h 868"/>
                <a:gd name="T20" fmla="*/ 0 w 469"/>
                <a:gd name="T21" fmla="*/ 0 h 868"/>
                <a:gd name="T22" fmla="*/ 0 w 469"/>
                <a:gd name="T23" fmla="*/ 0 h 868"/>
                <a:gd name="T24" fmla="*/ 0 w 469"/>
                <a:gd name="T25" fmla="*/ 0 h 868"/>
                <a:gd name="T26" fmla="*/ 0 w 469"/>
                <a:gd name="T27" fmla="*/ 0 h 868"/>
                <a:gd name="T28" fmla="*/ 0 w 469"/>
                <a:gd name="T29" fmla="*/ 0 h 868"/>
                <a:gd name="T30" fmla="*/ 0 w 469"/>
                <a:gd name="T31" fmla="*/ 0 h 868"/>
                <a:gd name="T32" fmla="*/ 0 w 469"/>
                <a:gd name="T33" fmla="*/ 0 h 868"/>
                <a:gd name="T34" fmla="*/ 0 w 469"/>
                <a:gd name="T35" fmla="*/ 0 h 86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69"/>
                <a:gd name="T55" fmla="*/ 0 h 868"/>
                <a:gd name="T56" fmla="*/ 469 w 469"/>
                <a:gd name="T57" fmla="*/ 868 h 86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54" name="Freeform 1298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0 h 118"/>
                <a:gd name="T2" fmla="*/ 0 w 604"/>
                <a:gd name="T3" fmla="*/ 0 h 118"/>
                <a:gd name="T4" fmla="*/ 0 w 604"/>
                <a:gd name="T5" fmla="*/ 0 h 118"/>
                <a:gd name="T6" fmla="*/ 0 w 604"/>
                <a:gd name="T7" fmla="*/ 0 h 118"/>
                <a:gd name="T8" fmla="*/ 0 w 604"/>
                <a:gd name="T9" fmla="*/ 0 h 118"/>
                <a:gd name="T10" fmla="*/ 0 w 604"/>
                <a:gd name="T11" fmla="*/ 0 h 118"/>
                <a:gd name="T12" fmla="*/ 0 w 604"/>
                <a:gd name="T13" fmla="*/ 0 h 118"/>
                <a:gd name="T14" fmla="*/ 0 w 604"/>
                <a:gd name="T15" fmla="*/ 0 h 118"/>
                <a:gd name="T16" fmla="*/ 0 w 604"/>
                <a:gd name="T17" fmla="*/ 0 h 118"/>
                <a:gd name="T18" fmla="*/ 0 w 604"/>
                <a:gd name="T19" fmla="*/ 0 h 118"/>
                <a:gd name="T20" fmla="*/ 0 w 604"/>
                <a:gd name="T21" fmla="*/ 0 h 118"/>
                <a:gd name="T22" fmla="*/ 0 w 604"/>
                <a:gd name="T23" fmla="*/ 0 h 118"/>
                <a:gd name="T24" fmla="*/ 0 w 604"/>
                <a:gd name="T25" fmla="*/ 0 h 118"/>
                <a:gd name="T26" fmla="*/ 0 w 604"/>
                <a:gd name="T27" fmla="*/ 0 h 118"/>
                <a:gd name="T28" fmla="*/ 0 w 604"/>
                <a:gd name="T29" fmla="*/ 0 h 118"/>
                <a:gd name="T30" fmla="*/ 0 w 604"/>
                <a:gd name="T31" fmla="*/ 0 h 118"/>
                <a:gd name="T32" fmla="*/ 0 w 604"/>
                <a:gd name="T33" fmla="*/ 0 h 118"/>
                <a:gd name="T34" fmla="*/ 0 w 604"/>
                <a:gd name="T35" fmla="*/ 0 h 118"/>
                <a:gd name="T36" fmla="*/ 0 w 604"/>
                <a:gd name="T37" fmla="*/ 0 h 118"/>
                <a:gd name="T38" fmla="*/ 0 w 604"/>
                <a:gd name="T39" fmla="*/ 0 h 118"/>
                <a:gd name="T40" fmla="*/ 0 w 604"/>
                <a:gd name="T41" fmla="*/ 0 h 118"/>
                <a:gd name="T42" fmla="*/ 0 w 604"/>
                <a:gd name="T43" fmla="*/ 0 h 118"/>
                <a:gd name="T44" fmla="*/ 0 w 604"/>
                <a:gd name="T45" fmla="*/ 0 h 118"/>
                <a:gd name="T46" fmla="*/ 0 w 604"/>
                <a:gd name="T47" fmla="*/ 0 h 118"/>
                <a:gd name="T48" fmla="*/ 0 w 604"/>
                <a:gd name="T49" fmla="*/ 0 h 118"/>
                <a:gd name="T50" fmla="*/ 0 w 604"/>
                <a:gd name="T51" fmla="*/ 0 h 118"/>
                <a:gd name="T52" fmla="*/ 0 w 604"/>
                <a:gd name="T53" fmla="*/ 0 h 118"/>
                <a:gd name="T54" fmla="*/ 0 w 604"/>
                <a:gd name="T55" fmla="*/ 0 h 118"/>
                <a:gd name="T56" fmla="*/ 0 w 604"/>
                <a:gd name="T57" fmla="*/ 0 h 118"/>
                <a:gd name="T58" fmla="*/ 0 w 604"/>
                <a:gd name="T59" fmla="*/ 0 h 118"/>
                <a:gd name="T60" fmla="*/ 0 w 604"/>
                <a:gd name="T61" fmla="*/ 0 h 118"/>
                <a:gd name="T62" fmla="*/ 0 w 604"/>
                <a:gd name="T63" fmla="*/ 0 h 118"/>
                <a:gd name="T64" fmla="*/ 0 w 604"/>
                <a:gd name="T65" fmla="*/ 0 h 118"/>
                <a:gd name="T66" fmla="*/ 0 w 604"/>
                <a:gd name="T67" fmla="*/ 0 h 118"/>
                <a:gd name="T68" fmla="*/ 0 w 604"/>
                <a:gd name="T69" fmla="*/ 0 h 11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04"/>
                <a:gd name="T106" fmla="*/ 0 h 118"/>
                <a:gd name="T107" fmla="*/ 604 w 604"/>
                <a:gd name="T108" fmla="*/ 118 h 11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55" name="Freeform 1299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0 w 1017"/>
                <a:gd name="T1" fmla="*/ 0 h 337"/>
                <a:gd name="T2" fmla="*/ 0 w 1017"/>
                <a:gd name="T3" fmla="*/ 0 h 337"/>
                <a:gd name="T4" fmla="*/ 0 w 1017"/>
                <a:gd name="T5" fmla="*/ 0 h 337"/>
                <a:gd name="T6" fmla="*/ 0 w 1017"/>
                <a:gd name="T7" fmla="*/ 0 h 337"/>
                <a:gd name="T8" fmla="*/ 0 w 1017"/>
                <a:gd name="T9" fmla="*/ 0 h 337"/>
                <a:gd name="T10" fmla="*/ 0 w 1017"/>
                <a:gd name="T11" fmla="*/ 0 h 337"/>
                <a:gd name="T12" fmla="*/ 0 w 1017"/>
                <a:gd name="T13" fmla="*/ 0 h 337"/>
                <a:gd name="T14" fmla="*/ 0 w 1017"/>
                <a:gd name="T15" fmla="*/ 0 h 337"/>
                <a:gd name="T16" fmla="*/ 0 w 1017"/>
                <a:gd name="T17" fmla="*/ 0 h 337"/>
                <a:gd name="T18" fmla="*/ 0 w 1017"/>
                <a:gd name="T19" fmla="*/ 0 h 337"/>
                <a:gd name="T20" fmla="*/ 0 w 1017"/>
                <a:gd name="T21" fmla="*/ 0 h 337"/>
                <a:gd name="T22" fmla="*/ 0 w 1017"/>
                <a:gd name="T23" fmla="*/ 0 h 337"/>
                <a:gd name="T24" fmla="*/ 0 w 1017"/>
                <a:gd name="T25" fmla="*/ 0 h 337"/>
                <a:gd name="T26" fmla="*/ 0 w 1017"/>
                <a:gd name="T27" fmla="*/ 0 h 337"/>
                <a:gd name="T28" fmla="*/ 0 w 1017"/>
                <a:gd name="T29" fmla="*/ 0 h 337"/>
                <a:gd name="T30" fmla="*/ 0 w 1017"/>
                <a:gd name="T31" fmla="*/ 0 h 337"/>
                <a:gd name="T32" fmla="*/ 0 w 1017"/>
                <a:gd name="T33" fmla="*/ 0 h 337"/>
                <a:gd name="T34" fmla="*/ 0 w 1017"/>
                <a:gd name="T35" fmla="*/ 0 h 337"/>
                <a:gd name="T36" fmla="*/ 0 w 1017"/>
                <a:gd name="T37" fmla="*/ 0 h 337"/>
                <a:gd name="T38" fmla="*/ 0 w 1017"/>
                <a:gd name="T39" fmla="*/ 0 h 337"/>
                <a:gd name="T40" fmla="*/ 0 w 1017"/>
                <a:gd name="T41" fmla="*/ 0 h 337"/>
                <a:gd name="T42" fmla="*/ 0 w 1017"/>
                <a:gd name="T43" fmla="*/ 0 h 337"/>
                <a:gd name="T44" fmla="*/ 0 w 1017"/>
                <a:gd name="T45" fmla="*/ 0 h 337"/>
                <a:gd name="T46" fmla="*/ 0 w 1017"/>
                <a:gd name="T47" fmla="*/ 0 h 337"/>
                <a:gd name="T48" fmla="*/ 0 w 1017"/>
                <a:gd name="T49" fmla="*/ 0 h 337"/>
                <a:gd name="T50" fmla="*/ 0 w 1017"/>
                <a:gd name="T51" fmla="*/ 0 h 337"/>
                <a:gd name="T52" fmla="*/ 0 w 1017"/>
                <a:gd name="T53" fmla="*/ 0 h 337"/>
                <a:gd name="T54" fmla="*/ 0 w 1017"/>
                <a:gd name="T55" fmla="*/ 0 h 337"/>
                <a:gd name="T56" fmla="*/ 0 w 1017"/>
                <a:gd name="T57" fmla="*/ 0 h 337"/>
                <a:gd name="T58" fmla="*/ 0 w 1017"/>
                <a:gd name="T59" fmla="*/ 0 h 337"/>
                <a:gd name="T60" fmla="*/ 0 w 1017"/>
                <a:gd name="T61" fmla="*/ 0 h 337"/>
                <a:gd name="T62" fmla="*/ 0 w 1017"/>
                <a:gd name="T63" fmla="*/ 0 h 337"/>
                <a:gd name="T64" fmla="*/ 0 w 1017"/>
                <a:gd name="T65" fmla="*/ 0 h 337"/>
                <a:gd name="T66" fmla="*/ 0 w 1017"/>
                <a:gd name="T67" fmla="*/ 0 h 337"/>
                <a:gd name="T68" fmla="*/ 0 w 1017"/>
                <a:gd name="T69" fmla="*/ 0 h 337"/>
                <a:gd name="T70" fmla="*/ 0 w 1017"/>
                <a:gd name="T71" fmla="*/ 0 h 337"/>
                <a:gd name="T72" fmla="*/ 0 w 1017"/>
                <a:gd name="T73" fmla="*/ 0 h 337"/>
                <a:gd name="T74" fmla="*/ 0 w 1017"/>
                <a:gd name="T75" fmla="*/ 0 h 337"/>
                <a:gd name="T76" fmla="*/ 0 w 1017"/>
                <a:gd name="T77" fmla="*/ 0 h 33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17"/>
                <a:gd name="T118" fmla="*/ 0 h 337"/>
                <a:gd name="T119" fmla="*/ 1017 w 1017"/>
                <a:gd name="T120" fmla="*/ 337 h 337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56" name="Freeform 1300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0 w 1036"/>
                <a:gd name="T3" fmla="*/ 0 h 303"/>
                <a:gd name="T4" fmla="*/ 0 w 1036"/>
                <a:gd name="T5" fmla="*/ 0 h 303"/>
                <a:gd name="T6" fmla="*/ 0 w 1036"/>
                <a:gd name="T7" fmla="*/ 0 h 303"/>
                <a:gd name="T8" fmla="*/ 0 w 1036"/>
                <a:gd name="T9" fmla="*/ 0 h 3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6"/>
                <a:gd name="T16" fmla="*/ 0 h 303"/>
                <a:gd name="T17" fmla="*/ 1036 w 1036"/>
                <a:gd name="T18" fmla="*/ 303 h 3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57" name="Freeform 1301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0 h 270"/>
                <a:gd name="T2" fmla="*/ 0 w 1023"/>
                <a:gd name="T3" fmla="*/ 0 h 270"/>
                <a:gd name="T4" fmla="*/ 0 w 1023"/>
                <a:gd name="T5" fmla="*/ 0 h 270"/>
                <a:gd name="T6" fmla="*/ 0 w 1023"/>
                <a:gd name="T7" fmla="*/ 0 h 270"/>
                <a:gd name="T8" fmla="*/ 0 w 1023"/>
                <a:gd name="T9" fmla="*/ 0 h 2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3"/>
                <a:gd name="T16" fmla="*/ 0 h 270"/>
                <a:gd name="T17" fmla="*/ 1023 w 1023"/>
                <a:gd name="T18" fmla="*/ 270 h 2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58" name="Freeform 1302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0 w 1028"/>
                <a:gd name="T3" fmla="*/ 0 h 299"/>
                <a:gd name="T4" fmla="*/ 0 w 1028"/>
                <a:gd name="T5" fmla="*/ 0 h 299"/>
                <a:gd name="T6" fmla="*/ 0 w 1028"/>
                <a:gd name="T7" fmla="*/ 0 h 299"/>
                <a:gd name="T8" fmla="*/ 0 w 102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8"/>
                <a:gd name="T16" fmla="*/ 0 h 299"/>
                <a:gd name="T17" fmla="*/ 1028 w 102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2601" name="AutoShape 1304"/>
          <p:cNvSpPr>
            <a:spLocks noChangeAspect="1" noChangeArrowheads="1" noTextEdit="1"/>
          </p:cNvSpPr>
          <p:nvPr/>
        </p:nvSpPr>
        <p:spPr bwMode="auto">
          <a:xfrm>
            <a:off x="5494338" y="3140075"/>
            <a:ext cx="26035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02" name="Freeform 1305"/>
          <p:cNvSpPr>
            <a:spLocks/>
          </p:cNvSpPr>
          <p:nvPr/>
        </p:nvSpPr>
        <p:spPr bwMode="auto">
          <a:xfrm>
            <a:off x="5495925" y="3140075"/>
            <a:ext cx="258763" cy="268288"/>
          </a:xfrm>
          <a:custGeom>
            <a:avLst/>
            <a:gdLst>
              <a:gd name="T0" fmla="*/ 2147483647 w 1894"/>
              <a:gd name="T1" fmla="*/ 0 h 1904"/>
              <a:gd name="T2" fmla="*/ 2147483647 w 1894"/>
              <a:gd name="T3" fmla="*/ 0 h 1904"/>
              <a:gd name="T4" fmla="*/ 2147483647 w 1894"/>
              <a:gd name="T5" fmla="*/ 2147483647 h 1904"/>
              <a:gd name="T6" fmla="*/ 2147483647 w 1894"/>
              <a:gd name="T7" fmla="*/ 2147483647 h 1904"/>
              <a:gd name="T8" fmla="*/ 2147483647 w 1894"/>
              <a:gd name="T9" fmla="*/ 2147483647 h 1904"/>
              <a:gd name="T10" fmla="*/ 2147483647 w 1894"/>
              <a:gd name="T11" fmla="*/ 2147483647 h 1904"/>
              <a:gd name="T12" fmla="*/ 2147483647 w 1894"/>
              <a:gd name="T13" fmla="*/ 2147483647 h 1904"/>
              <a:gd name="T14" fmla="*/ 2147483647 w 1894"/>
              <a:gd name="T15" fmla="*/ 2147483647 h 1904"/>
              <a:gd name="T16" fmla="*/ 2147483647 w 1894"/>
              <a:gd name="T17" fmla="*/ 2147483647 h 1904"/>
              <a:gd name="T18" fmla="*/ 2147483647 w 1894"/>
              <a:gd name="T19" fmla="*/ 2147483647 h 1904"/>
              <a:gd name="T20" fmla="*/ 2147483647 w 1894"/>
              <a:gd name="T21" fmla="*/ 2147483647 h 1904"/>
              <a:gd name="T22" fmla="*/ 2147483647 w 1894"/>
              <a:gd name="T23" fmla="*/ 2147483647 h 1904"/>
              <a:gd name="T24" fmla="*/ 2147483647 w 1894"/>
              <a:gd name="T25" fmla="*/ 2147483647 h 1904"/>
              <a:gd name="T26" fmla="*/ 2147483647 w 1894"/>
              <a:gd name="T27" fmla="*/ 2147483647 h 1904"/>
              <a:gd name="T28" fmla="*/ 2147483647 w 1894"/>
              <a:gd name="T29" fmla="*/ 2147483647 h 1904"/>
              <a:gd name="T30" fmla="*/ 2147483647 w 1894"/>
              <a:gd name="T31" fmla="*/ 2147483647 h 1904"/>
              <a:gd name="T32" fmla="*/ 2147483647 w 1894"/>
              <a:gd name="T33" fmla="*/ 2147483647 h 1904"/>
              <a:gd name="T34" fmla="*/ 2147483647 w 1894"/>
              <a:gd name="T35" fmla="*/ 2147483647 h 1904"/>
              <a:gd name="T36" fmla="*/ 2147483647 w 1894"/>
              <a:gd name="T37" fmla="*/ 2147483647 h 1904"/>
              <a:gd name="T38" fmla="*/ 2147483647 w 1894"/>
              <a:gd name="T39" fmla="*/ 2147483647 h 1904"/>
              <a:gd name="T40" fmla="*/ 2147483647 w 1894"/>
              <a:gd name="T41" fmla="*/ 2147483647 h 1904"/>
              <a:gd name="T42" fmla="*/ 2147483647 w 1894"/>
              <a:gd name="T43" fmla="*/ 2147483647 h 1904"/>
              <a:gd name="T44" fmla="*/ 2147483647 w 1894"/>
              <a:gd name="T45" fmla="*/ 2147483647 h 1904"/>
              <a:gd name="T46" fmla="*/ 2147483647 w 1894"/>
              <a:gd name="T47" fmla="*/ 2147483647 h 1904"/>
              <a:gd name="T48" fmla="*/ 2147483647 w 1894"/>
              <a:gd name="T49" fmla="*/ 2147483647 h 1904"/>
              <a:gd name="T50" fmla="*/ 2147483647 w 1894"/>
              <a:gd name="T51" fmla="*/ 2147483647 h 1904"/>
              <a:gd name="T52" fmla="*/ 2147483647 w 1894"/>
              <a:gd name="T53" fmla="*/ 2147483647 h 1904"/>
              <a:gd name="T54" fmla="*/ 2147483647 w 1894"/>
              <a:gd name="T55" fmla="*/ 2147483647 h 1904"/>
              <a:gd name="T56" fmla="*/ 2147483647 w 1894"/>
              <a:gd name="T57" fmla="*/ 2147483647 h 1904"/>
              <a:gd name="T58" fmla="*/ 2147483647 w 1894"/>
              <a:gd name="T59" fmla="*/ 2147483647 h 1904"/>
              <a:gd name="T60" fmla="*/ 2147483647 w 1894"/>
              <a:gd name="T61" fmla="*/ 2147483647 h 1904"/>
              <a:gd name="T62" fmla="*/ 2147483647 w 1894"/>
              <a:gd name="T63" fmla="*/ 2147483647 h 1904"/>
              <a:gd name="T64" fmla="*/ 2147483647 w 1894"/>
              <a:gd name="T65" fmla="*/ 2147483647 h 1904"/>
              <a:gd name="T66" fmla="*/ 2147483647 w 1894"/>
              <a:gd name="T67" fmla="*/ 2147483647 h 1904"/>
              <a:gd name="T68" fmla="*/ 2147483647 w 1894"/>
              <a:gd name="T69" fmla="*/ 2147483647 h 1904"/>
              <a:gd name="T70" fmla="*/ 2147483647 w 1894"/>
              <a:gd name="T71" fmla="*/ 2147483647 h 1904"/>
              <a:gd name="T72" fmla="*/ 2147483647 w 1894"/>
              <a:gd name="T73" fmla="*/ 2147483647 h 1904"/>
              <a:gd name="T74" fmla="*/ 2147483647 w 1894"/>
              <a:gd name="T75" fmla="*/ 2147483647 h 1904"/>
              <a:gd name="T76" fmla="*/ 2147483647 w 1894"/>
              <a:gd name="T77" fmla="*/ 2147483647 h 1904"/>
              <a:gd name="T78" fmla="*/ 2147483647 w 1894"/>
              <a:gd name="T79" fmla="*/ 2147483647 h 1904"/>
              <a:gd name="T80" fmla="*/ 0 w 1894"/>
              <a:gd name="T81" fmla="*/ 2147483647 h 1904"/>
              <a:gd name="T82" fmla="*/ 2147483647 w 1894"/>
              <a:gd name="T83" fmla="*/ 2147483647 h 1904"/>
              <a:gd name="T84" fmla="*/ 2147483647 w 1894"/>
              <a:gd name="T85" fmla="*/ 2147483647 h 1904"/>
              <a:gd name="T86" fmla="*/ 2147483647 w 1894"/>
              <a:gd name="T87" fmla="*/ 2147483647 h 1904"/>
              <a:gd name="T88" fmla="*/ 2147483647 w 1894"/>
              <a:gd name="T89" fmla="*/ 2147483647 h 1904"/>
              <a:gd name="T90" fmla="*/ 2147483647 w 1894"/>
              <a:gd name="T91" fmla="*/ 2147483647 h 1904"/>
              <a:gd name="T92" fmla="*/ 2147483647 w 1894"/>
              <a:gd name="T93" fmla="*/ 2147483647 h 1904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894"/>
              <a:gd name="T142" fmla="*/ 0 h 1904"/>
              <a:gd name="T143" fmla="*/ 1894 w 1894"/>
              <a:gd name="T144" fmla="*/ 1904 h 1904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894" h="1904">
                <a:moveTo>
                  <a:pt x="651" y="0"/>
                </a:moveTo>
                <a:lnTo>
                  <a:pt x="653" y="0"/>
                </a:lnTo>
                <a:lnTo>
                  <a:pt x="659" y="0"/>
                </a:lnTo>
                <a:lnTo>
                  <a:pt x="668" y="0"/>
                </a:lnTo>
                <a:lnTo>
                  <a:pt x="682" y="0"/>
                </a:lnTo>
                <a:lnTo>
                  <a:pt x="699" y="1"/>
                </a:lnTo>
                <a:lnTo>
                  <a:pt x="720" y="1"/>
                </a:lnTo>
                <a:lnTo>
                  <a:pt x="742" y="3"/>
                </a:lnTo>
                <a:lnTo>
                  <a:pt x="769" y="4"/>
                </a:lnTo>
                <a:lnTo>
                  <a:pt x="799" y="6"/>
                </a:lnTo>
                <a:lnTo>
                  <a:pt x="831" y="8"/>
                </a:lnTo>
                <a:lnTo>
                  <a:pt x="865" y="10"/>
                </a:lnTo>
                <a:lnTo>
                  <a:pt x="902" y="13"/>
                </a:lnTo>
                <a:lnTo>
                  <a:pt x="941" y="17"/>
                </a:lnTo>
                <a:lnTo>
                  <a:pt x="982" y="21"/>
                </a:lnTo>
                <a:lnTo>
                  <a:pt x="1025" y="26"/>
                </a:lnTo>
                <a:lnTo>
                  <a:pt x="1070" y="32"/>
                </a:lnTo>
                <a:lnTo>
                  <a:pt x="1116" y="38"/>
                </a:lnTo>
                <a:lnTo>
                  <a:pt x="1164" y="46"/>
                </a:lnTo>
                <a:lnTo>
                  <a:pt x="1213" y="55"/>
                </a:lnTo>
                <a:lnTo>
                  <a:pt x="1263" y="63"/>
                </a:lnTo>
                <a:lnTo>
                  <a:pt x="1315" y="73"/>
                </a:lnTo>
                <a:lnTo>
                  <a:pt x="1366" y="85"/>
                </a:lnTo>
                <a:lnTo>
                  <a:pt x="1418" y="97"/>
                </a:lnTo>
                <a:lnTo>
                  <a:pt x="1472" y="111"/>
                </a:lnTo>
                <a:lnTo>
                  <a:pt x="1525" y="125"/>
                </a:lnTo>
                <a:lnTo>
                  <a:pt x="1579" y="141"/>
                </a:lnTo>
                <a:lnTo>
                  <a:pt x="1632" y="159"/>
                </a:lnTo>
                <a:lnTo>
                  <a:pt x="1685" y="177"/>
                </a:lnTo>
                <a:lnTo>
                  <a:pt x="1739" y="197"/>
                </a:lnTo>
                <a:lnTo>
                  <a:pt x="1791" y="218"/>
                </a:lnTo>
                <a:lnTo>
                  <a:pt x="1843" y="241"/>
                </a:lnTo>
                <a:lnTo>
                  <a:pt x="1894" y="266"/>
                </a:lnTo>
                <a:lnTo>
                  <a:pt x="1729" y="1139"/>
                </a:lnTo>
                <a:lnTo>
                  <a:pt x="1733" y="1140"/>
                </a:lnTo>
                <a:lnTo>
                  <a:pt x="1742" y="1146"/>
                </a:lnTo>
                <a:lnTo>
                  <a:pt x="1755" y="1156"/>
                </a:lnTo>
                <a:lnTo>
                  <a:pt x="1768" y="1173"/>
                </a:lnTo>
                <a:lnTo>
                  <a:pt x="1778" y="1199"/>
                </a:lnTo>
                <a:lnTo>
                  <a:pt x="1781" y="1234"/>
                </a:lnTo>
                <a:lnTo>
                  <a:pt x="1777" y="1281"/>
                </a:lnTo>
                <a:lnTo>
                  <a:pt x="1760" y="1341"/>
                </a:lnTo>
                <a:lnTo>
                  <a:pt x="1472" y="1765"/>
                </a:lnTo>
                <a:lnTo>
                  <a:pt x="1432" y="1765"/>
                </a:lnTo>
                <a:lnTo>
                  <a:pt x="1324" y="1904"/>
                </a:lnTo>
                <a:lnTo>
                  <a:pt x="1322" y="1904"/>
                </a:lnTo>
                <a:lnTo>
                  <a:pt x="1315" y="1903"/>
                </a:lnTo>
                <a:lnTo>
                  <a:pt x="1304" y="1902"/>
                </a:lnTo>
                <a:lnTo>
                  <a:pt x="1290" y="1900"/>
                </a:lnTo>
                <a:lnTo>
                  <a:pt x="1270" y="1897"/>
                </a:lnTo>
                <a:lnTo>
                  <a:pt x="1249" y="1894"/>
                </a:lnTo>
                <a:lnTo>
                  <a:pt x="1223" y="1891"/>
                </a:lnTo>
                <a:lnTo>
                  <a:pt x="1194" y="1887"/>
                </a:lnTo>
                <a:lnTo>
                  <a:pt x="1162" y="1881"/>
                </a:lnTo>
                <a:lnTo>
                  <a:pt x="1128" y="1876"/>
                </a:lnTo>
                <a:lnTo>
                  <a:pt x="1091" y="1869"/>
                </a:lnTo>
                <a:lnTo>
                  <a:pt x="1050" y="1862"/>
                </a:lnTo>
                <a:lnTo>
                  <a:pt x="1008" y="1854"/>
                </a:lnTo>
                <a:lnTo>
                  <a:pt x="964" y="1845"/>
                </a:lnTo>
                <a:lnTo>
                  <a:pt x="918" y="1835"/>
                </a:lnTo>
                <a:lnTo>
                  <a:pt x="870" y="1824"/>
                </a:lnTo>
                <a:lnTo>
                  <a:pt x="820" y="1813"/>
                </a:lnTo>
                <a:lnTo>
                  <a:pt x="769" y="1800"/>
                </a:lnTo>
                <a:lnTo>
                  <a:pt x="717" y="1786"/>
                </a:lnTo>
                <a:lnTo>
                  <a:pt x="664" y="1772"/>
                </a:lnTo>
                <a:lnTo>
                  <a:pt x="610" y="1755"/>
                </a:lnTo>
                <a:lnTo>
                  <a:pt x="555" y="1738"/>
                </a:lnTo>
                <a:lnTo>
                  <a:pt x="501" y="1720"/>
                </a:lnTo>
                <a:lnTo>
                  <a:pt x="445" y="1701"/>
                </a:lnTo>
                <a:lnTo>
                  <a:pt x="390" y="1681"/>
                </a:lnTo>
                <a:lnTo>
                  <a:pt x="334" y="1659"/>
                </a:lnTo>
                <a:lnTo>
                  <a:pt x="280" y="1636"/>
                </a:lnTo>
                <a:lnTo>
                  <a:pt x="225" y="1611"/>
                </a:lnTo>
                <a:lnTo>
                  <a:pt x="172" y="1585"/>
                </a:lnTo>
                <a:lnTo>
                  <a:pt x="119" y="1559"/>
                </a:lnTo>
                <a:lnTo>
                  <a:pt x="67" y="1530"/>
                </a:lnTo>
                <a:lnTo>
                  <a:pt x="17" y="1500"/>
                </a:lnTo>
                <a:lnTo>
                  <a:pt x="16" y="1495"/>
                </a:lnTo>
                <a:lnTo>
                  <a:pt x="12" y="1480"/>
                </a:lnTo>
                <a:lnTo>
                  <a:pt x="8" y="1457"/>
                </a:lnTo>
                <a:lnTo>
                  <a:pt x="4" y="1430"/>
                </a:lnTo>
                <a:lnTo>
                  <a:pt x="0" y="1401"/>
                </a:lnTo>
                <a:lnTo>
                  <a:pt x="0" y="1370"/>
                </a:lnTo>
                <a:lnTo>
                  <a:pt x="4" y="1343"/>
                </a:lnTo>
                <a:lnTo>
                  <a:pt x="12" y="1319"/>
                </a:lnTo>
                <a:lnTo>
                  <a:pt x="388" y="965"/>
                </a:lnTo>
                <a:lnTo>
                  <a:pt x="387" y="961"/>
                </a:lnTo>
                <a:lnTo>
                  <a:pt x="386" y="952"/>
                </a:lnTo>
                <a:lnTo>
                  <a:pt x="386" y="936"/>
                </a:lnTo>
                <a:lnTo>
                  <a:pt x="390" y="917"/>
                </a:lnTo>
                <a:lnTo>
                  <a:pt x="397" y="893"/>
                </a:lnTo>
                <a:lnTo>
                  <a:pt x="412" y="868"/>
                </a:lnTo>
                <a:lnTo>
                  <a:pt x="435" y="841"/>
                </a:lnTo>
                <a:lnTo>
                  <a:pt x="468" y="814"/>
                </a:lnTo>
                <a:lnTo>
                  <a:pt x="65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603" name="Freeform 1306"/>
          <p:cNvSpPr>
            <a:spLocks/>
          </p:cNvSpPr>
          <p:nvPr/>
        </p:nvSpPr>
        <p:spPr bwMode="auto">
          <a:xfrm>
            <a:off x="5527675" y="3309938"/>
            <a:ext cx="150813" cy="46037"/>
          </a:xfrm>
          <a:custGeom>
            <a:avLst/>
            <a:gdLst>
              <a:gd name="T0" fmla="*/ 2147483647 w 1106"/>
              <a:gd name="T1" fmla="*/ 0 h 331"/>
              <a:gd name="T2" fmla="*/ 2147483647 w 1106"/>
              <a:gd name="T3" fmla="*/ 2147483647 h 331"/>
              <a:gd name="T4" fmla="*/ 2147483647 w 1106"/>
              <a:gd name="T5" fmla="*/ 2147483647 h 331"/>
              <a:gd name="T6" fmla="*/ 0 w 1106"/>
              <a:gd name="T7" fmla="*/ 2147483647 h 331"/>
              <a:gd name="T8" fmla="*/ 2147483647 w 1106"/>
              <a:gd name="T9" fmla="*/ 0 h 33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06"/>
              <a:gd name="T16" fmla="*/ 0 h 331"/>
              <a:gd name="T17" fmla="*/ 1106 w 1106"/>
              <a:gd name="T18" fmla="*/ 331 h 33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06" h="331">
                <a:moveTo>
                  <a:pt x="40" y="0"/>
                </a:moveTo>
                <a:lnTo>
                  <a:pt x="1106" y="277"/>
                </a:lnTo>
                <a:lnTo>
                  <a:pt x="1071" y="331"/>
                </a:lnTo>
                <a:lnTo>
                  <a:pt x="0" y="36"/>
                </a:lnTo>
                <a:lnTo>
                  <a:pt x="4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04" name="Freeform 1307"/>
          <p:cNvSpPr>
            <a:spLocks/>
          </p:cNvSpPr>
          <p:nvPr/>
        </p:nvSpPr>
        <p:spPr bwMode="auto">
          <a:xfrm>
            <a:off x="5502275" y="3330575"/>
            <a:ext cx="176213" cy="71438"/>
          </a:xfrm>
          <a:custGeom>
            <a:avLst/>
            <a:gdLst>
              <a:gd name="T0" fmla="*/ 2147483647 w 1285"/>
              <a:gd name="T1" fmla="*/ 2147483647 h 505"/>
              <a:gd name="T2" fmla="*/ 2147483647 w 1285"/>
              <a:gd name="T3" fmla="*/ 2147483647 h 505"/>
              <a:gd name="T4" fmla="*/ 2147483647 w 1285"/>
              <a:gd name="T5" fmla="*/ 2147483647 h 505"/>
              <a:gd name="T6" fmla="*/ 2147483647 w 1285"/>
              <a:gd name="T7" fmla="*/ 2147483647 h 505"/>
              <a:gd name="T8" fmla="*/ 2147483647 w 1285"/>
              <a:gd name="T9" fmla="*/ 2147483647 h 505"/>
              <a:gd name="T10" fmla="*/ 2147483647 w 1285"/>
              <a:gd name="T11" fmla="*/ 2147483647 h 505"/>
              <a:gd name="T12" fmla="*/ 2147483647 w 1285"/>
              <a:gd name="T13" fmla="*/ 2147483647 h 505"/>
              <a:gd name="T14" fmla="*/ 2147483647 w 1285"/>
              <a:gd name="T15" fmla="*/ 2147483647 h 505"/>
              <a:gd name="T16" fmla="*/ 2147483647 w 1285"/>
              <a:gd name="T17" fmla="*/ 2147483647 h 505"/>
              <a:gd name="T18" fmla="*/ 2147483647 w 1285"/>
              <a:gd name="T19" fmla="*/ 2147483647 h 505"/>
              <a:gd name="T20" fmla="*/ 2147483647 w 1285"/>
              <a:gd name="T21" fmla="*/ 2147483647 h 505"/>
              <a:gd name="T22" fmla="*/ 2147483647 w 1285"/>
              <a:gd name="T23" fmla="*/ 2147483647 h 505"/>
              <a:gd name="T24" fmla="*/ 2147483647 w 1285"/>
              <a:gd name="T25" fmla="*/ 2147483647 h 505"/>
              <a:gd name="T26" fmla="*/ 2147483647 w 1285"/>
              <a:gd name="T27" fmla="*/ 2147483647 h 505"/>
              <a:gd name="T28" fmla="*/ 2147483647 w 1285"/>
              <a:gd name="T29" fmla="*/ 2147483647 h 505"/>
              <a:gd name="T30" fmla="*/ 2147483647 w 1285"/>
              <a:gd name="T31" fmla="*/ 2147483647 h 505"/>
              <a:gd name="T32" fmla="*/ 2147483647 w 1285"/>
              <a:gd name="T33" fmla="*/ 2147483647 h 505"/>
              <a:gd name="T34" fmla="*/ 2147483647 w 1285"/>
              <a:gd name="T35" fmla="*/ 2147483647 h 505"/>
              <a:gd name="T36" fmla="*/ 0 w 1285"/>
              <a:gd name="T37" fmla="*/ 2147483647 h 505"/>
              <a:gd name="T38" fmla="*/ 2147483647 w 1285"/>
              <a:gd name="T39" fmla="*/ 2147483647 h 505"/>
              <a:gd name="T40" fmla="*/ 2147483647 w 1285"/>
              <a:gd name="T41" fmla="*/ 2147483647 h 505"/>
              <a:gd name="T42" fmla="*/ 2147483647 w 1285"/>
              <a:gd name="T43" fmla="*/ 2147483647 h 505"/>
              <a:gd name="T44" fmla="*/ 2147483647 w 1285"/>
              <a:gd name="T45" fmla="*/ 2147483647 h 505"/>
              <a:gd name="T46" fmla="*/ 2147483647 w 1285"/>
              <a:gd name="T47" fmla="*/ 2147483647 h 505"/>
              <a:gd name="T48" fmla="*/ 2147483647 w 1285"/>
              <a:gd name="T49" fmla="*/ 2147483647 h 505"/>
              <a:gd name="T50" fmla="*/ 2147483647 w 1285"/>
              <a:gd name="T51" fmla="*/ 2147483647 h 505"/>
              <a:gd name="T52" fmla="*/ 2147483647 w 1285"/>
              <a:gd name="T53" fmla="*/ 2147483647 h 505"/>
              <a:gd name="T54" fmla="*/ 2147483647 w 1285"/>
              <a:gd name="T55" fmla="*/ 2147483647 h 505"/>
              <a:gd name="T56" fmla="*/ 2147483647 w 1285"/>
              <a:gd name="T57" fmla="*/ 2147483647 h 505"/>
              <a:gd name="T58" fmla="*/ 2147483647 w 1285"/>
              <a:gd name="T59" fmla="*/ 2147483647 h 505"/>
              <a:gd name="T60" fmla="*/ 2147483647 w 1285"/>
              <a:gd name="T61" fmla="*/ 2147483647 h 505"/>
              <a:gd name="T62" fmla="*/ 2147483647 w 1285"/>
              <a:gd name="T63" fmla="*/ 2147483647 h 505"/>
              <a:gd name="T64" fmla="*/ 2147483647 w 1285"/>
              <a:gd name="T65" fmla="*/ 2147483647 h 505"/>
              <a:gd name="T66" fmla="*/ 2147483647 w 1285"/>
              <a:gd name="T67" fmla="*/ 2147483647 h 505"/>
              <a:gd name="T68" fmla="*/ 2147483647 w 1285"/>
              <a:gd name="T69" fmla="*/ 2147483647 h 505"/>
              <a:gd name="T70" fmla="*/ 2147483647 w 1285"/>
              <a:gd name="T71" fmla="*/ 2147483647 h 505"/>
              <a:gd name="T72" fmla="*/ 2147483647 w 1285"/>
              <a:gd name="T73" fmla="*/ 2147483647 h 505"/>
              <a:gd name="T74" fmla="*/ 2147483647 w 1285"/>
              <a:gd name="T75" fmla="*/ 2147483647 h 505"/>
              <a:gd name="T76" fmla="*/ 2147483647 w 1285"/>
              <a:gd name="T77" fmla="*/ 2147483647 h 505"/>
              <a:gd name="T78" fmla="*/ 2147483647 w 1285"/>
              <a:gd name="T79" fmla="*/ 2147483647 h 50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1285"/>
              <a:gd name="T121" fmla="*/ 0 h 505"/>
              <a:gd name="T122" fmla="*/ 1285 w 1285"/>
              <a:gd name="T123" fmla="*/ 505 h 50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1285" h="505">
                <a:moveTo>
                  <a:pt x="1284" y="391"/>
                </a:moveTo>
                <a:lnTo>
                  <a:pt x="1282" y="391"/>
                </a:lnTo>
                <a:lnTo>
                  <a:pt x="1275" y="390"/>
                </a:lnTo>
                <a:lnTo>
                  <a:pt x="1264" y="389"/>
                </a:lnTo>
                <a:lnTo>
                  <a:pt x="1250" y="387"/>
                </a:lnTo>
                <a:lnTo>
                  <a:pt x="1232" y="385"/>
                </a:lnTo>
                <a:lnTo>
                  <a:pt x="1209" y="382"/>
                </a:lnTo>
                <a:lnTo>
                  <a:pt x="1183" y="378"/>
                </a:lnTo>
                <a:lnTo>
                  <a:pt x="1155" y="374"/>
                </a:lnTo>
                <a:lnTo>
                  <a:pt x="1124" y="369"/>
                </a:lnTo>
                <a:lnTo>
                  <a:pt x="1089" y="362"/>
                </a:lnTo>
                <a:lnTo>
                  <a:pt x="1052" y="355"/>
                </a:lnTo>
                <a:lnTo>
                  <a:pt x="1013" y="349"/>
                </a:lnTo>
                <a:lnTo>
                  <a:pt x="971" y="340"/>
                </a:lnTo>
                <a:lnTo>
                  <a:pt x="926" y="332"/>
                </a:lnTo>
                <a:lnTo>
                  <a:pt x="881" y="322"/>
                </a:lnTo>
                <a:lnTo>
                  <a:pt x="834" y="311"/>
                </a:lnTo>
                <a:lnTo>
                  <a:pt x="785" y="299"/>
                </a:lnTo>
                <a:lnTo>
                  <a:pt x="735" y="287"/>
                </a:lnTo>
                <a:lnTo>
                  <a:pt x="684" y="273"/>
                </a:lnTo>
                <a:lnTo>
                  <a:pt x="632" y="259"/>
                </a:lnTo>
                <a:lnTo>
                  <a:pt x="579" y="244"/>
                </a:lnTo>
                <a:lnTo>
                  <a:pt x="526" y="228"/>
                </a:lnTo>
                <a:lnTo>
                  <a:pt x="472" y="209"/>
                </a:lnTo>
                <a:lnTo>
                  <a:pt x="419" y="191"/>
                </a:lnTo>
                <a:lnTo>
                  <a:pt x="364" y="171"/>
                </a:lnTo>
                <a:lnTo>
                  <a:pt x="311" y="150"/>
                </a:lnTo>
                <a:lnTo>
                  <a:pt x="259" y="128"/>
                </a:lnTo>
                <a:lnTo>
                  <a:pt x="206" y="105"/>
                </a:lnTo>
                <a:lnTo>
                  <a:pt x="155" y="81"/>
                </a:lnTo>
                <a:lnTo>
                  <a:pt x="104" y="55"/>
                </a:lnTo>
                <a:lnTo>
                  <a:pt x="55" y="28"/>
                </a:lnTo>
                <a:lnTo>
                  <a:pt x="7" y="0"/>
                </a:lnTo>
                <a:lnTo>
                  <a:pt x="6" y="4"/>
                </a:lnTo>
                <a:lnTo>
                  <a:pt x="4" y="15"/>
                </a:lnTo>
                <a:lnTo>
                  <a:pt x="2" y="32"/>
                </a:lnTo>
                <a:lnTo>
                  <a:pt x="0" y="53"/>
                </a:lnTo>
                <a:lnTo>
                  <a:pt x="0" y="76"/>
                </a:lnTo>
                <a:lnTo>
                  <a:pt x="2" y="98"/>
                </a:lnTo>
                <a:lnTo>
                  <a:pt x="8" y="120"/>
                </a:lnTo>
                <a:lnTo>
                  <a:pt x="18" y="137"/>
                </a:lnTo>
                <a:lnTo>
                  <a:pt x="19" y="139"/>
                </a:lnTo>
                <a:lnTo>
                  <a:pt x="22" y="141"/>
                </a:lnTo>
                <a:lnTo>
                  <a:pt x="28" y="144"/>
                </a:lnTo>
                <a:lnTo>
                  <a:pt x="37" y="148"/>
                </a:lnTo>
                <a:lnTo>
                  <a:pt x="47" y="155"/>
                </a:lnTo>
                <a:lnTo>
                  <a:pt x="59" y="162"/>
                </a:lnTo>
                <a:lnTo>
                  <a:pt x="75" y="170"/>
                </a:lnTo>
                <a:lnTo>
                  <a:pt x="92" y="180"/>
                </a:lnTo>
                <a:lnTo>
                  <a:pt x="112" y="190"/>
                </a:lnTo>
                <a:lnTo>
                  <a:pt x="134" y="200"/>
                </a:lnTo>
                <a:lnTo>
                  <a:pt x="159" y="212"/>
                </a:lnTo>
                <a:lnTo>
                  <a:pt x="186" y="225"/>
                </a:lnTo>
                <a:lnTo>
                  <a:pt x="215" y="238"/>
                </a:lnTo>
                <a:lnTo>
                  <a:pt x="247" y="252"/>
                </a:lnTo>
                <a:lnTo>
                  <a:pt x="281" y="267"/>
                </a:lnTo>
                <a:lnTo>
                  <a:pt x="318" y="281"/>
                </a:lnTo>
                <a:lnTo>
                  <a:pt x="358" y="296"/>
                </a:lnTo>
                <a:lnTo>
                  <a:pt x="399" y="311"/>
                </a:lnTo>
                <a:lnTo>
                  <a:pt x="443" y="326"/>
                </a:lnTo>
                <a:lnTo>
                  <a:pt x="491" y="341"/>
                </a:lnTo>
                <a:lnTo>
                  <a:pt x="540" y="357"/>
                </a:lnTo>
                <a:lnTo>
                  <a:pt x="592" y="372"/>
                </a:lnTo>
                <a:lnTo>
                  <a:pt x="647" y="387"/>
                </a:lnTo>
                <a:lnTo>
                  <a:pt x="703" y="402"/>
                </a:lnTo>
                <a:lnTo>
                  <a:pt x="764" y="416"/>
                </a:lnTo>
                <a:lnTo>
                  <a:pt x="826" y="431"/>
                </a:lnTo>
                <a:lnTo>
                  <a:pt x="890" y="444"/>
                </a:lnTo>
                <a:lnTo>
                  <a:pt x="958" y="459"/>
                </a:lnTo>
                <a:lnTo>
                  <a:pt x="1028" y="472"/>
                </a:lnTo>
                <a:lnTo>
                  <a:pt x="1101" y="483"/>
                </a:lnTo>
                <a:lnTo>
                  <a:pt x="1177" y="494"/>
                </a:lnTo>
                <a:lnTo>
                  <a:pt x="1255" y="505"/>
                </a:lnTo>
                <a:lnTo>
                  <a:pt x="1256" y="503"/>
                </a:lnTo>
                <a:lnTo>
                  <a:pt x="1260" y="497"/>
                </a:lnTo>
                <a:lnTo>
                  <a:pt x="1265" y="487"/>
                </a:lnTo>
                <a:lnTo>
                  <a:pt x="1272" y="473"/>
                </a:lnTo>
                <a:lnTo>
                  <a:pt x="1278" y="456"/>
                </a:lnTo>
                <a:lnTo>
                  <a:pt x="1282" y="437"/>
                </a:lnTo>
                <a:lnTo>
                  <a:pt x="1285" y="415"/>
                </a:lnTo>
                <a:lnTo>
                  <a:pt x="1284" y="391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05" name="AutoShape 1308"/>
          <p:cNvSpPr>
            <a:spLocks noChangeAspect="1" noChangeArrowheads="1" noTextEdit="1"/>
          </p:cNvSpPr>
          <p:nvPr/>
        </p:nvSpPr>
        <p:spPr bwMode="auto">
          <a:xfrm>
            <a:off x="5449888" y="3044825"/>
            <a:ext cx="284162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06" name="Freeform 1309"/>
          <p:cNvSpPr>
            <a:spLocks/>
          </p:cNvSpPr>
          <p:nvPr/>
        </p:nvSpPr>
        <p:spPr bwMode="auto">
          <a:xfrm>
            <a:off x="5508625" y="3065463"/>
            <a:ext cx="41275" cy="52387"/>
          </a:xfrm>
          <a:custGeom>
            <a:avLst/>
            <a:gdLst>
              <a:gd name="T0" fmla="*/ 2147483647 w 179"/>
              <a:gd name="T1" fmla="*/ 2147483647 h 216"/>
              <a:gd name="T2" fmla="*/ 2147483647 w 179"/>
              <a:gd name="T3" fmla="*/ 2147483647 h 216"/>
              <a:gd name="T4" fmla="*/ 2147483647 w 179"/>
              <a:gd name="T5" fmla="*/ 2147483647 h 216"/>
              <a:gd name="T6" fmla="*/ 2147483647 w 179"/>
              <a:gd name="T7" fmla="*/ 2147483647 h 216"/>
              <a:gd name="T8" fmla="*/ 2147483647 w 179"/>
              <a:gd name="T9" fmla="*/ 2147483647 h 216"/>
              <a:gd name="T10" fmla="*/ 2147483647 w 179"/>
              <a:gd name="T11" fmla="*/ 2147483647 h 216"/>
              <a:gd name="T12" fmla="*/ 2147483647 w 179"/>
              <a:gd name="T13" fmla="*/ 2147483647 h 216"/>
              <a:gd name="T14" fmla="*/ 2147483647 w 179"/>
              <a:gd name="T15" fmla="*/ 2147483647 h 216"/>
              <a:gd name="T16" fmla="*/ 0 w 179"/>
              <a:gd name="T17" fmla="*/ 2147483647 h 216"/>
              <a:gd name="T18" fmla="*/ 2147483647 w 179"/>
              <a:gd name="T19" fmla="*/ 2147483647 h 216"/>
              <a:gd name="T20" fmla="*/ 2147483647 w 179"/>
              <a:gd name="T21" fmla="*/ 2147483647 h 216"/>
              <a:gd name="T22" fmla="*/ 2147483647 w 179"/>
              <a:gd name="T23" fmla="*/ 2147483647 h 216"/>
              <a:gd name="T24" fmla="*/ 2147483647 w 179"/>
              <a:gd name="T25" fmla="*/ 2147483647 h 216"/>
              <a:gd name="T26" fmla="*/ 2147483647 w 179"/>
              <a:gd name="T27" fmla="*/ 2147483647 h 216"/>
              <a:gd name="T28" fmla="*/ 2147483647 w 179"/>
              <a:gd name="T29" fmla="*/ 2147483647 h 216"/>
              <a:gd name="T30" fmla="*/ 2147483647 w 179"/>
              <a:gd name="T31" fmla="*/ 2147483647 h 216"/>
              <a:gd name="T32" fmla="*/ 2147483647 w 179"/>
              <a:gd name="T33" fmla="*/ 2147483647 h 216"/>
              <a:gd name="T34" fmla="*/ 2147483647 w 179"/>
              <a:gd name="T35" fmla="*/ 2147483647 h 216"/>
              <a:gd name="T36" fmla="*/ 2147483647 w 179"/>
              <a:gd name="T37" fmla="*/ 2147483647 h 216"/>
              <a:gd name="T38" fmla="*/ 2147483647 w 179"/>
              <a:gd name="T39" fmla="*/ 2147483647 h 216"/>
              <a:gd name="T40" fmla="*/ 2147483647 w 179"/>
              <a:gd name="T41" fmla="*/ 2147483647 h 216"/>
              <a:gd name="T42" fmla="*/ 2147483647 w 179"/>
              <a:gd name="T43" fmla="*/ 2147483647 h 216"/>
              <a:gd name="T44" fmla="*/ 2147483647 w 179"/>
              <a:gd name="T45" fmla="*/ 2147483647 h 216"/>
              <a:gd name="T46" fmla="*/ 2147483647 w 179"/>
              <a:gd name="T47" fmla="*/ 2147483647 h 216"/>
              <a:gd name="T48" fmla="*/ 2147483647 w 179"/>
              <a:gd name="T49" fmla="*/ 2147483647 h 216"/>
              <a:gd name="T50" fmla="*/ 2147483647 w 179"/>
              <a:gd name="T51" fmla="*/ 2147483647 h 216"/>
              <a:gd name="T52" fmla="*/ 2147483647 w 179"/>
              <a:gd name="T53" fmla="*/ 2147483647 h 216"/>
              <a:gd name="T54" fmla="*/ 2147483647 w 179"/>
              <a:gd name="T55" fmla="*/ 2147483647 h 216"/>
              <a:gd name="T56" fmla="*/ 2147483647 w 179"/>
              <a:gd name="T57" fmla="*/ 2147483647 h 216"/>
              <a:gd name="T58" fmla="*/ 2147483647 w 179"/>
              <a:gd name="T59" fmla="*/ 2147483647 h 216"/>
              <a:gd name="T60" fmla="*/ 2147483647 w 179"/>
              <a:gd name="T61" fmla="*/ 2147483647 h 216"/>
              <a:gd name="T62" fmla="*/ 2147483647 w 179"/>
              <a:gd name="T63" fmla="*/ 2147483647 h 216"/>
              <a:gd name="T64" fmla="*/ 2147483647 w 179"/>
              <a:gd name="T65" fmla="*/ 2147483647 h 216"/>
              <a:gd name="T66" fmla="*/ 2147483647 w 179"/>
              <a:gd name="T67" fmla="*/ 2147483647 h 216"/>
              <a:gd name="T68" fmla="*/ 2147483647 w 179"/>
              <a:gd name="T69" fmla="*/ 2147483647 h 216"/>
              <a:gd name="T70" fmla="*/ 2147483647 w 179"/>
              <a:gd name="T71" fmla="*/ 2147483647 h 216"/>
              <a:gd name="T72" fmla="*/ 2147483647 w 179"/>
              <a:gd name="T73" fmla="*/ 2147483647 h 216"/>
              <a:gd name="T74" fmla="*/ 2147483647 w 179"/>
              <a:gd name="T75" fmla="*/ 2147483647 h 216"/>
              <a:gd name="T76" fmla="*/ 2147483647 w 179"/>
              <a:gd name="T77" fmla="*/ 2147483647 h 216"/>
              <a:gd name="T78" fmla="*/ 2147483647 w 179"/>
              <a:gd name="T79" fmla="*/ 2147483647 h 216"/>
              <a:gd name="T80" fmla="*/ 2147483647 w 179"/>
              <a:gd name="T81" fmla="*/ 2147483647 h 216"/>
              <a:gd name="T82" fmla="*/ 2147483647 w 179"/>
              <a:gd name="T83" fmla="*/ 2147483647 h 216"/>
              <a:gd name="T84" fmla="*/ 2147483647 w 179"/>
              <a:gd name="T85" fmla="*/ 0 h 216"/>
              <a:gd name="T86" fmla="*/ 2147483647 w 179"/>
              <a:gd name="T87" fmla="*/ 2147483647 h 216"/>
              <a:gd name="T88" fmla="*/ 2147483647 w 179"/>
              <a:gd name="T89" fmla="*/ 2147483647 h 216"/>
              <a:gd name="T90" fmla="*/ 2147483647 w 179"/>
              <a:gd name="T91" fmla="*/ 2147483647 h 216"/>
              <a:gd name="T92" fmla="*/ 2147483647 w 179"/>
              <a:gd name="T93" fmla="*/ 2147483647 h 216"/>
              <a:gd name="T94" fmla="*/ 2147483647 w 179"/>
              <a:gd name="T95" fmla="*/ 2147483647 h 216"/>
              <a:gd name="T96" fmla="*/ 2147483647 w 179"/>
              <a:gd name="T97" fmla="*/ 2147483647 h 21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79"/>
              <a:gd name="T148" fmla="*/ 0 h 216"/>
              <a:gd name="T149" fmla="*/ 179 w 179"/>
              <a:gd name="T150" fmla="*/ 216 h 21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79" h="216">
                <a:moveTo>
                  <a:pt x="63" y="28"/>
                </a:moveTo>
                <a:lnTo>
                  <a:pt x="49" y="37"/>
                </a:lnTo>
                <a:lnTo>
                  <a:pt x="38" y="47"/>
                </a:lnTo>
                <a:lnTo>
                  <a:pt x="27" y="59"/>
                </a:lnTo>
                <a:lnTo>
                  <a:pt x="18" y="72"/>
                </a:lnTo>
                <a:lnTo>
                  <a:pt x="10" y="86"/>
                </a:lnTo>
                <a:lnTo>
                  <a:pt x="5" y="101"/>
                </a:lnTo>
                <a:lnTo>
                  <a:pt x="2" y="117"/>
                </a:lnTo>
                <a:lnTo>
                  <a:pt x="0" y="133"/>
                </a:lnTo>
                <a:lnTo>
                  <a:pt x="2" y="155"/>
                </a:lnTo>
                <a:lnTo>
                  <a:pt x="10" y="173"/>
                </a:lnTo>
                <a:lnTo>
                  <a:pt x="23" y="190"/>
                </a:lnTo>
                <a:lnTo>
                  <a:pt x="40" y="201"/>
                </a:lnTo>
                <a:lnTo>
                  <a:pt x="59" y="211"/>
                </a:lnTo>
                <a:lnTo>
                  <a:pt x="79" y="215"/>
                </a:lnTo>
                <a:lnTo>
                  <a:pt x="100" y="216"/>
                </a:lnTo>
                <a:lnTo>
                  <a:pt x="120" y="213"/>
                </a:lnTo>
                <a:lnTo>
                  <a:pt x="124" y="213"/>
                </a:lnTo>
                <a:lnTo>
                  <a:pt x="128" y="211"/>
                </a:lnTo>
                <a:lnTo>
                  <a:pt x="131" y="208"/>
                </a:lnTo>
                <a:lnTo>
                  <a:pt x="132" y="203"/>
                </a:lnTo>
                <a:lnTo>
                  <a:pt x="130" y="198"/>
                </a:lnTo>
                <a:lnTo>
                  <a:pt x="126" y="194"/>
                </a:lnTo>
                <a:lnTo>
                  <a:pt x="121" y="190"/>
                </a:lnTo>
                <a:lnTo>
                  <a:pt x="116" y="187"/>
                </a:lnTo>
                <a:lnTo>
                  <a:pt x="105" y="184"/>
                </a:lnTo>
                <a:lnTo>
                  <a:pt x="95" y="182"/>
                </a:lnTo>
                <a:lnTo>
                  <a:pt x="84" y="180"/>
                </a:lnTo>
                <a:lnTo>
                  <a:pt x="75" y="178"/>
                </a:lnTo>
                <a:lnTo>
                  <a:pt x="65" y="175"/>
                </a:lnTo>
                <a:lnTo>
                  <a:pt x="56" y="170"/>
                </a:lnTo>
                <a:lnTo>
                  <a:pt x="47" y="165"/>
                </a:lnTo>
                <a:lnTo>
                  <a:pt x="39" y="156"/>
                </a:lnTo>
                <a:lnTo>
                  <a:pt x="36" y="120"/>
                </a:lnTo>
                <a:lnTo>
                  <a:pt x="44" y="90"/>
                </a:lnTo>
                <a:lnTo>
                  <a:pt x="61" y="67"/>
                </a:lnTo>
                <a:lnTo>
                  <a:pt x="84" y="47"/>
                </a:lnTo>
                <a:lnTo>
                  <a:pt x="109" y="32"/>
                </a:lnTo>
                <a:lnTo>
                  <a:pt x="136" y="21"/>
                </a:lnTo>
                <a:lnTo>
                  <a:pt x="160" y="12"/>
                </a:lnTo>
                <a:lnTo>
                  <a:pt x="179" y="5"/>
                </a:lnTo>
                <a:lnTo>
                  <a:pt x="167" y="1"/>
                </a:lnTo>
                <a:lnTo>
                  <a:pt x="154" y="0"/>
                </a:lnTo>
                <a:lnTo>
                  <a:pt x="140" y="2"/>
                </a:lnTo>
                <a:lnTo>
                  <a:pt x="124" y="5"/>
                </a:lnTo>
                <a:lnTo>
                  <a:pt x="108" y="10"/>
                </a:lnTo>
                <a:lnTo>
                  <a:pt x="92" y="15"/>
                </a:lnTo>
                <a:lnTo>
                  <a:pt x="77" y="22"/>
                </a:lnTo>
                <a:lnTo>
                  <a:pt x="63" y="2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607" name="Freeform 1310"/>
          <p:cNvSpPr>
            <a:spLocks/>
          </p:cNvSpPr>
          <p:nvPr/>
        </p:nvSpPr>
        <p:spPr bwMode="auto">
          <a:xfrm>
            <a:off x="5576888" y="3063875"/>
            <a:ext cx="25400" cy="39688"/>
          </a:xfrm>
          <a:custGeom>
            <a:avLst/>
            <a:gdLst>
              <a:gd name="T0" fmla="*/ 2147483647 w 114"/>
              <a:gd name="T1" fmla="*/ 2147483647 h 168"/>
              <a:gd name="T2" fmla="*/ 2147483647 w 114"/>
              <a:gd name="T3" fmla="*/ 2147483647 h 168"/>
              <a:gd name="T4" fmla="*/ 2147483647 w 114"/>
              <a:gd name="T5" fmla="*/ 2147483647 h 168"/>
              <a:gd name="T6" fmla="*/ 2147483647 w 114"/>
              <a:gd name="T7" fmla="*/ 2147483647 h 168"/>
              <a:gd name="T8" fmla="*/ 2147483647 w 114"/>
              <a:gd name="T9" fmla="*/ 2147483647 h 168"/>
              <a:gd name="T10" fmla="*/ 2147483647 w 114"/>
              <a:gd name="T11" fmla="*/ 2147483647 h 168"/>
              <a:gd name="T12" fmla="*/ 2147483647 w 114"/>
              <a:gd name="T13" fmla="*/ 2147483647 h 168"/>
              <a:gd name="T14" fmla="*/ 2147483647 w 114"/>
              <a:gd name="T15" fmla="*/ 2147483647 h 168"/>
              <a:gd name="T16" fmla="*/ 2147483647 w 114"/>
              <a:gd name="T17" fmla="*/ 2147483647 h 168"/>
              <a:gd name="T18" fmla="*/ 2147483647 w 114"/>
              <a:gd name="T19" fmla="*/ 2147483647 h 168"/>
              <a:gd name="T20" fmla="*/ 2147483647 w 114"/>
              <a:gd name="T21" fmla="*/ 2147483647 h 168"/>
              <a:gd name="T22" fmla="*/ 2147483647 w 114"/>
              <a:gd name="T23" fmla="*/ 2147483647 h 168"/>
              <a:gd name="T24" fmla="*/ 2147483647 w 114"/>
              <a:gd name="T25" fmla="*/ 2147483647 h 168"/>
              <a:gd name="T26" fmla="*/ 2147483647 w 114"/>
              <a:gd name="T27" fmla="*/ 2147483647 h 168"/>
              <a:gd name="T28" fmla="*/ 2147483647 w 114"/>
              <a:gd name="T29" fmla="*/ 2147483647 h 168"/>
              <a:gd name="T30" fmla="*/ 2147483647 w 114"/>
              <a:gd name="T31" fmla="*/ 2147483647 h 168"/>
              <a:gd name="T32" fmla="*/ 2147483647 w 114"/>
              <a:gd name="T33" fmla="*/ 2147483647 h 168"/>
              <a:gd name="T34" fmla="*/ 2147483647 w 114"/>
              <a:gd name="T35" fmla="*/ 2147483647 h 168"/>
              <a:gd name="T36" fmla="*/ 2147483647 w 114"/>
              <a:gd name="T37" fmla="*/ 2147483647 h 168"/>
              <a:gd name="T38" fmla="*/ 2147483647 w 114"/>
              <a:gd name="T39" fmla="*/ 2147483647 h 168"/>
              <a:gd name="T40" fmla="*/ 2147483647 w 114"/>
              <a:gd name="T41" fmla="*/ 2147483647 h 168"/>
              <a:gd name="T42" fmla="*/ 2147483647 w 114"/>
              <a:gd name="T43" fmla="*/ 2147483647 h 168"/>
              <a:gd name="T44" fmla="*/ 2147483647 w 114"/>
              <a:gd name="T45" fmla="*/ 2147483647 h 168"/>
              <a:gd name="T46" fmla="*/ 2147483647 w 114"/>
              <a:gd name="T47" fmla="*/ 2147483647 h 168"/>
              <a:gd name="T48" fmla="*/ 2147483647 w 114"/>
              <a:gd name="T49" fmla="*/ 2147483647 h 168"/>
              <a:gd name="T50" fmla="*/ 2147483647 w 114"/>
              <a:gd name="T51" fmla="*/ 2147483647 h 168"/>
              <a:gd name="T52" fmla="*/ 2147483647 w 114"/>
              <a:gd name="T53" fmla="*/ 2147483647 h 168"/>
              <a:gd name="T54" fmla="*/ 2147483647 w 114"/>
              <a:gd name="T55" fmla="*/ 2147483647 h 168"/>
              <a:gd name="T56" fmla="*/ 2147483647 w 114"/>
              <a:gd name="T57" fmla="*/ 2147483647 h 168"/>
              <a:gd name="T58" fmla="*/ 2147483647 w 114"/>
              <a:gd name="T59" fmla="*/ 2147483647 h 168"/>
              <a:gd name="T60" fmla="*/ 2147483647 w 114"/>
              <a:gd name="T61" fmla="*/ 0 h 168"/>
              <a:gd name="T62" fmla="*/ 2147483647 w 114"/>
              <a:gd name="T63" fmla="*/ 0 h 168"/>
              <a:gd name="T64" fmla="*/ 0 w 114"/>
              <a:gd name="T65" fmla="*/ 2147483647 h 168"/>
              <a:gd name="T66" fmla="*/ 2147483647 w 114"/>
              <a:gd name="T67" fmla="*/ 2147483647 h 168"/>
              <a:gd name="T68" fmla="*/ 2147483647 w 114"/>
              <a:gd name="T69" fmla="*/ 2147483647 h 168"/>
              <a:gd name="T70" fmla="*/ 2147483647 w 114"/>
              <a:gd name="T71" fmla="*/ 2147483647 h 168"/>
              <a:gd name="T72" fmla="*/ 2147483647 w 114"/>
              <a:gd name="T73" fmla="*/ 2147483647 h 168"/>
              <a:gd name="T74" fmla="*/ 2147483647 w 114"/>
              <a:gd name="T75" fmla="*/ 2147483647 h 168"/>
              <a:gd name="T76" fmla="*/ 2147483647 w 114"/>
              <a:gd name="T77" fmla="*/ 2147483647 h 168"/>
              <a:gd name="T78" fmla="*/ 2147483647 w 114"/>
              <a:gd name="T79" fmla="*/ 2147483647 h 168"/>
              <a:gd name="T80" fmla="*/ 2147483647 w 114"/>
              <a:gd name="T81" fmla="*/ 2147483647 h 1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14"/>
              <a:gd name="T124" fmla="*/ 0 h 168"/>
              <a:gd name="T125" fmla="*/ 114 w 114"/>
              <a:gd name="T126" fmla="*/ 168 h 16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14" h="168">
                <a:moveTo>
                  <a:pt x="96" y="55"/>
                </a:moveTo>
                <a:lnTo>
                  <a:pt x="101" y="72"/>
                </a:lnTo>
                <a:lnTo>
                  <a:pt x="100" y="88"/>
                </a:lnTo>
                <a:lnTo>
                  <a:pt x="92" y="101"/>
                </a:lnTo>
                <a:lnTo>
                  <a:pt x="82" y="112"/>
                </a:lnTo>
                <a:lnTo>
                  <a:pt x="69" y="123"/>
                </a:lnTo>
                <a:lnTo>
                  <a:pt x="54" y="134"/>
                </a:lnTo>
                <a:lnTo>
                  <a:pt x="40" y="143"/>
                </a:lnTo>
                <a:lnTo>
                  <a:pt x="27" y="153"/>
                </a:lnTo>
                <a:lnTo>
                  <a:pt x="25" y="156"/>
                </a:lnTo>
                <a:lnTo>
                  <a:pt x="24" y="158"/>
                </a:lnTo>
                <a:lnTo>
                  <a:pt x="24" y="162"/>
                </a:lnTo>
                <a:lnTo>
                  <a:pt x="25" y="165"/>
                </a:lnTo>
                <a:lnTo>
                  <a:pt x="28" y="167"/>
                </a:lnTo>
                <a:lnTo>
                  <a:pt x="31" y="168"/>
                </a:lnTo>
                <a:lnTo>
                  <a:pt x="33" y="168"/>
                </a:lnTo>
                <a:lnTo>
                  <a:pt x="37" y="167"/>
                </a:lnTo>
                <a:lnTo>
                  <a:pt x="53" y="157"/>
                </a:lnTo>
                <a:lnTo>
                  <a:pt x="69" y="147"/>
                </a:lnTo>
                <a:lnTo>
                  <a:pt x="84" y="135"/>
                </a:lnTo>
                <a:lnTo>
                  <a:pt x="97" y="121"/>
                </a:lnTo>
                <a:lnTo>
                  <a:pt x="107" y="106"/>
                </a:lnTo>
                <a:lnTo>
                  <a:pt x="113" y="89"/>
                </a:lnTo>
                <a:lnTo>
                  <a:pt x="114" y="71"/>
                </a:lnTo>
                <a:lnTo>
                  <a:pt x="110" y="51"/>
                </a:lnTo>
                <a:lnTo>
                  <a:pt x="101" y="36"/>
                </a:lnTo>
                <a:lnTo>
                  <a:pt x="87" y="24"/>
                </a:lnTo>
                <a:lnTo>
                  <a:pt x="70" y="14"/>
                </a:lnTo>
                <a:lnTo>
                  <a:pt x="51" y="7"/>
                </a:lnTo>
                <a:lnTo>
                  <a:pt x="32" y="2"/>
                </a:lnTo>
                <a:lnTo>
                  <a:pt x="17" y="0"/>
                </a:lnTo>
                <a:lnTo>
                  <a:pt x="5" y="0"/>
                </a:lnTo>
                <a:lnTo>
                  <a:pt x="0" y="3"/>
                </a:lnTo>
                <a:lnTo>
                  <a:pt x="12" y="9"/>
                </a:lnTo>
                <a:lnTo>
                  <a:pt x="26" y="13"/>
                </a:lnTo>
                <a:lnTo>
                  <a:pt x="41" y="17"/>
                </a:lnTo>
                <a:lnTo>
                  <a:pt x="54" y="22"/>
                </a:lnTo>
                <a:lnTo>
                  <a:pt x="68" y="27"/>
                </a:lnTo>
                <a:lnTo>
                  <a:pt x="80" y="34"/>
                </a:lnTo>
                <a:lnTo>
                  <a:pt x="89" y="43"/>
                </a:lnTo>
                <a:lnTo>
                  <a:pt x="96" y="55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08" name="Freeform 1311"/>
          <p:cNvSpPr>
            <a:spLocks/>
          </p:cNvSpPr>
          <p:nvPr/>
        </p:nvSpPr>
        <p:spPr bwMode="auto">
          <a:xfrm>
            <a:off x="5483225" y="3054350"/>
            <a:ext cx="66675" cy="85725"/>
          </a:xfrm>
          <a:custGeom>
            <a:avLst/>
            <a:gdLst>
              <a:gd name="T0" fmla="*/ 2147483647 w 289"/>
              <a:gd name="T1" fmla="*/ 2147483647 h 351"/>
              <a:gd name="T2" fmla="*/ 2147483647 w 289"/>
              <a:gd name="T3" fmla="*/ 2147483647 h 351"/>
              <a:gd name="T4" fmla="*/ 2147483647 w 289"/>
              <a:gd name="T5" fmla="*/ 2147483647 h 351"/>
              <a:gd name="T6" fmla="*/ 0 w 289"/>
              <a:gd name="T7" fmla="*/ 2147483647 h 351"/>
              <a:gd name="T8" fmla="*/ 2147483647 w 289"/>
              <a:gd name="T9" fmla="*/ 2147483647 h 351"/>
              <a:gd name="T10" fmla="*/ 2147483647 w 289"/>
              <a:gd name="T11" fmla="*/ 2147483647 h 351"/>
              <a:gd name="T12" fmla="*/ 2147483647 w 289"/>
              <a:gd name="T13" fmla="*/ 2147483647 h 351"/>
              <a:gd name="T14" fmla="*/ 2147483647 w 289"/>
              <a:gd name="T15" fmla="*/ 2147483647 h 351"/>
              <a:gd name="T16" fmla="*/ 2147483647 w 289"/>
              <a:gd name="T17" fmla="*/ 2147483647 h 351"/>
              <a:gd name="T18" fmla="*/ 2147483647 w 289"/>
              <a:gd name="T19" fmla="*/ 2147483647 h 351"/>
              <a:gd name="T20" fmla="*/ 2147483647 w 289"/>
              <a:gd name="T21" fmla="*/ 2147483647 h 351"/>
              <a:gd name="T22" fmla="*/ 2147483647 w 289"/>
              <a:gd name="T23" fmla="*/ 2147483647 h 351"/>
              <a:gd name="T24" fmla="*/ 2147483647 w 289"/>
              <a:gd name="T25" fmla="*/ 2147483647 h 351"/>
              <a:gd name="T26" fmla="*/ 2147483647 w 289"/>
              <a:gd name="T27" fmla="*/ 2147483647 h 351"/>
              <a:gd name="T28" fmla="*/ 2147483647 w 289"/>
              <a:gd name="T29" fmla="*/ 2147483647 h 351"/>
              <a:gd name="T30" fmla="*/ 2147483647 w 289"/>
              <a:gd name="T31" fmla="*/ 2147483647 h 351"/>
              <a:gd name="T32" fmla="*/ 2147483647 w 289"/>
              <a:gd name="T33" fmla="*/ 2147483647 h 351"/>
              <a:gd name="T34" fmla="*/ 2147483647 w 289"/>
              <a:gd name="T35" fmla="*/ 2147483647 h 351"/>
              <a:gd name="T36" fmla="*/ 2147483647 w 289"/>
              <a:gd name="T37" fmla="*/ 2147483647 h 351"/>
              <a:gd name="T38" fmla="*/ 2147483647 w 289"/>
              <a:gd name="T39" fmla="*/ 2147483647 h 351"/>
              <a:gd name="T40" fmla="*/ 2147483647 w 289"/>
              <a:gd name="T41" fmla="*/ 2147483647 h 351"/>
              <a:gd name="T42" fmla="*/ 2147483647 w 289"/>
              <a:gd name="T43" fmla="*/ 2147483647 h 351"/>
              <a:gd name="T44" fmla="*/ 2147483647 w 289"/>
              <a:gd name="T45" fmla="*/ 2147483647 h 351"/>
              <a:gd name="T46" fmla="*/ 2147483647 w 289"/>
              <a:gd name="T47" fmla="*/ 2147483647 h 351"/>
              <a:gd name="T48" fmla="*/ 2147483647 w 289"/>
              <a:gd name="T49" fmla="*/ 2147483647 h 351"/>
              <a:gd name="T50" fmla="*/ 2147483647 w 289"/>
              <a:gd name="T51" fmla="*/ 2147483647 h 351"/>
              <a:gd name="T52" fmla="*/ 2147483647 w 289"/>
              <a:gd name="T53" fmla="*/ 2147483647 h 351"/>
              <a:gd name="T54" fmla="*/ 2147483647 w 289"/>
              <a:gd name="T55" fmla="*/ 2147483647 h 351"/>
              <a:gd name="T56" fmla="*/ 2147483647 w 289"/>
              <a:gd name="T57" fmla="*/ 2147483647 h 351"/>
              <a:gd name="T58" fmla="*/ 2147483647 w 289"/>
              <a:gd name="T59" fmla="*/ 2147483647 h 351"/>
              <a:gd name="T60" fmla="*/ 2147483647 w 289"/>
              <a:gd name="T61" fmla="*/ 2147483647 h 351"/>
              <a:gd name="T62" fmla="*/ 2147483647 w 289"/>
              <a:gd name="T63" fmla="*/ 2147483647 h 351"/>
              <a:gd name="T64" fmla="*/ 2147483647 w 289"/>
              <a:gd name="T65" fmla="*/ 2147483647 h 351"/>
              <a:gd name="T66" fmla="*/ 2147483647 w 289"/>
              <a:gd name="T67" fmla="*/ 2147483647 h 351"/>
              <a:gd name="T68" fmla="*/ 2147483647 w 289"/>
              <a:gd name="T69" fmla="*/ 2147483647 h 351"/>
              <a:gd name="T70" fmla="*/ 2147483647 w 289"/>
              <a:gd name="T71" fmla="*/ 2147483647 h 351"/>
              <a:gd name="T72" fmla="*/ 2147483647 w 289"/>
              <a:gd name="T73" fmla="*/ 2147483647 h 351"/>
              <a:gd name="T74" fmla="*/ 2147483647 w 289"/>
              <a:gd name="T75" fmla="*/ 2147483647 h 351"/>
              <a:gd name="T76" fmla="*/ 2147483647 w 289"/>
              <a:gd name="T77" fmla="*/ 2147483647 h 351"/>
              <a:gd name="T78" fmla="*/ 2147483647 w 289"/>
              <a:gd name="T79" fmla="*/ 2147483647 h 351"/>
              <a:gd name="T80" fmla="*/ 2147483647 w 289"/>
              <a:gd name="T81" fmla="*/ 0 h 351"/>
              <a:gd name="T82" fmla="*/ 2147483647 w 289"/>
              <a:gd name="T83" fmla="*/ 2147483647 h 351"/>
              <a:gd name="T84" fmla="*/ 2147483647 w 289"/>
              <a:gd name="T85" fmla="*/ 2147483647 h 351"/>
              <a:gd name="T86" fmla="*/ 2147483647 w 289"/>
              <a:gd name="T87" fmla="*/ 2147483647 h 35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89"/>
              <a:gd name="T133" fmla="*/ 0 h 351"/>
              <a:gd name="T134" fmla="*/ 289 w 289"/>
              <a:gd name="T135" fmla="*/ 351 h 351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89" h="351">
                <a:moveTo>
                  <a:pt x="112" y="46"/>
                </a:moveTo>
                <a:lnTo>
                  <a:pt x="90" y="65"/>
                </a:lnTo>
                <a:lnTo>
                  <a:pt x="68" y="84"/>
                </a:lnTo>
                <a:lnTo>
                  <a:pt x="48" y="106"/>
                </a:lnTo>
                <a:lnTo>
                  <a:pt x="30" y="130"/>
                </a:lnTo>
                <a:lnTo>
                  <a:pt x="15" y="155"/>
                </a:lnTo>
                <a:lnTo>
                  <a:pt x="5" y="181"/>
                </a:lnTo>
                <a:lnTo>
                  <a:pt x="0" y="210"/>
                </a:lnTo>
                <a:lnTo>
                  <a:pt x="1" y="240"/>
                </a:lnTo>
                <a:lnTo>
                  <a:pt x="3" y="248"/>
                </a:lnTo>
                <a:lnTo>
                  <a:pt x="5" y="256"/>
                </a:lnTo>
                <a:lnTo>
                  <a:pt x="8" y="262"/>
                </a:lnTo>
                <a:lnTo>
                  <a:pt x="12" y="270"/>
                </a:lnTo>
                <a:lnTo>
                  <a:pt x="17" y="276"/>
                </a:lnTo>
                <a:lnTo>
                  <a:pt x="24" y="283"/>
                </a:lnTo>
                <a:lnTo>
                  <a:pt x="29" y="288"/>
                </a:lnTo>
                <a:lnTo>
                  <a:pt x="36" y="292"/>
                </a:lnTo>
                <a:lnTo>
                  <a:pt x="50" y="301"/>
                </a:lnTo>
                <a:lnTo>
                  <a:pt x="64" y="308"/>
                </a:lnTo>
                <a:lnTo>
                  <a:pt x="77" y="315"/>
                </a:lnTo>
                <a:lnTo>
                  <a:pt x="92" y="320"/>
                </a:lnTo>
                <a:lnTo>
                  <a:pt x="107" y="326"/>
                </a:lnTo>
                <a:lnTo>
                  <a:pt x="121" y="330"/>
                </a:lnTo>
                <a:lnTo>
                  <a:pt x="136" y="334"/>
                </a:lnTo>
                <a:lnTo>
                  <a:pt x="151" y="337"/>
                </a:lnTo>
                <a:lnTo>
                  <a:pt x="167" y="341"/>
                </a:lnTo>
                <a:lnTo>
                  <a:pt x="181" y="343"/>
                </a:lnTo>
                <a:lnTo>
                  <a:pt x="197" y="345"/>
                </a:lnTo>
                <a:lnTo>
                  <a:pt x="213" y="347"/>
                </a:lnTo>
                <a:lnTo>
                  <a:pt x="228" y="348"/>
                </a:lnTo>
                <a:lnTo>
                  <a:pt x="243" y="349"/>
                </a:lnTo>
                <a:lnTo>
                  <a:pt x="259" y="350"/>
                </a:lnTo>
                <a:lnTo>
                  <a:pt x="274" y="351"/>
                </a:lnTo>
                <a:lnTo>
                  <a:pt x="279" y="351"/>
                </a:lnTo>
                <a:lnTo>
                  <a:pt x="283" y="349"/>
                </a:lnTo>
                <a:lnTo>
                  <a:pt x="286" y="345"/>
                </a:lnTo>
                <a:lnTo>
                  <a:pt x="289" y="341"/>
                </a:lnTo>
                <a:lnTo>
                  <a:pt x="289" y="335"/>
                </a:lnTo>
                <a:lnTo>
                  <a:pt x="286" y="331"/>
                </a:lnTo>
                <a:lnTo>
                  <a:pt x="282" y="328"/>
                </a:lnTo>
                <a:lnTo>
                  <a:pt x="277" y="326"/>
                </a:lnTo>
                <a:lnTo>
                  <a:pt x="263" y="322"/>
                </a:lnTo>
                <a:lnTo>
                  <a:pt x="250" y="320"/>
                </a:lnTo>
                <a:lnTo>
                  <a:pt x="236" y="317"/>
                </a:lnTo>
                <a:lnTo>
                  <a:pt x="221" y="315"/>
                </a:lnTo>
                <a:lnTo>
                  <a:pt x="208" y="313"/>
                </a:lnTo>
                <a:lnTo>
                  <a:pt x="194" y="311"/>
                </a:lnTo>
                <a:lnTo>
                  <a:pt x="179" y="308"/>
                </a:lnTo>
                <a:lnTo>
                  <a:pt x="166" y="305"/>
                </a:lnTo>
                <a:lnTo>
                  <a:pt x="152" y="303"/>
                </a:lnTo>
                <a:lnTo>
                  <a:pt x="138" y="300"/>
                </a:lnTo>
                <a:lnTo>
                  <a:pt x="125" y="296"/>
                </a:lnTo>
                <a:lnTo>
                  <a:pt x="111" y="292"/>
                </a:lnTo>
                <a:lnTo>
                  <a:pt x="98" y="287"/>
                </a:lnTo>
                <a:lnTo>
                  <a:pt x="85" y="282"/>
                </a:lnTo>
                <a:lnTo>
                  <a:pt x="72" y="276"/>
                </a:lnTo>
                <a:lnTo>
                  <a:pt x="59" y="269"/>
                </a:lnTo>
                <a:lnTo>
                  <a:pt x="49" y="261"/>
                </a:lnTo>
                <a:lnTo>
                  <a:pt x="41" y="252"/>
                </a:lnTo>
                <a:lnTo>
                  <a:pt x="34" y="241"/>
                </a:lnTo>
                <a:lnTo>
                  <a:pt x="31" y="228"/>
                </a:lnTo>
                <a:lnTo>
                  <a:pt x="30" y="215"/>
                </a:lnTo>
                <a:lnTo>
                  <a:pt x="31" y="201"/>
                </a:lnTo>
                <a:lnTo>
                  <a:pt x="34" y="186"/>
                </a:lnTo>
                <a:lnTo>
                  <a:pt x="38" y="174"/>
                </a:lnTo>
                <a:lnTo>
                  <a:pt x="46" y="158"/>
                </a:lnTo>
                <a:lnTo>
                  <a:pt x="54" y="142"/>
                </a:lnTo>
                <a:lnTo>
                  <a:pt x="64" y="128"/>
                </a:lnTo>
                <a:lnTo>
                  <a:pt x="74" y="115"/>
                </a:lnTo>
                <a:lnTo>
                  <a:pt x="85" y="102"/>
                </a:lnTo>
                <a:lnTo>
                  <a:pt x="96" y="89"/>
                </a:lnTo>
                <a:lnTo>
                  <a:pt x="110" y="77"/>
                </a:lnTo>
                <a:lnTo>
                  <a:pt x="124" y="64"/>
                </a:lnTo>
                <a:lnTo>
                  <a:pt x="137" y="53"/>
                </a:lnTo>
                <a:lnTo>
                  <a:pt x="155" y="43"/>
                </a:lnTo>
                <a:lnTo>
                  <a:pt x="175" y="35"/>
                </a:lnTo>
                <a:lnTo>
                  <a:pt x="195" y="26"/>
                </a:lnTo>
                <a:lnTo>
                  <a:pt x="213" y="19"/>
                </a:lnTo>
                <a:lnTo>
                  <a:pt x="228" y="12"/>
                </a:lnTo>
                <a:lnTo>
                  <a:pt x="237" y="6"/>
                </a:lnTo>
                <a:lnTo>
                  <a:pt x="240" y="2"/>
                </a:lnTo>
                <a:lnTo>
                  <a:pt x="230" y="0"/>
                </a:lnTo>
                <a:lnTo>
                  <a:pt x="215" y="1"/>
                </a:lnTo>
                <a:lnTo>
                  <a:pt x="198" y="4"/>
                </a:lnTo>
                <a:lnTo>
                  <a:pt x="180" y="9"/>
                </a:lnTo>
                <a:lnTo>
                  <a:pt x="161" y="17"/>
                </a:lnTo>
                <a:lnTo>
                  <a:pt x="144" y="25"/>
                </a:lnTo>
                <a:lnTo>
                  <a:pt x="127" y="35"/>
                </a:lnTo>
                <a:lnTo>
                  <a:pt x="112" y="46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09" name="Freeform 1312"/>
          <p:cNvSpPr>
            <a:spLocks/>
          </p:cNvSpPr>
          <p:nvPr/>
        </p:nvSpPr>
        <p:spPr bwMode="auto">
          <a:xfrm>
            <a:off x="5573713" y="3051175"/>
            <a:ext cx="57150" cy="57150"/>
          </a:xfrm>
          <a:custGeom>
            <a:avLst/>
            <a:gdLst>
              <a:gd name="T0" fmla="*/ 2147483647 w 254"/>
              <a:gd name="T1" fmla="*/ 2147483647 h 234"/>
              <a:gd name="T2" fmla="*/ 2147483647 w 254"/>
              <a:gd name="T3" fmla="*/ 2147483647 h 234"/>
              <a:gd name="T4" fmla="*/ 2147483647 w 254"/>
              <a:gd name="T5" fmla="*/ 2147483647 h 234"/>
              <a:gd name="T6" fmla="*/ 2147483647 w 254"/>
              <a:gd name="T7" fmla="*/ 2147483647 h 234"/>
              <a:gd name="T8" fmla="*/ 2147483647 w 254"/>
              <a:gd name="T9" fmla="*/ 2147483647 h 234"/>
              <a:gd name="T10" fmla="*/ 2147483647 w 254"/>
              <a:gd name="T11" fmla="*/ 2147483647 h 234"/>
              <a:gd name="T12" fmla="*/ 2147483647 w 254"/>
              <a:gd name="T13" fmla="*/ 2147483647 h 234"/>
              <a:gd name="T14" fmla="*/ 2147483647 w 254"/>
              <a:gd name="T15" fmla="*/ 2147483647 h 234"/>
              <a:gd name="T16" fmla="*/ 2147483647 w 254"/>
              <a:gd name="T17" fmla="*/ 2147483647 h 234"/>
              <a:gd name="T18" fmla="*/ 2147483647 w 254"/>
              <a:gd name="T19" fmla="*/ 2147483647 h 234"/>
              <a:gd name="T20" fmla="*/ 2147483647 w 254"/>
              <a:gd name="T21" fmla="*/ 2147483647 h 234"/>
              <a:gd name="T22" fmla="*/ 2147483647 w 254"/>
              <a:gd name="T23" fmla="*/ 2147483647 h 234"/>
              <a:gd name="T24" fmla="*/ 2147483647 w 254"/>
              <a:gd name="T25" fmla="*/ 2147483647 h 234"/>
              <a:gd name="T26" fmla="*/ 2147483647 w 254"/>
              <a:gd name="T27" fmla="*/ 2147483647 h 234"/>
              <a:gd name="T28" fmla="*/ 2147483647 w 254"/>
              <a:gd name="T29" fmla="*/ 2147483647 h 234"/>
              <a:gd name="T30" fmla="*/ 2147483647 w 254"/>
              <a:gd name="T31" fmla="*/ 2147483647 h 234"/>
              <a:gd name="T32" fmla="*/ 2147483647 w 254"/>
              <a:gd name="T33" fmla="*/ 2147483647 h 234"/>
              <a:gd name="T34" fmla="*/ 2147483647 w 254"/>
              <a:gd name="T35" fmla="*/ 2147483647 h 234"/>
              <a:gd name="T36" fmla="*/ 2147483647 w 254"/>
              <a:gd name="T37" fmla="*/ 2147483647 h 234"/>
              <a:gd name="T38" fmla="*/ 2147483647 w 254"/>
              <a:gd name="T39" fmla="*/ 2147483647 h 234"/>
              <a:gd name="T40" fmla="*/ 2147483647 w 254"/>
              <a:gd name="T41" fmla="*/ 2147483647 h 234"/>
              <a:gd name="T42" fmla="*/ 2147483647 w 254"/>
              <a:gd name="T43" fmla="*/ 2147483647 h 234"/>
              <a:gd name="T44" fmla="*/ 2147483647 w 254"/>
              <a:gd name="T45" fmla="*/ 2147483647 h 234"/>
              <a:gd name="T46" fmla="*/ 2147483647 w 254"/>
              <a:gd name="T47" fmla="*/ 2147483647 h 234"/>
              <a:gd name="T48" fmla="*/ 2147483647 w 254"/>
              <a:gd name="T49" fmla="*/ 2147483647 h 234"/>
              <a:gd name="T50" fmla="*/ 2147483647 w 254"/>
              <a:gd name="T51" fmla="*/ 2147483647 h 234"/>
              <a:gd name="T52" fmla="*/ 2147483647 w 254"/>
              <a:gd name="T53" fmla="*/ 2147483647 h 234"/>
              <a:gd name="T54" fmla="*/ 2147483647 w 254"/>
              <a:gd name="T55" fmla="*/ 2147483647 h 234"/>
              <a:gd name="T56" fmla="*/ 2147483647 w 254"/>
              <a:gd name="T57" fmla="*/ 2147483647 h 234"/>
              <a:gd name="T58" fmla="*/ 2147483647 w 254"/>
              <a:gd name="T59" fmla="*/ 2147483647 h 234"/>
              <a:gd name="T60" fmla="*/ 2147483647 w 254"/>
              <a:gd name="T61" fmla="*/ 2147483647 h 234"/>
              <a:gd name="T62" fmla="*/ 2147483647 w 254"/>
              <a:gd name="T63" fmla="*/ 2147483647 h 234"/>
              <a:gd name="T64" fmla="*/ 2147483647 w 254"/>
              <a:gd name="T65" fmla="*/ 2147483647 h 234"/>
              <a:gd name="T66" fmla="*/ 2147483647 w 254"/>
              <a:gd name="T67" fmla="*/ 2147483647 h 234"/>
              <a:gd name="T68" fmla="*/ 2147483647 w 254"/>
              <a:gd name="T69" fmla="*/ 2147483647 h 234"/>
              <a:gd name="T70" fmla="*/ 2147483647 w 254"/>
              <a:gd name="T71" fmla="*/ 2147483647 h 234"/>
              <a:gd name="T72" fmla="*/ 2147483647 w 254"/>
              <a:gd name="T73" fmla="*/ 2147483647 h 234"/>
              <a:gd name="T74" fmla="*/ 2147483647 w 254"/>
              <a:gd name="T75" fmla="*/ 2147483647 h 234"/>
              <a:gd name="T76" fmla="*/ 2147483647 w 254"/>
              <a:gd name="T77" fmla="*/ 2147483647 h 234"/>
              <a:gd name="T78" fmla="*/ 2147483647 w 254"/>
              <a:gd name="T79" fmla="*/ 0 h 234"/>
              <a:gd name="T80" fmla="*/ 2147483647 w 254"/>
              <a:gd name="T81" fmla="*/ 0 h 234"/>
              <a:gd name="T82" fmla="*/ 2147483647 w 254"/>
              <a:gd name="T83" fmla="*/ 0 h 234"/>
              <a:gd name="T84" fmla="*/ 2147483647 w 254"/>
              <a:gd name="T85" fmla="*/ 0 h 234"/>
              <a:gd name="T86" fmla="*/ 2147483647 w 254"/>
              <a:gd name="T87" fmla="*/ 2147483647 h 234"/>
              <a:gd name="T88" fmla="*/ 0 w 254"/>
              <a:gd name="T89" fmla="*/ 2147483647 h 234"/>
              <a:gd name="T90" fmla="*/ 2147483647 w 254"/>
              <a:gd name="T91" fmla="*/ 2147483647 h 234"/>
              <a:gd name="T92" fmla="*/ 2147483647 w 254"/>
              <a:gd name="T93" fmla="*/ 2147483647 h 234"/>
              <a:gd name="T94" fmla="*/ 2147483647 w 254"/>
              <a:gd name="T95" fmla="*/ 2147483647 h 234"/>
              <a:gd name="T96" fmla="*/ 2147483647 w 254"/>
              <a:gd name="T97" fmla="*/ 2147483647 h 234"/>
              <a:gd name="T98" fmla="*/ 2147483647 w 254"/>
              <a:gd name="T99" fmla="*/ 2147483647 h 234"/>
              <a:gd name="T100" fmla="*/ 2147483647 w 254"/>
              <a:gd name="T101" fmla="*/ 2147483647 h 234"/>
              <a:gd name="T102" fmla="*/ 2147483647 w 254"/>
              <a:gd name="T103" fmla="*/ 2147483647 h 234"/>
              <a:gd name="T104" fmla="*/ 2147483647 w 254"/>
              <a:gd name="T105" fmla="*/ 2147483647 h 234"/>
              <a:gd name="T106" fmla="*/ 2147483647 w 254"/>
              <a:gd name="T107" fmla="*/ 2147483647 h 234"/>
              <a:gd name="T108" fmla="*/ 2147483647 w 254"/>
              <a:gd name="T109" fmla="*/ 2147483647 h 234"/>
              <a:gd name="T110" fmla="*/ 2147483647 w 254"/>
              <a:gd name="T111" fmla="*/ 2147483647 h 234"/>
              <a:gd name="T112" fmla="*/ 2147483647 w 254"/>
              <a:gd name="T113" fmla="*/ 2147483647 h 234"/>
              <a:gd name="T114" fmla="*/ 2147483647 w 254"/>
              <a:gd name="T115" fmla="*/ 2147483647 h 234"/>
              <a:gd name="T116" fmla="*/ 2147483647 w 254"/>
              <a:gd name="T117" fmla="*/ 2147483647 h 234"/>
              <a:gd name="T118" fmla="*/ 2147483647 w 254"/>
              <a:gd name="T119" fmla="*/ 2147483647 h 234"/>
              <a:gd name="T120" fmla="*/ 2147483647 w 254"/>
              <a:gd name="T121" fmla="*/ 2147483647 h 23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54"/>
              <a:gd name="T184" fmla="*/ 0 h 234"/>
              <a:gd name="T185" fmla="*/ 254 w 254"/>
              <a:gd name="T186" fmla="*/ 234 h 23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54" h="234">
                <a:moveTo>
                  <a:pt x="210" y="71"/>
                </a:moveTo>
                <a:lnTo>
                  <a:pt x="222" y="84"/>
                </a:lnTo>
                <a:lnTo>
                  <a:pt x="229" y="99"/>
                </a:lnTo>
                <a:lnTo>
                  <a:pt x="232" y="115"/>
                </a:lnTo>
                <a:lnTo>
                  <a:pt x="232" y="132"/>
                </a:lnTo>
                <a:lnTo>
                  <a:pt x="230" y="146"/>
                </a:lnTo>
                <a:lnTo>
                  <a:pt x="226" y="158"/>
                </a:lnTo>
                <a:lnTo>
                  <a:pt x="219" y="170"/>
                </a:lnTo>
                <a:lnTo>
                  <a:pt x="211" y="179"/>
                </a:lnTo>
                <a:lnTo>
                  <a:pt x="202" y="190"/>
                </a:lnTo>
                <a:lnTo>
                  <a:pt x="193" y="199"/>
                </a:lnTo>
                <a:lnTo>
                  <a:pt x="183" y="208"/>
                </a:lnTo>
                <a:lnTo>
                  <a:pt x="174" y="218"/>
                </a:lnTo>
                <a:lnTo>
                  <a:pt x="172" y="221"/>
                </a:lnTo>
                <a:lnTo>
                  <a:pt x="172" y="224"/>
                </a:lnTo>
                <a:lnTo>
                  <a:pt x="172" y="227"/>
                </a:lnTo>
                <a:lnTo>
                  <a:pt x="174" y="231"/>
                </a:lnTo>
                <a:lnTo>
                  <a:pt x="177" y="233"/>
                </a:lnTo>
                <a:lnTo>
                  <a:pt x="181" y="234"/>
                </a:lnTo>
                <a:lnTo>
                  <a:pt x="184" y="233"/>
                </a:lnTo>
                <a:lnTo>
                  <a:pt x="187" y="231"/>
                </a:lnTo>
                <a:lnTo>
                  <a:pt x="208" y="217"/>
                </a:lnTo>
                <a:lnTo>
                  <a:pt x="226" y="199"/>
                </a:lnTo>
                <a:lnTo>
                  <a:pt x="240" y="178"/>
                </a:lnTo>
                <a:lnTo>
                  <a:pt x="249" y="155"/>
                </a:lnTo>
                <a:lnTo>
                  <a:pt x="254" y="131"/>
                </a:lnTo>
                <a:lnTo>
                  <a:pt x="251" y="107"/>
                </a:lnTo>
                <a:lnTo>
                  <a:pt x="243" y="84"/>
                </a:lnTo>
                <a:lnTo>
                  <a:pt x="226" y="64"/>
                </a:lnTo>
                <a:lnTo>
                  <a:pt x="214" y="53"/>
                </a:lnTo>
                <a:lnTo>
                  <a:pt x="199" y="45"/>
                </a:lnTo>
                <a:lnTo>
                  <a:pt x="183" y="36"/>
                </a:lnTo>
                <a:lnTo>
                  <a:pt x="165" y="29"/>
                </a:lnTo>
                <a:lnTo>
                  <a:pt x="147" y="21"/>
                </a:lnTo>
                <a:lnTo>
                  <a:pt x="129" y="16"/>
                </a:lnTo>
                <a:lnTo>
                  <a:pt x="111" y="12"/>
                </a:lnTo>
                <a:lnTo>
                  <a:pt x="93" y="7"/>
                </a:lnTo>
                <a:lnTo>
                  <a:pt x="75" y="4"/>
                </a:lnTo>
                <a:lnTo>
                  <a:pt x="59" y="2"/>
                </a:lnTo>
                <a:lnTo>
                  <a:pt x="43" y="0"/>
                </a:lnTo>
                <a:lnTo>
                  <a:pt x="31" y="0"/>
                </a:lnTo>
                <a:lnTo>
                  <a:pt x="19" y="0"/>
                </a:lnTo>
                <a:lnTo>
                  <a:pt x="10" y="0"/>
                </a:lnTo>
                <a:lnTo>
                  <a:pt x="3" y="2"/>
                </a:lnTo>
                <a:lnTo>
                  <a:pt x="0" y="4"/>
                </a:lnTo>
                <a:lnTo>
                  <a:pt x="11" y="6"/>
                </a:lnTo>
                <a:lnTo>
                  <a:pt x="21" y="7"/>
                </a:lnTo>
                <a:lnTo>
                  <a:pt x="34" y="9"/>
                </a:lnTo>
                <a:lnTo>
                  <a:pt x="46" y="12"/>
                </a:lnTo>
                <a:lnTo>
                  <a:pt x="59" y="15"/>
                </a:lnTo>
                <a:lnTo>
                  <a:pt x="74" y="17"/>
                </a:lnTo>
                <a:lnTo>
                  <a:pt x="87" y="20"/>
                </a:lnTo>
                <a:lnTo>
                  <a:pt x="102" y="23"/>
                </a:lnTo>
                <a:lnTo>
                  <a:pt x="116" y="28"/>
                </a:lnTo>
                <a:lnTo>
                  <a:pt x="131" y="32"/>
                </a:lnTo>
                <a:lnTo>
                  <a:pt x="145" y="36"/>
                </a:lnTo>
                <a:lnTo>
                  <a:pt x="159" y="42"/>
                </a:lnTo>
                <a:lnTo>
                  <a:pt x="173" y="48"/>
                </a:lnTo>
                <a:lnTo>
                  <a:pt x="186" y="55"/>
                </a:lnTo>
                <a:lnTo>
                  <a:pt x="199" y="63"/>
                </a:lnTo>
                <a:lnTo>
                  <a:pt x="210" y="71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10" name="Freeform 1313"/>
          <p:cNvSpPr>
            <a:spLocks/>
          </p:cNvSpPr>
          <p:nvPr/>
        </p:nvSpPr>
        <p:spPr bwMode="auto">
          <a:xfrm>
            <a:off x="5461000" y="3078163"/>
            <a:ext cx="22225" cy="52387"/>
          </a:xfrm>
          <a:custGeom>
            <a:avLst/>
            <a:gdLst>
              <a:gd name="T0" fmla="*/ 0 w 103"/>
              <a:gd name="T1" fmla="*/ 2147483647 h 221"/>
              <a:gd name="T2" fmla="*/ 0 w 103"/>
              <a:gd name="T3" fmla="*/ 2147483647 h 221"/>
              <a:gd name="T4" fmla="*/ 2147483647 w 103"/>
              <a:gd name="T5" fmla="*/ 2147483647 h 221"/>
              <a:gd name="T6" fmla="*/ 2147483647 w 103"/>
              <a:gd name="T7" fmla="*/ 2147483647 h 221"/>
              <a:gd name="T8" fmla="*/ 2147483647 w 103"/>
              <a:gd name="T9" fmla="*/ 2147483647 h 221"/>
              <a:gd name="T10" fmla="*/ 2147483647 w 103"/>
              <a:gd name="T11" fmla="*/ 2147483647 h 221"/>
              <a:gd name="T12" fmla="*/ 2147483647 w 103"/>
              <a:gd name="T13" fmla="*/ 2147483647 h 221"/>
              <a:gd name="T14" fmla="*/ 2147483647 w 103"/>
              <a:gd name="T15" fmla="*/ 2147483647 h 221"/>
              <a:gd name="T16" fmla="*/ 2147483647 w 103"/>
              <a:gd name="T17" fmla="*/ 2147483647 h 221"/>
              <a:gd name="T18" fmla="*/ 2147483647 w 103"/>
              <a:gd name="T19" fmla="*/ 2147483647 h 221"/>
              <a:gd name="T20" fmla="*/ 2147483647 w 103"/>
              <a:gd name="T21" fmla="*/ 2147483647 h 221"/>
              <a:gd name="T22" fmla="*/ 2147483647 w 103"/>
              <a:gd name="T23" fmla="*/ 2147483647 h 221"/>
              <a:gd name="T24" fmla="*/ 2147483647 w 103"/>
              <a:gd name="T25" fmla="*/ 2147483647 h 221"/>
              <a:gd name="T26" fmla="*/ 2147483647 w 103"/>
              <a:gd name="T27" fmla="*/ 2147483647 h 221"/>
              <a:gd name="T28" fmla="*/ 2147483647 w 103"/>
              <a:gd name="T29" fmla="*/ 2147483647 h 221"/>
              <a:gd name="T30" fmla="*/ 2147483647 w 103"/>
              <a:gd name="T31" fmla="*/ 2147483647 h 221"/>
              <a:gd name="T32" fmla="*/ 2147483647 w 103"/>
              <a:gd name="T33" fmla="*/ 2147483647 h 221"/>
              <a:gd name="T34" fmla="*/ 2147483647 w 103"/>
              <a:gd name="T35" fmla="*/ 2147483647 h 221"/>
              <a:gd name="T36" fmla="*/ 2147483647 w 103"/>
              <a:gd name="T37" fmla="*/ 2147483647 h 221"/>
              <a:gd name="T38" fmla="*/ 2147483647 w 103"/>
              <a:gd name="T39" fmla="*/ 2147483647 h 221"/>
              <a:gd name="T40" fmla="*/ 2147483647 w 103"/>
              <a:gd name="T41" fmla="*/ 2147483647 h 221"/>
              <a:gd name="T42" fmla="*/ 2147483647 w 103"/>
              <a:gd name="T43" fmla="*/ 2147483647 h 221"/>
              <a:gd name="T44" fmla="*/ 2147483647 w 103"/>
              <a:gd name="T45" fmla="*/ 2147483647 h 221"/>
              <a:gd name="T46" fmla="*/ 2147483647 w 103"/>
              <a:gd name="T47" fmla="*/ 2147483647 h 221"/>
              <a:gd name="T48" fmla="*/ 2147483647 w 103"/>
              <a:gd name="T49" fmla="*/ 2147483647 h 221"/>
              <a:gd name="T50" fmla="*/ 2147483647 w 103"/>
              <a:gd name="T51" fmla="*/ 2147483647 h 221"/>
              <a:gd name="T52" fmla="*/ 2147483647 w 103"/>
              <a:gd name="T53" fmla="*/ 2147483647 h 221"/>
              <a:gd name="T54" fmla="*/ 2147483647 w 103"/>
              <a:gd name="T55" fmla="*/ 2147483647 h 221"/>
              <a:gd name="T56" fmla="*/ 2147483647 w 103"/>
              <a:gd name="T57" fmla="*/ 2147483647 h 221"/>
              <a:gd name="T58" fmla="*/ 2147483647 w 103"/>
              <a:gd name="T59" fmla="*/ 2147483647 h 221"/>
              <a:gd name="T60" fmla="*/ 2147483647 w 103"/>
              <a:gd name="T61" fmla="*/ 2147483647 h 221"/>
              <a:gd name="T62" fmla="*/ 2147483647 w 103"/>
              <a:gd name="T63" fmla="*/ 2147483647 h 221"/>
              <a:gd name="T64" fmla="*/ 2147483647 w 103"/>
              <a:gd name="T65" fmla="*/ 2147483647 h 221"/>
              <a:gd name="T66" fmla="*/ 2147483647 w 103"/>
              <a:gd name="T67" fmla="*/ 0 h 221"/>
              <a:gd name="T68" fmla="*/ 2147483647 w 103"/>
              <a:gd name="T69" fmla="*/ 2147483647 h 221"/>
              <a:gd name="T70" fmla="*/ 2147483647 w 103"/>
              <a:gd name="T71" fmla="*/ 2147483647 h 221"/>
              <a:gd name="T72" fmla="*/ 2147483647 w 103"/>
              <a:gd name="T73" fmla="*/ 2147483647 h 221"/>
              <a:gd name="T74" fmla="*/ 2147483647 w 103"/>
              <a:gd name="T75" fmla="*/ 2147483647 h 221"/>
              <a:gd name="T76" fmla="*/ 2147483647 w 103"/>
              <a:gd name="T77" fmla="*/ 2147483647 h 221"/>
              <a:gd name="T78" fmla="*/ 2147483647 w 103"/>
              <a:gd name="T79" fmla="*/ 2147483647 h 221"/>
              <a:gd name="T80" fmla="*/ 0 w 103"/>
              <a:gd name="T81" fmla="*/ 2147483647 h 221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03"/>
              <a:gd name="T124" fmla="*/ 0 h 221"/>
              <a:gd name="T125" fmla="*/ 103 w 103"/>
              <a:gd name="T126" fmla="*/ 221 h 221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03" h="221">
                <a:moveTo>
                  <a:pt x="0" y="121"/>
                </a:moveTo>
                <a:lnTo>
                  <a:pt x="0" y="139"/>
                </a:lnTo>
                <a:lnTo>
                  <a:pt x="4" y="156"/>
                </a:lnTo>
                <a:lnTo>
                  <a:pt x="12" y="172"/>
                </a:lnTo>
                <a:lnTo>
                  <a:pt x="22" y="186"/>
                </a:lnTo>
                <a:lnTo>
                  <a:pt x="35" y="197"/>
                </a:lnTo>
                <a:lnTo>
                  <a:pt x="50" y="208"/>
                </a:lnTo>
                <a:lnTo>
                  <a:pt x="66" y="216"/>
                </a:lnTo>
                <a:lnTo>
                  <a:pt x="83" y="220"/>
                </a:lnTo>
                <a:lnTo>
                  <a:pt x="89" y="221"/>
                </a:lnTo>
                <a:lnTo>
                  <a:pt x="94" y="219"/>
                </a:lnTo>
                <a:lnTo>
                  <a:pt x="98" y="216"/>
                </a:lnTo>
                <a:lnTo>
                  <a:pt x="100" y="211"/>
                </a:lnTo>
                <a:lnTo>
                  <a:pt x="100" y="206"/>
                </a:lnTo>
                <a:lnTo>
                  <a:pt x="99" y="201"/>
                </a:lnTo>
                <a:lnTo>
                  <a:pt x="96" y="196"/>
                </a:lnTo>
                <a:lnTo>
                  <a:pt x="91" y="194"/>
                </a:lnTo>
                <a:lnTo>
                  <a:pt x="74" y="188"/>
                </a:lnTo>
                <a:lnTo>
                  <a:pt x="58" y="179"/>
                </a:lnTo>
                <a:lnTo>
                  <a:pt x="45" y="168"/>
                </a:lnTo>
                <a:lnTo>
                  <a:pt x="36" y="155"/>
                </a:lnTo>
                <a:lnTo>
                  <a:pt x="30" y="139"/>
                </a:lnTo>
                <a:lnTo>
                  <a:pt x="27" y="122"/>
                </a:lnTo>
                <a:lnTo>
                  <a:pt x="27" y="103"/>
                </a:lnTo>
                <a:lnTo>
                  <a:pt x="32" y="84"/>
                </a:lnTo>
                <a:lnTo>
                  <a:pt x="38" y="70"/>
                </a:lnTo>
                <a:lnTo>
                  <a:pt x="46" y="57"/>
                </a:lnTo>
                <a:lnTo>
                  <a:pt x="56" y="46"/>
                </a:lnTo>
                <a:lnTo>
                  <a:pt x="66" y="35"/>
                </a:lnTo>
                <a:lnTo>
                  <a:pt x="76" y="25"/>
                </a:lnTo>
                <a:lnTo>
                  <a:pt x="86" y="17"/>
                </a:lnTo>
                <a:lnTo>
                  <a:pt x="96" y="8"/>
                </a:lnTo>
                <a:lnTo>
                  <a:pt x="103" y="1"/>
                </a:lnTo>
                <a:lnTo>
                  <a:pt x="96" y="0"/>
                </a:lnTo>
                <a:lnTo>
                  <a:pt x="84" y="5"/>
                </a:lnTo>
                <a:lnTo>
                  <a:pt x="69" y="17"/>
                </a:lnTo>
                <a:lnTo>
                  <a:pt x="51" y="33"/>
                </a:lnTo>
                <a:lnTo>
                  <a:pt x="34" y="53"/>
                </a:lnTo>
                <a:lnTo>
                  <a:pt x="18" y="75"/>
                </a:lnTo>
                <a:lnTo>
                  <a:pt x="7" y="98"/>
                </a:lnTo>
                <a:lnTo>
                  <a:pt x="0" y="121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11" name="Freeform 1314"/>
          <p:cNvSpPr>
            <a:spLocks/>
          </p:cNvSpPr>
          <p:nvPr/>
        </p:nvSpPr>
        <p:spPr bwMode="auto">
          <a:xfrm>
            <a:off x="5619750" y="3048000"/>
            <a:ext cx="49213" cy="69850"/>
          </a:xfrm>
          <a:custGeom>
            <a:avLst/>
            <a:gdLst>
              <a:gd name="T0" fmla="*/ 2147483647 w 221"/>
              <a:gd name="T1" fmla="*/ 2147483647 h 288"/>
              <a:gd name="T2" fmla="*/ 2147483647 w 221"/>
              <a:gd name="T3" fmla="*/ 2147483647 h 288"/>
              <a:gd name="T4" fmla="*/ 2147483647 w 221"/>
              <a:gd name="T5" fmla="*/ 2147483647 h 288"/>
              <a:gd name="T6" fmla="*/ 2147483647 w 221"/>
              <a:gd name="T7" fmla="*/ 2147483647 h 288"/>
              <a:gd name="T8" fmla="*/ 2147483647 w 221"/>
              <a:gd name="T9" fmla="*/ 2147483647 h 288"/>
              <a:gd name="T10" fmla="*/ 2147483647 w 221"/>
              <a:gd name="T11" fmla="*/ 2147483647 h 288"/>
              <a:gd name="T12" fmla="*/ 2147483647 w 221"/>
              <a:gd name="T13" fmla="*/ 2147483647 h 288"/>
              <a:gd name="T14" fmla="*/ 2147483647 w 221"/>
              <a:gd name="T15" fmla="*/ 2147483647 h 288"/>
              <a:gd name="T16" fmla="*/ 2147483647 w 221"/>
              <a:gd name="T17" fmla="*/ 2147483647 h 288"/>
              <a:gd name="T18" fmla="*/ 2147483647 w 221"/>
              <a:gd name="T19" fmla="*/ 2147483647 h 288"/>
              <a:gd name="T20" fmla="*/ 2147483647 w 221"/>
              <a:gd name="T21" fmla="*/ 2147483647 h 288"/>
              <a:gd name="T22" fmla="*/ 2147483647 w 221"/>
              <a:gd name="T23" fmla="*/ 2147483647 h 288"/>
              <a:gd name="T24" fmla="*/ 2147483647 w 221"/>
              <a:gd name="T25" fmla="*/ 2147483647 h 288"/>
              <a:gd name="T26" fmla="*/ 2147483647 w 221"/>
              <a:gd name="T27" fmla="*/ 2147483647 h 288"/>
              <a:gd name="T28" fmla="*/ 2147483647 w 221"/>
              <a:gd name="T29" fmla="*/ 2147483647 h 288"/>
              <a:gd name="T30" fmla="*/ 2147483647 w 221"/>
              <a:gd name="T31" fmla="*/ 2147483647 h 288"/>
              <a:gd name="T32" fmla="*/ 2147483647 w 221"/>
              <a:gd name="T33" fmla="*/ 2147483647 h 288"/>
              <a:gd name="T34" fmla="*/ 2147483647 w 221"/>
              <a:gd name="T35" fmla="*/ 2147483647 h 288"/>
              <a:gd name="T36" fmla="*/ 2147483647 w 221"/>
              <a:gd name="T37" fmla="*/ 2147483647 h 288"/>
              <a:gd name="T38" fmla="*/ 2147483647 w 221"/>
              <a:gd name="T39" fmla="*/ 2147483647 h 288"/>
              <a:gd name="T40" fmla="*/ 2147483647 w 221"/>
              <a:gd name="T41" fmla="*/ 2147483647 h 288"/>
              <a:gd name="T42" fmla="*/ 2147483647 w 221"/>
              <a:gd name="T43" fmla="*/ 2147483647 h 288"/>
              <a:gd name="T44" fmla="*/ 2147483647 w 221"/>
              <a:gd name="T45" fmla="*/ 2147483647 h 288"/>
              <a:gd name="T46" fmla="*/ 2147483647 w 221"/>
              <a:gd name="T47" fmla="*/ 2147483647 h 288"/>
              <a:gd name="T48" fmla="*/ 2147483647 w 221"/>
              <a:gd name="T49" fmla="*/ 2147483647 h 288"/>
              <a:gd name="T50" fmla="*/ 2147483647 w 221"/>
              <a:gd name="T51" fmla="*/ 2147483647 h 288"/>
              <a:gd name="T52" fmla="*/ 2147483647 w 221"/>
              <a:gd name="T53" fmla="*/ 2147483647 h 288"/>
              <a:gd name="T54" fmla="*/ 2147483647 w 221"/>
              <a:gd name="T55" fmla="*/ 2147483647 h 288"/>
              <a:gd name="T56" fmla="*/ 2147483647 w 221"/>
              <a:gd name="T57" fmla="*/ 2147483647 h 288"/>
              <a:gd name="T58" fmla="*/ 2147483647 w 221"/>
              <a:gd name="T59" fmla="*/ 2147483647 h 288"/>
              <a:gd name="T60" fmla="*/ 2147483647 w 221"/>
              <a:gd name="T61" fmla="*/ 2147483647 h 288"/>
              <a:gd name="T62" fmla="*/ 2147483647 w 221"/>
              <a:gd name="T63" fmla="*/ 2147483647 h 288"/>
              <a:gd name="T64" fmla="*/ 2147483647 w 221"/>
              <a:gd name="T65" fmla="*/ 2147483647 h 288"/>
              <a:gd name="T66" fmla="*/ 2147483647 w 221"/>
              <a:gd name="T67" fmla="*/ 2147483647 h 288"/>
              <a:gd name="T68" fmla="*/ 2147483647 w 221"/>
              <a:gd name="T69" fmla="*/ 2147483647 h 288"/>
              <a:gd name="T70" fmla="*/ 2147483647 w 221"/>
              <a:gd name="T71" fmla="*/ 2147483647 h 288"/>
              <a:gd name="T72" fmla="*/ 2147483647 w 221"/>
              <a:gd name="T73" fmla="*/ 2147483647 h 288"/>
              <a:gd name="T74" fmla="*/ 2147483647 w 221"/>
              <a:gd name="T75" fmla="*/ 2147483647 h 28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21"/>
              <a:gd name="T115" fmla="*/ 0 h 288"/>
              <a:gd name="T116" fmla="*/ 221 w 221"/>
              <a:gd name="T117" fmla="*/ 288 h 288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21" h="288">
                <a:moveTo>
                  <a:pt x="179" y="108"/>
                </a:moveTo>
                <a:lnTo>
                  <a:pt x="186" y="115"/>
                </a:lnTo>
                <a:lnTo>
                  <a:pt x="193" y="124"/>
                </a:lnTo>
                <a:lnTo>
                  <a:pt x="197" y="133"/>
                </a:lnTo>
                <a:lnTo>
                  <a:pt x="201" y="143"/>
                </a:lnTo>
                <a:lnTo>
                  <a:pt x="202" y="153"/>
                </a:lnTo>
                <a:lnTo>
                  <a:pt x="202" y="163"/>
                </a:lnTo>
                <a:lnTo>
                  <a:pt x="199" y="174"/>
                </a:lnTo>
                <a:lnTo>
                  <a:pt x="195" y="184"/>
                </a:lnTo>
                <a:lnTo>
                  <a:pt x="187" y="194"/>
                </a:lnTo>
                <a:lnTo>
                  <a:pt x="179" y="204"/>
                </a:lnTo>
                <a:lnTo>
                  <a:pt x="170" y="212"/>
                </a:lnTo>
                <a:lnTo>
                  <a:pt x="159" y="221"/>
                </a:lnTo>
                <a:lnTo>
                  <a:pt x="150" y="229"/>
                </a:lnTo>
                <a:lnTo>
                  <a:pt x="139" y="237"/>
                </a:lnTo>
                <a:lnTo>
                  <a:pt x="129" y="246"/>
                </a:lnTo>
                <a:lnTo>
                  <a:pt x="119" y="255"/>
                </a:lnTo>
                <a:lnTo>
                  <a:pt x="116" y="258"/>
                </a:lnTo>
                <a:lnTo>
                  <a:pt x="114" y="263"/>
                </a:lnTo>
                <a:lnTo>
                  <a:pt x="112" y="267"/>
                </a:lnTo>
                <a:lnTo>
                  <a:pt x="110" y="271"/>
                </a:lnTo>
                <a:lnTo>
                  <a:pt x="109" y="276"/>
                </a:lnTo>
                <a:lnTo>
                  <a:pt x="109" y="280"/>
                </a:lnTo>
                <a:lnTo>
                  <a:pt x="110" y="284"/>
                </a:lnTo>
                <a:lnTo>
                  <a:pt x="113" y="287"/>
                </a:lnTo>
                <a:lnTo>
                  <a:pt x="117" y="288"/>
                </a:lnTo>
                <a:lnTo>
                  <a:pt x="121" y="288"/>
                </a:lnTo>
                <a:lnTo>
                  <a:pt x="125" y="287"/>
                </a:lnTo>
                <a:lnTo>
                  <a:pt x="129" y="284"/>
                </a:lnTo>
                <a:lnTo>
                  <a:pt x="139" y="272"/>
                </a:lnTo>
                <a:lnTo>
                  <a:pt x="151" y="261"/>
                </a:lnTo>
                <a:lnTo>
                  <a:pt x="162" y="250"/>
                </a:lnTo>
                <a:lnTo>
                  <a:pt x="175" y="239"/>
                </a:lnTo>
                <a:lnTo>
                  <a:pt x="186" y="229"/>
                </a:lnTo>
                <a:lnTo>
                  <a:pt x="197" y="217"/>
                </a:lnTo>
                <a:lnTo>
                  <a:pt x="207" y="204"/>
                </a:lnTo>
                <a:lnTo>
                  <a:pt x="215" y="190"/>
                </a:lnTo>
                <a:lnTo>
                  <a:pt x="220" y="174"/>
                </a:lnTo>
                <a:lnTo>
                  <a:pt x="221" y="158"/>
                </a:lnTo>
                <a:lnTo>
                  <a:pt x="218" y="142"/>
                </a:lnTo>
                <a:lnTo>
                  <a:pt x="213" y="127"/>
                </a:lnTo>
                <a:lnTo>
                  <a:pt x="204" y="112"/>
                </a:lnTo>
                <a:lnTo>
                  <a:pt x="194" y="99"/>
                </a:lnTo>
                <a:lnTo>
                  <a:pt x="181" y="87"/>
                </a:lnTo>
                <a:lnTo>
                  <a:pt x="169" y="77"/>
                </a:lnTo>
                <a:lnTo>
                  <a:pt x="159" y="69"/>
                </a:lnTo>
                <a:lnTo>
                  <a:pt x="149" y="63"/>
                </a:lnTo>
                <a:lnTo>
                  <a:pt x="137" y="55"/>
                </a:lnTo>
                <a:lnTo>
                  <a:pt x="125" y="48"/>
                </a:lnTo>
                <a:lnTo>
                  <a:pt x="114" y="40"/>
                </a:lnTo>
                <a:lnTo>
                  <a:pt x="101" y="33"/>
                </a:lnTo>
                <a:lnTo>
                  <a:pt x="89" y="27"/>
                </a:lnTo>
                <a:lnTo>
                  <a:pt x="77" y="20"/>
                </a:lnTo>
                <a:lnTo>
                  <a:pt x="66" y="15"/>
                </a:lnTo>
                <a:lnTo>
                  <a:pt x="54" y="9"/>
                </a:lnTo>
                <a:lnTo>
                  <a:pt x="42" y="6"/>
                </a:lnTo>
                <a:lnTo>
                  <a:pt x="32" y="3"/>
                </a:lnTo>
                <a:lnTo>
                  <a:pt x="22" y="1"/>
                </a:lnTo>
                <a:lnTo>
                  <a:pt x="14" y="0"/>
                </a:lnTo>
                <a:lnTo>
                  <a:pt x="7" y="1"/>
                </a:lnTo>
                <a:lnTo>
                  <a:pt x="0" y="3"/>
                </a:lnTo>
                <a:lnTo>
                  <a:pt x="8" y="5"/>
                </a:lnTo>
                <a:lnTo>
                  <a:pt x="16" y="8"/>
                </a:lnTo>
                <a:lnTo>
                  <a:pt x="26" y="13"/>
                </a:lnTo>
                <a:lnTo>
                  <a:pt x="35" y="17"/>
                </a:lnTo>
                <a:lnTo>
                  <a:pt x="47" y="22"/>
                </a:lnTo>
                <a:lnTo>
                  <a:pt x="58" y="28"/>
                </a:lnTo>
                <a:lnTo>
                  <a:pt x="71" y="34"/>
                </a:lnTo>
                <a:lnTo>
                  <a:pt x="83" y="40"/>
                </a:lnTo>
                <a:lnTo>
                  <a:pt x="96" y="48"/>
                </a:lnTo>
                <a:lnTo>
                  <a:pt x="109" y="55"/>
                </a:lnTo>
                <a:lnTo>
                  <a:pt x="121" y="64"/>
                </a:lnTo>
                <a:lnTo>
                  <a:pt x="134" y="72"/>
                </a:lnTo>
                <a:lnTo>
                  <a:pt x="146" y="81"/>
                </a:lnTo>
                <a:lnTo>
                  <a:pt x="158" y="90"/>
                </a:lnTo>
                <a:lnTo>
                  <a:pt x="169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12" name="Freeform 1315"/>
          <p:cNvSpPr>
            <a:spLocks/>
          </p:cNvSpPr>
          <p:nvPr/>
        </p:nvSpPr>
        <p:spPr bwMode="auto">
          <a:xfrm>
            <a:off x="5567363" y="3128963"/>
            <a:ext cx="15875" cy="42862"/>
          </a:xfrm>
          <a:custGeom>
            <a:avLst/>
            <a:gdLst>
              <a:gd name="T0" fmla="*/ 2147483647 w 74"/>
              <a:gd name="T1" fmla="*/ 2147483647 h 174"/>
              <a:gd name="T2" fmla="*/ 2147483647 w 74"/>
              <a:gd name="T3" fmla="*/ 2147483647 h 174"/>
              <a:gd name="T4" fmla="*/ 2147483647 w 74"/>
              <a:gd name="T5" fmla="*/ 2147483647 h 174"/>
              <a:gd name="T6" fmla="*/ 2147483647 w 74"/>
              <a:gd name="T7" fmla="*/ 2147483647 h 174"/>
              <a:gd name="T8" fmla="*/ 2147483647 w 74"/>
              <a:gd name="T9" fmla="*/ 0 h 174"/>
              <a:gd name="T10" fmla="*/ 2147483647 w 74"/>
              <a:gd name="T11" fmla="*/ 2147483647 h 174"/>
              <a:gd name="T12" fmla="*/ 2147483647 w 74"/>
              <a:gd name="T13" fmla="*/ 2147483647 h 174"/>
              <a:gd name="T14" fmla="*/ 0 w 74"/>
              <a:gd name="T15" fmla="*/ 2147483647 h 174"/>
              <a:gd name="T16" fmla="*/ 0 w 74"/>
              <a:gd name="T17" fmla="*/ 2147483647 h 174"/>
              <a:gd name="T18" fmla="*/ 2147483647 w 74"/>
              <a:gd name="T19" fmla="*/ 2147483647 h 174"/>
              <a:gd name="T20" fmla="*/ 2147483647 w 74"/>
              <a:gd name="T21" fmla="*/ 2147483647 h 174"/>
              <a:gd name="T22" fmla="*/ 2147483647 w 74"/>
              <a:gd name="T23" fmla="*/ 2147483647 h 174"/>
              <a:gd name="T24" fmla="*/ 2147483647 w 74"/>
              <a:gd name="T25" fmla="*/ 2147483647 h 174"/>
              <a:gd name="T26" fmla="*/ 2147483647 w 74"/>
              <a:gd name="T27" fmla="*/ 2147483647 h 174"/>
              <a:gd name="T28" fmla="*/ 2147483647 w 74"/>
              <a:gd name="T29" fmla="*/ 2147483647 h 174"/>
              <a:gd name="T30" fmla="*/ 2147483647 w 74"/>
              <a:gd name="T31" fmla="*/ 2147483647 h 174"/>
              <a:gd name="T32" fmla="*/ 2147483647 w 74"/>
              <a:gd name="T33" fmla="*/ 2147483647 h 174"/>
              <a:gd name="T34" fmla="*/ 2147483647 w 74"/>
              <a:gd name="T35" fmla="*/ 2147483647 h 174"/>
              <a:gd name="T36" fmla="*/ 2147483647 w 74"/>
              <a:gd name="T37" fmla="*/ 2147483647 h 174"/>
              <a:gd name="T38" fmla="*/ 2147483647 w 74"/>
              <a:gd name="T39" fmla="*/ 2147483647 h 174"/>
              <a:gd name="T40" fmla="*/ 2147483647 w 74"/>
              <a:gd name="T41" fmla="*/ 2147483647 h 174"/>
              <a:gd name="T42" fmla="*/ 2147483647 w 74"/>
              <a:gd name="T43" fmla="*/ 2147483647 h 174"/>
              <a:gd name="T44" fmla="*/ 2147483647 w 74"/>
              <a:gd name="T45" fmla="*/ 2147483647 h 174"/>
              <a:gd name="T46" fmla="*/ 2147483647 w 74"/>
              <a:gd name="T47" fmla="*/ 2147483647 h 174"/>
              <a:gd name="T48" fmla="*/ 2147483647 w 74"/>
              <a:gd name="T49" fmla="*/ 2147483647 h 17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74"/>
              <a:gd name="T76" fmla="*/ 0 h 174"/>
              <a:gd name="T77" fmla="*/ 74 w 74"/>
              <a:gd name="T78" fmla="*/ 174 h 17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74" h="174">
                <a:moveTo>
                  <a:pt x="28" y="12"/>
                </a:moveTo>
                <a:lnTo>
                  <a:pt x="26" y="7"/>
                </a:lnTo>
                <a:lnTo>
                  <a:pt x="23" y="3"/>
                </a:lnTo>
                <a:lnTo>
                  <a:pt x="17" y="1"/>
                </a:lnTo>
                <a:lnTo>
                  <a:pt x="12" y="0"/>
                </a:lnTo>
                <a:lnTo>
                  <a:pt x="7" y="2"/>
                </a:lnTo>
                <a:lnTo>
                  <a:pt x="3" y="5"/>
                </a:lnTo>
                <a:lnTo>
                  <a:pt x="0" y="10"/>
                </a:lnTo>
                <a:lnTo>
                  <a:pt x="0" y="16"/>
                </a:lnTo>
                <a:lnTo>
                  <a:pt x="5" y="39"/>
                </a:lnTo>
                <a:lnTo>
                  <a:pt x="13" y="66"/>
                </a:lnTo>
                <a:lnTo>
                  <a:pt x="24" y="92"/>
                </a:lnTo>
                <a:lnTo>
                  <a:pt x="36" y="118"/>
                </a:lnTo>
                <a:lnTo>
                  <a:pt x="49" y="141"/>
                </a:lnTo>
                <a:lnTo>
                  <a:pt x="61" y="159"/>
                </a:lnTo>
                <a:lnTo>
                  <a:pt x="69" y="171"/>
                </a:lnTo>
                <a:lnTo>
                  <a:pt x="74" y="174"/>
                </a:lnTo>
                <a:lnTo>
                  <a:pt x="72" y="162"/>
                </a:lnTo>
                <a:lnTo>
                  <a:pt x="67" y="147"/>
                </a:lnTo>
                <a:lnTo>
                  <a:pt x="61" y="128"/>
                </a:lnTo>
                <a:lnTo>
                  <a:pt x="53" y="105"/>
                </a:lnTo>
                <a:lnTo>
                  <a:pt x="46" y="82"/>
                </a:lnTo>
                <a:lnTo>
                  <a:pt x="38" y="58"/>
                </a:lnTo>
                <a:lnTo>
                  <a:pt x="32" y="35"/>
                </a:lnTo>
                <a:lnTo>
                  <a:pt x="28" y="1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13" name="Freeform 1316"/>
          <p:cNvSpPr>
            <a:spLocks/>
          </p:cNvSpPr>
          <p:nvPr/>
        </p:nvSpPr>
        <p:spPr bwMode="auto">
          <a:xfrm>
            <a:off x="5559425" y="3106738"/>
            <a:ext cx="9525" cy="20637"/>
          </a:xfrm>
          <a:custGeom>
            <a:avLst/>
            <a:gdLst>
              <a:gd name="T0" fmla="*/ 2147483647 w 39"/>
              <a:gd name="T1" fmla="*/ 2147483647 h 87"/>
              <a:gd name="T2" fmla="*/ 2147483647 w 39"/>
              <a:gd name="T3" fmla="*/ 2147483647 h 87"/>
              <a:gd name="T4" fmla="*/ 2147483647 w 39"/>
              <a:gd name="T5" fmla="*/ 2147483647 h 87"/>
              <a:gd name="T6" fmla="*/ 2147483647 w 39"/>
              <a:gd name="T7" fmla="*/ 0 h 87"/>
              <a:gd name="T8" fmla="*/ 2147483647 w 39"/>
              <a:gd name="T9" fmla="*/ 0 h 87"/>
              <a:gd name="T10" fmla="*/ 2147483647 w 39"/>
              <a:gd name="T11" fmla="*/ 2147483647 h 87"/>
              <a:gd name="T12" fmla="*/ 2147483647 w 39"/>
              <a:gd name="T13" fmla="*/ 2147483647 h 87"/>
              <a:gd name="T14" fmla="*/ 0 w 39"/>
              <a:gd name="T15" fmla="*/ 2147483647 h 87"/>
              <a:gd name="T16" fmla="*/ 0 w 39"/>
              <a:gd name="T17" fmla="*/ 2147483647 h 87"/>
              <a:gd name="T18" fmla="*/ 0 w 39"/>
              <a:gd name="T19" fmla="*/ 2147483647 h 87"/>
              <a:gd name="T20" fmla="*/ 2147483647 w 39"/>
              <a:gd name="T21" fmla="*/ 2147483647 h 87"/>
              <a:gd name="T22" fmla="*/ 2147483647 w 39"/>
              <a:gd name="T23" fmla="*/ 2147483647 h 87"/>
              <a:gd name="T24" fmla="*/ 2147483647 w 39"/>
              <a:gd name="T25" fmla="*/ 2147483647 h 87"/>
              <a:gd name="T26" fmla="*/ 2147483647 w 39"/>
              <a:gd name="T27" fmla="*/ 2147483647 h 87"/>
              <a:gd name="T28" fmla="*/ 2147483647 w 39"/>
              <a:gd name="T29" fmla="*/ 2147483647 h 87"/>
              <a:gd name="T30" fmla="*/ 2147483647 w 39"/>
              <a:gd name="T31" fmla="*/ 2147483647 h 87"/>
              <a:gd name="T32" fmla="*/ 2147483647 w 39"/>
              <a:gd name="T33" fmla="*/ 2147483647 h 87"/>
              <a:gd name="T34" fmla="*/ 2147483647 w 39"/>
              <a:gd name="T35" fmla="*/ 2147483647 h 87"/>
              <a:gd name="T36" fmla="*/ 2147483647 w 39"/>
              <a:gd name="T37" fmla="*/ 2147483647 h 87"/>
              <a:gd name="T38" fmla="*/ 2147483647 w 39"/>
              <a:gd name="T39" fmla="*/ 2147483647 h 87"/>
              <a:gd name="T40" fmla="*/ 2147483647 w 39"/>
              <a:gd name="T41" fmla="*/ 2147483647 h 87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39"/>
              <a:gd name="T64" fmla="*/ 0 h 87"/>
              <a:gd name="T65" fmla="*/ 39 w 39"/>
              <a:gd name="T66" fmla="*/ 87 h 87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39" h="87">
                <a:moveTo>
                  <a:pt x="20" y="9"/>
                </a:moveTo>
                <a:lnTo>
                  <a:pt x="19" y="5"/>
                </a:lnTo>
                <a:lnTo>
                  <a:pt x="16" y="2"/>
                </a:lnTo>
                <a:lnTo>
                  <a:pt x="13" y="0"/>
                </a:lnTo>
                <a:lnTo>
                  <a:pt x="8" y="0"/>
                </a:lnTo>
                <a:lnTo>
                  <a:pt x="5" y="1"/>
                </a:lnTo>
                <a:lnTo>
                  <a:pt x="2" y="3"/>
                </a:lnTo>
                <a:lnTo>
                  <a:pt x="0" y="6"/>
                </a:lnTo>
                <a:lnTo>
                  <a:pt x="0" y="10"/>
                </a:lnTo>
                <a:lnTo>
                  <a:pt x="0" y="22"/>
                </a:lnTo>
                <a:lnTo>
                  <a:pt x="3" y="35"/>
                </a:lnTo>
                <a:lnTo>
                  <a:pt x="7" y="48"/>
                </a:lnTo>
                <a:lnTo>
                  <a:pt x="13" y="60"/>
                </a:lnTo>
                <a:lnTo>
                  <a:pt x="19" y="72"/>
                </a:lnTo>
                <a:lnTo>
                  <a:pt x="25" y="81"/>
                </a:lnTo>
                <a:lnTo>
                  <a:pt x="33" y="86"/>
                </a:lnTo>
                <a:lnTo>
                  <a:pt x="38" y="87"/>
                </a:lnTo>
                <a:lnTo>
                  <a:pt x="39" y="70"/>
                </a:lnTo>
                <a:lnTo>
                  <a:pt x="34" y="50"/>
                </a:lnTo>
                <a:lnTo>
                  <a:pt x="27" y="29"/>
                </a:lnTo>
                <a:lnTo>
                  <a:pt x="2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14" name="Freeform 1317"/>
          <p:cNvSpPr>
            <a:spLocks/>
          </p:cNvSpPr>
          <p:nvPr/>
        </p:nvSpPr>
        <p:spPr bwMode="auto">
          <a:xfrm>
            <a:off x="5553075" y="3092450"/>
            <a:ext cx="6350" cy="11113"/>
          </a:xfrm>
          <a:custGeom>
            <a:avLst/>
            <a:gdLst>
              <a:gd name="T0" fmla="*/ 2147483647 w 34"/>
              <a:gd name="T1" fmla="*/ 2147483647 h 51"/>
              <a:gd name="T2" fmla="*/ 2147483647 w 34"/>
              <a:gd name="T3" fmla="*/ 2147483647 h 51"/>
              <a:gd name="T4" fmla="*/ 2147483647 w 34"/>
              <a:gd name="T5" fmla="*/ 2147483647 h 51"/>
              <a:gd name="T6" fmla="*/ 2147483647 w 34"/>
              <a:gd name="T7" fmla="*/ 2147483647 h 51"/>
              <a:gd name="T8" fmla="*/ 2147483647 w 34"/>
              <a:gd name="T9" fmla="*/ 2147483647 h 51"/>
              <a:gd name="T10" fmla="*/ 2147483647 w 34"/>
              <a:gd name="T11" fmla="*/ 2147483647 h 51"/>
              <a:gd name="T12" fmla="*/ 2147483647 w 34"/>
              <a:gd name="T13" fmla="*/ 2147483647 h 51"/>
              <a:gd name="T14" fmla="*/ 2147483647 w 34"/>
              <a:gd name="T15" fmla="*/ 0 h 51"/>
              <a:gd name="T16" fmla="*/ 2147483647 w 34"/>
              <a:gd name="T17" fmla="*/ 0 h 51"/>
              <a:gd name="T18" fmla="*/ 2147483647 w 34"/>
              <a:gd name="T19" fmla="*/ 2147483647 h 51"/>
              <a:gd name="T20" fmla="*/ 2147483647 w 34"/>
              <a:gd name="T21" fmla="*/ 2147483647 h 51"/>
              <a:gd name="T22" fmla="*/ 0 w 34"/>
              <a:gd name="T23" fmla="*/ 2147483647 h 51"/>
              <a:gd name="T24" fmla="*/ 0 w 34"/>
              <a:gd name="T25" fmla="*/ 2147483647 h 51"/>
              <a:gd name="T26" fmla="*/ 2147483647 w 34"/>
              <a:gd name="T27" fmla="*/ 2147483647 h 51"/>
              <a:gd name="T28" fmla="*/ 2147483647 w 34"/>
              <a:gd name="T29" fmla="*/ 2147483647 h 51"/>
              <a:gd name="T30" fmla="*/ 2147483647 w 34"/>
              <a:gd name="T31" fmla="*/ 2147483647 h 51"/>
              <a:gd name="T32" fmla="*/ 2147483647 w 34"/>
              <a:gd name="T33" fmla="*/ 2147483647 h 51"/>
              <a:gd name="T34" fmla="*/ 2147483647 w 34"/>
              <a:gd name="T35" fmla="*/ 2147483647 h 51"/>
              <a:gd name="T36" fmla="*/ 2147483647 w 34"/>
              <a:gd name="T37" fmla="*/ 2147483647 h 51"/>
              <a:gd name="T38" fmla="*/ 2147483647 w 34"/>
              <a:gd name="T39" fmla="*/ 2147483647 h 51"/>
              <a:gd name="T40" fmla="*/ 2147483647 w 34"/>
              <a:gd name="T41" fmla="*/ 2147483647 h 51"/>
              <a:gd name="T42" fmla="*/ 2147483647 w 34"/>
              <a:gd name="T43" fmla="*/ 2147483647 h 51"/>
              <a:gd name="T44" fmla="*/ 2147483647 w 34"/>
              <a:gd name="T45" fmla="*/ 2147483647 h 51"/>
              <a:gd name="T46" fmla="*/ 2147483647 w 34"/>
              <a:gd name="T47" fmla="*/ 2147483647 h 51"/>
              <a:gd name="T48" fmla="*/ 2147483647 w 34"/>
              <a:gd name="T49" fmla="*/ 2147483647 h 51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4"/>
              <a:gd name="T76" fmla="*/ 0 h 51"/>
              <a:gd name="T77" fmla="*/ 34 w 34"/>
              <a:gd name="T78" fmla="*/ 51 h 51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4" h="51">
                <a:moveTo>
                  <a:pt x="18" y="7"/>
                </a:moveTo>
                <a:lnTo>
                  <a:pt x="18" y="8"/>
                </a:lnTo>
                <a:lnTo>
                  <a:pt x="17" y="5"/>
                </a:lnTo>
                <a:lnTo>
                  <a:pt x="14" y="1"/>
                </a:lnTo>
                <a:lnTo>
                  <a:pt x="11" y="0"/>
                </a:lnTo>
                <a:lnTo>
                  <a:pt x="7" y="0"/>
                </a:lnTo>
                <a:lnTo>
                  <a:pt x="4" y="1"/>
                </a:lnTo>
                <a:lnTo>
                  <a:pt x="1" y="5"/>
                </a:lnTo>
                <a:lnTo>
                  <a:pt x="0" y="8"/>
                </a:lnTo>
                <a:lnTo>
                  <a:pt x="0" y="11"/>
                </a:lnTo>
                <a:lnTo>
                  <a:pt x="1" y="16"/>
                </a:lnTo>
                <a:lnTo>
                  <a:pt x="4" y="23"/>
                </a:lnTo>
                <a:lnTo>
                  <a:pt x="8" y="30"/>
                </a:lnTo>
                <a:lnTo>
                  <a:pt x="13" y="37"/>
                </a:lnTo>
                <a:lnTo>
                  <a:pt x="18" y="43"/>
                </a:lnTo>
                <a:lnTo>
                  <a:pt x="25" y="47"/>
                </a:lnTo>
                <a:lnTo>
                  <a:pt x="30" y="51"/>
                </a:lnTo>
                <a:lnTo>
                  <a:pt x="34" y="51"/>
                </a:lnTo>
                <a:lnTo>
                  <a:pt x="33" y="40"/>
                </a:lnTo>
                <a:lnTo>
                  <a:pt x="29" y="27"/>
                </a:lnTo>
                <a:lnTo>
                  <a:pt x="23" y="15"/>
                </a:lnTo>
                <a:lnTo>
                  <a:pt x="18" y="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15" name="Freeform 1318"/>
          <p:cNvSpPr>
            <a:spLocks/>
          </p:cNvSpPr>
          <p:nvPr/>
        </p:nvSpPr>
        <p:spPr bwMode="auto">
          <a:xfrm>
            <a:off x="5545138" y="3081338"/>
            <a:ext cx="11112" cy="7937"/>
          </a:xfrm>
          <a:custGeom>
            <a:avLst/>
            <a:gdLst>
              <a:gd name="T0" fmla="*/ 2147483647 w 46"/>
              <a:gd name="T1" fmla="*/ 2147483647 h 33"/>
              <a:gd name="T2" fmla="*/ 2147483647 w 46"/>
              <a:gd name="T3" fmla="*/ 2147483647 h 33"/>
              <a:gd name="T4" fmla="*/ 2147483647 w 46"/>
              <a:gd name="T5" fmla="*/ 2147483647 h 33"/>
              <a:gd name="T6" fmla="*/ 2147483647 w 46"/>
              <a:gd name="T7" fmla="*/ 2147483647 h 33"/>
              <a:gd name="T8" fmla="*/ 2147483647 w 46"/>
              <a:gd name="T9" fmla="*/ 2147483647 h 33"/>
              <a:gd name="T10" fmla="*/ 2147483647 w 46"/>
              <a:gd name="T11" fmla="*/ 2147483647 h 33"/>
              <a:gd name="T12" fmla="*/ 2147483647 w 46"/>
              <a:gd name="T13" fmla="*/ 2147483647 h 33"/>
              <a:gd name="T14" fmla="*/ 2147483647 w 46"/>
              <a:gd name="T15" fmla="*/ 0 h 33"/>
              <a:gd name="T16" fmla="*/ 2147483647 w 46"/>
              <a:gd name="T17" fmla="*/ 0 h 33"/>
              <a:gd name="T18" fmla="*/ 2147483647 w 46"/>
              <a:gd name="T19" fmla="*/ 0 h 33"/>
              <a:gd name="T20" fmla="*/ 2147483647 w 46"/>
              <a:gd name="T21" fmla="*/ 2147483647 h 33"/>
              <a:gd name="T22" fmla="*/ 2147483647 w 46"/>
              <a:gd name="T23" fmla="*/ 2147483647 h 33"/>
              <a:gd name="T24" fmla="*/ 2147483647 w 46"/>
              <a:gd name="T25" fmla="*/ 2147483647 h 33"/>
              <a:gd name="T26" fmla="*/ 2147483647 w 46"/>
              <a:gd name="T27" fmla="*/ 2147483647 h 33"/>
              <a:gd name="T28" fmla="*/ 2147483647 w 46"/>
              <a:gd name="T29" fmla="*/ 2147483647 h 33"/>
              <a:gd name="T30" fmla="*/ 0 w 46"/>
              <a:gd name="T31" fmla="*/ 2147483647 h 33"/>
              <a:gd name="T32" fmla="*/ 0 w 46"/>
              <a:gd name="T33" fmla="*/ 2147483647 h 33"/>
              <a:gd name="T34" fmla="*/ 2147483647 w 46"/>
              <a:gd name="T35" fmla="*/ 2147483647 h 33"/>
              <a:gd name="T36" fmla="*/ 2147483647 w 46"/>
              <a:gd name="T37" fmla="*/ 2147483647 h 33"/>
              <a:gd name="T38" fmla="*/ 2147483647 w 46"/>
              <a:gd name="T39" fmla="*/ 2147483647 h 33"/>
              <a:gd name="T40" fmla="*/ 2147483647 w 46"/>
              <a:gd name="T41" fmla="*/ 2147483647 h 33"/>
              <a:gd name="T42" fmla="*/ 2147483647 w 46"/>
              <a:gd name="T43" fmla="*/ 2147483647 h 33"/>
              <a:gd name="T44" fmla="*/ 2147483647 w 46"/>
              <a:gd name="T45" fmla="*/ 2147483647 h 33"/>
              <a:gd name="T46" fmla="*/ 2147483647 w 46"/>
              <a:gd name="T47" fmla="*/ 2147483647 h 33"/>
              <a:gd name="T48" fmla="*/ 2147483647 w 46"/>
              <a:gd name="T49" fmla="*/ 2147483647 h 3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6"/>
              <a:gd name="T76" fmla="*/ 0 h 33"/>
              <a:gd name="T77" fmla="*/ 46 w 46"/>
              <a:gd name="T78" fmla="*/ 33 h 3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6" h="33">
                <a:moveTo>
                  <a:pt x="37" y="24"/>
                </a:moveTo>
                <a:lnTo>
                  <a:pt x="41" y="22"/>
                </a:lnTo>
                <a:lnTo>
                  <a:pt x="45" y="19"/>
                </a:lnTo>
                <a:lnTo>
                  <a:pt x="46" y="15"/>
                </a:lnTo>
                <a:lnTo>
                  <a:pt x="46" y="10"/>
                </a:lnTo>
                <a:lnTo>
                  <a:pt x="44" y="5"/>
                </a:lnTo>
                <a:lnTo>
                  <a:pt x="41" y="2"/>
                </a:lnTo>
                <a:lnTo>
                  <a:pt x="37" y="0"/>
                </a:lnTo>
                <a:lnTo>
                  <a:pt x="32" y="0"/>
                </a:lnTo>
                <a:lnTo>
                  <a:pt x="29" y="0"/>
                </a:lnTo>
                <a:lnTo>
                  <a:pt x="25" y="1"/>
                </a:lnTo>
                <a:lnTo>
                  <a:pt x="19" y="3"/>
                </a:lnTo>
                <a:lnTo>
                  <a:pt x="12" y="7"/>
                </a:lnTo>
                <a:lnTo>
                  <a:pt x="5" y="14"/>
                </a:lnTo>
                <a:lnTo>
                  <a:pt x="2" y="20"/>
                </a:lnTo>
                <a:lnTo>
                  <a:pt x="0" y="26"/>
                </a:lnTo>
                <a:lnTo>
                  <a:pt x="0" y="29"/>
                </a:lnTo>
                <a:lnTo>
                  <a:pt x="3" y="31"/>
                </a:lnTo>
                <a:lnTo>
                  <a:pt x="7" y="33"/>
                </a:lnTo>
                <a:lnTo>
                  <a:pt x="12" y="33"/>
                </a:lnTo>
                <a:lnTo>
                  <a:pt x="16" y="33"/>
                </a:lnTo>
                <a:lnTo>
                  <a:pt x="21" y="31"/>
                </a:lnTo>
                <a:lnTo>
                  <a:pt x="26" y="30"/>
                </a:lnTo>
                <a:lnTo>
                  <a:pt x="32" y="28"/>
                </a:lnTo>
                <a:lnTo>
                  <a:pt x="37" y="2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16" name="Freeform 1319"/>
          <p:cNvSpPr>
            <a:spLocks/>
          </p:cNvSpPr>
          <p:nvPr/>
        </p:nvSpPr>
        <p:spPr bwMode="auto">
          <a:xfrm>
            <a:off x="5497513" y="3068638"/>
            <a:ext cx="41275" cy="52387"/>
          </a:xfrm>
          <a:custGeom>
            <a:avLst/>
            <a:gdLst>
              <a:gd name="T0" fmla="*/ 2147483647 w 177"/>
              <a:gd name="T1" fmla="*/ 2147483647 h 219"/>
              <a:gd name="T2" fmla="*/ 2147483647 w 177"/>
              <a:gd name="T3" fmla="*/ 2147483647 h 219"/>
              <a:gd name="T4" fmla="*/ 2147483647 w 177"/>
              <a:gd name="T5" fmla="*/ 2147483647 h 219"/>
              <a:gd name="T6" fmla="*/ 2147483647 w 177"/>
              <a:gd name="T7" fmla="*/ 2147483647 h 219"/>
              <a:gd name="T8" fmla="*/ 2147483647 w 177"/>
              <a:gd name="T9" fmla="*/ 2147483647 h 219"/>
              <a:gd name="T10" fmla="*/ 2147483647 w 177"/>
              <a:gd name="T11" fmla="*/ 2147483647 h 219"/>
              <a:gd name="T12" fmla="*/ 2147483647 w 177"/>
              <a:gd name="T13" fmla="*/ 2147483647 h 219"/>
              <a:gd name="T14" fmla="*/ 2147483647 w 177"/>
              <a:gd name="T15" fmla="*/ 2147483647 h 219"/>
              <a:gd name="T16" fmla="*/ 0 w 177"/>
              <a:gd name="T17" fmla="*/ 2147483647 h 219"/>
              <a:gd name="T18" fmla="*/ 2147483647 w 177"/>
              <a:gd name="T19" fmla="*/ 2147483647 h 219"/>
              <a:gd name="T20" fmla="*/ 2147483647 w 177"/>
              <a:gd name="T21" fmla="*/ 2147483647 h 219"/>
              <a:gd name="T22" fmla="*/ 2147483647 w 177"/>
              <a:gd name="T23" fmla="*/ 2147483647 h 219"/>
              <a:gd name="T24" fmla="*/ 2147483647 w 177"/>
              <a:gd name="T25" fmla="*/ 2147483647 h 219"/>
              <a:gd name="T26" fmla="*/ 2147483647 w 177"/>
              <a:gd name="T27" fmla="*/ 2147483647 h 219"/>
              <a:gd name="T28" fmla="*/ 2147483647 w 177"/>
              <a:gd name="T29" fmla="*/ 2147483647 h 219"/>
              <a:gd name="T30" fmla="*/ 2147483647 w 177"/>
              <a:gd name="T31" fmla="*/ 2147483647 h 219"/>
              <a:gd name="T32" fmla="*/ 2147483647 w 177"/>
              <a:gd name="T33" fmla="*/ 2147483647 h 219"/>
              <a:gd name="T34" fmla="*/ 2147483647 w 177"/>
              <a:gd name="T35" fmla="*/ 2147483647 h 219"/>
              <a:gd name="T36" fmla="*/ 2147483647 w 177"/>
              <a:gd name="T37" fmla="*/ 2147483647 h 219"/>
              <a:gd name="T38" fmla="*/ 2147483647 w 177"/>
              <a:gd name="T39" fmla="*/ 2147483647 h 219"/>
              <a:gd name="T40" fmla="*/ 2147483647 w 177"/>
              <a:gd name="T41" fmla="*/ 2147483647 h 219"/>
              <a:gd name="T42" fmla="*/ 2147483647 w 177"/>
              <a:gd name="T43" fmla="*/ 2147483647 h 219"/>
              <a:gd name="T44" fmla="*/ 2147483647 w 177"/>
              <a:gd name="T45" fmla="*/ 2147483647 h 219"/>
              <a:gd name="T46" fmla="*/ 2147483647 w 177"/>
              <a:gd name="T47" fmla="*/ 2147483647 h 219"/>
              <a:gd name="T48" fmla="*/ 2147483647 w 177"/>
              <a:gd name="T49" fmla="*/ 2147483647 h 219"/>
              <a:gd name="T50" fmla="*/ 2147483647 w 177"/>
              <a:gd name="T51" fmla="*/ 2147483647 h 219"/>
              <a:gd name="T52" fmla="*/ 2147483647 w 177"/>
              <a:gd name="T53" fmla="*/ 2147483647 h 219"/>
              <a:gd name="T54" fmla="*/ 2147483647 w 177"/>
              <a:gd name="T55" fmla="*/ 2147483647 h 219"/>
              <a:gd name="T56" fmla="*/ 2147483647 w 177"/>
              <a:gd name="T57" fmla="*/ 2147483647 h 219"/>
              <a:gd name="T58" fmla="*/ 2147483647 w 177"/>
              <a:gd name="T59" fmla="*/ 2147483647 h 219"/>
              <a:gd name="T60" fmla="*/ 2147483647 w 177"/>
              <a:gd name="T61" fmla="*/ 2147483647 h 219"/>
              <a:gd name="T62" fmla="*/ 2147483647 w 177"/>
              <a:gd name="T63" fmla="*/ 2147483647 h 219"/>
              <a:gd name="T64" fmla="*/ 2147483647 w 177"/>
              <a:gd name="T65" fmla="*/ 2147483647 h 219"/>
              <a:gd name="T66" fmla="*/ 2147483647 w 177"/>
              <a:gd name="T67" fmla="*/ 2147483647 h 219"/>
              <a:gd name="T68" fmla="*/ 2147483647 w 177"/>
              <a:gd name="T69" fmla="*/ 2147483647 h 219"/>
              <a:gd name="T70" fmla="*/ 2147483647 w 177"/>
              <a:gd name="T71" fmla="*/ 2147483647 h 219"/>
              <a:gd name="T72" fmla="*/ 2147483647 w 177"/>
              <a:gd name="T73" fmla="*/ 2147483647 h 219"/>
              <a:gd name="T74" fmla="*/ 2147483647 w 177"/>
              <a:gd name="T75" fmla="*/ 2147483647 h 219"/>
              <a:gd name="T76" fmla="*/ 2147483647 w 177"/>
              <a:gd name="T77" fmla="*/ 2147483647 h 219"/>
              <a:gd name="T78" fmla="*/ 2147483647 w 177"/>
              <a:gd name="T79" fmla="*/ 2147483647 h 219"/>
              <a:gd name="T80" fmla="*/ 2147483647 w 177"/>
              <a:gd name="T81" fmla="*/ 2147483647 h 219"/>
              <a:gd name="T82" fmla="*/ 2147483647 w 177"/>
              <a:gd name="T83" fmla="*/ 2147483647 h 219"/>
              <a:gd name="T84" fmla="*/ 2147483647 w 177"/>
              <a:gd name="T85" fmla="*/ 2147483647 h 219"/>
              <a:gd name="T86" fmla="*/ 2147483647 w 177"/>
              <a:gd name="T87" fmla="*/ 2147483647 h 219"/>
              <a:gd name="T88" fmla="*/ 2147483647 w 177"/>
              <a:gd name="T89" fmla="*/ 2147483647 h 219"/>
              <a:gd name="T90" fmla="*/ 2147483647 w 177"/>
              <a:gd name="T91" fmla="*/ 2147483647 h 219"/>
              <a:gd name="T92" fmla="*/ 2147483647 w 177"/>
              <a:gd name="T93" fmla="*/ 2147483647 h 219"/>
              <a:gd name="T94" fmla="*/ 2147483647 w 177"/>
              <a:gd name="T95" fmla="*/ 2147483647 h 219"/>
              <a:gd name="T96" fmla="*/ 2147483647 w 177"/>
              <a:gd name="T97" fmla="*/ 2147483647 h 219"/>
              <a:gd name="T98" fmla="*/ 2147483647 w 177"/>
              <a:gd name="T99" fmla="*/ 2147483647 h 219"/>
              <a:gd name="T100" fmla="*/ 2147483647 w 177"/>
              <a:gd name="T101" fmla="*/ 2147483647 h 219"/>
              <a:gd name="T102" fmla="*/ 2147483647 w 177"/>
              <a:gd name="T103" fmla="*/ 2147483647 h 219"/>
              <a:gd name="T104" fmla="*/ 2147483647 w 177"/>
              <a:gd name="T105" fmla="*/ 2147483647 h 219"/>
              <a:gd name="T106" fmla="*/ 2147483647 w 177"/>
              <a:gd name="T107" fmla="*/ 2147483647 h 219"/>
              <a:gd name="T108" fmla="*/ 2147483647 w 177"/>
              <a:gd name="T109" fmla="*/ 0 h 219"/>
              <a:gd name="T110" fmla="*/ 2147483647 w 177"/>
              <a:gd name="T111" fmla="*/ 2147483647 h 219"/>
              <a:gd name="T112" fmla="*/ 2147483647 w 177"/>
              <a:gd name="T113" fmla="*/ 2147483647 h 219"/>
              <a:gd name="T114" fmla="*/ 2147483647 w 177"/>
              <a:gd name="T115" fmla="*/ 2147483647 h 219"/>
              <a:gd name="T116" fmla="*/ 2147483647 w 177"/>
              <a:gd name="T117" fmla="*/ 2147483647 h 219"/>
              <a:gd name="T118" fmla="*/ 2147483647 w 177"/>
              <a:gd name="T119" fmla="*/ 2147483647 h 219"/>
              <a:gd name="T120" fmla="*/ 2147483647 w 177"/>
              <a:gd name="T121" fmla="*/ 2147483647 h 21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77"/>
              <a:gd name="T184" fmla="*/ 0 h 219"/>
              <a:gd name="T185" fmla="*/ 177 w 177"/>
              <a:gd name="T186" fmla="*/ 219 h 21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77" h="219">
                <a:moveTo>
                  <a:pt x="65" y="33"/>
                </a:moveTo>
                <a:lnTo>
                  <a:pt x="52" y="43"/>
                </a:lnTo>
                <a:lnTo>
                  <a:pt x="41" y="54"/>
                </a:lnTo>
                <a:lnTo>
                  <a:pt x="29" y="66"/>
                </a:lnTo>
                <a:lnTo>
                  <a:pt x="20" y="79"/>
                </a:lnTo>
                <a:lnTo>
                  <a:pt x="12" y="93"/>
                </a:lnTo>
                <a:lnTo>
                  <a:pt x="6" y="107"/>
                </a:lnTo>
                <a:lnTo>
                  <a:pt x="2" y="121"/>
                </a:lnTo>
                <a:lnTo>
                  <a:pt x="0" y="136"/>
                </a:lnTo>
                <a:lnTo>
                  <a:pt x="2" y="158"/>
                </a:lnTo>
                <a:lnTo>
                  <a:pt x="10" y="177"/>
                </a:lnTo>
                <a:lnTo>
                  <a:pt x="23" y="193"/>
                </a:lnTo>
                <a:lnTo>
                  <a:pt x="38" y="204"/>
                </a:lnTo>
                <a:lnTo>
                  <a:pt x="57" y="213"/>
                </a:lnTo>
                <a:lnTo>
                  <a:pt x="78" y="218"/>
                </a:lnTo>
                <a:lnTo>
                  <a:pt x="98" y="219"/>
                </a:lnTo>
                <a:lnTo>
                  <a:pt x="118" y="216"/>
                </a:lnTo>
                <a:lnTo>
                  <a:pt x="123" y="216"/>
                </a:lnTo>
                <a:lnTo>
                  <a:pt x="127" y="214"/>
                </a:lnTo>
                <a:lnTo>
                  <a:pt x="130" y="210"/>
                </a:lnTo>
                <a:lnTo>
                  <a:pt x="131" y="205"/>
                </a:lnTo>
                <a:lnTo>
                  <a:pt x="130" y="203"/>
                </a:lnTo>
                <a:lnTo>
                  <a:pt x="127" y="203"/>
                </a:lnTo>
                <a:lnTo>
                  <a:pt x="123" y="202"/>
                </a:lnTo>
                <a:lnTo>
                  <a:pt x="117" y="202"/>
                </a:lnTo>
                <a:lnTo>
                  <a:pt x="111" y="202"/>
                </a:lnTo>
                <a:lnTo>
                  <a:pt x="106" y="202"/>
                </a:lnTo>
                <a:lnTo>
                  <a:pt x="100" y="202"/>
                </a:lnTo>
                <a:lnTo>
                  <a:pt x="97" y="202"/>
                </a:lnTo>
                <a:lnTo>
                  <a:pt x="87" y="201"/>
                </a:lnTo>
                <a:lnTo>
                  <a:pt x="77" y="200"/>
                </a:lnTo>
                <a:lnTo>
                  <a:pt x="67" y="199"/>
                </a:lnTo>
                <a:lnTo>
                  <a:pt x="56" y="196"/>
                </a:lnTo>
                <a:lnTo>
                  <a:pt x="46" y="193"/>
                </a:lnTo>
                <a:lnTo>
                  <a:pt x="35" y="185"/>
                </a:lnTo>
                <a:lnTo>
                  <a:pt x="26" y="175"/>
                </a:lnTo>
                <a:lnTo>
                  <a:pt x="15" y="162"/>
                </a:lnTo>
                <a:lnTo>
                  <a:pt x="13" y="146"/>
                </a:lnTo>
                <a:lnTo>
                  <a:pt x="14" y="131"/>
                </a:lnTo>
                <a:lnTo>
                  <a:pt x="19" y="116"/>
                </a:lnTo>
                <a:lnTo>
                  <a:pt x="25" y="102"/>
                </a:lnTo>
                <a:lnTo>
                  <a:pt x="34" y="89"/>
                </a:lnTo>
                <a:lnTo>
                  <a:pt x="45" y="76"/>
                </a:lnTo>
                <a:lnTo>
                  <a:pt x="56" y="65"/>
                </a:lnTo>
                <a:lnTo>
                  <a:pt x="70" y="55"/>
                </a:lnTo>
                <a:lnTo>
                  <a:pt x="84" y="45"/>
                </a:lnTo>
                <a:lnTo>
                  <a:pt x="98" y="37"/>
                </a:lnTo>
                <a:lnTo>
                  <a:pt x="113" y="29"/>
                </a:lnTo>
                <a:lnTo>
                  <a:pt x="127" y="23"/>
                </a:lnTo>
                <a:lnTo>
                  <a:pt x="141" y="17"/>
                </a:lnTo>
                <a:lnTo>
                  <a:pt x="154" y="12"/>
                </a:lnTo>
                <a:lnTo>
                  <a:pt x="167" y="9"/>
                </a:lnTo>
                <a:lnTo>
                  <a:pt x="177" y="7"/>
                </a:lnTo>
                <a:lnTo>
                  <a:pt x="170" y="2"/>
                </a:lnTo>
                <a:lnTo>
                  <a:pt x="158" y="0"/>
                </a:lnTo>
                <a:lnTo>
                  <a:pt x="145" y="2"/>
                </a:lnTo>
                <a:lnTo>
                  <a:pt x="129" y="6"/>
                </a:lnTo>
                <a:lnTo>
                  <a:pt x="111" y="11"/>
                </a:lnTo>
                <a:lnTo>
                  <a:pt x="94" y="17"/>
                </a:lnTo>
                <a:lnTo>
                  <a:pt x="78" y="26"/>
                </a:lnTo>
                <a:lnTo>
                  <a:pt x="65" y="3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17" name="Freeform 1320"/>
          <p:cNvSpPr>
            <a:spLocks/>
          </p:cNvSpPr>
          <p:nvPr/>
        </p:nvSpPr>
        <p:spPr bwMode="auto">
          <a:xfrm>
            <a:off x="5565775" y="3067050"/>
            <a:ext cx="25400" cy="41275"/>
          </a:xfrm>
          <a:custGeom>
            <a:avLst/>
            <a:gdLst>
              <a:gd name="T0" fmla="*/ 2147483647 w 115"/>
              <a:gd name="T1" fmla="*/ 2147483647 h 170"/>
              <a:gd name="T2" fmla="*/ 2147483647 w 115"/>
              <a:gd name="T3" fmla="*/ 2147483647 h 170"/>
              <a:gd name="T4" fmla="*/ 2147483647 w 115"/>
              <a:gd name="T5" fmla="*/ 2147483647 h 170"/>
              <a:gd name="T6" fmla="*/ 2147483647 w 115"/>
              <a:gd name="T7" fmla="*/ 2147483647 h 170"/>
              <a:gd name="T8" fmla="*/ 2147483647 w 115"/>
              <a:gd name="T9" fmla="*/ 2147483647 h 170"/>
              <a:gd name="T10" fmla="*/ 2147483647 w 115"/>
              <a:gd name="T11" fmla="*/ 2147483647 h 170"/>
              <a:gd name="T12" fmla="*/ 2147483647 w 115"/>
              <a:gd name="T13" fmla="*/ 2147483647 h 170"/>
              <a:gd name="T14" fmla="*/ 2147483647 w 115"/>
              <a:gd name="T15" fmla="*/ 2147483647 h 170"/>
              <a:gd name="T16" fmla="*/ 2147483647 w 115"/>
              <a:gd name="T17" fmla="*/ 2147483647 h 170"/>
              <a:gd name="T18" fmla="*/ 2147483647 w 115"/>
              <a:gd name="T19" fmla="*/ 2147483647 h 170"/>
              <a:gd name="T20" fmla="*/ 2147483647 w 115"/>
              <a:gd name="T21" fmla="*/ 2147483647 h 170"/>
              <a:gd name="T22" fmla="*/ 2147483647 w 115"/>
              <a:gd name="T23" fmla="*/ 2147483647 h 170"/>
              <a:gd name="T24" fmla="*/ 2147483647 w 115"/>
              <a:gd name="T25" fmla="*/ 2147483647 h 170"/>
              <a:gd name="T26" fmla="*/ 2147483647 w 115"/>
              <a:gd name="T27" fmla="*/ 2147483647 h 170"/>
              <a:gd name="T28" fmla="*/ 2147483647 w 115"/>
              <a:gd name="T29" fmla="*/ 2147483647 h 170"/>
              <a:gd name="T30" fmla="*/ 2147483647 w 115"/>
              <a:gd name="T31" fmla="*/ 2147483647 h 170"/>
              <a:gd name="T32" fmla="*/ 2147483647 w 115"/>
              <a:gd name="T33" fmla="*/ 2147483647 h 170"/>
              <a:gd name="T34" fmla="*/ 2147483647 w 115"/>
              <a:gd name="T35" fmla="*/ 2147483647 h 170"/>
              <a:gd name="T36" fmla="*/ 2147483647 w 115"/>
              <a:gd name="T37" fmla="*/ 2147483647 h 170"/>
              <a:gd name="T38" fmla="*/ 2147483647 w 115"/>
              <a:gd name="T39" fmla="*/ 2147483647 h 170"/>
              <a:gd name="T40" fmla="*/ 2147483647 w 115"/>
              <a:gd name="T41" fmla="*/ 2147483647 h 170"/>
              <a:gd name="T42" fmla="*/ 2147483647 w 115"/>
              <a:gd name="T43" fmla="*/ 2147483647 h 170"/>
              <a:gd name="T44" fmla="*/ 2147483647 w 115"/>
              <a:gd name="T45" fmla="*/ 2147483647 h 170"/>
              <a:gd name="T46" fmla="*/ 2147483647 w 115"/>
              <a:gd name="T47" fmla="*/ 2147483647 h 170"/>
              <a:gd name="T48" fmla="*/ 2147483647 w 115"/>
              <a:gd name="T49" fmla="*/ 2147483647 h 170"/>
              <a:gd name="T50" fmla="*/ 2147483647 w 115"/>
              <a:gd name="T51" fmla="*/ 2147483647 h 170"/>
              <a:gd name="T52" fmla="*/ 2147483647 w 115"/>
              <a:gd name="T53" fmla="*/ 2147483647 h 170"/>
              <a:gd name="T54" fmla="*/ 2147483647 w 115"/>
              <a:gd name="T55" fmla="*/ 2147483647 h 170"/>
              <a:gd name="T56" fmla="*/ 2147483647 w 115"/>
              <a:gd name="T57" fmla="*/ 2147483647 h 170"/>
              <a:gd name="T58" fmla="*/ 2147483647 w 115"/>
              <a:gd name="T59" fmla="*/ 2147483647 h 170"/>
              <a:gd name="T60" fmla="*/ 2147483647 w 115"/>
              <a:gd name="T61" fmla="*/ 0 h 170"/>
              <a:gd name="T62" fmla="*/ 2147483647 w 115"/>
              <a:gd name="T63" fmla="*/ 2147483647 h 170"/>
              <a:gd name="T64" fmla="*/ 0 w 115"/>
              <a:gd name="T65" fmla="*/ 2147483647 h 170"/>
              <a:gd name="T66" fmla="*/ 2147483647 w 115"/>
              <a:gd name="T67" fmla="*/ 2147483647 h 170"/>
              <a:gd name="T68" fmla="*/ 2147483647 w 115"/>
              <a:gd name="T69" fmla="*/ 2147483647 h 170"/>
              <a:gd name="T70" fmla="*/ 2147483647 w 115"/>
              <a:gd name="T71" fmla="*/ 2147483647 h 170"/>
              <a:gd name="T72" fmla="*/ 2147483647 w 115"/>
              <a:gd name="T73" fmla="*/ 2147483647 h 170"/>
              <a:gd name="T74" fmla="*/ 2147483647 w 115"/>
              <a:gd name="T75" fmla="*/ 2147483647 h 170"/>
              <a:gd name="T76" fmla="*/ 2147483647 w 115"/>
              <a:gd name="T77" fmla="*/ 2147483647 h 170"/>
              <a:gd name="T78" fmla="*/ 2147483647 w 115"/>
              <a:gd name="T79" fmla="*/ 2147483647 h 170"/>
              <a:gd name="T80" fmla="*/ 2147483647 w 115"/>
              <a:gd name="T81" fmla="*/ 2147483647 h 17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15"/>
              <a:gd name="T124" fmla="*/ 0 h 170"/>
              <a:gd name="T125" fmla="*/ 115 w 115"/>
              <a:gd name="T126" fmla="*/ 170 h 170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15" h="170">
                <a:moveTo>
                  <a:pt x="97" y="57"/>
                </a:moveTo>
                <a:lnTo>
                  <a:pt x="100" y="75"/>
                </a:lnTo>
                <a:lnTo>
                  <a:pt x="98" y="90"/>
                </a:lnTo>
                <a:lnTo>
                  <a:pt x="91" y="103"/>
                </a:lnTo>
                <a:lnTo>
                  <a:pt x="80" y="114"/>
                </a:lnTo>
                <a:lnTo>
                  <a:pt x="68" y="125"/>
                </a:lnTo>
                <a:lnTo>
                  <a:pt x="54" y="135"/>
                </a:lnTo>
                <a:lnTo>
                  <a:pt x="39" y="145"/>
                </a:lnTo>
                <a:lnTo>
                  <a:pt x="27" y="155"/>
                </a:lnTo>
                <a:lnTo>
                  <a:pt x="25" y="158"/>
                </a:lnTo>
                <a:lnTo>
                  <a:pt x="23" y="160"/>
                </a:lnTo>
                <a:lnTo>
                  <a:pt x="23" y="164"/>
                </a:lnTo>
                <a:lnTo>
                  <a:pt x="26" y="167"/>
                </a:lnTo>
                <a:lnTo>
                  <a:pt x="28" y="169"/>
                </a:lnTo>
                <a:lnTo>
                  <a:pt x="31" y="170"/>
                </a:lnTo>
                <a:lnTo>
                  <a:pt x="34" y="170"/>
                </a:lnTo>
                <a:lnTo>
                  <a:pt x="37" y="169"/>
                </a:lnTo>
                <a:lnTo>
                  <a:pt x="53" y="159"/>
                </a:lnTo>
                <a:lnTo>
                  <a:pt x="69" y="149"/>
                </a:lnTo>
                <a:lnTo>
                  <a:pt x="83" y="137"/>
                </a:lnTo>
                <a:lnTo>
                  <a:pt x="97" y="123"/>
                </a:lnTo>
                <a:lnTo>
                  <a:pt x="106" y="108"/>
                </a:lnTo>
                <a:lnTo>
                  <a:pt x="113" y="91"/>
                </a:lnTo>
                <a:lnTo>
                  <a:pt x="115" y="73"/>
                </a:lnTo>
                <a:lnTo>
                  <a:pt x="111" y="53"/>
                </a:lnTo>
                <a:lnTo>
                  <a:pt x="101" y="39"/>
                </a:lnTo>
                <a:lnTo>
                  <a:pt x="89" y="26"/>
                </a:lnTo>
                <a:lnTo>
                  <a:pt x="72" y="15"/>
                </a:lnTo>
                <a:lnTo>
                  <a:pt x="55" y="8"/>
                </a:lnTo>
                <a:lnTo>
                  <a:pt x="37" y="2"/>
                </a:lnTo>
                <a:lnTo>
                  <a:pt x="21" y="0"/>
                </a:lnTo>
                <a:lnTo>
                  <a:pt x="9" y="1"/>
                </a:lnTo>
                <a:lnTo>
                  <a:pt x="0" y="5"/>
                </a:lnTo>
                <a:lnTo>
                  <a:pt x="15" y="10"/>
                </a:lnTo>
                <a:lnTo>
                  <a:pt x="30" y="13"/>
                </a:lnTo>
                <a:lnTo>
                  <a:pt x="43" y="16"/>
                </a:lnTo>
                <a:lnTo>
                  <a:pt x="57" y="20"/>
                </a:lnTo>
                <a:lnTo>
                  <a:pt x="70" y="26"/>
                </a:lnTo>
                <a:lnTo>
                  <a:pt x="81" y="33"/>
                </a:lnTo>
                <a:lnTo>
                  <a:pt x="91" y="43"/>
                </a:lnTo>
                <a:lnTo>
                  <a:pt x="97" y="5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618" name="Freeform 1321"/>
          <p:cNvSpPr>
            <a:spLocks/>
          </p:cNvSpPr>
          <p:nvPr/>
        </p:nvSpPr>
        <p:spPr bwMode="auto">
          <a:xfrm>
            <a:off x="5473700" y="3059113"/>
            <a:ext cx="63500" cy="84137"/>
          </a:xfrm>
          <a:custGeom>
            <a:avLst/>
            <a:gdLst>
              <a:gd name="T0" fmla="*/ 2147483647 w 289"/>
              <a:gd name="T1" fmla="*/ 2147483647 h 352"/>
              <a:gd name="T2" fmla="*/ 2147483647 w 289"/>
              <a:gd name="T3" fmla="*/ 2147483647 h 352"/>
              <a:gd name="T4" fmla="*/ 2147483647 w 289"/>
              <a:gd name="T5" fmla="*/ 2147483647 h 352"/>
              <a:gd name="T6" fmla="*/ 0 w 289"/>
              <a:gd name="T7" fmla="*/ 2147483647 h 352"/>
              <a:gd name="T8" fmla="*/ 2147483647 w 289"/>
              <a:gd name="T9" fmla="*/ 2147483647 h 352"/>
              <a:gd name="T10" fmla="*/ 2147483647 w 289"/>
              <a:gd name="T11" fmla="*/ 2147483647 h 352"/>
              <a:gd name="T12" fmla="*/ 2147483647 w 289"/>
              <a:gd name="T13" fmla="*/ 2147483647 h 352"/>
              <a:gd name="T14" fmla="*/ 2147483647 w 289"/>
              <a:gd name="T15" fmla="*/ 2147483647 h 352"/>
              <a:gd name="T16" fmla="*/ 2147483647 w 289"/>
              <a:gd name="T17" fmla="*/ 2147483647 h 352"/>
              <a:gd name="T18" fmla="*/ 2147483647 w 289"/>
              <a:gd name="T19" fmla="*/ 2147483647 h 352"/>
              <a:gd name="T20" fmla="*/ 2147483647 w 289"/>
              <a:gd name="T21" fmla="*/ 2147483647 h 352"/>
              <a:gd name="T22" fmla="*/ 2147483647 w 289"/>
              <a:gd name="T23" fmla="*/ 2147483647 h 352"/>
              <a:gd name="T24" fmla="*/ 2147483647 w 289"/>
              <a:gd name="T25" fmla="*/ 2147483647 h 352"/>
              <a:gd name="T26" fmla="*/ 2147483647 w 289"/>
              <a:gd name="T27" fmla="*/ 2147483647 h 352"/>
              <a:gd name="T28" fmla="*/ 2147483647 w 289"/>
              <a:gd name="T29" fmla="*/ 2147483647 h 352"/>
              <a:gd name="T30" fmla="*/ 2147483647 w 289"/>
              <a:gd name="T31" fmla="*/ 2147483647 h 352"/>
              <a:gd name="T32" fmla="*/ 2147483647 w 289"/>
              <a:gd name="T33" fmla="*/ 2147483647 h 352"/>
              <a:gd name="T34" fmla="*/ 2147483647 w 289"/>
              <a:gd name="T35" fmla="*/ 2147483647 h 352"/>
              <a:gd name="T36" fmla="*/ 2147483647 w 289"/>
              <a:gd name="T37" fmla="*/ 2147483647 h 352"/>
              <a:gd name="T38" fmla="*/ 2147483647 w 289"/>
              <a:gd name="T39" fmla="*/ 2147483647 h 352"/>
              <a:gd name="T40" fmla="*/ 2147483647 w 289"/>
              <a:gd name="T41" fmla="*/ 2147483647 h 352"/>
              <a:gd name="T42" fmla="*/ 2147483647 w 289"/>
              <a:gd name="T43" fmla="*/ 2147483647 h 352"/>
              <a:gd name="T44" fmla="*/ 2147483647 w 289"/>
              <a:gd name="T45" fmla="*/ 2147483647 h 352"/>
              <a:gd name="T46" fmla="*/ 2147483647 w 289"/>
              <a:gd name="T47" fmla="*/ 2147483647 h 352"/>
              <a:gd name="T48" fmla="*/ 2147483647 w 289"/>
              <a:gd name="T49" fmla="*/ 2147483647 h 352"/>
              <a:gd name="T50" fmla="*/ 2147483647 w 289"/>
              <a:gd name="T51" fmla="*/ 2147483647 h 352"/>
              <a:gd name="T52" fmla="*/ 2147483647 w 289"/>
              <a:gd name="T53" fmla="*/ 2147483647 h 352"/>
              <a:gd name="T54" fmla="*/ 2147483647 w 289"/>
              <a:gd name="T55" fmla="*/ 2147483647 h 352"/>
              <a:gd name="T56" fmla="*/ 2147483647 w 289"/>
              <a:gd name="T57" fmla="*/ 2147483647 h 352"/>
              <a:gd name="T58" fmla="*/ 2147483647 w 289"/>
              <a:gd name="T59" fmla="*/ 2147483647 h 352"/>
              <a:gd name="T60" fmla="*/ 2147483647 w 289"/>
              <a:gd name="T61" fmla="*/ 2147483647 h 352"/>
              <a:gd name="T62" fmla="*/ 2147483647 w 289"/>
              <a:gd name="T63" fmla="*/ 2147483647 h 352"/>
              <a:gd name="T64" fmla="*/ 2147483647 w 289"/>
              <a:gd name="T65" fmla="*/ 2147483647 h 352"/>
              <a:gd name="T66" fmla="*/ 2147483647 w 289"/>
              <a:gd name="T67" fmla="*/ 2147483647 h 352"/>
              <a:gd name="T68" fmla="*/ 2147483647 w 289"/>
              <a:gd name="T69" fmla="*/ 2147483647 h 352"/>
              <a:gd name="T70" fmla="*/ 2147483647 w 289"/>
              <a:gd name="T71" fmla="*/ 2147483647 h 352"/>
              <a:gd name="T72" fmla="*/ 2147483647 w 289"/>
              <a:gd name="T73" fmla="*/ 2147483647 h 352"/>
              <a:gd name="T74" fmla="*/ 2147483647 w 289"/>
              <a:gd name="T75" fmla="*/ 2147483647 h 352"/>
              <a:gd name="T76" fmla="*/ 2147483647 w 289"/>
              <a:gd name="T77" fmla="*/ 2147483647 h 352"/>
              <a:gd name="T78" fmla="*/ 2147483647 w 289"/>
              <a:gd name="T79" fmla="*/ 2147483647 h 352"/>
              <a:gd name="T80" fmla="*/ 2147483647 w 289"/>
              <a:gd name="T81" fmla="*/ 0 h 352"/>
              <a:gd name="T82" fmla="*/ 2147483647 w 289"/>
              <a:gd name="T83" fmla="*/ 2147483647 h 352"/>
              <a:gd name="T84" fmla="*/ 2147483647 w 289"/>
              <a:gd name="T85" fmla="*/ 2147483647 h 352"/>
              <a:gd name="T86" fmla="*/ 2147483647 w 289"/>
              <a:gd name="T87" fmla="*/ 2147483647 h 35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89"/>
              <a:gd name="T133" fmla="*/ 0 h 352"/>
              <a:gd name="T134" fmla="*/ 289 w 289"/>
              <a:gd name="T135" fmla="*/ 352 h 35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89" h="352">
                <a:moveTo>
                  <a:pt x="113" y="47"/>
                </a:moveTo>
                <a:lnTo>
                  <a:pt x="90" y="65"/>
                </a:lnTo>
                <a:lnTo>
                  <a:pt x="68" y="85"/>
                </a:lnTo>
                <a:lnTo>
                  <a:pt x="48" y="106"/>
                </a:lnTo>
                <a:lnTo>
                  <a:pt x="31" y="130"/>
                </a:lnTo>
                <a:lnTo>
                  <a:pt x="16" y="156"/>
                </a:lnTo>
                <a:lnTo>
                  <a:pt x="5" y="182"/>
                </a:lnTo>
                <a:lnTo>
                  <a:pt x="0" y="211"/>
                </a:lnTo>
                <a:lnTo>
                  <a:pt x="1" y="241"/>
                </a:lnTo>
                <a:lnTo>
                  <a:pt x="3" y="249"/>
                </a:lnTo>
                <a:lnTo>
                  <a:pt x="6" y="257"/>
                </a:lnTo>
                <a:lnTo>
                  <a:pt x="10" y="264"/>
                </a:lnTo>
                <a:lnTo>
                  <a:pt x="14" y="271"/>
                </a:lnTo>
                <a:lnTo>
                  <a:pt x="19" y="277"/>
                </a:lnTo>
                <a:lnTo>
                  <a:pt x="24" y="284"/>
                </a:lnTo>
                <a:lnTo>
                  <a:pt x="31" y="289"/>
                </a:lnTo>
                <a:lnTo>
                  <a:pt x="37" y="293"/>
                </a:lnTo>
                <a:lnTo>
                  <a:pt x="51" y="302"/>
                </a:lnTo>
                <a:lnTo>
                  <a:pt x="64" y="309"/>
                </a:lnTo>
                <a:lnTo>
                  <a:pt x="78" y="316"/>
                </a:lnTo>
                <a:lnTo>
                  <a:pt x="93" y="321"/>
                </a:lnTo>
                <a:lnTo>
                  <a:pt x="107" y="327"/>
                </a:lnTo>
                <a:lnTo>
                  <a:pt x="122" y="331"/>
                </a:lnTo>
                <a:lnTo>
                  <a:pt x="137" y="335"/>
                </a:lnTo>
                <a:lnTo>
                  <a:pt x="151" y="338"/>
                </a:lnTo>
                <a:lnTo>
                  <a:pt x="167" y="342"/>
                </a:lnTo>
                <a:lnTo>
                  <a:pt x="183" y="344"/>
                </a:lnTo>
                <a:lnTo>
                  <a:pt x="198" y="346"/>
                </a:lnTo>
                <a:lnTo>
                  <a:pt x="213" y="348"/>
                </a:lnTo>
                <a:lnTo>
                  <a:pt x="229" y="349"/>
                </a:lnTo>
                <a:lnTo>
                  <a:pt x="245" y="350"/>
                </a:lnTo>
                <a:lnTo>
                  <a:pt x="260" y="351"/>
                </a:lnTo>
                <a:lnTo>
                  <a:pt x="275" y="352"/>
                </a:lnTo>
                <a:lnTo>
                  <a:pt x="280" y="352"/>
                </a:lnTo>
                <a:lnTo>
                  <a:pt x="284" y="349"/>
                </a:lnTo>
                <a:lnTo>
                  <a:pt x="287" y="346"/>
                </a:lnTo>
                <a:lnTo>
                  <a:pt x="289" y="340"/>
                </a:lnTo>
                <a:lnTo>
                  <a:pt x="289" y="335"/>
                </a:lnTo>
                <a:lnTo>
                  <a:pt x="287" y="331"/>
                </a:lnTo>
                <a:lnTo>
                  <a:pt x="283" y="328"/>
                </a:lnTo>
                <a:lnTo>
                  <a:pt x="279" y="327"/>
                </a:lnTo>
                <a:lnTo>
                  <a:pt x="264" y="327"/>
                </a:lnTo>
                <a:lnTo>
                  <a:pt x="250" y="327"/>
                </a:lnTo>
                <a:lnTo>
                  <a:pt x="235" y="326"/>
                </a:lnTo>
                <a:lnTo>
                  <a:pt x="222" y="324"/>
                </a:lnTo>
                <a:lnTo>
                  <a:pt x="207" y="323"/>
                </a:lnTo>
                <a:lnTo>
                  <a:pt x="192" y="321"/>
                </a:lnTo>
                <a:lnTo>
                  <a:pt x="179" y="319"/>
                </a:lnTo>
                <a:lnTo>
                  <a:pt x="164" y="317"/>
                </a:lnTo>
                <a:lnTo>
                  <a:pt x="150" y="314"/>
                </a:lnTo>
                <a:lnTo>
                  <a:pt x="136" y="311"/>
                </a:lnTo>
                <a:lnTo>
                  <a:pt x="122" y="306"/>
                </a:lnTo>
                <a:lnTo>
                  <a:pt x="108" y="302"/>
                </a:lnTo>
                <a:lnTo>
                  <a:pt x="95" y="298"/>
                </a:lnTo>
                <a:lnTo>
                  <a:pt x="82" y="291"/>
                </a:lnTo>
                <a:lnTo>
                  <a:pt x="68" y="285"/>
                </a:lnTo>
                <a:lnTo>
                  <a:pt x="56" y="278"/>
                </a:lnTo>
                <a:lnTo>
                  <a:pt x="45" y="271"/>
                </a:lnTo>
                <a:lnTo>
                  <a:pt x="37" y="260"/>
                </a:lnTo>
                <a:lnTo>
                  <a:pt x="32" y="250"/>
                </a:lnTo>
                <a:lnTo>
                  <a:pt x="27" y="237"/>
                </a:lnTo>
                <a:lnTo>
                  <a:pt x="27" y="222"/>
                </a:lnTo>
                <a:lnTo>
                  <a:pt x="30" y="203"/>
                </a:lnTo>
                <a:lnTo>
                  <a:pt x="34" y="183"/>
                </a:lnTo>
                <a:lnTo>
                  <a:pt x="38" y="169"/>
                </a:lnTo>
                <a:lnTo>
                  <a:pt x="45" y="153"/>
                </a:lnTo>
                <a:lnTo>
                  <a:pt x="54" y="140"/>
                </a:lnTo>
                <a:lnTo>
                  <a:pt x="61" y="127"/>
                </a:lnTo>
                <a:lnTo>
                  <a:pt x="71" y="115"/>
                </a:lnTo>
                <a:lnTo>
                  <a:pt x="80" y="103"/>
                </a:lnTo>
                <a:lnTo>
                  <a:pt x="90" y="93"/>
                </a:lnTo>
                <a:lnTo>
                  <a:pt x="102" y="82"/>
                </a:lnTo>
                <a:lnTo>
                  <a:pt x="116" y="70"/>
                </a:lnTo>
                <a:lnTo>
                  <a:pt x="129" y="59"/>
                </a:lnTo>
                <a:lnTo>
                  <a:pt x="145" y="49"/>
                </a:lnTo>
                <a:lnTo>
                  <a:pt x="162" y="38"/>
                </a:lnTo>
                <a:lnTo>
                  <a:pt x="180" y="28"/>
                </a:lnTo>
                <a:lnTo>
                  <a:pt x="197" y="20"/>
                </a:lnTo>
                <a:lnTo>
                  <a:pt x="212" y="12"/>
                </a:lnTo>
                <a:lnTo>
                  <a:pt x="227" y="6"/>
                </a:lnTo>
                <a:lnTo>
                  <a:pt x="240" y="1"/>
                </a:lnTo>
                <a:lnTo>
                  <a:pt x="228" y="0"/>
                </a:lnTo>
                <a:lnTo>
                  <a:pt x="213" y="1"/>
                </a:lnTo>
                <a:lnTo>
                  <a:pt x="198" y="5"/>
                </a:lnTo>
                <a:lnTo>
                  <a:pt x="180" y="10"/>
                </a:lnTo>
                <a:lnTo>
                  <a:pt x="162" y="18"/>
                </a:lnTo>
                <a:lnTo>
                  <a:pt x="144" y="26"/>
                </a:lnTo>
                <a:lnTo>
                  <a:pt x="127" y="36"/>
                </a:lnTo>
                <a:lnTo>
                  <a:pt x="113" y="4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619" name="Freeform 1322"/>
          <p:cNvSpPr>
            <a:spLocks/>
          </p:cNvSpPr>
          <p:nvPr/>
        </p:nvSpPr>
        <p:spPr bwMode="auto">
          <a:xfrm>
            <a:off x="5562600" y="3054350"/>
            <a:ext cx="57150" cy="58738"/>
          </a:xfrm>
          <a:custGeom>
            <a:avLst/>
            <a:gdLst>
              <a:gd name="T0" fmla="*/ 2147483647 w 252"/>
              <a:gd name="T1" fmla="*/ 2147483647 h 235"/>
              <a:gd name="T2" fmla="*/ 2147483647 w 252"/>
              <a:gd name="T3" fmla="*/ 2147483647 h 235"/>
              <a:gd name="T4" fmla="*/ 2147483647 w 252"/>
              <a:gd name="T5" fmla="*/ 2147483647 h 235"/>
              <a:gd name="T6" fmla="*/ 2147483647 w 252"/>
              <a:gd name="T7" fmla="*/ 2147483647 h 235"/>
              <a:gd name="T8" fmla="*/ 2147483647 w 252"/>
              <a:gd name="T9" fmla="*/ 2147483647 h 235"/>
              <a:gd name="T10" fmla="*/ 2147483647 w 252"/>
              <a:gd name="T11" fmla="*/ 2147483647 h 235"/>
              <a:gd name="T12" fmla="*/ 2147483647 w 252"/>
              <a:gd name="T13" fmla="*/ 2147483647 h 235"/>
              <a:gd name="T14" fmla="*/ 2147483647 w 252"/>
              <a:gd name="T15" fmla="*/ 2147483647 h 235"/>
              <a:gd name="T16" fmla="*/ 2147483647 w 252"/>
              <a:gd name="T17" fmla="*/ 2147483647 h 235"/>
              <a:gd name="T18" fmla="*/ 2147483647 w 252"/>
              <a:gd name="T19" fmla="*/ 2147483647 h 235"/>
              <a:gd name="T20" fmla="*/ 2147483647 w 252"/>
              <a:gd name="T21" fmla="*/ 2147483647 h 235"/>
              <a:gd name="T22" fmla="*/ 2147483647 w 252"/>
              <a:gd name="T23" fmla="*/ 2147483647 h 235"/>
              <a:gd name="T24" fmla="*/ 2147483647 w 252"/>
              <a:gd name="T25" fmla="*/ 2147483647 h 235"/>
              <a:gd name="T26" fmla="*/ 2147483647 w 252"/>
              <a:gd name="T27" fmla="*/ 2147483647 h 235"/>
              <a:gd name="T28" fmla="*/ 2147483647 w 252"/>
              <a:gd name="T29" fmla="*/ 2147483647 h 235"/>
              <a:gd name="T30" fmla="*/ 2147483647 w 252"/>
              <a:gd name="T31" fmla="*/ 2147483647 h 235"/>
              <a:gd name="T32" fmla="*/ 2147483647 w 252"/>
              <a:gd name="T33" fmla="*/ 2147483647 h 235"/>
              <a:gd name="T34" fmla="*/ 2147483647 w 252"/>
              <a:gd name="T35" fmla="*/ 2147483647 h 235"/>
              <a:gd name="T36" fmla="*/ 2147483647 w 252"/>
              <a:gd name="T37" fmla="*/ 2147483647 h 235"/>
              <a:gd name="T38" fmla="*/ 2147483647 w 252"/>
              <a:gd name="T39" fmla="*/ 2147483647 h 235"/>
              <a:gd name="T40" fmla="*/ 2147483647 w 252"/>
              <a:gd name="T41" fmla="*/ 2147483647 h 235"/>
              <a:gd name="T42" fmla="*/ 2147483647 w 252"/>
              <a:gd name="T43" fmla="*/ 2147483647 h 235"/>
              <a:gd name="T44" fmla="*/ 2147483647 w 252"/>
              <a:gd name="T45" fmla="*/ 2147483647 h 235"/>
              <a:gd name="T46" fmla="*/ 2147483647 w 252"/>
              <a:gd name="T47" fmla="*/ 2147483647 h 235"/>
              <a:gd name="T48" fmla="*/ 2147483647 w 252"/>
              <a:gd name="T49" fmla="*/ 2147483647 h 235"/>
              <a:gd name="T50" fmla="*/ 2147483647 w 252"/>
              <a:gd name="T51" fmla="*/ 2147483647 h 235"/>
              <a:gd name="T52" fmla="*/ 2147483647 w 252"/>
              <a:gd name="T53" fmla="*/ 2147483647 h 235"/>
              <a:gd name="T54" fmla="*/ 2147483647 w 252"/>
              <a:gd name="T55" fmla="*/ 2147483647 h 235"/>
              <a:gd name="T56" fmla="*/ 2147483647 w 252"/>
              <a:gd name="T57" fmla="*/ 2147483647 h 235"/>
              <a:gd name="T58" fmla="*/ 2147483647 w 252"/>
              <a:gd name="T59" fmla="*/ 2147483647 h 235"/>
              <a:gd name="T60" fmla="*/ 2147483647 w 252"/>
              <a:gd name="T61" fmla="*/ 2147483647 h 235"/>
              <a:gd name="T62" fmla="*/ 2147483647 w 252"/>
              <a:gd name="T63" fmla="*/ 2147483647 h 235"/>
              <a:gd name="T64" fmla="*/ 2147483647 w 252"/>
              <a:gd name="T65" fmla="*/ 2147483647 h 235"/>
              <a:gd name="T66" fmla="*/ 2147483647 w 252"/>
              <a:gd name="T67" fmla="*/ 2147483647 h 235"/>
              <a:gd name="T68" fmla="*/ 2147483647 w 252"/>
              <a:gd name="T69" fmla="*/ 2147483647 h 235"/>
              <a:gd name="T70" fmla="*/ 2147483647 w 252"/>
              <a:gd name="T71" fmla="*/ 2147483647 h 235"/>
              <a:gd name="T72" fmla="*/ 2147483647 w 252"/>
              <a:gd name="T73" fmla="*/ 2147483647 h 235"/>
              <a:gd name="T74" fmla="*/ 2147483647 w 252"/>
              <a:gd name="T75" fmla="*/ 2147483647 h 235"/>
              <a:gd name="T76" fmla="*/ 2147483647 w 252"/>
              <a:gd name="T77" fmla="*/ 2147483647 h 235"/>
              <a:gd name="T78" fmla="*/ 2147483647 w 252"/>
              <a:gd name="T79" fmla="*/ 0 h 235"/>
              <a:gd name="T80" fmla="*/ 2147483647 w 252"/>
              <a:gd name="T81" fmla="*/ 0 h 235"/>
              <a:gd name="T82" fmla="*/ 2147483647 w 252"/>
              <a:gd name="T83" fmla="*/ 0 h 235"/>
              <a:gd name="T84" fmla="*/ 2147483647 w 252"/>
              <a:gd name="T85" fmla="*/ 2147483647 h 235"/>
              <a:gd name="T86" fmla="*/ 2147483647 w 252"/>
              <a:gd name="T87" fmla="*/ 2147483647 h 235"/>
              <a:gd name="T88" fmla="*/ 0 w 252"/>
              <a:gd name="T89" fmla="*/ 2147483647 h 235"/>
              <a:gd name="T90" fmla="*/ 2147483647 w 252"/>
              <a:gd name="T91" fmla="*/ 2147483647 h 235"/>
              <a:gd name="T92" fmla="*/ 2147483647 w 252"/>
              <a:gd name="T93" fmla="*/ 2147483647 h 235"/>
              <a:gd name="T94" fmla="*/ 2147483647 w 252"/>
              <a:gd name="T95" fmla="*/ 2147483647 h 235"/>
              <a:gd name="T96" fmla="*/ 2147483647 w 252"/>
              <a:gd name="T97" fmla="*/ 2147483647 h 235"/>
              <a:gd name="T98" fmla="*/ 2147483647 w 252"/>
              <a:gd name="T99" fmla="*/ 2147483647 h 235"/>
              <a:gd name="T100" fmla="*/ 2147483647 w 252"/>
              <a:gd name="T101" fmla="*/ 2147483647 h 235"/>
              <a:gd name="T102" fmla="*/ 2147483647 w 252"/>
              <a:gd name="T103" fmla="*/ 2147483647 h 235"/>
              <a:gd name="T104" fmla="*/ 2147483647 w 252"/>
              <a:gd name="T105" fmla="*/ 2147483647 h 235"/>
              <a:gd name="T106" fmla="*/ 2147483647 w 252"/>
              <a:gd name="T107" fmla="*/ 2147483647 h 235"/>
              <a:gd name="T108" fmla="*/ 2147483647 w 252"/>
              <a:gd name="T109" fmla="*/ 2147483647 h 235"/>
              <a:gd name="T110" fmla="*/ 2147483647 w 252"/>
              <a:gd name="T111" fmla="*/ 2147483647 h 235"/>
              <a:gd name="T112" fmla="*/ 2147483647 w 252"/>
              <a:gd name="T113" fmla="*/ 2147483647 h 235"/>
              <a:gd name="T114" fmla="*/ 2147483647 w 252"/>
              <a:gd name="T115" fmla="*/ 2147483647 h 235"/>
              <a:gd name="T116" fmla="*/ 2147483647 w 252"/>
              <a:gd name="T117" fmla="*/ 2147483647 h 235"/>
              <a:gd name="T118" fmla="*/ 2147483647 w 252"/>
              <a:gd name="T119" fmla="*/ 2147483647 h 235"/>
              <a:gd name="T120" fmla="*/ 2147483647 w 252"/>
              <a:gd name="T121" fmla="*/ 2147483647 h 23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52"/>
              <a:gd name="T184" fmla="*/ 0 h 235"/>
              <a:gd name="T185" fmla="*/ 252 w 252"/>
              <a:gd name="T186" fmla="*/ 235 h 23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52" h="235">
                <a:moveTo>
                  <a:pt x="210" y="72"/>
                </a:moveTo>
                <a:lnTo>
                  <a:pt x="222" y="85"/>
                </a:lnTo>
                <a:lnTo>
                  <a:pt x="228" y="100"/>
                </a:lnTo>
                <a:lnTo>
                  <a:pt x="232" y="116"/>
                </a:lnTo>
                <a:lnTo>
                  <a:pt x="232" y="133"/>
                </a:lnTo>
                <a:lnTo>
                  <a:pt x="230" y="147"/>
                </a:lnTo>
                <a:lnTo>
                  <a:pt x="226" y="159"/>
                </a:lnTo>
                <a:lnTo>
                  <a:pt x="218" y="171"/>
                </a:lnTo>
                <a:lnTo>
                  <a:pt x="211" y="180"/>
                </a:lnTo>
                <a:lnTo>
                  <a:pt x="202" y="191"/>
                </a:lnTo>
                <a:lnTo>
                  <a:pt x="192" y="200"/>
                </a:lnTo>
                <a:lnTo>
                  <a:pt x="183" y="209"/>
                </a:lnTo>
                <a:lnTo>
                  <a:pt x="173" y="219"/>
                </a:lnTo>
                <a:lnTo>
                  <a:pt x="171" y="222"/>
                </a:lnTo>
                <a:lnTo>
                  <a:pt x="170" y="225"/>
                </a:lnTo>
                <a:lnTo>
                  <a:pt x="171" y="229"/>
                </a:lnTo>
                <a:lnTo>
                  <a:pt x="173" y="232"/>
                </a:lnTo>
                <a:lnTo>
                  <a:pt x="176" y="234"/>
                </a:lnTo>
                <a:lnTo>
                  <a:pt x="180" y="235"/>
                </a:lnTo>
                <a:lnTo>
                  <a:pt x="184" y="234"/>
                </a:lnTo>
                <a:lnTo>
                  <a:pt x="187" y="232"/>
                </a:lnTo>
                <a:lnTo>
                  <a:pt x="208" y="218"/>
                </a:lnTo>
                <a:lnTo>
                  <a:pt x="225" y="200"/>
                </a:lnTo>
                <a:lnTo>
                  <a:pt x="239" y="178"/>
                </a:lnTo>
                <a:lnTo>
                  <a:pt x="249" y="156"/>
                </a:lnTo>
                <a:lnTo>
                  <a:pt x="252" y="131"/>
                </a:lnTo>
                <a:lnTo>
                  <a:pt x="250" y="108"/>
                </a:lnTo>
                <a:lnTo>
                  <a:pt x="242" y="85"/>
                </a:lnTo>
                <a:lnTo>
                  <a:pt x="225" y="65"/>
                </a:lnTo>
                <a:lnTo>
                  <a:pt x="212" y="54"/>
                </a:lnTo>
                <a:lnTo>
                  <a:pt x="197" y="45"/>
                </a:lnTo>
                <a:lnTo>
                  <a:pt x="181" y="36"/>
                </a:lnTo>
                <a:lnTo>
                  <a:pt x="164" y="29"/>
                </a:lnTo>
                <a:lnTo>
                  <a:pt x="146" y="22"/>
                </a:lnTo>
                <a:lnTo>
                  <a:pt x="127" y="17"/>
                </a:lnTo>
                <a:lnTo>
                  <a:pt x="109" y="12"/>
                </a:lnTo>
                <a:lnTo>
                  <a:pt x="90" y="7"/>
                </a:lnTo>
                <a:lnTo>
                  <a:pt x="73" y="4"/>
                </a:lnTo>
                <a:lnTo>
                  <a:pt x="57" y="2"/>
                </a:lnTo>
                <a:lnTo>
                  <a:pt x="42" y="0"/>
                </a:lnTo>
                <a:lnTo>
                  <a:pt x="28" y="0"/>
                </a:lnTo>
                <a:lnTo>
                  <a:pt x="17" y="0"/>
                </a:lnTo>
                <a:lnTo>
                  <a:pt x="8" y="1"/>
                </a:lnTo>
                <a:lnTo>
                  <a:pt x="3" y="3"/>
                </a:lnTo>
                <a:lnTo>
                  <a:pt x="0" y="5"/>
                </a:lnTo>
                <a:lnTo>
                  <a:pt x="10" y="7"/>
                </a:lnTo>
                <a:lnTo>
                  <a:pt x="22" y="8"/>
                </a:lnTo>
                <a:lnTo>
                  <a:pt x="33" y="11"/>
                </a:lnTo>
                <a:lnTo>
                  <a:pt x="46" y="13"/>
                </a:lnTo>
                <a:lnTo>
                  <a:pt x="60" y="15"/>
                </a:lnTo>
                <a:lnTo>
                  <a:pt x="73" y="17"/>
                </a:lnTo>
                <a:lnTo>
                  <a:pt x="87" y="20"/>
                </a:lnTo>
                <a:lnTo>
                  <a:pt x="102" y="23"/>
                </a:lnTo>
                <a:lnTo>
                  <a:pt x="115" y="28"/>
                </a:lnTo>
                <a:lnTo>
                  <a:pt x="130" y="32"/>
                </a:lnTo>
                <a:lnTo>
                  <a:pt x="145" y="37"/>
                </a:lnTo>
                <a:lnTo>
                  <a:pt x="159" y="43"/>
                </a:lnTo>
                <a:lnTo>
                  <a:pt x="172" y="49"/>
                </a:lnTo>
                <a:lnTo>
                  <a:pt x="186" y="55"/>
                </a:lnTo>
                <a:lnTo>
                  <a:pt x="198" y="64"/>
                </a:lnTo>
                <a:lnTo>
                  <a:pt x="210" y="7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620" name="Freeform 1323"/>
          <p:cNvSpPr>
            <a:spLocks/>
          </p:cNvSpPr>
          <p:nvPr/>
        </p:nvSpPr>
        <p:spPr bwMode="auto">
          <a:xfrm>
            <a:off x="5451475" y="3086100"/>
            <a:ext cx="23813" cy="53975"/>
          </a:xfrm>
          <a:custGeom>
            <a:avLst/>
            <a:gdLst>
              <a:gd name="T0" fmla="*/ 0 w 103"/>
              <a:gd name="T1" fmla="*/ 2147483647 h 220"/>
              <a:gd name="T2" fmla="*/ 0 w 103"/>
              <a:gd name="T3" fmla="*/ 2147483647 h 220"/>
              <a:gd name="T4" fmla="*/ 2147483647 w 103"/>
              <a:gd name="T5" fmla="*/ 2147483647 h 220"/>
              <a:gd name="T6" fmla="*/ 2147483647 w 103"/>
              <a:gd name="T7" fmla="*/ 2147483647 h 220"/>
              <a:gd name="T8" fmla="*/ 2147483647 w 103"/>
              <a:gd name="T9" fmla="*/ 2147483647 h 220"/>
              <a:gd name="T10" fmla="*/ 2147483647 w 103"/>
              <a:gd name="T11" fmla="*/ 2147483647 h 220"/>
              <a:gd name="T12" fmla="*/ 2147483647 w 103"/>
              <a:gd name="T13" fmla="*/ 2147483647 h 220"/>
              <a:gd name="T14" fmla="*/ 2147483647 w 103"/>
              <a:gd name="T15" fmla="*/ 2147483647 h 220"/>
              <a:gd name="T16" fmla="*/ 2147483647 w 103"/>
              <a:gd name="T17" fmla="*/ 2147483647 h 220"/>
              <a:gd name="T18" fmla="*/ 2147483647 w 103"/>
              <a:gd name="T19" fmla="*/ 2147483647 h 220"/>
              <a:gd name="T20" fmla="*/ 2147483647 w 103"/>
              <a:gd name="T21" fmla="*/ 2147483647 h 220"/>
              <a:gd name="T22" fmla="*/ 2147483647 w 103"/>
              <a:gd name="T23" fmla="*/ 2147483647 h 220"/>
              <a:gd name="T24" fmla="*/ 2147483647 w 103"/>
              <a:gd name="T25" fmla="*/ 2147483647 h 220"/>
              <a:gd name="T26" fmla="*/ 2147483647 w 103"/>
              <a:gd name="T27" fmla="*/ 2147483647 h 220"/>
              <a:gd name="T28" fmla="*/ 2147483647 w 103"/>
              <a:gd name="T29" fmla="*/ 2147483647 h 220"/>
              <a:gd name="T30" fmla="*/ 2147483647 w 103"/>
              <a:gd name="T31" fmla="*/ 2147483647 h 220"/>
              <a:gd name="T32" fmla="*/ 2147483647 w 103"/>
              <a:gd name="T33" fmla="*/ 2147483647 h 220"/>
              <a:gd name="T34" fmla="*/ 2147483647 w 103"/>
              <a:gd name="T35" fmla="*/ 2147483647 h 220"/>
              <a:gd name="T36" fmla="*/ 2147483647 w 103"/>
              <a:gd name="T37" fmla="*/ 2147483647 h 220"/>
              <a:gd name="T38" fmla="*/ 2147483647 w 103"/>
              <a:gd name="T39" fmla="*/ 2147483647 h 220"/>
              <a:gd name="T40" fmla="*/ 2147483647 w 103"/>
              <a:gd name="T41" fmla="*/ 2147483647 h 220"/>
              <a:gd name="T42" fmla="*/ 2147483647 w 103"/>
              <a:gd name="T43" fmla="*/ 2147483647 h 220"/>
              <a:gd name="T44" fmla="*/ 2147483647 w 103"/>
              <a:gd name="T45" fmla="*/ 2147483647 h 220"/>
              <a:gd name="T46" fmla="*/ 2147483647 w 103"/>
              <a:gd name="T47" fmla="*/ 2147483647 h 220"/>
              <a:gd name="T48" fmla="*/ 2147483647 w 103"/>
              <a:gd name="T49" fmla="*/ 2147483647 h 220"/>
              <a:gd name="T50" fmla="*/ 2147483647 w 103"/>
              <a:gd name="T51" fmla="*/ 2147483647 h 220"/>
              <a:gd name="T52" fmla="*/ 2147483647 w 103"/>
              <a:gd name="T53" fmla="*/ 2147483647 h 220"/>
              <a:gd name="T54" fmla="*/ 2147483647 w 103"/>
              <a:gd name="T55" fmla="*/ 2147483647 h 220"/>
              <a:gd name="T56" fmla="*/ 2147483647 w 103"/>
              <a:gd name="T57" fmla="*/ 2147483647 h 220"/>
              <a:gd name="T58" fmla="*/ 2147483647 w 103"/>
              <a:gd name="T59" fmla="*/ 2147483647 h 220"/>
              <a:gd name="T60" fmla="*/ 2147483647 w 103"/>
              <a:gd name="T61" fmla="*/ 2147483647 h 220"/>
              <a:gd name="T62" fmla="*/ 2147483647 w 103"/>
              <a:gd name="T63" fmla="*/ 2147483647 h 220"/>
              <a:gd name="T64" fmla="*/ 2147483647 w 103"/>
              <a:gd name="T65" fmla="*/ 0 h 220"/>
              <a:gd name="T66" fmla="*/ 2147483647 w 103"/>
              <a:gd name="T67" fmla="*/ 2147483647 h 220"/>
              <a:gd name="T68" fmla="*/ 2147483647 w 103"/>
              <a:gd name="T69" fmla="*/ 2147483647 h 220"/>
              <a:gd name="T70" fmla="*/ 2147483647 w 103"/>
              <a:gd name="T71" fmla="*/ 2147483647 h 220"/>
              <a:gd name="T72" fmla="*/ 2147483647 w 103"/>
              <a:gd name="T73" fmla="*/ 2147483647 h 220"/>
              <a:gd name="T74" fmla="*/ 2147483647 w 103"/>
              <a:gd name="T75" fmla="*/ 2147483647 h 220"/>
              <a:gd name="T76" fmla="*/ 2147483647 w 103"/>
              <a:gd name="T77" fmla="*/ 2147483647 h 220"/>
              <a:gd name="T78" fmla="*/ 2147483647 w 103"/>
              <a:gd name="T79" fmla="*/ 2147483647 h 220"/>
              <a:gd name="T80" fmla="*/ 0 w 103"/>
              <a:gd name="T81" fmla="*/ 2147483647 h 22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03"/>
              <a:gd name="T124" fmla="*/ 0 h 220"/>
              <a:gd name="T125" fmla="*/ 103 w 103"/>
              <a:gd name="T126" fmla="*/ 220 h 220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03" h="220">
                <a:moveTo>
                  <a:pt x="0" y="120"/>
                </a:moveTo>
                <a:lnTo>
                  <a:pt x="0" y="138"/>
                </a:lnTo>
                <a:lnTo>
                  <a:pt x="4" y="155"/>
                </a:lnTo>
                <a:lnTo>
                  <a:pt x="12" y="171"/>
                </a:lnTo>
                <a:lnTo>
                  <a:pt x="22" y="185"/>
                </a:lnTo>
                <a:lnTo>
                  <a:pt x="35" y="197"/>
                </a:lnTo>
                <a:lnTo>
                  <a:pt x="50" y="207"/>
                </a:lnTo>
                <a:lnTo>
                  <a:pt x="66" y="215"/>
                </a:lnTo>
                <a:lnTo>
                  <a:pt x="83" y="219"/>
                </a:lnTo>
                <a:lnTo>
                  <a:pt x="89" y="220"/>
                </a:lnTo>
                <a:lnTo>
                  <a:pt x="94" y="218"/>
                </a:lnTo>
                <a:lnTo>
                  <a:pt x="98" y="215"/>
                </a:lnTo>
                <a:lnTo>
                  <a:pt x="100" y="211"/>
                </a:lnTo>
                <a:lnTo>
                  <a:pt x="100" y="205"/>
                </a:lnTo>
                <a:lnTo>
                  <a:pt x="99" y="200"/>
                </a:lnTo>
                <a:lnTo>
                  <a:pt x="96" y="196"/>
                </a:lnTo>
                <a:lnTo>
                  <a:pt x="91" y="193"/>
                </a:lnTo>
                <a:lnTo>
                  <a:pt x="74" y="187"/>
                </a:lnTo>
                <a:lnTo>
                  <a:pt x="58" y="178"/>
                </a:lnTo>
                <a:lnTo>
                  <a:pt x="45" y="167"/>
                </a:lnTo>
                <a:lnTo>
                  <a:pt x="36" y="154"/>
                </a:lnTo>
                <a:lnTo>
                  <a:pt x="30" y="138"/>
                </a:lnTo>
                <a:lnTo>
                  <a:pt x="27" y="121"/>
                </a:lnTo>
                <a:lnTo>
                  <a:pt x="27" y="103"/>
                </a:lnTo>
                <a:lnTo>
                  <a:pt x="32" y="83"/>
                </a:lnTo>
                <a:lnTo>
                  <a:pt x="39" y="69"/>
                </a:lnTo>
                <a:lnTo>
                  <a:pt x="51" y="56"/>
                </a:lnTo>
                <a:lnTo>
                  <a:pt x="63" y="43"/>
                </a:lnTo>
                <a:lnTo>
                  <a:pt x="77" y="31"/>
                </a:lnTo>
                <a:lnTo>
                  <a:pt x="89" y="21"/>
                </a:lnTo>
                <a:lnTo>
                  <a:pt x="98" y="12"/>
                </a:lnTo>
                <a:lnTo>
                  <a:pt x="103" y="5"/>
                </a:lnTo>
                <a:lnTo>
                  <a:pt x="103" y="0"/>
                </a:lnTo>
                <a:lnTo>
                  <a:pt x="92" y="4"/>
                </a:lnTo>
                <a:lnTo>
                  <a:pt x="77" y="12"/>
                </a:lnTo>
                <a:lnTo>
                  <a:pt x="61" y="25"/>
                </a:lnTo>
                <a:lnTo>
                  <a:pt x="44" y="40"/>
                </a:lnTo>
                <a:lnTo>
                  <a:pt x="29" y="57"/>
                </a:lnTo>
                <a:lnTo>
                  <a:pt x="16" y="77"/>
                </a:lnTo>
                <a:lnTo>
                  <a:pt x="6" y="98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621" name="Freeform 1324"/>
          <p:cNvSpPr>
            <a:spLocks/>
          </p:cNvSpPr>
          <p:nvPr/>
        </p:nvSpPr>
        <p:spPr bwMode="auto">
          <a:xfrm>
            <a:off x="5608638" y="3051175"/>
            <a:ext cx="50800" cy="69850"/>
          </a:xfrm>
          <a:custGeom>
            <a:avLst/>
            <a:gdLst>
              <a:gd name="T0" fmla="*/ 2147483647 w 220"/>
              <a:gd name="T1" fmla="*/ 2147483647 h 288"/>
              <a:gd name="T2" fmla="*/ 2147483647 w 220"/>
              <a:gd name="T3" fmla="*/ 2147483647 h 288"/>
              <a:gd name="T4" fmla="*/ 2147483647 w 220"/>
              <a:gd name="T5" fmla="*/ 2147483647 h 288"/>
              <a:gd name="T6" fmla="*/ 2147483647 w 220"/>
              <a:gd name="T7" fmla="*/ 2147483647 h 288"/>
              <a:gd name="T8" fmla="*/ 2147483647 w 220"/>
              <a:gd name="T9" fmla="*/ 2147483647 h 288"/>
              <a:gd name="T10" fmla="*/ 2147483647 w 220"/>
              <a:gd name="T11" fmla="*/ 2147483647 h 288"/>
              <a:gd name="T12" fmla="*/ 2147483647 w 220"/>
              <a:gd name="T13" fmla="*/ 2147483647 h 288"/>
              <a:gd name="T14" fmla="*/ 2147483647 w 220"/>
              <a:gd name="T15" fmla="*/ 2147483647 h 288"/>
              <a:gd name="T16" fmla="*/ 2147483647 w 220"/>
              <a:gd name="T17" fmla="*/ 2147483647 h 288"/>
              <a:gd name="T18" fmla="*/ 2147483647 w 220"/>
              <a:gd name="T19" fmla="*/ 2147483647 h 288"/>
              <a:gd name="T20" fmla="*/ 2147483647 w 220"/>
              <a:gd name="T21" fmla="*/ 2147483647 h 288"/>
              <a:gd name="T22" fmla="*/ 2147483647 w 220"/>
              <a:gd name="T23" fmla="*/ 2147483647 h 288"/>
              <a:gd name="T24" fmla="*/ 2147483647 w 220"/>
              <a:gd name="T25" fmla="*/ 2147483647 h 288"/>
              <a:gd name="T26" fmla="*/ 2147483647 w 220"/>
              <a:gd name="T27" fmla="*/ 2147483647 h 288"/>
              <a:gd name="T28" fmla="*/ 2147483647 w 220"/>
              <a:gd name="T29" fmla="*/ 2147483647 h 288"/>
              <a:gd name="T30" fmla="*/ 2147483647 w 220"/>
              <a:gd name="T31" fmla="*/ 2147483647 h 288"/>
              <a:gd name="T32" fmla="*/ 2147483647 w 220"/>
              <a:gd name="T33" fmla="*/ 2147483647 h 288"/>
              <a:gd name="T34" fmla="*/ 2147483647 w 220"/>
              <a:gd name="T35" fmla="*/ 2147483647 h 288"/>
              <a:gd name="T36" fmla="*/ 2147483647 w 220"/>
              <a:gd name="T37" fmla="*/ 2147483647 h 288"/>
              <a:gd name="T38" fmla="*/ 2147483647 w 220"/>
              <a:gd name="T39" fmla="*/ 2147483647 h 288"/>
              <a:gd name="T40" fmla="*/ 2147483647 w 220"/>
              <a:gd name="T41" fmla="*/ 2147483647 h 288"/>
              <a:gd name="T42" fmla="*/ 2147483647 w 220"/>
              <a:gd name="T43" fmla="*/ 2147483647 h 288"/>
              <a:gd name="T44" fmla="*/ 2147483647 w 220"/>
              <a:gd name="T45" fmla="*/ 2147483647 h 288"/>
              <a:gd name="T46" fmla="*/ 2147483647 w 220"/>
              <a:gd name="T47" fmla="*/ 2147483647 h 288"/>
              <a:gd name="T48" fmla="*/ 2147483647 w 220"/>
              <a:gd name="T49" fmla="*/ 2147483647 h 288"/>
              <a:gd name="T50" fmla="*/ 2147483647 w 220"/>
              <a:gd name="T51" fmla="*/ 2147483647 h 288"/>
              <a:gd name="T52" fmla="*/ 2147483647 w 220"/>
              <a:gd name="T53" fmla="*/ 2147483647 h 288"/>
              <a:gd name="T54" fmla="*/ 2147483647 w 220"/>
              <a:gd name="T55" fmla="*/ 2147483647 h 288"/>
              <a:gd name="T56" fmla="*/ 2147483647 w 220"/>
              <a:gd name="T57" fmla="*/ 2147483647 h 288"/>
              <a:gd name="T58" fmla="*/ 2147483647 w 220"/>
              <a:gd name="T59" fmla="*/ 0 h 288"/>
              <a:gd name="T60" fmla="*/ 2147483647 w 220"/>
              <a:gd name="T61" fmla="*/ 2147483647 h 288"/>
              <a:gd name="T62" fmla="*/ 2147483647 w 220"/>
              <a:gd name="T63" fmla="*/ 2147483647 h 288"/>
              <a:gd name="T64" fmla="*/ 2147483647 w 220"/>
              <a:gd name="T65" fmla="*/ 2147483647 h 288"/>
              <a:gd name="T66" fmla="*/ 2147483647 w 220"/>
              <a:gd name="T67" fmla="*/ 2147483647 h 288"/>
              <a:gd name="T68" fmla="*/ 2147483647 w 220"/>
              <a:gd name="T69" fmla="*/ 2147483647 h 288"/>
              <a:gd name="T70" fmla="*/ 2147483647 w 220"/>
              <a:gd name="T71" fmla="*/ 2147483647 h 288"/>
              <a:gd name="T72" fmla="*/ 2147483647 w 220"/>
              <a:gd name="T73" fmla="*/ 2147483647 h 288"/>
              <a:gd name="T74" fmla="*/ 2147483647 w 220"/>
              <a:gd name="T75" fmla="*/ 2147483647 h 28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20"/>
              <a:gd name="T115" fmla="*/ 0 h 288"/>
              <a:gd name="T116" fmla="*/ 220 w 220"/>
              <a:gd name="T117" fmla="*/ 288 h 288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20" h="288">
                <a:moveTo>
                  <a:pt x="179" y="108"/>
                </a:moveTo>
                <a:lnTo>
                  <a:pt x="186" y="115"/>
                </a:lnTo>
                <a:lnTo>
                  <a:pt x="191" y="124"/>
                </a:lnTo>
                <a:lnTo>
                  <a:pt x="196" y="133"/>
                </a:lnTo>
                <a:lnTo>
                  <a:pt x="200" y="143"/>
                </a:lnTo>
                <a:lnTo>
                  <a:pt x="202" y="153"/>
                </a:lnTo>
                <a:lnTo>
                  <a:pt x="201" y="163"/>
                </a:lnTo>
                <a:lnTo>
                  <a:pt x="199" y="174"/>
                </a:lnTo>
                <a:lnTo>
                  <a:pt x="193" y="184"/>
                </a:lnTo>
                <a:lnTo>
                  <a:pt x="186" y="194"/>
                </a:lnTo>
                <a:lnTo>
                  <a:pt x="178" y="204"/>
                </a:lnTo>
                <a:lnTo>
                  <a:pt x="168" y="213"/>
                </a:lnTo>
                <a:lnTo>
                  <a:pt x="159" y="221"/>
                </a:lnTo>
                <a:lnTo>
                  <a:pt x="148" y="229"/>
                </a:lnTo>
                <a:lnTo>
                  <a:pt x="138" y="237"/>
                </a:lnTo>
                <a:lnTo>
                  <a:pt x="127" y="246"/>
                </a:lnTo>
                <a:lnTo>
                  <a:pt x="118" y="255"/>
                </a:lnTo>
                <a:lnTo>
                  <a:pt x="115" y="258"/>
                </a:lnTo>
                <a:lnTo>
                  <a:pt x="112" y="263"/>
                </a:lnTo>
                <a:lnTo>
                  <a:pt x="110" y="267"/>
                </a:lnTo>
                <a:lnTo>
                  <a:pt x="108" y="271"/>
                </a:lnTo>
                <a:lnTo>
                  <a:pt x="107" y="276"/>
                </a:lnTo>
                <a:lnTo>
                  <a:pt x="107" y="280"/>
                </a:lnTo>
                <a:lnTo>
                  <a:pt x="109" y="284"/>
                </a:lnTo>
                <a:lnTo>
                  <a:pt x="112" y="287"/>
                </a:lnTo>
                <a:lnTo>
                  <a:pt x="117" y="288"/>
                </a:lnTo>
                <a:lnTo>
                  <a:pt x="121" y="288"/>
                </a:lnTo>
                <a:lnTo>
                  <a:pt x="124" y="287"/>
                </a:lnTo>
                <a:lnTo>
                  <a:pt x="127" y="284"/>
                </a:lnTo>
                <a:lnTo>
                  <a:pt x="138" y="271"/>
                </a:lnTo>
                <a:lnTo>
                  <a:pt x="149" y="261"/>
                </a:lnTo>
                <a:lnTo>
                  <a:pt x="161" y="250"/>
                </a:lnTo>
                <a:lnTo>
                  <a:pt x="173" y="239"/>
                </a:lnTo>
                <a:lnTo>
                  <a:pt x="185" y="229"/>
                </a:lnTo>
                <a:lnTo>
                  <a:pt x="196" y="217"/>
                </a:lnTo>
                <a:lnTo>
                  <a:pt x="206" y="204"/>
                </a:lnTo>
                <a:lnTo>
                  <a:pt x="213" y="190"/>
                </a:lnTo>
                <a:lnTo>
                  <a:pt x="219" y="173"/>
                </a:lnTo>
                <a:lnTo>
                  <a:pt x="220" y="157"/>
                </a:lnTo>
                <a:lnTo>
                  <a:pt x="218" y="141"/>
                </a:lnTo>
                <a:lnTo>
                  <a:pt x="212" y="125"/>
                </a:lnTo>
                <a:lnTo>
                  <a:pt x="204" y="111"/>
                </a:lnTo>
                <a:lnTo>
                  <a:pt x="194" y="97"/>
                </a:lnTo>
                <a:lnTo>
                  <a:pt x="182" y="86"/>
                </a:lnTo>
                <a:lnTo>
                  <a:pt x="168" y="77"/>
                </a:lnTo>
                <a:lnTo>
                  <a:pt x="158" y="70"/>
                </a:lnTo>
                <a:lnTo>
                  <a:pt x="146" y="64"/>
                </a:lnTo>
                <a:lnTo>
                  <a:pt x="134" y="56"/>
                </a:lnTo>
                <a:lnTo>
                  <a:pt x="122" y="50"/>
                </a:lnTo>
                <a:lnTo>
                  <a:pt x="109" y="43"/>
                </a:lnTo>
                <a:lnTo>
                  <a:pt x="96" y="36"/>
                </a:lnTo>
                <a:lnTo>
                  <a:pt x="83" y="29"/>
                </a:lnTo>
                <a:lnTo>
                  <a:pt x="70" y="22"/>
                </a:lnTo>
                <a:lnTo>
                  <a:pt x="59" y="17"/>
                </a:lnTo>
                <a:lnTo>
                  <a:pt x="47" y="12"/>
                </a:lnTo>
                <a:lnTo>
                  <a:pt x="36" y="7"/>
                </a:lnTo>
                <a:lnTo>
                  <a:pt x="26" y="4"/>
                </a:lnTo>
                <a:lnTo>
                  <a:pt x="18" y="1"/>
                </a:lnTo>
                <a:lnTo>
                  <a:pt x="10" y="0"/>
                </a:lnTo>
                <a:lnTo>
                  <a:pt x="4" y="0"/>
                </a:lnTo>
                <a:lnTo>
                  <a:pt x="0" y="2"/>
                </a:lnTo>
                <a:lnTo>
                  <a:pt x="9" y="7"/>
                </a:lnTo>
                <a:lnTo>
                  <a:pt x="20" y="13"/>
                </a:lnTo>
                <a:lnTo>
                  <a:pt x="31" y="18"/>
                </a:lnTo>
                <a:lnTo>
                  <a:pt x="42" y="23"/>
                </a:lnTo>
                <a:lnTo>
                  <a:pt x="54" y="29"/>
                </a:lnTo>
                <a:lnTo>
                  <a:pt x="65" y="34"/>
                </a:lnTo>
                <a:lnTo>
                  <a:pt x="77" y="40"/>
                </a:lnTo>
                <a:lnTo>
                  <a:pt x="88" y="47"/>
                </a:lnTo>
                <a:lnTo>
                  <a:pt x="101" y="53"/>
                </a:lnTo>
                <a:lnTo>
                  <a:pt x="112" y="60"/>
                </a:lnTo>
                <a:lnTo>
                  <a:pt x="124" y="66"/>
                </a:lnTo>
                <a:lnTo>
                  <a:pt x="136" y="74"/>
                </a:lnTo>
                <a:lnTo>
                  <a:pt x="147" y="82"/>
                </a:lnTo>
                <a:lnTo>
                  <a:pt x="158" y="90"/>
                </a:lnTo>
                <a:lnTo>
                  <a:pt x="168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622" name="Freeform 1325"/>
          <p:cNvSpPr>
            <a:spLocks/>
          </p:cNvSpPr>
          <p:nvPr/>
        </p:nvSpPr>
        <p:spPr bwMode="auto">
          <a:xfrm>
            <a:off x="5561013" y="3157538"/>
            <a:ext cx="190500" cy="120650"/>
          </a:xfrm>
          <a:custGeom>
            <a:avLst/>
            <a:gdLst>
              <a:gd name="T0" fmla="*/ 2147483647 w 1070"/>
              <a:gd name="T1" fmla="*/ 0 h 844"/>
              <a:gd name="T2" fmla="*/ 2147483647 w 1070"/>
              <a:gd name="T3" fmla="*/ 2147483647 h 844"/>
              <a:gd name="T4" fmla="*/ 2147483647 w 1070"/>
              <a:gd name="T5" fmla="*/ 2147483647 h 844"/>
              <a:gd name="T6" fmla="*/ 0 w 1070"/>
              <a:gd name="T7" fmla="*/ 2147483647 h 844"/>
              <a:gd name="T8" fmla="*/ 2147483647 w 1070"/>
              <a:gd name="T9" fmla="*/ 0 h 8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70"/>
              <a:gd name="T16" fmla="*/ 0 h 844"/>
              <a:gd name="T17" fmla="*/ 1070 w 1070"/>
              <a:gd name="T18" fmla="*/ 844 h 8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70" h="844">
                <a:moveTo>
                  <a:pt x="141" y="0"/>
                </a:moveTo>
                <a:lnTo>
                  <a:pt x="1070" y="194"/>
                </a:lnTo>
                <a:lnTo>
                  <a:pt x="919" y="844"/>
                </a:lnTo>
                <a:lnTo>
                  <a:pt x="0" y="624"/>
                </a:lnTo>
                <a:lnTo>
                  <a:pt x="141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23" name="Freeform 1326"/>
          <p:cNvSpPr>
            <a:spLocks/>
          </p:cNvSpPr>
          <p:nvPr/>
        </p:nvSpPr>
        <p:spPr bwMode="auto">
          <a:xfrm>
            <a:off x="5576888" y="3160713"/>
            <a:ext cx="146050" cy="47625"/>
          </a:xfrm>
          <a:custGeom>
            <a:avLst/>
            <a:gdLst>
              <a:gd name="T0" fmla="*/ 2147483647 w 819"/>
              <a:gd name="T1" fmla="*/ 0 h 333"/>
              <a:gd name="T2" fmla="*/ 2147483647 w 819"/>
              <a:gd name="T3" fmla="*/ 2147483647 h 333"/>
              <a:gd name="T4" fmla="*/ 2147483647 w 819"/>
              <a:gd name="T5" fmla="*/ 2147483647 h 333"/>
              <a:gd name="T6" fmla="*/ 0 w 819"/>
              <a:gd name="T7" fmla="*/ 2147483647 h 333"/>
              <a:gd name="T8" fmla="*/ 2147483647 w 819"/>
              <a:gd name="T9" fmla="*/ 0 h 33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19"/>
              <a:gd name="T16" fmla="*/ 0 h 333"/>
              <a:gd name="T17" fmla="*/ 819 w 819"/>
              <a:gd name="T18" fmla="*/ 333 h 33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19" h="333">
                <a:moveTo>
                  <a:pt x="97" y="0"/>
                </a:moveTo>
                <a:lnTo>
                  <a:pt x="819" y="139"/>
                </a:lnTo>
                <a:lnTo>
                  <a:pt x="172" y="98"/>
                </a:lnTo>
                <a:lnTo>
                  <a:pt x="0" y="333"/>
                </a:lnTo>
                <a:lnTo>
                  <a:pt x="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24" name="Freeform 1327"/>
          <p:cNvSpPr>
            <a:spLocks/>
          </p:cNvSpPr>
          <p:nvPr/>
        </p:nvSpPr>
        <p:spPr bwMode="auto">
          <a:xfrm>
            <a:off x="5541963" y="3302000"/>
            <a:ext cx="192087" cy="44450"/>
          </a:xfrm>
          <a:custGeom>
            <a:avLst/>
            <a:gdLst>
              <a:gd name="T0" fmla="*/ 2147483647 w 1083"/>
              <a:gd name="T1" fmla="*/ 0 h 306"/>
              <a:gd name="T2" fmla="*/ 2147483647 w 1083"/>
              <a:gd name="T3" fmla="*/ 2147483647 h 306"/>
              <a:gd name="T4" fmla="*/ 2147483647 w 1083"/>
              <a:gd name="T5" fmla="*/ 2147483647 h 306"/>
              <a:gd name="T6" fmla="*/ 0 w 1083"/>
              <a:gd name="T7" fmla="*/ 2147483647 h 306"/>
              <a:gd name="T8" fmla="*/ 2147483647 w 1083"/>
              <a:gd name="T9" fmla="*/ 0 h 3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83"/>
              <a:gd name="T16" fmla="*/ 0 h 306"/>
              <a:gd name="T17" fmla="*/ 1083 w 1083"/>
              <a:gd name="T18" fmla="*/ 306 h 3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83" h="306">
                <a:moveTo>
                  <a:pt x="34" y="0"/>
                </a:moveTo>
                <a:lnTo>
                  <a:pt x="1083" y="261"/>
                </a:lnTo>
                <a:lnTo>
                  <a:pt x="1055" y="306"/>
                </a:lnTo>
                <a:lnTo>
                  <a:pt x="0" y="28"/>
                </a:lnTo>
                <a:lnTo>
                  <a:pt x="34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25" name="Freeform 1328"/>
          <p:cNvSpPr>
            <a:spLocks/>
          </p:cNvSpPr>
          <p:nvPr/>
        </p:nvSpPr>
        <p:spPr bwMode="auto">
          <a:xfrm>
            <a:off x="5524500" y="3314700"/>
            <a:ext cx="193675" cy="44450"/>
          </a:xfrm>
          <a:custGeom>
            <a:avLst/>
            <a:gdLst>
              <a:gd name="T0" fmla="*/ 2147483647 w 1088"/>
              <a:gd name="T1" fmla="*/ 0 h 311"/>
              <a:gd name="T2" fmla="*/ 2147483647 w 1088"/>
              <a:gd name="T3" fmla="*/ 2147483647 h 311"/>
              <a:gd name="T4" fmla="*/ 2147483647 w 1088"/>
              <a:gd name="T5" fmla="*/ 2147483647 h 311"/>
              <a:gd name="T6" fmla="*/ 0 w 1088"/>
              <a:gd name="T7" fmla="*/ 2147483647 h 311"/>
              <a:gd name="T8" fmla="*/ 2147483647 w 1088"/>
              <a:gd name="T9" fmla="*/ 0 h 31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88"/>
              <a:gd name="T16" fmla="*/ 0 h 311"/>
              <a:gd name="T17" fmla="*/ 1088 w 1088"/>
              <a:gd name="T18" fmla="*/ 311 h 31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88" h="311">
                <a:moveTo>
                  <a:pt x="39" y="0"/>
                </a:moveTo>
                <a:lnTo>
                  <a:pt x="1088" y="260"/>
                </a:lnTo>
                <a:lnTo>
                  <a:pt x="1055" y="311"/>
                </a:lnTo>
                <a:lnTo>
                  <a:pt x="0" y="34"/>
                </a:lnTo>
                <a:lnTo>
                  <a:pt x="39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26" name="Freeform 1329"/>
          <p:cNvSpPr>
            <a:spLocks/>
          </p:cNvSpPr>
          <p:nvPr/>
        </p:nvSpPr>
        <p:spPr bwMode="auto">
          <a:xfrm>
            <a:off x="5554663" y="3355975"/>
            <a:ext cx="28575" cy="9525"/>
          </a:xfrm>
          <a:custGeom>
            <a:avLst/>
            <a:gdLst>
              <a:gd name="T0" fmla="*/ 2147483647 w 164"/>
              <a:gd name="T1" fmla="*/ 2147483647 h 72"/>
              <a:gd name="T2" fmla="*/ 2147483647 w 164"/>
              <a:gd name="T3" fmla="*/ 2147483647 h 72"/>
              <a:gd name="T4" fmla="*/ 2147483647 w 164"/>
              <a:gd name="T5" fmla="*/ 0 h 72"/>
              <a:gd name="T6" fmla="*/ 2147483647 w 164"/>
              <a:gd name="T7" fmla="*/ 0 h 72"/>
              <a:gd name="T8" fmla="*/ 2147483647 w 164"/>
              <a:gd name="T9" fmla="*/ 2147483647 h 72"/>
              <a:gd name="T10" fmla="*/ 2147483647 w 164"/>
              <a:gd name="T11" fmla="*/ 2147483647 h 72"/>
              <a:gd name="T12" fmla="*/ 2147483647 w 164"/>
              <a:gd name="T13" fmla="*/ 2147483647 h 72"/>
              <a:gd name="T14" fmla="*/ 2147483647 w 164"/>
              <a:gd name="T15" fmla="*/ 2147483647 h 72"/>
              <a:gd name="T16" fmla="*/ 2147483647 w 164"/>
              <a:gd name="T17" fmla="*/ 2147483647 h 72"/>
              <a:gd name="T18" fmla="*/ 2147483647 w 164"/>
              <a:gd name="T19" fmla="*/ 2147483647 h 72"/>
              <a:gd name="T20" fmla="*/ 2147483647 w 164"/>
              <a:gd name="T21" fmla="*/ 2147483647 h 72"/>
              <a:gd name="T22" fmla="*/ 2147483647 w 164"/>
              <a:gd name="T23" fmla="*/ 2147483647 h 72"/>
              <a:gd name="T24" fmla="*/ 2147483647 w 164"/>
              <a:gd name="T25" fmla="*/ 2147483647 h 72"/>
              <a:gd name="T26" fmla="*/ 2147483647 w 164"/>
              <a:gd name="T27" fmla="*/ 2147483647 h 72"/>
              <a:gd name="T28" fmla="*/ 2147483647 w 164"/>
              <a:gd name="T29" fmla="*/ 2147483647 h 72"/>
              <a:gd name="T30" fmla="*/ 2147483647 w 164"/>
              <a:gd name="T31" fmla="*/ 2147483647 h 72"/>
              <a:gd name="T32" fmla="*/ 2147483647 w 164"/>
              <a:gd name="T33" fmla="*/ 2147483647 h 72"/>
              <a:gd name="T34" fmla="*/ 2147483647 w 164"/>
              <a:gd name="T35" fmla="*/ 2147483647 h 72"/>
              <a:gd name="T36" fmla="*/ 2147483647 w 164"/>
              <a:gd name="T37" fmla="*/ 2147483647 h 72"/>
              <a:gd name="T38" fmla="*/ 2147483647 w 164"/>
              <a:gd name="T39" fmla="*/ 2147483647 h 72"/>
              <a:gd name="T40" fmla="*/ 2147483647 w 164"/>
              <a:gd name="T41" fmla="*/ 2147483647 h 72"/>
              <a:gd name="T42" fmla="*/ 2147483647 w 164"/>
              <a:gd name="T43" fmla="*/ 2147483647 h 72"/>
              <a:gd name="T44" fmla="*/ 2147483647 w 164"/>
              <a:gd name="T45" fmla="*/ 2147483647 h 72"/>
              <a:gd name="T46" fmla="*/ 2147483647 w 164"/>
              <a:gd name="T47" fmla="*/ 2147483647 h 72"/>
              <a:gd name="T48" fmla="*/ 2147483647 w 164"/>
              <a:gd name="T49" fmla="*/ 2147483647 h 72"/>
              <a:gd name="T50" fmla="*/ 2147483647 w 164"/>
              <a:gd name="T51" fmla="*/ 2147483647 h 72"/>
              <a:gd name="T52" fmla="*/ 2147483647 w 164"/>
              <a:gd name="T53" fmla="*/ 2147483647 h 72"/>
              <a:gd name="T54" fmla="*/ 2147483647 w 164"/>
              <a:gd name="T55" fmla="*/ 2147483647 h 72"/>
              <a:gd name="T56" fmla="*/ 2147483647 w 164"/>
              <a:gd name="T57" fmla="*/ 2147483647 h 72"/>
              <a:gd name="T58" fmla="*/ 0 w 164"/>
              <a:gd name="T59" fmla="*/ 2147483647 h 72"/>
              <a:gd name="T60" fmla="*/ 0 w 164"/>
              <a:gd name="T61" fmla="*/ 2147483647 h 72"/>
              <a:gd name="T62" fmla="*/ 2147483647 w 164"/>
              <a:gd name="T63" fmla="*/ 2147483647 h 72"/>
              <a:gd name="T64" fmla="*/ 2147483647 w 164"/>
              <a:gd name="T65" fmla="*/ 2147483647 h 7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64"/>
              <a:gd name="T100" fmla="*/ 0 h 72"/>
              <a:gd name="T101" fmla="*/ 164 w 164"/>
              <a:gd name="T102" fmla="*/ 72 h 7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64" h="72">
                <a:moveTo>
                  <a:pt x="16" y="1"/>
                </a:moveTo>
                <a:lnTo>
                  <a:pt x="21" y="1"/>
                </a:lnTo>
                <a:lnTo>
                  <a:pt x="35" y="0"/>
                </a:lnTo>
                <a:lnTo>
                  <a:pt x="54" y="0"/>
                </a:lnTo>
                <a:lnTo>
                  <a:pt x="78" y="2"/>
                </a:lnTo>
                <a:lnTo>
                  <a:pt x="104" y="7"/>
                </a:lnTo>
                <a:lnTo>
                  <a:pt x="128" y="17"/>
                </a:lnTo>
                <a:lnTo>
                  <a:pt x="149" y="31"/>
                </a:lnTo>
                <a:lnTo>
                  <a:pt x="164" y="51"/>
                </a:lnTo>
                <a:lnTo>
                  <a:pt x="164" y="52"/>
                </a:lnTo>
                <a:lnTo>
                  <a:pt x="164" y="57"/>
                </a:lnTo>
                <a:lnTo>
                  <a:pt x="163" y="62"/>
                </a:lnTo>
                <a:lnTo>
                  <a:pt x="161" y="67"/>
                </a:lnTo>
                <a:lnTo>
                  <a:pt x="156" y="71"/>
                </a:lnTo>
                <a:lnTo>
                  <a:pt x="149" y="72"/>
                </a:lnTo>
                <a:lnTo>
                  <a:pt x="138" y="71"/>
                </a:lnTo>
                <a:lnTo>
                  <a:pt x="124" y="65"/>
                </a:lnTo>
                <a:lnTo>
                  <a:pt x="124" y="63"/>
                </a:lnTo>
                <a:lnTo>
                  <a:pt x="123" y="59"/>
                </a:lnTo>
                <a:lnTo>
                  <a:pt x="120" y="52"/>
                </a:lnTo>
                <a:lnTo>
                  <a:pt x="113" y="45"/>
                </a:lnTo>
                <a:lnTo>
                  <a:pt x="100" y="38"/>
                </a:lnTo>
                <a:lnTo>
                  <a:pt x="81" y="32"/>
                </a:lnTo>
                <a:lnTo>
                  <a:pt x="55" y="29"/>
                </a:lnTo>
                <a:lnTo>
                  <a:pt x="20" y="29"/>
                </a:lnTo>
                <a:lnTo>
                  <a:pt x="18" y="29"/>
                </a:lnTo>
                <a:lnTo>
                  <a:pt x="14" y="27"/>
                </a:lnTo>
                <a:lnTo>
                  <a:pt x="9" y="25"/>
                </a:lnTo>
                <a:lnTo>
                  <a:pt x="4" y="22"/>
                </a:lnTo>
                <a:lnTo>
                  <a:pt x="0" y="18"/>
                </a:lnTo>
                <a:lnTo>
                  <a:pt x="0" y="14"/>
                </a:lnTo>
                <a:lnTo>
                  <a:pt x="5" y="7"/>
                </a:lnTo>
                <a:lnTo>
                  <a:pt x="16" y="1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27" name="Freeform 1330"/>
          <p:cNvSpPr>
            <a:spLocks/>
          </p:cNvSpPr>
          <p:nvPr/>
        </p:nvSpPr>
        <p:spPr bwMode="auto">
          <a:xfrm>
            <a:off x="5559425" y="3282950"/>
            <a:ext cx="26988" cy="15875"/>
          </a:xfrm>
          <a:custGeom>
            <a:avLst/>
            <a:gdLst>
              <a:gd name="T0" fmla="*/ 2147483647 w 146"/>
              <a:gd name="T1" fmla="*/ 0 h 109"/>
              <a:gd name="T2" fmla="*/ 2147483647 w 146"/>
              <a:gd name="T3" fmla="*/ 0 h 109"/>
              <a:gd name="T4" fmla="*/ 2147483647 w 146"/>
              <a:gd name="T5" fmla="*/ 2147483647 h 109"/>
              <a:gd name="T6" fmla="*/ 2147483647 w 146"/>
              <a:gd name="T7" fmla="*/ 2147483647 h 109"/>
              <a:gd name="T8" fmla="*/ 2147483647 w 146"/>
              <a:gd name="T9" fmla="*/ 2147483647 h 109"/>
              <a:gd name="T10" fmla="*/ 2147483647 w 146"/>
              <a:gd name="T11" fmla="*/ 2147483647 h 109"/>
              <a:gd name="T12" fmla="*/ 2147483647 w 146"/>
              <a:gd name="T13" fmla="*/ 2147483647 h 109"/>
              <a:gd name="T14" fmla="*/ 0 w 146"/>
              <a:gd name="T15" fmla="*/ 2147483647 h 109"/>
              <a:gd name="T16" fmla="*/ 2147483647 w 146"/>
              <a:gd name="T17" fmla="*/ 2147483647 h 109"/>
              <a:gd name="T18" fmla="*/ 2147483647 w 146"/>
              <a:gd name="T19" fmla="*/ 2147483647 h 109"/>
              <a:gd name="T20" fmla="*/ 2147483647 w 146"/>
              <a:gd name="T21" fmla="*/ 2147483647 h 109"/>
              <a:gd name="T22" fmla="*/ 2147483647 w 146"/>
              <a:gd name="T23" fmla="*/ 2147483647 h 109"/>
              <a:gd name="T24" fmla="*/ 2147483647 w 146"/>
              <a:gd name="T25" fmla="*/ 2147483647 h 109"/>
              <a:gd name="T26" fmla="*/ 2147483647 w 146"/>
              <a:gd name="T27" fmla="*/ 2147483647 h 109"/>
              <a:gd name="T28" fmla="*/ 2147483647 w 146"/>
              <a:gd name="T29" fmla="*/ 2147483647 h 109"/>
              <a:gd name="T30" fmla="*/ 2147483647 w 146"/>
              <a:gd name="T31" fmla="*/ 2147483647 h 109"/>
              <a:gd name="T32" fmla="*/ 2147483647 w 146"/>
              <a:gd name="T33" fmla="*/ 2147483647 h 109"/>
              <a:gd name="T34" fmla="*/ 2147483647 w 146"/>
              <a:gd name="T35" fmla="*/ 2147483647 h 109"/>
              <a:gd name="T36" fmla="*/ 2147483647 w 146"/>
              <a:gd name="T37" fmla="*/ 0 h 109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6"/>
              <a:gd name="T58" fmla="*/ 0 h 109"/>
              <a:gd name="T59" fmla="*/ 146 w 146"/>
              <a:gd name="T60" fmla="*/ 109 h 109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6" h="109">
                <a:moveTo>
                  <a:pt x="45" y="0"/>
                </a:moveTo>
                <a:lnTo>
                  <a:pt x="42" y="0"/>
                </a:lnTo>
                <a:lnTo>
                  <a:pt x="35" y="3"/>
                </a:lnTo>
                <a:lnTo>
                  <a:pt x="26" y="7"/>
                </a:lnTo>
                <a:lnTo>
                  <a:pt x="15" y="14"/>
                </a:lnTo>
                <a:lnTo>
                  <a:pt x="6" y="24"/>
                </a:lnTo>
                <a:lnTo>
                  <a:pt x="1" y="39"/>
                </a:lnTo>
                <a:lnTo>
                  <a:pt x="0" y="59"/>
                </a:lnTo>
                <a:lnTo>
                  <a:pt x="6" y="85"/>
                </a:lnTo>
                <a:lnTo>
                  <a:pt x="85" y="109"/>
                </a:lnTo>
                <a:lnTo>
                  <a:pt x="84" y="104"/>
                </a:lnTo>
                <a:lnTo>
                  <a:pt x="84" y="93"/>
                </a:lnTo>
                <a:lnTo>
                  <a:pt x="84" y="76"/>
                </a:lnTo>
                <a:lnTo>
                  <a:pt x="87" y="58"/>
                </a:lnTo>
                <a:lnTo>
                  <a:pt x="93" y="40"/>
                </a:lnTo>
                <a:lnTo>
                  <a:pt x="104" y="27"/>
                </a:lnTo>
                <a:lnTo>
                  <a:pt x="121" y="20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28" name="Freeform 1331"/>
          <p:cNvSpPr>
            <a:spLocks/>
          </p:cNvSpPr>
          <p:nvPr/>
        </p:nvSpPr>
        <p:spPr bwMode="auto">
          <a:xfrm>
            <a:off x="5707063" y="3309938"/>
            <a:ext cx="26987" cy="15875"/>
          </a:xfrm>
          <a:custGeom>
            <a:avLst/>
            <a:gdLst>
              <a:gd name="T0" fmla="*/ 2147483647 w 146"/>
              <a:gd name="T1" fmla="*/ 0 h 107"/>
              <a:gd name="T2" fmla="*/ 2147483647 w 146"/>
              <a:gd name="T3" fmla="*/ 0 h 107"/>
              <a:gd name="T4" fmla="*/ 2147483647 w 146"/>
              <a:gd name="T5" fmla="*/ 2147483647 h 107"/>
              <a:gd name="T6" fmla="*/ 2147483647 w 146"/>
              <a:gd name="T7" fmla="*/ 2147483647 h 107"/>
              <a:gd name="T8" fmla="*/ 2147483647 w 146"/>
              <a:gd name="T9" fmla="*/ 2147483647 h 107"/>
              <a:gd name="T10" fmla="*/ 2147483647 w 146"/>
              <a:gd name="T11" fmla="*/ 2147483647 h 107"/>
              <a:gd name="T12" fmla="*/ 0 w 146"/>
              <a:gd name="T13" fmla="*/ 2147483647 h 107"/>
              <a:gd name="T14" fmla="*/ 0 w 146"/>
              <a:gd name="T15" fmla="*/ 2147483647 h 107"/>
              <a:gd name="T16" fmla="*/ 2147483647 w 146"/>
              <a:gd name="T17" fmla="*/ 2147483647 h 107"/>
              <a:gd name="T18" fmla="*/ 2147483647 w 146"/>
              <a:gd name="T19" fmla="*/ 2147483647 h 107"/>
              <a:gd name="T20" fmla="*/ 2147483647 w 146"/>
              <a:gd name="T21" fmla="*/ 2147483647 h 107"/>
              <a:gd name="T22" fmla="*/ 2147483647 w 146"/>
              <a:gd name="T23" fmla="*/ 2147483647 h 107"/>
              <a:gd name="T24" fmla="*/ 2147483647 w 146"/>
              <a:gd name="T25" fmla="*/ 2147483647 h 107"/>
              <a:gd name="T26" fmla="*/ 2147483647 w 146"/>
              <a:gd name="T27" fmla="*/ 2147483647 h 107"/>
              <a:gd name="T28" fmla="*/ 2147483647 w 146"/>
              <a:gd name="T29" fmla="*/ 2147483647 h 107"/>
              <a:gd name="T30" fmla="*/ 2147483647 w 146"/>
              <a:gd name="T31" fmla="*/ 2147483647 h 107"/>
              <a:gd name="T32" fmla="*/ 2147483647 w 146"/>
              <a:gd name="T33" fmla="*/ 2147483647 h 107"/>
              <a:gd name="T34" fmla="*/ 2147483647 w 146"/>
              <a:gd name="T35" fmla="*/ 2147483647 h 107"/>
              <a:gd name="T36" fmla="*/ 2147483647 w 146"/>
              <a:gd name="T37" fmla="*/ 0 h 107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6"/>
              <a:gd name="T58" fmla="*/ 0 h 107"/>
              <a:gd name="T59" fmla="*/ 146 w 146"/>
              <a:gd name="T60" fmla="*/ 107 h 107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6" h="107">
                <a:moveTo>
                  <a:pt x="45" y="0"/>
                </a:moveTo>
                <a:lnTo>
                  <a:pt x="42" y="0"/>
                </a:lnTo>
                <a:lnTo>
                  <a:pt x="35" y="2"/>
                </a:lnTo>
                <a:lnTo>
                  <a:pt x="25" y="6"/>
                </a:lnTo>
                <a:lnTo>
                  <a:pt x="15" y="12"/>
                </a:lnTo>
                <a:lnTo>
                  <a:pt x="6" y="23"/>
                </a:lnTo>
                <a:lnTo>
                  <a:pt x="0" y="38"/>
                </a:lnTo>
                <a:lnTo>
                  <a:pt x="0" y="58"/>
                </a:lnTo>
                <a:lnTo>
                  <a:pt x="6" y="85"/>
                </a:lnTo>
                <a:lnTo>
                  <a:pt x="84" y="107"/>
                </a:lnTo>
                <a:lnTo>
                  <a:pt x="83" y="103"/>
                </a:lnTo>
                <a:lnTo>
                  <a:pt x="83" y="91"/>
                </a:lnTo>
                <a:lnTo>
                  <a:pt x="83" y="75"/>
                </a:lnTo>
                <a:lnTo>
                  <a:pt x="86" y="56"/>
                </a:lnTo>
                <a:lnTo>
                  <a:pt x="92" y="40"/>
                </a:lnTo>
                <a:lnTo>
                  <a:pt x="103" y="27"/>
                </a:lnTo>
                <a:lnTo>
                  <a:pt x="121" y="19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29" name="Freeform 1332"/>
          <p:cNvSpPr>
            <a:spLocks/>
          </p:cNvSpPr>
          <p:nvPr/>
        </p:nvSpPr>
        <p:spPr bwMode="auto">
          <a:xfrm>
            <a:off x="5588000" y="3286125"/>
            <a:ext cx="111125" cy="26988"/>
          </a:xfrm>
          <a:custGeom>
            <a:avLst/>
            <a:gdLst>
              <a:gd name="T0" fmla="*/ 0 w 629"/>
              <a:gd name="T1" fmla="*/ 2147483647 h 182"/>
              <a:gd name="T2" fmla="*/ 2147483647 w 629"/>
              <a:gd name="T3" fmla="*/ 2147483647 h 182"/>
              <a:gd name="T4" fmla="*/ 2147483647 w 629"/>
              <a:gd name="T5" fmla="*/ 2147483647 h 182"/>
              <a:gd name="T6" fmla="*/ 2147483647 w 629"/>
              <a:gd name="T7" fmla="*/ 0 h 182"/>
              <a:gd name="T8" fmla="*/ 0 w 629"/>
              <a:gd name="T9" fmla="*/ 2147483647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29"/>
              <a:gd name="T16" fmla="*/ 0 h 182"/>
              <a:gd name="T17" fmla="*/ 629 w 629"/>
              <a:gd name="T18" fmla="*/ 182 h 1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29" h="182">
                <a:moveTo>
                  <a:pt x="0" y="40"/>
                </a:moveTo>
                <a:lnTo>
                  <a:pt x="601" y="182"/>
                </a:lnTo>
                <a:lnTo>
                  <a:pt x="629" y="142"/>
                </a:lnTo>
                <a:lnTo>
                  <a:pt x="29" y="0"/>
                </a:lnTo>
                <a:lnTo>
                  <a:pt x="0" y="4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30" name="Freeform 1333"/>
          <p:cNvSpPr>
            <a:spLocks/>
          </p:cNvSpPr>
          <p:nvPr/>
        </p:nvSpPr>
        <p:spPr bwMode="auto">
          <a:xfrm>
            <a:off x="5588000" y="3298825"/>
            <a:ext cx="106363" cy="23813"/>
          </a:xfrm>
          <a:custGeom>
            <a:avLst/>
            <a:gdLst>
              <a:gd name="T0" fmla="*/ 0 w 606"/>
              <a:gd name="T1" fmla="*/ 2147483647 h 170"/>
              <a:gd name="T2" fmla="*/ 2147483647 w 606"/>
              <a:gd name="T3" fmla="*/ 2147483647 h 170"/>
              <a:gd name="T4" fmla="*/ 2147483647 w 606"/>
              <a:gd name="T5" fmla="*/ 2147483647 h 170"/>
              <a:gd name="T6" fmla="*/ 2147483647 w 606"/>
              <a:gd name="T7" fmla="*/ 0 h 170"/>
              <a:gd name="T8" fmla="*/ 0 w 606"/>
              <a:gd name="T9" fmla="*/ 2147483647 h 1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6"/>
              <a:gd name="T16" fmla="*/ 0 h 170"/>
              <a:gd name="T17" fmla="*/ 606 w 606"/>
              <a:gd name="T18" fmla="*/ 170 h 1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31" name="Freeform 1334"/>
          <p:cNvSpPr>
            <a:spLocks/>
          </p:cNvSpPr>
          <p:nvPr/>
        </p:nvSpPr>
        <p:spPr bwMode="auto">
          <a:xfrm>
            <a:off x="5588000" y="3281363"/>
            <a:ext cx="106363" cy="23812"/>
          </a:xfrm>
          <a:custGeom>
            <a:avLst/>
            <a:gdLst>
              <a:gd name="T0" fmla="*/ 0 w 606"/>
              <a:gd name="T1" fmla="*/ 2147483647 h 170"/>
              <a:gd name="T2" fmla="*/ 2147483647 w 606"/>
              <a:gd name="T3" fmla="*/ 2147483647 h 170"/>
              <a:gd name="T4" fmla="*/ 2147483647 w 606"/>
              <a:gd name="T5" fmla="*/ 2147483647 h 170"/>
              <a:gd name="T6" fmla="*/ 2147483647 w 606"/>
              <a:gd name="T7" fmla="*/ 0 h 170"/>
              <a:gd name="T8" fmla="*/ 0 w 606"/>
              <a:gd name="T9" fmla="*/ 2147483647 h 1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6"/>
              <a:gd name="T16" fmla="*/ 0 h 170"/>
              <a:gd name="T17" fmla="*/ 606 w 606"/>
              <a:gd name="T18" fmla="*/ 170 h 1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32" name="AutoShape 1336"/>
          <p:cNvSpPr>
            <a:spLocks noChangeAspect="1" noChangeArrowheads="1" noTextEdit="1"/>
          </p:cNvSpPr>
          <p:nvPr/>
        </p:nvSpPr>
        <p:spPr bwMode="auto">
          <a:xfrm>
            <a:off x="6194425" y="1831975"/>
            <a:ext cx="295275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33" name="Freeform 1337"/>
          <p:cNvSpPr>
            <a:spLocks/>
          </p:cNvSpPr>
          <p:nvPr/>
        </p:nvSpPr>
        <p:spPr bwMode="auto">
          <a:xfrm>
            <a:off x="6196013" y="1831975"/>
            <a:ext cx="293687" cy="293688"/>
          </a:xfrm>
          <a:custGeom>
            <a:avLst/>
            <a:gdLst>
              <a:gd name="T0" fmla="*/ 2147483647 w 1894"/>
              <a:gd name="T1" fmla="*/ 0 h 1904"/>
              <a:gd name="T2" fmla="*/ 2147483647 w 1894"/>
              <a:gd name="T3" fmla="*/ 0 h 1904"/>
              <a:gd name="T4" fmla="*/ 2147483647 w 1894"/>
              <a:gd name="T5" fmla="*/ 2147483647 h 1904"/>
              <a:gd name="T6" fmla="*/ 2147483647 w 1894"/>
              <a:gd name="T7" fmla="*/ 2147483647 h 1904"/>
              <a:gd name="T8" fmla="*/ 2147483647 w 1894"/>
              <a:gd name="T9" fmla="*/ 2147483647 h 1904"/>
              <a:gd name="T10" fmla="*/ 2147483647 w 1894"/>
              <a:gd name="T11" fmla="*/ 2147483647 h 1904"/>
              <a:gd name="T12" fmla="*/ 2147483647 w 1894"/>
              <a:gd name="T13" fmla="*/ 2147483647 h 1904"/>
              <a:gd name="T14" fmla="*/ 2147483647 w 1894"/>
              <a:gd name="T15" fmla="*/ 2147483647 h 1904"/>
              <a:gd name="T16" fmla="*/ 2147483647 w 1894"/>
              <a:gd name="T17" fmla="*/ 2147483647 h 1904"/>
              <a:gd name="T18" fmla="*/ 2147483647 w 1894"/>
              <a:gd name="T19" fmla="*/ 2147483647 h 1904"/>
              <a:gd name="T20" fmla="*/ 2147483647 w 1894"/>
              <a:gd name="T21" fmla="*/ 2147483647 h 1904"/>
              <a:gd name="T22" fmla="*/ 2147483647 w 1894"/>
              <a:gd name="T23" fmla="*/ 2147483647 h 1904"/>
              <a:gd name="T24" fmla="*/ 2147483647 w 1894"/>
              <a:gd name="T25" fmla="*/ 2147483647 h 1904"/>
              <a:gd name="T26" fmla="*/ 2147483647 w 1894"/>
              <a:gd name="T27" fmla="*/ 2147483647 h 1904"/>
              <a:gd name="T28" fmla="*/ 2147483647 w 1894"/>
              <a:gd name="T29" fmla="*/ 2147483647 h 1904"/>
              <a:gd name="T30" fmla="*/ 2147483647 w 1894"/>
              <a:gd name="T31" fmla="*/ 2147483647 h 1904"/>
              <a:gd name="T32" fmla="*/ 2147483647 w 1894"/>
              <a:gd name="T33" fmla="*/ 2147483647 h 1904"/>
              <a:gd name="T34" fmla="*/ 2147483647 w 1894"/>
              <a:gd name="T35" fmla="*/ 2147483647 h 1904"/>
              <a:gd name="T36" fmla="*/ 2147483647 w 1894"/>
              <a:gd name="T37" fmla="*/ 2147483647 h 1904"/>
              <a:gd name="T38" fmla="*/ 2147483647 w 1894"/>
              <a:gd name="T39" fmla="*/ 2147483647 h 1904"/>
              <a:gd name="T40" fmla="*/ 2147483647 w 1894"/>
              <a:gd name="T41" fmla="*/ 2147483647 h 1904"/>
              <a:gd name="T42" fmla="*/ 2147483647 w 1894"/>
              <a:gd name="T43" fmla="*/ 2147483647 h 1904"/>
              <a:gd name="T44" fmla="*/ 2147483647 w 1894"/>
              <a:gd name="T45" fmla="*/ 2147483647 h 1904"/>
              <a:gd name="T46" fmla="*/ 2147483647 w 1894"/>
              <a:gd name="T47" fmla="*/ 2147483647 h 1904"/>
              <a:gd name="T48" fmla="*/ 2147483647 w 1894"/>
              <a:gd name="T49" fmla="*/ 2147483647 h 1904"/>
              <a:gd name="T50" fmla="*/ 2147483647 w 1894"/>
              <a:gd name="T51" fmla="*/ 2147483647 h 1904"/>
              <a:gd name="T52" fmla="*/ 2147483647 w 1894"/>
              <a:gd name="T53" fmla="*/ 2147483647 h 1904"/>
              <a:gd name="T54" fmla="*/ 2147483647 w 1894"/>
              <a:gd name="T55" fmla="*/ 2147483647 h 1904"/>
              <a:gd name="T56" fmla="*/ 2147483647 w 1894"/>
              <a:gd name="T57" fmla="*/ 2147483647 h 1904"/>
              <a:gd name="T58" fmla="*/ 2147483647 w 1894"/>
              <a:gd name="T59" fmla="*/ 2147483647 h 1904"/>
              <a:gd name="T60" fmla="*/ 2147483647 w 1894"/>
              <a:gd name="T61" fmla="*/ 2147483647 h 1904"/>
              <a:gd name="T62" fmla="*/ 2147483647 w 1894"/>
              <a:gd name="T63" fmla="*/ 2147483647 h 1904"/>
              <a:gd name="T64" fmla="*/ 2147483647 w 1894"/>
              <a:gd name="T65" fmla="*/ 2147483647 h 1904"/>
              <a:gd name="T66" fmla="*/ 2147483647 w 1894"/>
              <a:gd name="T67" fmla="*/ 2147483647 h 1904"/>
              <a:gd name="T68" fmla="*/ 2147483647 w 1894"/>
              <a:gd name="T69" fmla="*/ 2147483647 h 1904"/>
              <a:gd name="T70" fmla="*/ 2147483647 w 1894"/>
              <a:gd name="T71" fmla="*/ 2147483647 h 1904"/>
              <a:gd name="T72" fmla="*/ 2147483647 w 1894"/>
              <a:gd name="T73" fmla="*/ 2147483647 h 1904"/>
              <a:gd name="T74" fmla="*/ 2147483647 w 1894"/>
              <a:gd name="T75" fmla="*/ 2147483647 h 1904"/>
              <a:gd name="T76" fmla="*/ 2147483647 w 1894"/>
              <a:gd name="T77" fmla="*/ 2147483647 h 1904"/>
              <a:gd name="T78" fmla="*/ 2147483647 w 1894"/>
              <a:gd name="T79" fmla="*/ 2147483647 h 1904"/>
              <a:gd name="T80" fmla="*/ 0 w 1894"/>
              <a:gd name="T81" fmla="*/ 2147483647 h 1904"/>
              <a:gd name="T82" fmla="*/ 2147483647 w 1894"/>
              <a:gd name="T83" fmla="*/ 2147483647 h 1904"/>
              <a:gd name="T84" fmla="*/ 2147483647 w 1894"/>
              <a:gd name="T85" fmla="*/ 2147483647 h 1904"/>
              <a:gd name="T86" fmla="*/ 2147483647 w 1894"/>
              <a:gd name="T87" fmla="*/ 2147483647 h 1904"/>
              <a:gd name="T88" fmla="*/ 2147483647 w 1894"/>
              <a:gd name="T89" fmla="*/ 2147483647 h 1904"/>
              <a:gd name="T90" fmla="*/ 2147483647 w 1894"/>
              <a:gd name="T91" fmla="*/ 2147483647 h 1904"/>
              <a:gd name="T92" fmla="*/ 2147483647 w 1894"/>
              <a:gd name="T93" fmla="*/ 2147483647 h 1904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894"/>
              <a:gd name="T142" fmla="*/ 0 h 1904"/>
              <a:gd name="T143" fmla="*/ 1894 w 1894"/>
              <a:gd name="T144" fmla="*/ 1904 h 1904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894" h="1904">
                <a:moveTo>
                  <a:pt x="651" y="0"/>
                </a:moveTo>
                <a:lnTo>
                  <a:pt x="653" y="0"/>
                </a:lnTo>
                <a:lnTo>
                  <a:pt x="659" y="0"/>
                </a:lnTo>
                <a:lnTo>
                  <a:pt x="668" y="0"/>
                </a:lnTo>
                <a:lnTo>
                  <a:pt x="682" y="0"/>
                </a:lnTo>
                <a:lnTo>
                  <a:pt x="699" y="1"/>
                </a:lnTo>
                <a:lnTo>
                  <a:pt x="720" y="1"/>
                </a:lnTo>
                <a:lnTo>
                  <a:pt x="742" y="3"/>
                </a:lnTo>
                <a:lnTo>
                  <a:pt x="769" y="4"/>
                </a:lnTo>
                <a:lnTo>
                  <a:pt x="799" y="6"/>
                </a:lnTo>
                <a:lnTo>
                  <a:pt x="831" y="8"/>
                </a:lnTo>
                <a:lnTo>
                  <a:pt x="865" y="10"/>
                </a:lnTo>
                <a:lnTo>
                  <a:pt x="902" y="13"/>
                </a:lnTo>
                <a:lnTo>
                  <a:pt x="941" y="17"/>
                </a:lnTo>
                <a:lnTo>
                  <a:pt x="982" y="21"/>
                </a:lnTo>
                <a:lnTo>
                  <a:pt x="1025" y="26"/>
                </a:lnTo>
                <a:lnTo>
                  <a:pt x="1070" y="32"/>
                </a:lnTo>
                <a:lnTo>
                  <a:pt x="1116" y="38"/>
                </a:lnTo>
                <a:lnTo>
                  <a:pt x="1164" y="46"/>
                </a:lnTo>
                <a:lnTo>
                  <a:pt x="1213" y="55"/>
                </a:lnTo>
                <a:lnTo>
                  <a:pt x="1263" y="63"/>
                </a:lnTo>
                <a:lnTo>
                  <a:pt x="1315" y="73"/>
                </a:lnTo>
                <a:lnTo>
                  <a:pt x="1366" y="85"/>
                </a:lnTo>
                <a:lnTo>
                  <a:pt x="1418" y="97"/>
                </a:lnTo>
                <a:lnTo>
                  <a:pt x="1472" y="111"/>
                </a:lnTo>
                <a:lnTo>
                  <a:pt x="1525" y="125"/>
                </a:lnTo>
                <a:lnTo>
                  <a:pt x="1579" y="141"/>
                </a:lnTo>
                <a:lnTo>
                  <a:pt x="1632" y="159"/>
                </a:lnTo>
                <a:lnTo>
                  <a:pt x="1685" y="177"/>
                </a:lnTo>
                <a:lnTo>
                  <a:pt x="1739" y="197"/>
                </a:lnTo>
                <a:lnTo>
                  <a:pt x="1791" y="218"/>
                </a:lnTo>
                <a:lnTo>
                  <a:pt x="1843" y="241"/>
                </a:lnTo>
                <a:lnTo>
                  <a:pt x="1894" y="266"/>
                </a:lnTo>
                <a:lnTo>
                  <a:pt x="1729" y="1139"/>
                </a:lnTo>
                <a:lnTo>
                  <a:pt x="1733" y="1140"/>
                </a:lnTo>
                <a:lnTo>
                  <a:pt x="1742" y="1146"/>
                </a:lnTo>
                <a:lnTo>
                  <a:pt x="1755" y="1156"/>
                </a:lnTo>
                <a:lnTo>
                  <a:pt x="1768" y="1173"/>
                </a:lnTo>
                <a:lnTo>
                  <a:pt x="1778" y="1199"/>
                </a:lnTo>
                <a:lnTo>
                  <a:pt x="1781" y="1234"/>
                </a:lnTo>
                <a:lnTo>
                  <a:pt x="1777" y="1281"/>
                </a:lnTo>
                <a:lnTo>
                  <a:pt x="1760" y="1341"/>
                </a:lnTo>
                <a:lnTo>
                  <a:pt x="1472" y="1765"/>
                </a:lnTo>
                <a:lnTo>
                  <a:pt x="1432" y="1765"/>
                </a:lnTo>
                <a:lnTo>
                  <a:pt x="1324" y="1904"/>
                </a:lnTo>
                <a:lnTo>
                  <a:pt x="1322" y="1904"/>
                </a:lnTo>
                <a:lnTo>
                  <a:pt x="1315" y="1903"/>
                </a:lnTo>
                <a:lnTo>
                  <a:pt x="1304" y="1902"/>
                </a:lnTo>
                <a:lnTo>
                  <a:pt x="1290" y="1900"/>
                </a:lnTo>
                <a:lnTo>
                  <a:pt x="1270" y="1897"/>
                </a:lnTo>
                <a:lnTo>
                  <a:pt x="1249" y="1894"/>
                </a:lnTo>
                <a:lnTo>
                  <a:pt x="1223" y="1891"/>
                </a:lnTo>
                <a:lnTo>
                  <a:pt x="1194" y="1887"/>
                </a:lnTo>
                <a:lnTo>
                  <a:pt x="1162" y="1881"/>
                </a:lnTo>
                <a:lnTo>
                  <a:pt x="1128" y="1876"/>
                </a:lnTo>
                <a:lnTo>
                  <a:pt x="1091" y="1869"/>
                </a:lnTo>
                <a:lnTo>
                  <a:pt x="1050" y="1862"/>
                </a:lnTo>
                <a:lnTo>
                  <a:pt x="1008" y="1854"/>
                </a:lnTo>
                <a:lnTo>
                  <a:pt x="964" y="1845"/>
                </a:lnTo>
                <a:lnTo>
                  <a:pt x="918" y="1835"/>
                </a:lnTo>
                <a:lnTo>
                  <a:pt x="870" y="1824"/>
                </a:lnTo>
                <a:lnTo>
                  <a:pt x="820" y="1813"/>
                </a:lnTo>
                <a:lnTo>
                  <a:pt x="769" y="1800"/>
                </a:lnTo>
                <a:lnTo>
                  <a:pt x="717" y="1786"/>
                </a:lnTo>
                <a:lnTo>
                  <a:pt x="664" y="1772"/>
                </a:lnTo>
                <a:lnTo>
                  <a:pt x="610" y="1755"/>
                </a:lnTo>
                <a:lnTo>
                  <a:pt x="555" y="1738"/>
                </a:lnTo>
                <a:lnTo>
                  <a:pt x="501" y="1720"/>
                </a:lnTo>
                <a:lnTo>
                  <a:pt x="445" y="1701"/>
                </a:lnTo>
                <a:lnTo>
                  <a:pt x="390" y="1681"/>
                </a:lnTo>
                <a:lnTo>
                  <a:pt x="334" y="1659"/>
                </a:lnTo>
                <a:lnTo>
                  <a:pt x="280" y="1636"/>
                </a:lnTo>
                <a:lnTo>
                  <a:pt x="225" y="1611"/>
                </a:lnTo>
                <a:lnTo>
                  <a:pt x="172" y="1585"/>
                </a:lnTo>
                <a:lnTo>
                  <a:pt x="119" y="1559"/>
                </a:lnTo>
                <a:lnTo>
                  <a:pt x="67" y="1530"/>
                </a:lnTo>
                <a:lnTo>
                  <a:pt x="17" y="1500"/>
                </a:lnTo>
                <a:lnTo>
                  <a:pt x="16" y="1495"/>
                </a:lnTo>
                <a:lnTo>
                  <a:pt x="12" y="1480"/>
                </a:lnTo>
                <a:lnTo>
                  <a:pt x="8" y="1457"/>
                </a:lnTo>
                <a:lnTo>
                  <a:pt x="4" y="1430"/>
                </a:lnTo>
                <a:lnTo>
                  <a:pt x="0" y="1401"/>
                </a:lnTo>
                <a:lnTo>
                  <a:pt x="0" y="1370"/>
                </a:lnTo>
                <a:lnTo>
                  <a:pt x="4" y="1343"/>
                </a:lnTo>
                <a:lnTo>
                  <a:pt x="12" y="1319"/>
                </a:lnTo>
                <a:lnTo>
                  <a:pt x="388" y="965"/>
                </a:lnTo>
                <a:lnTo>
                  <a:pt x="387" y="961"/>
                </a:lnTo>
                <a:lnTo>
                  <a:pt x="386" y="952"/>
                </a:lnTo>
                <a:lnTo>
                  <a:pt x="386" y="936"/>
                </a:lnTo>
                <a:lnTo>
                  <a:pt x="390" y="917"/>
                </a:lnTo>
                <a:lnTo>
                  <a:pt x="397" y="893"/>
                </a:lnTo>
                <a:lnTo>
                  <a:pt x="412" y="868"/>
                </a:lnTo>
                <a:lnTo>
                  <a:pt x="435" y="841"/>
                </a:lnTo>
                <a:lnTo>
                  <a:pt x="468" y="814"/>
                </a:lnTo>
                <a:lnTo>
                  <a:pt x="65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634" name="Freeform 1338"/>
          <p:cNvSpPr>
            <a:spLocks/>
          </p:cNvSpPr>
          <p:nvPr/>
        </p:nvSpPr>
        <p:spPr bwMode="auto">
          <a:xfrm>
            <a:off x="6232525" y="2019300"/>
            <a:ext cx="171450" cy="49213"/>
          </a:xfrm>
          <a:custGeom>
            <a:avLst/>
            <a:gdLst>
              <a:gd name="T0" fmla="*/ 2147483647 w 1106"/>
              <a:gd name="T1" fmla="*/ 0 h 331"/>
              <a:gd name="T2" fmla="*/ 2147483647 w 1106"/>
              <a:gd name="T3" fmla="*/ 2147483647 h 331"/>
              <a:gd name="T4" fmla="*/ 2147483647 w 1106"/>
              <a:gd name="T5" fmla="*/ 2147483647 h 331"/>
              <a:gd name="T6" fmla="*/ 0 w 1106"/>
              <a:gd name="T7" fmla="*/ 2147483647 h 331"/>
              <a:gd name="T8" fmla="*/ 2147483647 w 1106"/>
              <a:gd name="T9" fmla="*/ 0 h 33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06"/>
              <a:gd name="T16" fmla="*/ 0 h 331"/>
              <a:gd name="T17" fmla="*/ 1106 w 1106"/>
              <a:gd name="T18" fmla="*/ 331 h 33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06" h="331">
                <a:moveTo>
                  <a:pt x="40" y="0"/>
                </a:moveTo>
                <a:lnTo>
                  <a:pt x="1106" y="277"/>
                </a:lnTo>
                <a:lnTo>
                  <a:pt x="1071" y="331"/>
                </a:lnTo>
                <a:lnTo>
                  <a:pt x="0" y="36"/>
                </a:lnTo>
                <a:lnTo>
                  <a:pt x="4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35" name="Freeform 1339"/>
          <p:cNvSpPr>
            <a:spLocks/>
          </p:cNvSpPr>
          <p:nvPr/>
        </p:nvSpPr>
        <p:spPr bwMode="auto">
          <a:xfrm>
            <a:off x="6203950" y="2041525"/>
            <a:ext cx="200025" cy="76200"/>
          </a:xfrm>
          <a:custGeom>
            <a:avLst/>
            <a:gdLst>
              <a:gd name="T0" fmla="*/ 2147483647 w 1285"/>
              <a:gd name="T1" fmla="*/ 2147483647 h 505"/>
              <a:gd name="T2" fmla="*/ 2147483647 w 1285"/>
              <a:gd name="T3" fmla="*/ 2147483647 h 505"/>
              <a:gd name="T4" fmla="*/ 2147483647 w 1285"/>
              <a:gd name="T5" fmla="*/ 2147483647 h 505"/>
              <a:gd name="T6" fmla="*/ 2147483647 w 1285"/>
              <a:gd name="T7" fmla="*/ 2147483647 h 505"/>
              <a:gd name="T8" fmla="*/ 2147483647 w 1285"/>
              <a:gd name="T9" fmla="*/ 2147483647 h 505"/>
              <a:gd name="T10" fmla="*/ 2147483647 w 1285"/>
              <a:gd name="T11" fmla="*/ 2147483647 h 505"/>
              <a:gd name="T12" fmla="*/ 2147483647 w 1285"/>
              <a:gd name="T13" fmla="*/ 2147483647 h 505"/>
              <a:gd name="T14" fmla="*/ 2147483647 w 1285"/>
              <a:gd name="T15" fmla="*/ 2147483647 h 505"/>
              <a:gd name="T16" fmla="*/ 2147483647 w 1285"/>
              <a:gd name="T17" fmla="*/ 2147483647 h 505"/>
              <a:gd name="T18" fmla="*/ 2147483647 w 1285"/>
              <a:gd name="T19" fmla="*/ 2147483647 h 505"/>
              <a:gd name="T20" fmla="*/ 2147483647 w 1285"/>
              <a:gd name="T21" fmla="*/ 2147483647 h 505"/>
              <a:gd name="T22" fmla="*/ 2147483647 w 1285"/>
              <a:gd name="T23" fmla="*/ 2147483647 h 505"/>
              <a:gd name="T24" fmla="*/ 2147483647 w 1285"/>
              <a:gd name="T25" fmla="*/ 2147483647 h 505"/>
              <a:gd name="T26" fmla="*/ 2147483647 w 1285"/>
              <a:gd name="T27" fmla="*/ 2147483647 h 505"/>
              <a:gd name="T28" fmla="*/ 2147483647 w 1285"/>
              <a:gd name="T29" fmla="*/ 2147483647 h 505"/>
              <a:gd name="T30" fmla="*/ 2147483647 w 1285"/>
              <a:gd name="T31" fmla="*/ 2147483647 h 505"/>
              <a:gd name="T32" fmla="*/ 2147483647 w 1285"/>
              <a:gd name="T33" fmla="*/ 2147483647 h 505"/>
              <a:gd name="T34" fmla="*/ 2147483647 w 1285"/>
              <a:gd name="T35" fmla="*/ 2147483647 h 505"/>
              <a:gd name="T36" fmla="*/ 0 w 1285"/>
              <a:gd name="T37" fmla="*/ 2147483647 h 505"/>
              <a:gd name="T38" fmla="*/ 2147483647 w 1285"/>
              <a:gd name="T39" fmla="*/ 2147483647 h 505"/>
              <a:gd name="T40" fmla="*/ 2147483647 w 1285"/>
              <a:gd name="T41" fmla="*/ 2147483647 h 505"/>
              <a:gd name="T42" fmla="*/ 2147483647 w 1285"/>
              <a:gd name="T43" fmla="*/ 2147483647 h 505"/>
              <a:gd name="T44" fmla="*/ 2147483647 w 1285"/>
              <a:gd name="T45" fmla="*/ 2147483647 h 505"/>
              <a:gd name="T46" fmla="*/ 2147483647 w 1285"/>
              <a:gd name="T47" fmla="*/ 2147483647 h 505"/>
              <a:gd name="T48" fmla="*/ 2147483647 w 1285"/>
              <a:gd name="T49" fmla="*/ 2147483647 h 505"/>
              <a:gd name="T50" fmla="*/ 2147483647 w 1285"/>
              <a:gd name="T51" fmla="*/ 2147483647 h 505"/>
              <a:gd name="T52" fmla="*/ 2147483647 w 1285"/>
              <a:gd name="T53" fmla="*/ 2147483647 h 505"/>
              <a:gd name="T54" fmla="*/ 2147483647 w 1285"/>
              <a:gd name="T55" fmla="*/ 2147483647 h 505"/>
              <a:gd name="T56" fmla="*/ 2147483647 w 1285"/>
              <a:gd name="T57" fmla="*/ 2147483647 h 505"/>
              <a:gd name="T58" fmla="*/ 2147483647 w 1285"/>
              <a:gd name="T59" fmla="*/ 2147483647 h 505"/>
              <a:gd name="T60" fmla="*/ 2147483647 w 1285"/>
              <a:gd name="T61" fmla="*/ 2147483647 h 505"/>
              <a:gd name="T62" fmla="*/ 2147483647 w 1285"/>
              <a:gd name="T63" fmla="*/ 2147483647 h 505"/>
              <a:gd name="T64" fmla="*/ 2147483647 w 1285"/>
              <a:gd name="T65" fmla="*/ 2147483647 h 505"/>
              <a:gd name="T66" fmla="*/ 2147483647 w 1285"/>
              <a:gd name="T67" fmla="*/ 2147483647 h 505"/>
              <a:gd name="T68" fmla="*/ 2147483647 w 1285"/>
              <a:gd name="T69" fmla="*/ 2147483647 h 505"/>
              <a:gd name="T70" fmla="*/ 2147483647 w 1285"/>
              <a:gd name="T71" fmla="*/ 2147483647 h 505"/>
              <a:gd name="T72" fmla="*/ 2147483647 w 1285"/>
              <a:gd name="T73" fmla="*/ 2147483647 h 505"/>
              <a:gd name="T74" fmla="*/ 2147483647 w 1285"/>
              <a:gd name="T75" fmla="*/ 2147483647 h 505"/>
              <a:gd name="T76" fmla="*/ 2147483647 w 1285"/>
              <a:gd name="T77" fmla="*/ 2147483647 h 505"/>
              <a:gd name="T78" fmla="*/ 2147483647 w 1285"/>
              <a:gd name="T79" fmla="*/ 2147483647 h 50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1285"/>
              <a:gd name="T121" fmla="*/ 0 h 505"/>
              <a:gd name="T122" fmla="*/ 1285 w 1285"/>
              <a:gd name="T123" fmla="*/ 505 h 50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1285" h="505">
                <a:moveTo>
                  <a:pt x="1284" y="391"/>
                </a:moveTo>
                <a:lnTo>
                  <a:pt x="1282" y="391"/>
                </a:lnTo>
                <a:lnTo>
                  <a:pt x="1275" y="390"/>
                </a:lnTo>
                <a:lnTo>
                  <a:pt x="1264" y="389"/>
                </a:lnTo>
                <a:lnTo>
                  <a:pt x="1250" y="387"/>
                </a:lnTo>
                <a:lnTo>
                  <a:pt x="1232" y="385"/>
                </a:lnTo>
                <a:lnTo>
                  <a:pt x="1209" y="382"/>
                </a:lnTo>
                <a:lnTo>
                  <a:pt x="1183" y="378"/>
                </a:lnTo>
                <a:lnTo>
                  <a:pt x="1155" y="374"/>
                </a:lnTo>
                <a:lnTo>
                  <a:pt x="1124" y="369"/>
                </a:lnTo>
                <a:lnTo>
                  <a:pt x="1089" y="362"/>
                </a:lnTo>
                <a:lnTo>
                  <a:pt x="1052" y="355"/>
                </a:lnTo>
                <a:lnTo>
                  <a:pt x="1013" y="349"/>
                </a:lnTo>
                <a:lnTo>
                  <a:pt x="971" y="340"/>
                </a:lnTo>
                <a:lnTo>
                  <a:pt x="926" y="332"/>
                </a:lnTo>
                <a:lnTo>
                  <a:pt x="881" y="322"/>
                </a:lnTo>
                <a:lnTo>
                  <a:pt x="834" y="311"/>
                </a:lnTo>
                <a:lnTo>
                  <a:pt x="785" y="299"/>
                </a:lnTo>
                <a:lnTo>
                  <a:pt x="735" y="287"/>
                </a:lnTo>
                <a:lnTo>
                  <a:pt x="684" y="273"/>
                </a:lnTo>
                <a:lnTo>
                  <a:pt x="632" y="259"/>
                </a:lnTo>
                <a:lnTo>
                  <a:pt x="579" y="244"/>
                </a:lnTo>
                <a:lnTo>
                  <a:pt x="526" y="228"/>
                </a:lnTo>
                <a:lnTo>
                  <a:pt x="472" y="209"/>
                </a:lnTo>
                <a:lnTo>
                  <a:pt x="419" y="191"/>
                </a:lnTo>
                <a:lnTo>
                  <a:pt x="364" y="171"/>
                </a:lnTo>
                <a:lnTo>
                  <a:pt x="311" y="150"/>
                </a:lnTo>
                <a:lnTo>
                  <a:pt x="259" y="128"/>
                </a:lnTo>
                <a:lnTo>
                  <a:pt x="206" y="105"/>
                </a:lnTo>
                <a:lnTo>
                  <a:pt x="155" y="81"/>
                </a:lnTo>
                <a:lnTo>
                  <a:pt x="104" y="55"/>
                </a:lnTo>
                <a:lnTo>
                  <a:pt x="55" y="28"/>
                </a:lnTo>
                <a:lnTo>
                  <a:pt x="7" y="0"/>
                </a:lnTo>
                <a:lnTo>
                  <a:pt x="6" y="4"/>
                </a:lnTo>
                <a:lnTo>
                  <a:pt x="4" y="15"/>
                </a:lnTo>
                <a:lnTo>
                  <a:pt x="2" y="32"/>
                </a:lnTo>
                <a:lnTo>
                  <a:pt x="0" y="53"/>
                </a:lnTo>
                <a:lnTo>
                  <a:pt x="0" y="76"/>
                </a:lnTo>
                <a:lnTo>
                  <a:pt x="2" y="98"/>
                </a:lnTo>
                <a:lnTo>
                  <a:pt x="8" y="120"/>
                </a:lnTo>
                <a:lnTo>
                  <a:pt x="18" y="137"/>
                </a:lnTo>
                <a:lnTo>
                  <a:pt x="19" y="139"/>
                </a:lnTo>
                <a:lnTo>
                  <a:pt x="22" y="141"/>
                </a:lnTo>
                <a:lnTo>
                  <a:pt x="28" y="144"/>
                </a:lnTo>
                <a:lnTo>
                  <a:pt x="37" y="148"/>
                </a:lnTo>
                <a:lnTo>
                  <a:pt x="47" y="155"/>
                </a:lnTo>
                <a:lnTo>
                  <a:pt x="59" y="162"/>
                </a:lnTo>
                <a:lnTo>
                  <a:pt x="75" y="170"/>
                </a:lnTo>
                <a:lnTo>
                  <a:pt x="92" y="180"/>
                </a:lnTo>
                <a:lnTo>
                  <a:pt x="112" y="190"/>
                </a:lnTo>
                <a:lnTo>
                  <a:pt x="134" y="200"/>
                </a:lnTo>
                <a:lnTo>
                  <a:pt x="159" y="212"/>
                </a:lnTo>
                <a:lnTo>
                  <a:pt x="186" y="225"/>
                </a:lnTo>
                <a:lnTo>
                  <a:pt x="215" y="238"/>
                </a:lnTo>
                <a:lnTo>
                  <a:pt x="247" y="252"/>
                </a:lnTo>
                <a:lnTo>
                  <a:pt x="281" y="267"/>
                </a:lnTo>
                <a:lnTo>
                  <a:pt x="318" y="281"/>
                </a:lnTo>
                <a:lnTo>
                  <a:pt x="358" y="296"/>
                </a:lnTo>
                <a:lnTo>
                  <a:pt x="399" y="311"/>
                </a:lnTo>
                <a:lnTo>
                  <a:pt x="443" y="326"/>
                </a:lnTo>
                <a:lnTo>
                  <a:pt x="491" y="341"/>
                </a:lnTo>
                <a:lnTo>
                  <a:pt x="540" y="357"/>
                </a:lnTo>
                <a:lnTo>
                  <a:pt x="592" y="372"/>
                </a:lnTo>
                <a:lnTo>
                  <a:pt x="647" y="387"/>
                </a:lnTo>
                <a:lnTo>
                  <a:pt x="703" y="402"/>
                </a:lnTo>
                <a:lnTo>
                  <a:pt x="764" y="416"/>
                </a:lnTo>
                <a:lnTo>
                  <a:pt x="826" y="431"/>
                </a:lnTo>
                <a:lnTo>
                  <a:pt x="890" y="444"/>
                </a:lnTo>
                <a:lnTo>
                  <a:pt x="958" y="459"/>
                </a:lnTo>
                <a:lnTo>
                  <a:pt x="1028" y="472"/>
                </a:lnTo>
                <a:lnTo>
                  <a:pt x="1101" y="483"/>
                </a:lnTo>
                <a:lnTo>
                  <a:pt x="1177" y="494"/>
                </a:lnTo>
                <a:lnTo>
                  <a:pt x="1255" y="505"/>
                </a:lnTo>
                <a:lnTo>
                  <a:pt x="1256" y="503"/>
                </a:lnTo>
                <a:lnTo>
                  <a:pt x="1260" y="497"/>
                </a:lnTo>
                <a:lnTo>
                  <a:pt x="1265" y="487"/>
                </a:lnTo>
                <a:lnTo>
                  <a:pt x="1272" y="473"/>
                </a:lnTo>
                <a:lnTo>
                  <a:pt x="1278" y="456"/>
                </a:lnTo>
                <a:lnTo>
                  <a:pt x="1282" y="437"/>
                </a:lnTo>
                <a:lnTo>
                  <a:pt x="1285" y="415"/>
                </a:lnTo>
                <a:lnTo>
                  <a:pt x="1284" y="391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36" name="AutoShape 1340"/>
          <p:cNvSpPr>
            <a:spLocks noChangeAspect="1" noChangeArrowheads="1" noTextEdit="1"/>
          </p:cNvSpPr>
          <p:nvPr/>
        </p:nvSpPr>
        <p:spPr bwMode="auto">
          <a:xfrm>
            <a:off x="6143625" y="1728788"/>
            <a:ext cx="322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37" name="Freeform 1341"/>
          <p:cNvSpPr>
            <a:spLocks/>
          </p:cNvSpPr>
          <p:nvPr/>
        </p:nvSpPr>
        <p:spPr bwMode="auto">
          <a:xfrm>
            <a:off x="6210300" y="1751013"/>
            <a:ext cx="46038" cy="57150"/>
          </a:xfrm>
          <a:custGeom>
            <a:avLst/>
            <a:gdLst>
              <a:gd name="T0" fmla="*/ 2147483647 w 179"/>
              <a:gd name="T1" fmla="*/ 2147483647 h 216"/>
              <a:gd name="T2" fmla="*/ 2147483647 w 179"/>
              <a:gd name="T3" fmla="*/ 2147483647 h 216"/>
              <a:gd name="T4" fmla="*/ 2147483647 w 179"/>
              <a:gd name="T5" fmla="*/ 2147483647 h 216"/>
              <a:gd name="T6" fmla="*/ 2147483647 w 179"/>
              <a:gd name="T7" fmla="*/ 2147483647 h 216"/>
              <a:gd name="T8" fmla="*/ 2147483647 w 179"/>
              <a:gd name="T9" fmla="*/ 2147483647 h 216"/>
              <a:gd name="T10" fmla="*/ 2147483647 w 179"/>
              <a:gd name="T11" fmla="*/ 2147483647 h 216"/>
              <a:gd name="T12" fmla="*/ 2147483647 w 179"/>
              <a:gd name="T13" fmla="*/ 2147483647 h 216"/>
              <a:gd name="T14" fmla="*/ 2147483647 w 179"/>
              <a:gd name="T15" fmla="*/ 2147483647 h 216"/>
              <a:gd name="T16" fmla="*/ 0 w 179"/>
              <a:gd name="T17" fmla="*/ 2147483647 h 216"/>
              <a:gd name="T18" fmla="*/ 2147483647 w 179"/>
              <a:gd name="T19" fmla="*/ 2147483647 h 216"/>
              <a:gd name="T20" fmla="*/ 2147483647 w 179"/>
              <a:gd name="T21" fmla="*/ 2147483647 h 216"/>
              <a:gd name="T22" fmla="*/ 2147483647 w 179"/>
              <a:gd name="T23" fmla="*/ 2147483647 h 216"/>
              <a:gd name="T24" fmla="*/ 2147483647 w 179"/>
              <a:gd name="T25" fmla="*/ 2147483647 h 216"/>
              <a:gd name="T26" fmla="*/ 2147483647 w 179"/>
              <a:gd name="T27" fmla="*/ 2147483647 h 216"/>
              <a:gd name="T28" fmla="*/ 2147483647 w 179"/>
              <a:gd name="T29" fmla="*/ 2147483647 h 216"/>
              <a:gd name="T30" fmla="*/ 2147483647 w 179"/>
              <a:gd name="T31" fmla="*/ 2147483647 h 216"/>
              <a:gd name="T32" fmla="*/ 2147483647 w 179"/>
              <a:gd name="T33" fmla="*/ 2147483647 h 216"/>
              <a:gd name="T34" fmla="*/ 2147483647 w 179"/>
              <a:gd name="T35" fmla="*/ 2147483647 h 216"/>
              <a:gd name="T36" fmla="*/ 2147483647 w 179"/>
              <a:gd name="T37" fmla="*/ 2147483647 h 216"/>
              <a:gd name="T38" fmla="*/ 2147483647 w 179"/>
              <a:gd name="T39" fmla="*/ 2147483647 h 216"/>
              <a:gd name="T40" fmla="*/ 2147483647 w 179"/>
              <a:gd name="T41" fmla="*/ 2147483647 h 216"/>
              <a:gd name="T42" fmla="*/ 2147483647 w 179"/>
              <a:gd name="T43" fmla="*/ 2147483647 h 216"/>
              <a:gd name="T44" fmla="*/ 2147483647 w 179"/>
              <a:gd name="T45" fmla="*/ 2147483647 h 216"/>
              <a:gd name="T46" fmla="*/ 2147483647 w 179"/>
              <a:gd name="T47" fmla="*/ 2147483647 h 216"/>
              <a:gd name="T48" fmla="*/ 2147483647 w 179"/>
              <a:gd name="T49" fmla="*/ 2147483647 h 216"/>
              <a:gd name="T50" fmla="*/ 2147483647 w 179"/>
              <a:gd name="T51" fmla="*/ 2147483647 h 216"/>
              <a:gd name="T52" fmla="*/ 2147483647 w 179"/>
              <a:gd name="T53" fmla="*/ 2147483647 h 216"/>
              <a:gd name="T54" fmla="*/ 2147483647 w 179"/>
              <a:gd name="T55" fmla="*/ 2147483647 h 216"/>
              <a:gd name="T56" fmla="*/ 2147483647 w 179"/>
              <a:gd name="T57" fmla="*/ 2147483647 h 216"/>
              <a:gd name="T58" fmla="*/ 2147483647 w 179"/>
              <a:gd name="T59" fmla="*/ 2147483647 h 216"/>
              <a:gd name="T60" fmla="*/ 2147483647 w 179"/>
              <a:gd name="T61" fmla="*/ 2147483647 h 216"/>
              <a:gd name="T62" fmla="*/ 2147483647 w 179"/>
              <a:gd name="T63" fmla="*/ 2147483647 h 216"/>
              <a:gd name="T64" fmla="*/ 2147483647 w 179"/>
              <a:gd name="T65" fmla="*/ 2147483647 h 216"/>
              <a:gd name="T66" fmla="*/ 2147483647 w 179"/>
              <a:gd name="T67" fmla="*/ 2147483647 h 216"/>
              <a:gd name="T68" fmla="*/ 2147483647 w 179"/>
              <a:gd name="T69" fmla="*/ 2147483647 h 216"/>
              <a:gd name="T70" fmla="*/ 2147483647 w 179"/>
              <a:gd name="T71" fmla="*/ 2147483647 h 216"/>
              <a:gd name="T72" fmla="*/ 2147483647 w 179"/>
              <a:gd name="T73" fmla="*/ 2147483647 h 216"/>
              <a:gd name="T74" fmla="*/ 2147483647 w 179"/>
              <a:gd name="T75" fmla="*/ 2147483647 h 216"/>
              <a:gd name="T76" fmla="*/ 2147483647 w 179"/>
              <a:gd name="T77" fmla="*/ 2147483647 h 216"/>
              <a:gd name="T78" fmla="*/ 2147483647 w 179"/>
              <a:gd name="T79" fmla="*/ 2147483647 h 216"/>
              <a:gd name="T80" fmla="*/ 2147483647 w 179"/>
              <a:gd name="T81" fmla="*/ 2147483647 h 216"/>
              <a:gd name="T82" fmla="*/ 2147483647 w 179"/>
              <a:gd name="T83" fmla="*/ 2147483647 h 216"/>
              <a:gd name="T84" fmla="*/ 2147483647 w 179"/>
              <a:gd name="T85" fmla="*/ 0 h 216"/>
              <a:gd name="T86" fmla="*/ 2147483647 w 179"/>
              <a:gd name="T87" fmla="*/ 2147483647 h 216"/>
              <a:gd name="T88" fmla="*/ 2147483647 w 179"/>
              <a:gd name="T89" fmla="*/ 2147483647 h 216"/>
              <a:gd name="T90" fmla="*/ 2147483647 w 179"/>
              <a:gd name="T91" fmla="*/ 2147483647 h 216"/>
              <a:gd name="T92" fmla="*/ 2147483647 w 179"/>
              <a:gd name="T93" fmla="*/ 2147483647 h 216"/>
              <a:gd name="T94" fmla="*/ 2147483647 w 179"/>
              <a:gd name="T95" fmla="*/ 2147483647 h 216"/>
              <a:gd name="T96" fmla="*/ 2147483647 w 179"/>
              <a:gd name="T97" fmla="*/ 2147483647 h 21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79"/>
              <a:gd name="T148" fmla="*/ 0 h 216"/>
              <a:gd name="T149" fmla="*/ 179 w 179"/>
              <a:gd name="T150" fmla="*/ 216 h 21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79" h="216">
                <a:moveTo>
                  <a:pt x="63" y="28"/>
                </a:moveTo>
                <a:lnTo>
                  <a:pt x="49" y="37"/>
                </a:lnTo>
                <a:lnTo>
                  <a:pt x="38" y="47"/>
                </a:lnTo>
                <a:lnTo>
                  <a:pt x="27" y="59"/>
                </a:lnTo>
                <a:lnTo>
                  <a:pt x="18" y="72"/>
                </a:lnTo>
                <a:lnTo>
                  <a:pt x="10" y="86"/>
                </a:lnTo>
                <a:lnTo>
                  <a:pt x="5" y="101"/>
                </a:lnTo>
                <a:lnTo>
                  <a:pt x="2" y="117"/>
                </a:lnTo>
                <a:lnTo>
                  <a:pt x="0" y="133"/>
                </a:lnTo>
                <a:lnTo>
                  <a:pt x="2" y="155"/>
                </a:lnTo>
                <a:lnTo>
                  <a:pt x="10" y="173"/>
                </a:lnTo>
                <a:lnTo>
                  <a:pt x="23" y="190"/>
                </a:lnTo>
                <a:lnTo>
                  <a:pt x="40" y="201"/>
                </a:lnTo>
                <a:lnTo>
                  <a:pt x="59" y="211"/>
                </a:lnTo>
                <a:lnTo>
                  <a:pt x="79" y="215"/>
                </a:lnTo>
                <a:lnTo>
                  <a:pt x="100" y="216"/>
                </a:lnTo>
                <a:lnTo>
                  <a:pt x="120" y="213"/>
                </a:lnTo>
                <a:lnTo>
                  <a:pt x="124" y="213"/>
                </a:lnTo>
                <a:lnTo>
                  <a:pt x="128" y="211"/>
                </a:lnTo>
                <a:lnTo>
                  <a:pt x="131" y="208"/>
                </a:lnTo>
                <a:lnTo>
                  <a:pt x="132" y="203"/>
                </a:lnTo>
                <a:lnTo>
                  <a:pt x="130" y="198"/>
                </a:lnTo>
                <a:lnTo>
                  <a:pt x="126" y="194"/>
                </a:lnTo>
                <a:lnTo>
                  <a:pt x="121" y="190"/>
                </a:lnTo>
                <a:lnTo>
                  <a:pt x="116" y="187"/>
                </a:lnTo>
                <a:lnTo>
                  <a:pt x="105" y="184"/>
                </a:lnTo>
                <a:lnTo>
                  <a:pt x="95" y="182"/>
                </a:lnTo>
                <a:lnTo>
                  <a:pt x="84" y="180"/>
                </a:lnTo>
                <a:lnTo>
                  <a:pt x="75" y="178"/>
                </a:lnTo>
                <a:lnTo>
                  <a:pt x="65" y="175"/>
                </a:lnTo>
                <a:lnTo>
                  <a:pt x="56" y="170"/>
                </a:lnTo>
                <a:lnTo>
                  <a:pt x="47" y="165"/>
                </a:lnTo>
                <a:lnTo>
                  <a:pt x="39" y="156"/>
                </a:lnTo>
                <a:lnTo>
                  <a:pt x="36" y="120"/>
                </a:lnTo>
                <a:lnTo>
                  <a:pt x="44" y="90"/>
                </a:lnTo>
                <a:lnTo>
                  <a:pt x="61" y="67"/>
                </a:lnTo>
                <a:lnTo>
                  <a:pt x="84" y="47"/>
                </a:lnTo>
                <a:lnTo>
                  <a:pt x="109" y="32"/>
                </a:lnTo>
                <a:lnTo>
                  <a:pt x="136" y="21"/>
                </a:lnTo>
                <a:lnTo>
                  <a:pt x="160" y="12"/>
                </a:lnTo>
                <a:lnTo>
                  <a:pt x="179" y="5"/>
                </a:lnTo>
                <a:lnTo>
                  <a:pt x="167" y="1"/>
                </a:lnTo>
                <a:lnTo>
                  <a:pt x="154" y="0"/>
                </a:lnTo>
                <a:lnTo>
                  <a:pt x="140" y="2"/>
                </a:lnTo>
                <a:lnTo>
                  <a:pt x="124" y="5"/>
                </a:lnTo>
                <a:lnTo>
                  <a:pt x="108" y="10"/>
                </a:lnTo>
                <a:lnTo>
                  <a:pt x="92" y="15"/>
                </a:lnTo>
                <a:lnTo>
                  <a:pt x="77" y="22"/>
                </a:lnTo>
                <a:lnTo>
                  <a:pt x="63" y="2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638" name="Freeform 1342"/>
          <p:cNvSpPr>
            <a:spLocks/>
          </p:cNvSpPr>
          <p:nvPr/>
        </p:nvSpPr>
        <p:spPr bwMode="auto">
          <a:xfrm>
            <a:off x="6288088" y="1749425"/>
            <a:ext cx="28575" cy="44450"/>
          </a:xfrm>
          <a:custGeom>
            <a:avLst/>
            <a:gdLst>
              <a:gd name="T0" fmla="*/ 2147483647 w 114"/>
              <a:gd name="T1" fmla="*/ 2147483647 h 168"/>
              <a:gd name="T2" fmla="*/ 2147483647 w 114"/>
              <a:gd name="T3" fmla="*/ 2147483647 h 168"/>
              <a:gd name="T4" fmla="*/ 2147483647 w 114"/>
              <a:gd name="T5" fmla="*/ 2147483647 h 168"/>
              <a:gd name="T6" fmla="*/ 2147483647 w 114"/>
              <a:gd name="T7" fmla="*/ 2147483647 h 168"/>
              <a:gd name="T8" fmla="*/ 2147483647 w 114"/>
              <a:gd name="T9" fmla="*/ 2147483647 h 168"/>
              <a:gd name="T10" fmla="*/ 2147483647 w 114"/>
              <a:gd name="T11" fmla="*/ 2147483647 h 168"/>
              <a:gd name="T12" fmla="*/ 2147483647 w 114"/>
              <a:gd name="T13" fmla="*/ 2147483647 h 168"/>
              <a:gd name="T14" fmla="*/ 2147483647 w 114"/>
              <a:gd name="T15" fmla="*/ 2147483647 h 168"/>
              <a:gd name="T16" fmla="*/ 2147483647 w 114"/>
              <a:gd name="T17" fmla="*/ 2147483647 h 168"/>
              <a:gd name="T18" fmla="*/ 2147483647 w 114"/>
              <a:gd name="T19" fmla="*/ 2147483647 h 168"/>
              <a:gd name="T20" fmla="*/ 2147483647 w 114"/>
              <a:gd name="T21" fmla="*/ 2147483647 h 168"/>
              <a:gd name="T22" fmla="*/ 2147483647 w 114"/>
              <a:gd name="T23" fmla="*/ 2147483647 h 168"/>
              <a:gd name="T24" fmla="*/ 2147483647 w 114"/>
              <a:gd name="T25" fmla="*/ 2147483647 h 168"/>
              <a:gd name="T26" fmla="*/ 2147483647 w 114"/>
              <a:gd name="T27" fmla="*/ 2147483647 h 168"/>
              <a:gd name="T28" fmla="*/ 2147483647 w 114"/>
              <a:gd name="T29" fmla="*/ 2147483647 h 168"/>
              <a:gd name="T30" fmla="*/ 2147483647 w 114"/>
              <a:gd name="T31" fmla="*/ 2147483647 h 168"/>
              <a:gd name="T32" fmla="*/ 2147483647 w 114"/>
              <a:gd name="T33" fmla="*/ 2147483647 h 168"/>
              <a:gd name="T34" fmla="*/ 2147483647 w 114"/>
              <a:gd name="T35" fmla="*/ 2147483647 h 168"/>
              <a:gd name="T36" fmla="*/ 2147483647 w 114"/>
              <a:gd name="T37" fmla="*/ 2147483647 h 168"/>
              <a:gd name="T38" fmla="*/ 2147483647 w 114"/>
              <a:gd name="T39" fmla="*/ 2147483647 h 168"/>
              <a:gd name="T40" fmla="*/ 2147483647 w 114"/>
              <a:gd name="T41" fmla="*/ 2147483647 h 168"/>
              <a:gd name="T42" fmla="*/ 2147483647 w 114"/>
              <a:gd name="T43" fmla="*/ 2147483647 h 168"/>
              <a:gd name="T44" fmla="*/ 2147483647 w 114"/>
              <a:gd name="T45" fmla="*/ 2147483647 h 168"/>
              <a:gd name="T46" fmla="*/ 2147483647 w 114"/>
              <a:gd name="T47" fmla="*/ 2147483647 h 168"/>
              <a:gd name="T48" fmla="*/ 2147483647 w 114"/>
              <a:gd name="T49" fmla="*/ 2147483647 h 168"/>
              <a:gd name="T50" fmla="*/ 2147483647 w 114"/>
              <a:gd name="T51" fmla="*/ 2147483647 h 168"/>
              <a:gd name="T52" fmla="*/ 2147483647 w 114"/>
              <a:gd name="T53" fmla="*/ 2147483647 h 168"/>
              <a:gd name="T54" fmla="*/ 2147483647 w 114"/>
              <a:gd name="T55" fmla="*/ 2147483647 h 168"/>
              <a:gd name="T56" fmla="*/ 2147483647 w 114"/>
              <a:gd name="T57" fmla="*/ 2147483647 h 168"/>
              <a:gd name="T58" fmla="*/ 2147483647 w 114"/>
              <a:gd name="T59" fmla="*/ 2147483647 h 168"/>
              <a:gd name="T60" fmla="*/ 2147483647 w 114"/>
              <a:gd name="T61" fmla="*/ 0 h 168"/>
              <a:gd name="T62" fmla="*/ 2147483647 w 114"/>
              <a:gd name="T63" fmla="*/ 0 h 168"/>
              <a:gd name="T64" fmla="*/ 0 w 114"/>
              <a:gd name="T65" fmla="*/ 2147483647 h 168"/>
              <a:gd name="T66" fmla="*/ 2147483647 w 114"/>
              <a:gd name="T67" fmla="*/ 2147483647 h 168"/>
              <a:gd name="T68" fmla="*/ 2147483647 w 114"/>
              <a:gd name="T69" fmla="*/ 2147483647 h 168"/>
              <a:gd name="T70" fmla="*/ 2147483647 w 114"/>
              <a:gd name="T71" fmla="*/ 2147483647 h 168"/>
              <a:gd name="T72" fmla="*/ 2147483647 w 114"/>
              <a:gd name="T73" fmla="*/ 2147483647 h 168"/>
              <a:gd name="T74" fmla="*/ 2147483647 w 114"/>
              <a:gd name="T75" fmla="*/ 2147483647 h 168"/>
              <a:gd name="T76" fmla="*/ 2147483647 w 114"/>
              <a:gd name="T77" fmla="*/ 2147483647 h 168"/>
              <a:gd name="T78" fmla="*/ 2147483647 w 114"/>
              <a:gd name="T79" fmla="*/ 2147483647 h 168"/>
              <a:gd name="T80" fmla="*/ 2147483647 w 114"/>
              <a:gd name="T81" fmla="*/ 2147483647 h 1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14"/>
              <a:gd name="T124" fmla="*/ 0 h 168"/>
              <a:gd name="T125" fmla="*/ 114 w 114"/>
              <a:gd name="T126" fmla="*/ 168 h 16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14" h="168">
                <a:moveTo>
                  <a:pt x="96" y="55"/>
                </a:moveTo>
                <a:lnTo>
                  <a:pt x="101" y="72"/>
                </a:lnTo>
                <a:lnTo>
                  <a:pt x="100" y="88"/>
                </a:lnTo>
                <a:lnTo>
                  <a:pt x="92" y="101"/>
                </a:lnTo>
                <a:lnTo>
                  <a:pt x="82" y="112"/>
                </a:lnTo>
                <a:lnTo>
                  <a:pt x="69" y="123"/>
                </a:lnTo>
                <a:lnTo>
                  <a:pt x="54" y="134"/>
                </a:lnTo>
                <a:lnTo>
                  <a:pt x="40" y="143"/>
                </a:lnTo>
                <a:lnTo>
                  <a:pt x="27" y="153"/>
                </a:lnTo>
                <a:lnTo>
                  <a:pt x="25" y="156"/>
                </a:lnTo>
                <a:lnTo>
                  <a:pt x="24" y="158"/>
                </a:lnTo>
                <a:lnTo>
                  <a:pt x="24" y="162"/>
                </a:lnTo>
                <a:lnTo>
                  <a:pt x="25" y="165"/>
                </a:lnTo>
                <a:lnTo>
                  <a:pt x="28" y="167"/>
                </a:lnTo>
                <a:lnTo>
                  <a:pt x="31" y="168"/>
                </a:lnTo>
                <a:lnTo>
                  <a:pt x="33" y="168"/>
                </a:lnTo>
                <a:lnTo>
                  <a:pt x="37" y="167"/>
                </a:lnTo>
                <a:lnTo>
                  <a:pt x="53" y="157"/>
                </a:lnTo>
                <a:lnTo>
                  <a:pt x="69" y="147"/>
                </a:lnTo>
                <a:lnTo>
                  <a:pt x="84" y="135"/>
                </a:lnTo>
                <a:lnTo>
                  <a:pt x="97" y="121"/>
                </a:lnTo>
                <a:lnTo>
                  <a:pt x="107" y="106"/>
                </a:lnTo>
                <a:lnTo>
                  <a:pt x="113" y="89"/>
                </a:lnTo>
                <a:lnTo>
                  <a:pt x="114" y="71"/>
                </a:lnTo>
                <a:lnTo>
                  <a:pt x="110" y="51"/>
                </a:lnTo>
                <a:lnTo>
                  <a:pt x="101" y="36"/>
                </a:lnTo>
                <a:lnTo>
                  <a:pt x="87" y="24"/>
                </a:lnTo>
                <a:lnTo>
                  <a:pt x="70" y="14"/>
                </a:lnTo>
                <a:lnTo>
                  <a:pt x="51" y="7"/>
                </a:lnTo>
                <a:lnTo>
                  <a:pt x="32" y="2"/>
                </a:lnTo>
                <a:lnTo>
                  <a:pt x="17" y="0"/>
                </a:lnTo>
                <a:lnTo>
                  <a:pt x="5" y="0"/>
                </a:lnTo>
                <a:lnTo>
                  <a:pt x="0" y="3"/>
                </a:lnTo>
                <a:lnTo>
                  <a:pt x="12" y="9"/>
                </a:lnTo>
                <a:lnTo>
                  <a:pt x="26" y="13"/>
                </a:lnTo>
                <a:lnTo>
                  <a:pt x="41" y="17"/>
                </a:lnTo>
                <a:lnTo>
                  <a:pt x="54" y="22"/>
                </a:lnTo>
                <a:lnTo>
                  <a:pt x="68" y="27"/>
                </a:lnTo>
                <a:lnTo>
                  <a:pt x="80" y="34"/>
                </a:lnTo>
                <a:lnTo>
                  <a:pt x="89" y="43"/>
                </a:lnTo>
                <a:lnTo>
                  <a:pt x="96" y="55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39" name="Freeform 1343"/>
          <p:cNvSpPr>
            <a:spLocks/>
          </p:cNvSpPr>
          <p:nvPr/>
        </p:nvSpPr>
        <p:spPr bwMode="auto">
          <a:xfrm>
            <a:off x="6181725" y="1739900"/>
            <a:ext cx="74613" cy="92075"/>
          </a:xfrm>
          <a:custGeom>
            <a:avLst/>
            <a:gdLst>
              <a:gd name="T0" fmla="*/ 2147483647 w 289"/>
              <a:gd name="T1" fmla="*/ 2147483647 h 351"/>
              <a:gd name="T2" fmla="*/ 2147483647 w 289"/>
              <a:gd name="T3" fmla="*/ 2147483647 h 351"/>
              <a:gd name="T4" fmla="*/ 2147483647 w 289"/>
              <a:gd name="T5" fmla="*/ 2147483647 h 351"/>
              <a:gd name="T6" fmla="*/ 0 w 289"/>
              <a:gd name="T7" fmla="*/ 2147483647 h 351"/>
              <a:gd name="T8" fmla="*/ 2147483647 w 289"/>
              <a:gd name="T9" fmla="*/ 2147483647 h 351"/>
              <a:gd name="T10" fmla="*/ 2147483647 w 289"/>
              <a:gd name="T11" fmla="*/ 2147483647 h 351"/>
              <a:gd name="T12" fmla="*/ 2147483647 w 289"/>
              <a:gd name="T13" fmla="*/ 2147483647 h 351"/>
              <a:gd name="T14" fmla="*/ 2147483647 w 289"/>
              <a:gd name="T15" fmla="*/ 2147483647 h 351"/>
              <a:gd name="T16" fmla="*/ 2147483647 w 289"/>
              <a:gd name="T17" fmla="*/ 2147483647 h 351"/>
              <a:gd name="T18" fmla="*/ 2147483647 w 289"/>
              <a:gd name="T19" fmla="*/ 2147483647 h 351"/>
              <a:gd name="T20" fmla="*/ 2147483647 w 289"/>
              <a:gd name="T21" fmla="*/ 2147483647 h 351"/>
              <a:gd name="T22" fmla="*/ 2147483647 w 289"/>
              <a:gd name="T23" fmla="*/ 2147483647 h 351"/>
              <a:gd name="T24" fmla="*/ 2147483647 w 289"/>
              <a:gd name="T25" fmla="*/ 2147483647 h 351"/>
              <a:gd name="T26" fmla="*/ 2147483647 w 289"/>
              <a:gd name="T27" fmla="*/ 2147483647 h 351"/>
              <a:gd name="T28" fmla="*/ 2147483647 w 289"/>
              <a:gd name="T29" fmla="*/ 2147483647 h 351"/>
              <a:gd name="T30" fmla="*/ 2147483647 w 289"/>
              <a:gd name="T31" fmla="*/ 2147483647 h 351"/>
              <a:gd name="T32" fmla="*/ 2147483647 w 289"/>
              <a:gd name="T33" fmla="*/ 2147483647 h 351"/>
              <a:gd name="T34" fmla="*/ 2147483647 w 289"/>
              <a:gd name="T35" fmla="*/ 2147483647 h 351"/>
              <a:gd name="T36" fmla="*/ 2147483647 w 289"/>
              <a:gd name="T37" fmla="*/ 2147483647 h 351"/>
              <a:gd name="T38" fmla="*/ 2147483647 w 289"/>
              <a:gd name="T39" fmla="*/ 2147483647 h 351"/>
              <a:gd name="T40" fmla="*/ 2147483647 w 289"/>
              <a:gd name="T41" fmla="*/ 2147483647 h 351"/>
              <a:gd name="T42" fmla="*/ 2147483647 w 289"/>
              <a:gd name="T43" fmla="*/ 2147483647 h 351"/>
              <a:gd name="T44" fmla="*/ 2147483647 w 289"/>
              <a:gd name="T45" fmla="*/ 2147483647 h 351"/>
              <a:gd name="T46" fmla="*/ 2147483647 w 289"/>
              <a:gd name="T47" fmla="*/ 2147483647 h 351"/>
              <a:gd name="T48" fmla="*/ 2147483647 w 289"/>
              <a:gd name="T49" fmla="*/ 2147483647 h 351"/>
              <a:gd name="T50" fmla="*/ 2147483647 w 289"/>
              <a:gd name="T51" fmla="*/ 2147483647 h 351"/>
              <a:gd name="T52" fmla="*/ 2147483647 w 289"/>
              <a:gd name="T53" fmla="*/ 2147483647 h 351"/>
              <a:gd name="T54" fmla="*/ 2147483647 w 289"/>
              <a:gd name="T55" fmla="*/ 2147483647 h 351"/>
              <a:gd name="T56" fmla="*/ 2147483647 w 289"/>
              <a:gd name="T57" fmla="*/ 2147483647 h 351"/>
              <a:gd name="T58" fmla="*/ 2147483647 w 289"/>
              <a:gd name="T59" fmla="*/ 2147483647 h 351"/>
              <a:gd name="T60" fmla="*/ 2147483647 w 289"/>
              <a:gd name="T61" fmla="*/ 2147483647 h 351"/>
              <a:gd name="T62" fmla="*/ 2147483647 w 289"/>
              <a:gd name="T63" fmla="*/ 2147483647 h 351"/>
              <a:gd name="T64" fmla="*/ 2147483647 w 289"/>
              <a:gd name="T65" fmla="*/ 2147483647 h 351"/>
              <a:gd name="T66" fmla="*/ 2147483647 w 289"/>
              <a:gd name="T67" fmla="*/ 2147483647 h 351"/>
              <a:gd name="T68" fmla="*/ 2147483647 w 289"/>
              <a:gd name="T69" fmla="*/ 2147483647 h 351"/>
              <a:gd name="T70" fmla="*/ 2147483647 w 289"/>
              <a:gd name="T71" fmla="*/ 2147483647 h 351"/>
              <a:gd name="T72" fmla="*/ 2147483647 w 289"/>
              <a:gd name="T73" fmla="*/ 2147483647 h 351"/>
              <a:gd name="T74" fmla="*/ 2147483647 w 289"/>
              <a:gd name="T75" fmla="*/ 2147483647 h 351"/>
              <a:gd name="T76" fmla="*/ 2147483647 w 289"/>
              <a:gd name="T77" fmla="*/ 2147483647 h 351"/>
              <a:gd name="T78" fmla="*/ 2147483647 w 289"/>
              <a:gd name="T79" fmla="*/ 2147483647 h 351"/>
              <a:gd name="T80" fmla="*/ 2147483647 w 289"/>
              <a:gd name="T81" fmla="*/ 0 h 351"/>
              <a:gd name="T82" fmla="*/ 2147483647 w 289"/>
              <a:gd name="T83" fmla="*/ 2147483647 h 351"/>
              <a:gd name="T84" fmla="*/ 2147483647 w 289"/>
              <a:gd name="T85" fmla="*/ 2147483647 h 351"/>
              <a:gd name="T86" fmla="*/ 2147483647 w 289"/>
              <a:gd name="T87" fmla="*/ 2147483647 h 35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89"/>
              <a:gd name="T133" fmla="*/ 0 h 351"/>
              <a:gd name="T134" fmla="*/ 289 w 289"/>
              <a:gd name="T135" fmla="*/ 351 h 351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89" h="351">
                <a:moveTo>
                  <a:pt x="112" y="46"/>
                </a:moveTo>
                <a:lnTo>
                  <a:pt x="90" y="65"/>
                </a:lnTo>
                <a:lnTo>
                  <a:pt x="68" y="84"/>
                </a:lnTo>
                <a:lnTo>
                  <a:pt x="48" y="106"/>
                </a:lnTo>
                <a:lnTo>
                  <a:pt x="30" y="130"/>
                </a:lnTo>
                <a:lnTo>
                  <a:pt x="15" y="155"/>
                </a:lnTo>
                <a:lnTo>
                  <a:pt x="5" y="181"/>
                </a:lnTo>
                <a:lnTo>
                  <a:pt x="0" y="210"/>
                </a:lnTo>
                <a:lnTo>
                  <a:pt x="1" y="240"/>
                </a:lnTo>
                <a:lnTo>
                  <a:pt x="3" y="248"/>
                </a:lnTo>
                <a:lnTo>
                  <a:pt x="5" y="256"/>
                </a:lnTo>
                <a:lnTo>
                  <a:pt x="8" y="262"/>
                </a:lnTo>
                <a:lnTo>
                  <a:pt x="12" y="270"/>
                </a:lnTo>
                <a:lnTo>
                  <a:pt x="17" y="276"/>
                </a:lnTo>
                <a:lnTo>
                  <a:pt x="24" y="283"/>
                </a:lnTo>
                <a:lnTo>
                  <a:pt x="29" y="288"/>
                </a:lnTo>
                <a:lnTo>
                  <a:pt x="36" y="292"/>
                </a:lnTo>
                <a:lnTo>
                  <a:pt x="50" y="301"/>
                </a:lnTo>
                <a:lnTo>
                  <a:pt x="64" y="308"/>
                </a:lnTo>
                <a:lnTo>
                  <a:pt x="77" y="315"/>
                </a:lnTo>
                <a:lnTo>
                  <a:pt x="92" y="320"/>
                </a:lnTo>
                <a:lnTo>
                  <a:pt x="107" y="326"/>
                </a:lnTo>
                <a:lnTo>
                  <a:pt x="121" y="330"/>
                </a:lnTo>
                <a:lnTo>
                  <a:pt x="136" y="334"/>
                </a:lnTo>
                <a:lnTo>
                  <a:pt x="151" y="337"/>
                </a:lnTo>
                <a:lnTo>
                  <a:pt x="167" y="341"/>
                </a:lnTo>
                <a:lnTo>
                  <a:pt x="181" y="343"/>
                </a:lnTo>
                <a:lnTo>
                  <a:pt x="197" y="345"/>
                </a:lnTo>
                <a:lnTo>
                  <a:pt x="213" y="347"/>
                </a:lnTo>
                <a:lnTo>
                  <a:pt x="228" y="348"/>
                </a:lnTo>
                <a:lnTo>
                  <a:pt x="243" y="349"/>
                </a:lnTo>
                <a:lnTo>
                  <a:pt x="259" y="350"/>
                </a:lnTo>
                <a:lnTo>
                  <a:pt x="274" y="351"/>
                </a:lnTo>
                <a:lnTo>
                  <a:pt x="279" y="351"/>
                </a:lnTo>
                <a:lnTo>
                  <a:pt x="283" y="349"/>
                </a:lnTo>
                <a:lnTo>
                  <a:pt x="286" y="345"/>
                </a:lnTo>
                <a:lnTo>
                  <a:pt x="289" y="341"/>
                </a:lnTo>
                <a:lnTo>
                  <a:pt x="289" y="335"/>
                </a:lnTo>
                <a:lnTo>
                  <a:pt x="286" y="331"/>
                </a:lnTo>
                <a:lnTo>
                  <a:pt x="282" y="328"/>
                </a:lnTo>
                <a:lnTo>
                  <a:pt x="277" y="326"/>
                </a:lnTo>
                <a:lnTo>
                  <a:pt x="263" y="322"/>
                </a:lnTo>
                <a:lnTo>
                  <a:pt x="250" y="320"/>
                </a:lnTo>
                <a:lnTo>
                  <a:pt x="236" y="317"/>
                </a:lnTo>
                <a:lnTo>
                  <a:pt x="221" y="315"/>
                </a:lnTo>
                <a:lnTo>
                  <a:pt x="208" y="313"/>
                </a:lnTo>
                <a:lnTo>
                  <a:pt x="194" y="311"/>
                </a:lnTo>
                <a:lnTo>
                  <a:pt x="179" y="308"/>
                </a:lnTo>
                <a:lnTo>
                  <a:pt x="166" y="305"/>
                </a:lnTo>
                <a:lnTo>
                  <a:pt x="152" y="303"/>
                </a:lnTo>
                <a:lnTo>
                  <a:pt x="138" y="300"/>
                </a:lnTo>
                <a:lnTo>
                  <a:pt x="125" y="296"/>
                </a:lnTo>
                <a:lnTo>
                  <a:pt x="111" y="292"/>
                </a:lnTo>
                <a:lnTo>
                  <a:pt x="98" y="287"/>
                </a:lnTo>
                <a:lnTo>
                  <a:pt x="85" y="282"/>
                </a:lnTo>
                <a:lnTo>
                  <a:pt x="72" y="276"/>
                </a:lnTo>
                <a:lnTo>
                  <a:pt x="59" y="269"/>
                </a:lnTo>
                <a:lnTo>
                  <a:pt x="49" y="261"/>
                </a:lnTo>
                <a:lnTo>
                  <a:pt x="41" y="252"/>
                </a:lnTo>
                <a:lnTo>
                  <a:pt x="34" y="241"/>
                </a:lnTo>
                <a:lnTo>
                  <a:pt x="31" y="228"/>
                </a:lnTo>
                <a:lnTo>
                  <a:pt x="30" y="215"/>
                </a:lnTo>
                <a:lnTo>
                  <a:pt x="31" y="201"/>
                </a:lnTo>
                <a:lnTo>
                  <a:pt x="34" y="186"/>
                </a:lnTo>
                <a:lnTo>
                  <a:pt x="38" y="174"/>
                </a:lnTo>
                <a:lnTo>
                  <a:pt x="46" y="158"/>
                </a:lnTo>
                <a:lnTo>
                  <a:pt x="54" y="142"/>
                </a:lnTo>
                <a:lnTo>
                  <a:pt x="64" y="128"/>
                </a:lnTo>
                <a:lnTo>
                  <a:pt x="74" y="115"/>
                </a:lnTo>
                <a:lnTo>
                  <a:pt x="85" y="102"/>
                </a:lnTo>
                <a:lnTo>
                  <a:pt x="96" y="89"/>
                </a:lnTo>
                <a:lnTo>
                  <a:pt x="110" y="77"/>
                </a:lnTo>
                <a:lnTo>
                  <a:pt x="124" y="64"/>
                </a:lnTo>
                <a:lnTo>
                  <a:pt x="137" y="53"/>
                </a:lnTo>
                <a:lnTo>
                  <a:pt x="155" y="43"/>
                </a:lnTo>
                <a:lnTo>
                  <a:pt x="175" y="35"/>
                </a:lnTo>
                <a:lnTo>
                  <a:pt x="195" y="26"/>
                </a:lnTo>
                <a:lnTo>
                  <a:pt x="213" y="19"/>
                </a:lnTo>
                <a:lnTo>
                  <a:pt x="228" y="12"/>
                </a:lnTo>
                <a:lnTo>
                  <a:pt x="237" y="6"/>
                </a:lnTo>
                <a:lnTo>
                  <a:pt x="240" y="2"/>
                </a:lnTo>
                <a:lnTo>
                  <a:pt x="230" y="0"/>
                </a:lnTo>
                <a:lnTo>
                  <a:pt x="215" y="1"/>
                </a:lnTo>
                <a:lnTo>
                  <a:pt x="198" y="4"/>
                </a:lnTo>
                <a:lnTo>
                  <a:pt x="180" y="9"/>
                </a:lnTo>
                <a:lnTo>
                  <a:pt x="161" y="17"/>
                </a:lnTo>
                <a:lnTo>
                  <a:pt x="144" y="25"/>
                </a:lnTo>
                <a:lnTo>
                  <a:pt x="127" y="35"/>
                </a:lnTo>
                <a:lnTo>
                  <a:pt x="112" y="46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40" name="Freeform 1344"/>
          <p:cNvSpPr>
            <a:spLocks/>
          </p:cNvSpPr>
          <p:nvPr/>
        </p:nvSpPr>
        <p:spPr bwMode="auto">
          <a:xfrm>
            <a:off x="6284913" y="1736725"/>
            <a:ext cx="63500" cy="61913"/>
          </a:xfrm>
          <a:custGeom>
            <a:avLst/>
            <a:gdLst>
              <a:gd name="T0" fmla="*/ 2147483647 w 254"/>
              <a:gd name="T1" fmla="*/ 2147483647 h 234"/>
              <a:gd name="T2" fmla="*/ 2147483647 w 254"/>
              <a:gd name="T3" fmla="*/ 2147483647 h 234"/>
              <a:gd name="T4" fmla="*/ 2147483647 w 254"/>
              <a:gd name="T5" fmla="*/ 2147483647 h 234"/>
              <a:gd name="T6" fmla="*/ 2147483647 w 254"/>
              <a:gd name="T7" fmla="*/ 2147483647 h 234"/>
              <a:gd name="T8" fmla="*/ 2147483647 w 254"/>
              <a:gd name="T9" fmla="*/ 2147483647 h 234"/>
              <a:gd name="T10" fmla="*/ 2147483647 w 254"/>
              <a:gd name="T11" fmla="*/ 2147483647 h 234"/>
              <a:gd name="T12" fmla="*/ 2147483647 w 254"/>
              <a:gd name="T13" fmla="*/ 2147483647 h 234"/>
              <a:gd name="T14" fmla="*/ 2147483647 w 254"/>
              <a:gd name="T15" fmla="*/ 2147483647 h 234"/>
              <a:gd name="T16" fmla="*/ 2147483647 w 254"/>
              <a:gd name="T17" fmla="*/ 2147483647 h 234"/>
              <a:gd name="T18" fmla="*/ 2147483647 w 254"/>
              <a:gd name="T19" fmla="*/ 2147483647 h 234"/>
              <a:gd name="T20" fmla="*/ 2147483647 w 254"/>
              <a:gd name="T21" fmla="*/ 2147483647 h 234"/>
              <a:gd name="T22" fmla="*/ 2147483647 w 254"/>
              <a:gd name="T23" fmla="*/ 2147483647 h 234"/>
              <a:gd name="T24" fmla="*/ 2147483647 w 254"/>
              <a:gd name="T25" fmla="*/ 2147483647 h 234"/>
              <a:gd name="T26" fmla="*/ 2147483647 w 254"/>
              <a:gd name="T27" fmla="*/ 2147483647 h 234"/>
              <a:gd name="T28" fmla="*/ 2147483647 w 254"/>
              <a:gd name="T29" fmla="*/ 2147483647 h 234"/>
              <a:gd name="T30" fmla="*/ 2147483647 w 254"/>
              <a:gd name="T31" fmla="*/ 2147483647 h 234"/>
              <a:gd name="T32" fmla="*/ 2147483647 w 254"/>
              <a:gd name="T33" fmla="*/ 2147483647 h 234"/>
              <a:gd name="T34" fmla="*/ 2147483647 w 254"/>
              <a:gd name="T35" fmla="*/ 2147483647 h 234"/>
              <a:gd name="T36" fmla="*/ 2147483647 w 254"/>
              <a:gd name="T37" fmla="*/ 2147483647 h 234"/>
              <a:gd name="T38" fmla="*/ 2147483647 w 254"/>
              <a:gd name="T39" fmla="*/ 2147483647 h 234"/>
              <a:gd name="T40" fmla="*/ 2147483647 w 254"/>
              <a:gd name="T41" fmla="*/ 2147483647 h 234"/>
              <a:gd name="T42" fmla="*/ 2147483647 w 254"/>
              <a:gd name="T43" fmla="*/ 2147483647 h 234"/>
              <a:gd name="T44" fmla="*/ 2147483647 w 254"/>
              <a:gd name="T45" fmla="*/ 2147483647 h 234"/>
              <a:gd name="T46" fmla="*/ 2147483647 w 254"/>
              <a:gd name="T47" fmla="*/ 2147483647 h 234"/>
              <a:gd name="T48" fmla="*/ 2147483647 w 254"/>
              <a:gd name="T49" fmla="*/ 2147483647 h 234"/>
              <a:gd name="T50" fmla="*/ 2147483647 w 254"/>
              <a:gd name="T51" fmla="*/ 2147483647 h 234"/>
              <a:gd name="T52" fmla="*/ 2147483647 w 254"/>
              <a:gd name="T53" fmla="*/ 2147483647 h 234"/>
              <a:gd name="T54" fmla="*/ 2147483647 w 254"/>
              <a:gd name="T55" fmla="*/ 2147483647 h 234"/>
              <a:gd name="T56" fmla="*/ 2147483647 w 254"/>
              <a:gd name="T57" fmla="*/ 2147483647 h 234"/>
              <a:gd name="T58" fmla="*/ 2147483647 w 254"/>
              <a:gd name="T59" fmla="*/ 2147483647 h 234"/>
              <a:gd name="T60" fmla="*/ 2147483647 w 254"/>
              <a:gd name="T61" fmla="*/ 2147483647 h 234"/>
              <a:gd name="T62" fmla="*/ 2147483647 w 254"/>
              <a:gd name="T63" fmla="*/ 2147483647 h 234"/>
              <a:gd name="T64" fmla="*/ 2147483647 w 254"/>
              <a:gd name="T65" fmla="*/ 2147483647 h 234"/>
              <a:gd name="T66" fmla="*/ 2147483647 w 254"/>
              <a:gd name="T67" fmla="*/ 2147483647 h 234"/>
              <a:gd name="T68" fmla="*/ 2147483647 w 254"/>
              <a:gd name="T69" fmla="*/ 2147483647 h 234"/>
              <a:gd name="T70" fmla="*/ 2147483647 w 254"/>
              <a:gd name="T71" fmla="*/ 2147483647 h 234"/>
              <a:gd name="T72" fmla="*/ 2147483647 w 254"/>
              <a:gd name="T73" fmla="*/ 2147483647 h 234"/>
              <a:gd name="T74" fmla="*/ 2147483647 w 254"/>
              <a:gd name="T75" fmla="*/ 2147483647 h 234"/>
              <a:gd name="T76" fmla="*/ 2147483647 w 254"/>
              <a:gd name="T77" fmla="*/ 2147483647 h 234"/>
              <a:gd name="T78" fmla="*/ 2147483647 w 254"/>
              <a:gd name="T79" fmla="*/ 0 h 234"/>
              <a:gd name="T80" fmla="*/ 2147483647 w 254"/>
              <a:gd name="T81" fmla="*/ 0 h 234"/>
              <a:gd name="T82" fmla="*/ 2147483647 w 254"/>
              <a:gd name="T83" fmla="*/ 0 h 234"/>
              <a:gd name="T84" fmla="*/ 2147483647 w 254"/>
              <a:gd name="T85" fmla="*/ 0 h 234"/>
              <a:gd name="T86" fmla="*/ 2147483647 w 254"/>
              <a:gd name="T87" fmla="*/ 2147483647 h 234"/>
              <a:gd name="T88" fmla="*/ 0 w 254"/>
              <a:gd name="T89" fmla="*/ 2147483647 h 234"/>
              <a:gd name="T90" fmla="*/ 2147483647 w 254"/>
              <a:gd name="T91" fmla="*/ 2147483647 h 234"/>
              <a:gd name="T92" fmla="*/ 2147483647 w 254"/>
              <a:gd name="T93" fmla="*/ 2147483647 h 234"/>
              <a:gd name="T94" fmla="*/ 2147483647 w 254"/>
              <a:gd name="T95" fmla="*/ 2147483647 h 234"/>
              <a:gd name="T96" fmla="*/ 2147483647 w 254"/>
              <a:gd name="T97" fmla="*/ 2147483647 h 234"/>
              <a:gd name="T98" fmla="*/ 2147483647 w 254"/>
              <a:gd name="T99" fmla="*/ 2147483647 h 234"/>
              <a:gd name="T100" fmla="*/ 2147483647 w 254"/>
              <a:gd name="T101" fmla="*/ 2147483647 h 234"/>
              <a:gd name="T102" fmla="*/ 2147483647 w 254"/>
              <a:gd name="T103" fmla="*/ 2147483647 h 234"/>
              <a:gd name="T104" fmla="*/ 2147483647 w 254"/>
              <a:gd name="T105" fmla="*/ 2147483647 h 234"/>
              <a:gd name="T106" fmla="*/ 2147483647 w 254"/>
              <a:gd name="T107" fmla="*/ 2147483647 h 234"/>
              <a:gd name="T108" fmla="*/ 2147483647 w 254"/>
              <a:gd name="T109" fmla="*/ 2147483647 h 234"/>
              <a:gd name="T110" fmla="*/ 2147483647 w 254"/>
              <a:gd name="T111" fmla="*/ 2147483647 h 234"/>
              <a:gd name="T112" fmla="*/ 2147483647 w 254"/>
              <a:gd name="T113" fmla="*/ 2147483647 h 234"/>
              <a:gd name="T114" fmla="*/ 2147483647 w 254"/>
              <a:gd name="T115" fmla="*/ 2147483647 h 234"/>
              <a:gd name="T116" fmla="*/ 2147483647 w 254"/>
              <a:gd name="T117" fmla="*/ 2147483647 h 234"/>
              <a:gd name="T118" fmla="*/ 2147483647 w 254"/>
              <a:gd name="T119" fmla="*/ 2147483647 h 234"/>
              <a:gd name="T120" fmla="*/ 2147483647 w 254"/>
              <a:gd name="T121" fmla="*/ 2147483647 h 23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54"/>
              <a:gd name="T184" fmla="*/ 0 h 234"/>
              <a:gd name="T185" fmla="*/ 254 w 254"/>
              <a:gd name="T186" fmla="*/ 234 h 23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54" h="234">
                <a:moveTo>
                  <a:pt x="210" y="71"/>
                </a:moveTo>
                <a:lnTo>
                  <a:pt x="222" y="84"/>
                </a:lnTo>
                <a:lnTo>
                  <a:pt x="229" y="99"/>
                </a:lnTo>
                <a:lnTo>
                  <a:pt x="232" y="115"/>
                </a:lnTo>
                <a:lnTo>
                  <a:pt x="232" y="132"/>
                </a:lnTo>
                <a:lnTo>
                  <a:pt x="230" y="146"/>
                </a:lnTo>
                <a:lnTo>
                  <a:pt x="226" y="158"/>
                </a:lnTo>
                <a:lnTo>
                  <a:pt x="219" y="170"/>
                </a:lnTo>
                <a:lnTo>
                  <a:pt x="211" y="179"/>
                </a:lnTo>
                <a:lnTo>
                  <a:pt x="202" y="190"/>
                </a:lnTo>
                <a:lnTo>
                  <a:pt x="193" y="199"/>
                </a:lnTo>
                <a:lnTo>
                  <a:pt x="183" y="208"/>
                </a:lnTo>
                <a:lnTo>
                  <a:pt x="174" y="218"/>
                </a:lnTo>
                <a:lnTo>
                  <a:pt x="172" y="221"/>
                </a:lnTo>
                <a:lnTo>
                  <a:pt x="172" y="224"/>
                </a:lnTo>
                <a:lnTo>
                  <a:pt x="172" y="227"/>
                </a:lnTo>
                <a:lnTo>
                  <a:pt x="174" y="231"/>
                </a:lnTo>
                <a:lnTo>
                  <a:pt x="177" y="233"/>
                </a:lnTo>
                <a:lnTo>
                  <a:pt x="181" y="234"/>
                </a:lnTo>
                <a:lnTo>
                  <a:pt x="184" y="233"/>
                </a:lnTo>
                <a:lnTo>
                  <a:pt x="187" y="231"/>
                </a:lnTo>
                <a:lnTo>
                  <a:pt x="208" y="217"/>
                </a:lnTo>
                <a:lnTo>
                  <a:pt x="226" y="199"/>
                </a:lnTo>
                <a:lnTo>
                  <a:pt x="240" y="178"/>
                </a:lnTo>
                <a:lnTo>
                  <a:pt x="249" y="155"/>
                </a:lnTo>
                <a:lnTo>
                  <a:pt x="254" y="131"/>
                </a:lnTo>
                <a:lnTo>
                  <a:pt x="251" y="107"/>
                </a:lnTo>
                <a:lnTo>
                  <a:pt x="243" y="84"/>
                </a:lnTo>
                <a:lnTo>
                  <a:pt x="226" y="64"/>
                </a:lnTo>
                <a:lnTo>
                  <a:pt x="214" y="53"/>
                </a:lnTo>
                <a:lnTo>
                  <a:pt x="199" y="45"/>
                </a:lnTo>
                <a:lnTo>
                  <a:pt x="183" y="36"/>
                </a:lnTo>
                <a:lnTo>
                  <a:pt x="165" y="29"/>
                </a:lnTo>
                <a:lnTo>
                  <a:pt x="147" y="21"/>
                </a:lnTo>
                <a:lnTo>
                  <a:pt x="129" y="16"/>
                </a:lnTo>
                <a:lnTo>
                  <a:pt x="111" y="12"/>
                </a:lnTo>
                <a:lnTo>
                  <a:pt x="93" y="7"/>
                </a:lnTo>
                <a:lnTo>
                  <a:pt x="75" y="4"/>
                </a:lnTo>
                <a:lnTo>
                  <a:pt x="59" y="2"/>
                </a:lnTo>
                <a:lnTo>
                  <a:pt x="43" y="0"/>
                </a:lnTo>
                <a:lnTo>
                  <a:pt x="31" y="0"/>
                </a:lnTo>
                <a:lnTo>
                  <a:pt x="19" y="0"/>
                </a:lnTo>
                <a:lnTo>
                  <a:pt x="10" y="0"/>
                </a:lnTo>
                <a:lnTo>
                  <a:pt x="3" y="2"/>
                </a:lnTo>
                <a:lnTo>
                  <a:pt x="0" y="4"/>
                </a:lnTo>
                <a:lnTo>
                  <a:pt x="11" y="6"/>
                </a:lnTo>
                <a:lnTo>
                  <a:pt x="21" y="7"/>
                </a:lnTo>
                <a:lnTo>
                  <a:pt x="34" y="9"/>
                </a:lnTo>
                <a:lnTo>
                  <a:pt x="46" y="12"/>
                </a:lnTo>
                <a:lnTo>
                  <a:pt x="59" y="15"/>
                </a:lnTo>
                <a:lnTo>
                  <a:pt x="74" y="17"/>
                </a:lnTo>
                <a:lnTo>
                  <a:pt x="87" y="20"/>
                </a:lnTo>
                <a:lnTo>
                  <a:pt x="102" y="23"/>
                </a:lnTo>
                <a:lnTo>
                  <a:pt x="116" y="28"/>
                </a:lnTo>
                <a:lnTo>
                  <a:pt x="131" y="32"/>
                </a:lnTo>
                <a:lnTo>
                  <a:pt x="145" y="36"/>
                </a:lnTo>
                <a:lnTo>
                  <a:pt x="159" y="42"/>
                </a:lnTo>
                <a:lnTo>
                  <a:pt x="173" y="48"/>
                </a:lnTo>
                <a:lnTo>
                  <a:pt x="186" y="55"/>
                </a:lnTo>
                <a:lnTo>
                  <a:pt x="199" y="63"/>
                </a:lnTo>
                <a:lnTo>
                  <a:pt x="210" y="71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41" name="Freeform 1345"/>
          <p:cNvSpPr>
            <a:spLocks/>
          </p:cNvSpPr>
          <p:nvPr/>
        </p:nvSpPr>
        <p:spPr bwMode="auto">
          <a:xfrm>
            <a:off x="6156325" y="1765300"/>
            <a:ext cx="25400" cy="57150"/>
          </a:xfrm>
          <a:custGeom>
            <a:avLst/>
            <a:gdLst>
              <a:gd name="T0" fmla="*/ 0 w 103"/>
              <a:gd name="T1" fmla="*/ 2147483647 h 221"/>
              <a:gd name="T2" fmla="*/ 0 w 103"/>
              <a:gd name="T3" fmla="*/ 2147483647 h 221"/>
              <a:gd name="T4" fmla="*/ 2147483647 w 103"/>
              <a:gd name="T5" fmla="*/ 2147483647 h 221"/>
              <a:gd name="T6" fmla="*/ 2147483647 w 103"/>
              <a:gd name="T7" fmla="*/ 2147483647 h 221"/>
              <a:gd name="T8" fmla="*/ 2147483647 w 103"/>
              <a:gd name="T9" fmla="*/ 2147483647 h 221"/>
              <a:gd name="T10" fmla="*/ 2147483647 w 103"/>
              <a:gd name="T11" fmla="*/ 2147483647 h 221"/>
              <a:gd name="T12" fmla="*/ 2147483647 w 103"/>
              <a:gd name="T13" fmla="*/ 2147483647 h 221"/>
              <a:gd name="T14" fmla="*/ 2147483647 w 103"/>
              <a:gd name="T15" fmla="*/ 2147483647 h 221"/>
              <a:gd name="T16" fmla="*/ 2147483647 w 103"/>
              <a:gd name="T17" fmla="*/ 2147483647 h 221"/>
              <a:gd name="T18" fmla="*/ 2147483647 w 103"/>
              <a:gd name="T19" fmla="*/ 2147483647 h 221"/>
              <a:gd name="T20" fmla="*/ 2147483647 w 103"/>
              <a:gd name="T21" fmla="*/ 2147483647 h 221"/>
              <a:gd name="T22" fmla="*/ 2147483647 w 103"/>
              <a:gd name="T23" fmla="*/ 2147483647 h 221"/>
              <a:gd name="T24" fmla="*/ 2147483647 w 103"/>
              <a:gd name="T25" fmla="*/ 2147483647 h 221"/>
              <a:gd name="T26" fmla="*/ 2147483647 w 103"/>
              <a:gd name="T27" fmla="*/ 2147483647 h 221"/>
              <a:gd name="T28" fmla="*/ 2147483647 w 103"/>
              <a:gd name="T29" fmla="*/ 2147483647 h 221"/>
              <a:gd name="T30" fmla="*/ 2147483647 w 103"/>
              <a:gd name="T31" fmla="*/ 2147483647 h 221"/>
              <a:gd name="T32" fmla="*/ 2147483647 w 103"/>
              <a:gd name="T33" fmla="*/ 2147483647 h 221"/>
              <a:gd name="T34" fmla="*/ 2147483647 w 103"/>
              <a:gd name="T35" fmla="*/ 2147483647 h 221"/>
              <a:gd name="T36" fmla="*/ 2147483647 w 103"/>
              <a:gd name="T37" fmla="*/ 2147483647 h 221"/>
              <a:gd name="T38" fmla="*/ 2147483647 w 103"/>
              <a:gd name="T39" fmla="*/ 2147483647 h 221"/>
              <a:gd name="T40" fmla="*/ 2147483647 w 103"/>
              <a:gd name="T41" fmla="*/ 2147483647 h 221"/>
              <a:gd name="T42" fmla="*/ 2147483647 w 103"/>
              <a:gd name="T43" fmla="*/ 2147483647 h 221"/>
              <a:gd name="T44" fmla="*/ 2147483647 w 103"/>
              <a:gd name="T45" fmla="*/ 2147483647 h 221"/>
              <a:gd name="T46" fmla="*/ 2147483647 w 103"/>
              <a:gd name="T47" fmla="*/ 2147483647 h 221"/>
              <a:gd name="T48" fmla="*/ 2147483647 w 103"/>
              <a:gd name="T49" fmla="*/ 2147483647 h 221"/>
              <a:gd name="T50" fmla="*/ 2147483647 w 103"/>
              <a:gd name="T51" fmla="*/ 2147483647 h 221"/>
              <a:gd name="T52" fmla="*/ 2147483647 w 103"/>
              <a:gd name="T53" fmla="*/ 2147483647 h 221"/>
              <a:gd name="T54" fmla="*/ 2147483647 w 103"/>
              <a:gd name="T55" fmla="*/ 2147483647 h 221"/>
              <a:gd name="T56" fmla="*/ 2147483647 w 103"/>
              <a:gd name="T57" fmla="*/ 2147483647 h 221"/>
              <a:gd name="T58" fmla="*/ 2147483647 w 103"/>
              <a:gd name="T59" fmla="*/ 2147483647 h 221"/>
              <a:gd name="T60" fmla="*/ 2147483647 w 103"/>
              <a:gd name="T61" fmla="*/ 2147483647 h 221"/>
              <a:gd name="T62" fmla="*/ 2147483647 w 103"/>
              <a:gd name="T63" fmla="*/ 2147483647 h 221"/>
              <a:gd name="T64" fmla="*/ 2147483647 w 103"/>
              <a:gd name="T65" fmla="*/ 2147483647 h 221"/>
              <a:gd name="T66" fmla="*/ 2147483647 w 103"/>
              <a:gd name="T67" fmla="*/ 0 h 221"/>
              <a:gd name="T68" fmla="*/ 2147483647 w 103"/>
              <a:gd name="T69" fmla="*/ 2147483647 h 221"/>
              <a:gd name="T70" fmla="*/ 2147483647 w 103"/>
              <a:gd name="T71" fmla="*/ 2147483647 h 221"/>
              <a:gd name="T72" fmla="*/ 2147483647 w 103"/>
              <a:gd name="T73" fmla="*/ 2147483647 h 221"/>
              <a:gd name="T74" fmla="*/ 2147483647 w 103"/>
              <a:gd name="T75" fmla="*/ 2147483647 h 221"/>
              <a:gd name="T76" fmla="*/ 2147483647 w 103"/>
              <a:gd name="T77" fmla="*/ 2147483647 h 221"/>
              <a:gd name="T78" fmla="*/ 2147483647 w 103"/>
              <a:gd name="T79" fmla="*/ 2147483647 h 221"/>
              <a:gd name="T80" fmla="*/ 0 w 103"/>
              <a:gd name="T81" fmla="*/ 2147483647 h 221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03"/>
              <a:gd name="T124" fmla="*/ 0 h 221"/>
              <a:gd name="T125" fmla="*/ 103 w 103"/>
              <a:gd name="T126" fmla="*/ 221 h 221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03" h="221">
                <a:moveTo>
                  <a:pt x="0" y="121"/>
                </a:moveTo>
                <a:lnTo>
                  <a:pt x="0" y="139"/>
                </a:lnTo>
                <a:lnTo>
                  <a:pt x="4" y="156"/>
                </a:lnTo>
                <a:lnTo>
                  <a:pt x="12" y="172"/>
                </a:lnTo>
                <a:lnTo>
                  <a:pt x="22" y="186"/>
                </a:lnTo>
                <a:lnTo>
                  <a:pt x="35" y="197"/>
                </a:lnTo>
                <a:lnTo>
                  <a:pt x="50" y="208"/>
                </a:lnTo>
                <a:lnTo>
                  <a:pt x="66" y="216"/>
                </a:lnTo>
                <a:lnTo>
                  <a:pt x="83" y="220"/>
                </a:lnTo>
                <a:lnTo>
                  <a:pt x="89" y="221"/>
                </a:lnTo>
                <a:lnTo>
                  <a:pt x="94" y="219"/>
                </a:lnTo>
                <a:lnTo>
                  <a:pt x="98" y="216"/>
                </a:lnTo>
                <a:lnTo>
                  <a:pt x="100" y="211"/>
                </a:lnTo>
                <a:lnTo>
                  <a:pt x="100" y="206"/>
                </a:lnTo>
                <a:lnTo>
                  <a:pt x="99" y="201"/>
                </a:lnTo>
                <a:lnTo>
                  <a:pt x="96" y="196"/>
                </a:lnTo>
                <a:lnTo>
                  <a:pt x="91" y="194"/>
                </a:lnTo>
                <a:lnTo>
                  <a:pt x="74" y="188"/>
                </a:lnTo>
                <a:lnTo>
                  <a:pt x="58" y="179"/>
                </a:lnTo>
                <a:lnTo>
                  <a:pt x="45" y="168"/>
                </a:lnTo>
                <a:lnTo>
                  <a:pt x="36" y="155"/>
                </a:lnTo>
                <a:lnTo>
                  <a:pt x="30" y="139"/>
                </a:lnTo>
                <a:lnTo>
                  <a:pt x="27" y="122"/>
                </a:lnTo>
                <a:lnTo>
                  <a:pt x="27" y="103"/>
                </a:lnTo>
                <a:lnTo>
                  <a:pt x="32" y="84"/>
                </a:lnTo>
                <a:lnTo>
                  <a:pt x="38" y="70"/>
                </a:lnTo>
                <a:lnTo>
                  <a:pt x="46" y="57"/>
                </a:lnTo>
                <a:lnTo>
                  <a:pt x="56" y="46"/>
                </a:lnTo>
                <a:lnTo>
                  <a:pt x="66" y="35"/>
                </a:lnTo>
                <a:lnTo>
                  <a:pt x="76" y="25"/>
                </a:lnTo>
                <a:lnTo>
                  <a:pt x="86" y="17"/>
                </a:lnTo>
                <a:lnTo>
                  <a:pt x="96" y="8"/>
                </a:lnTo>
                <a:lnTo>
                  <a:pt x="103" y="1"/>
                </a:lnTo>
                <a:lnTo>
                  <a:pt x="96" y="0"/>
                </a:lnTo>
                <a:lnTo>
                  <a:pt x="84" y="5"/>
                </a:lnTo>
                <a:lnTo>
                  <a:pt x="69" y="17"/>
                </a:lnTo>
                <a:lnTo>
                  <a:pt x="51" y="33"/>
                </a:lnTo>
                <a:lnTo>
                  <a:pt x="34" y="53"/>
                </a:lnTo>
                <a:lnTo>
                  <a:pt x="18" y="75"/>
                </a:lnTo>
                <a:lnTo>
                  <a:pt x="7" y="98"/>
                </a:lnTo>
                <a:lnTo>
                  <a:pt x="0" y="121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42" name="Freeform 1346"/>
          <p:cNvSpPr>
            <a:spLocks/>
          </p:cNvSpPr>
          <p:nvPr/>
        </p:nvSpPr>
        <p:spPr bwMode="auto">
          <a:xfrm>
            <a:off x="6337300" y="1731963"/>
            <a:ext cx="55563" cy="76200"/>
          </a:xfrm>
          <a:custGeom>
            <a:avLst/>
            <a:gdLst>
              <a:gd name="T0" fmla="*/ 2147483647 w 221"/>
              <a:gd name="T1" fmla="*/ 2147483647 h 288"/>
              <a:gd name="T2" fmla="*/ 2147483647 w 221"/>
              <a:gd name="T3" fmla="*/ 2147483647 h 288"/>
              <a:gd name="T4" fmla="*/ 2147483647 w 221"/>
              <a:gd name="T5" fmla="*/ 2147483647 h 288"/>
              <a:gd name="T6" fmla="*/ 2147483647 w 221"/>
              <a:gd name="T7" fmla="*/ 2147483647 h 288"/>
              <a:gd name="T8" fmla="*/ 2147483647 w 221"/>
              <a:gd name="T9" fmla="*/ 2147483647 h 288"/>
              <a:gd name="T10" fmla="*/ 2147483647 w 221"/>
              <a:gd name="T11" fmla="*/ 2147483647 h 288"/>
              <a:gd name="T12" fmla="*/ 2147483647 w 221"/>
              <a:gd name="T13" fmla="*/ 2147483647 h 288"/>
              <a:gd name="T14" fmla="*/ 2147483647 w 221"/>
              <a:gd name="T15" fmla="*/ 2147483647 h 288"/>
              <a:gd name="T16" fmla="*/ 2147483647 w 221"/>
              <a:gd name="T17" fmla="*/ 2147483647 h 288"/>
              <a:gd name="T18" fmla="*/ 2147483647 w 221"/>
              <a:gd name="T19" fmla="*/ 2147483647 h 288"/>
              <a:gd name="T20" fmla="*/ 2147483647 w 221"/>
              <a:gd name="T21" fmla="*/ 2147483647 h 288"/>
              <a:gd name="T22" fmla="*/ 2147483647 w 221"/>
              <a:gd name="T23" fmla="*/ 2147483647 h 288"/>
              <a:gd name="T24" fmla="*/ 2147483647 w 221"/>
              <a:gd name="T25" fmla="*/ 2147483647 h 288"/>
              <a:gd name="T26" fmla="*/ 2147483647 w 221"/>
              <a:gd name="T27" fmla="*/ 2147483647 h 288"/>
              <a:gd name="T28" fmla="*/ 2147483647 w 221"/>
              <a:gd name="T29" fmla="*/ 2147483647 h 288"/>
              <a:gd name="T30" fmla="*/ 2147483647 w 221"/>
              <a:gd name="T31" fmla="*/ 2147483647 h 288"/>
              <a:gd name="T32" fmla="*/ 2147483647 w 221"/>
              <a:gd name="T33" fmla="*/ 2147483647 h 288"/>
              <a:gd name="T34" fmla="*/ 2147483647 w 221"/>
              <a:gd name="T35" fmla="*/ 2147483647 h 288"/>
              <a:gd name="T36" fmla="*/ 2147483647 w 221"/>
              <a:gd name="T37" fmla="*/ 2147483647 h 288"/>
              <a:gd name="T38" fmla="*/ 2147483647 w 221"/>
              <a:gd name="T39" fmla="*/ 2147483647 h 288"/>
              <a:gd name="T40" fmla="*/ 2147483647 w 221"/>
              <a:gd name="T41" fmla="*/ 2147483647 h 288"/>
              <a:gd name="T42" fmla="*/ 2147483647 w 221"/>
              <a:gd name="T43" fmla="*/ 2147483647 h 288"/>
              <a:gd name="T44" fmla="*/ 2147483647 w 221"/>
              <a:gd name="T45" fmla="*/ 2147483647 h 288"/>
              <a:gd name="T46" fmla="*/ 2147483647 w 221"/>
              <a:gd name="T47" fmla="*/ 2147483647 h 288"/>
              <a:gd name="T48" fmla="*/ 2147483647 w 221"/>
              <a:gd name="T49" fmla="*/ 2147483647 h 288"/>
              <a:gd name="T50" fmla="*/ 2147483647 w 221"/>
              <a:gd name="T51" fmla="*/ 2147483647 h 288"/>
              <a:gd name="T52" fmla="*/ 2147483647 w 221"/>
              <a:gd name="T53" fmla="*/ 2147483647 h 288"/>
              <a:gd name="T54" fmla="*/ 2147483647 w 221"/>
              <a:gd name="T55" fmla="*/ 2147483647 h 288"/>
              <a:gd name="T56" fmla="*/ 2147483647 w 221"/>
              <a:gd name="T57" fmla="*/ 2147483647 h 288"/>
              <a:gd name="T58" fmla="*/ 2147483647 w 221"/>
              <a:gd name="T59" fmla="*/ 2147483647 h 288"/>
              <a:gd name="T60" fmla="*/ 2147483647 w 221"/>
              <a:gd name="T61" fmla="*/ 2147483647 h 288"/>
              <a:gd name="T62" fmla="*/ 2147483647 w 221"/>
              <a:gd name="T63" fmla="*/ 2147483647 h 288"/>
              <a:gd name="T64" fmla="*/ 2147483647 w 221"/>
              <a:gd name="T65" fmla="*/ 2147483647 h 288"/>
              <a:gd name="T66" fmla="*/ 2147483647 w 221"/>
              <a:gd name="T67" fmla="*/ 2147483647 h 288"/>
              <a:gd name="T68" fmla="*/ 2147483647 w 221"/>
              <a:gd name="T69" fmla="*/ 2147483647 h 288"/>
              <a:gd name="T70" fmla="*/ 2147483647 w 221"/>
              <a:gd name="T71" fmla="*/ 2147483647 h 288"/>
              <a:gd name="T72" fmla="*/ 2147483647 w 221"/>
              <a:gd name="T73" fmla="*/ 2147483647 h 288"/>
              <a:gd name="T74" fmla="*/ 2147483647 w 221"/>
              <a:gd name="T75" fmla="*/ 2147483647 h 28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21"/>
              <a:gd name="T115" fmla="*/ 0 h 288"/>
              <a:gd name="T116" fmla="*/ 221 w 221"/>
              <a:gd name="T117" fmla="*/ 288 h 288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21" h="288">
                <a:moveTo>
                  <a:pt x="179" y="108"/>
                </a:moveTo>
                <a:lnTo>
                  <a:pt x="186" y="115"/>
                </a:lnTo>
                <a:lnTo>
                  <a:pt x="193" y="124"/>
                </a:lnTo>
                <a:lnTo>
                  <a:pt x="197" y="133"/>
                </a:lnTo>
                <a:lnTo>
                  <a:pt x="201" y="143"/>
                </a:lnTo>
                <a:lnTo>
                  <a:pt x="202" y="153"/>
                </a:lnTo>
                <a:lnTo>
                  <a:pt x="202" y="163"/>
                </a:lnTo>
                <a:lnTo>
                  <a:pt x="199" y="174"/>
                </a:lnTo>
                <a:lnTo>
                  <a:pt x="195" y="184"/>
                </a:lnTo>
                <a:lnTo>
                  <a:pt x="187" y="194"/>
                </a:lnTo>
                <a:lnTo>
                  <a:pt x="179" y="204"/>
                </a:lnTo>
                <a:lnTo>
                  <a:pt x="170" y="212"/>
                </a:lnTo>
                <a:lnTo>
                  <a:pt x="159" y="221"/>
                </a:lnTo>
                <a:lnTo>
                  <a:pt x="150" y="229"/>
                </a:lnTo>
                <a:lnTo>
                  <a:pt x="139" y="237"/>
                </a:lnTo>
                <a:lnTo>
                  <a:pt x="129" y="246"/>
                </a:lnTo>
                <a:lnTo>
                  <a:pt x="119" y="255"/>
                </a:lnTo>
                <a:lnTo>
                  <a:pt x="116" y="258"/>
                </a:lnTo>
                <a:lnTo>
                  <a:pt x="114" y="263"/>
                </a:lnTo>
                <a:lnTo>
                  <a:pt x="112" y="267"/>
                </a:lnTo>
                <a:lnTo>
                  <a:pt x="110" y="271"/>
                </a:lnTo>
                <a:lnTo>
                  <a:pt x="109" y="276"/>
                </a:lnTo>
                <a:lnTo>
                  <a:pt x="109" y="280"/>
                </a:lnTo>
                <a:lnTo>
                  <a:pt x="110" y="284"/>
                </a:lnTo>
                <a:lnTo>
                  <a:pt x="113" y="287"/>
                </a:lnTo>
                <a:lnTo>
                  <a:pt x="117" y="288"/>
                </a:lnTo>
                <a:lnTo>
                  <a:pt x="121" y="288"/>
                </a:lnTo>
                <a:lnTo>
                  <a:pt x="125" y="287"/>
                </a:lnTo>
                <a:lnTo>
                  <a:pt x="129" y="284"/>
                </a:lnTo>
                <a:lnTo>
                  <a:pt x="139" y="272"/>
                </a:lnTo>
                <a:lnTo>
                  <a:pt x="151" y="261"/>
                </a:lnTo>
                <a:lnTo>
                  <a:pt x="162" y="250"/>
                </a:lnTo>
                <a:lnTo>
                  <a:pt x="175" y="239"/>
                </a:lnTo>
                <a:lnTo>
                  <a:pt x="186" y="229"/>
                </a:lnTo>
                <a:lnTo>
                  <a:pt x="197" y="217"/>
                </a:lnTo>
                <a:lnTo>
                  <a:pt x="207" y="204"/>
                </a:lnTo>
                <a:lnTo>
                  <a:pt x="215" y="190"/>
                </a:lnTo>
                <a:lnTo>
                  <a:pt x="220" y="174"/>
                </a:lnTo>
                <a:lnTo>
                  <a:pt x="221" y="158"/>
                </a:lnTo>
                <a:lnTo>
                  <a:pt x="218" y="142"/>
                </a:lnTo>
                <a:lnTo>
                  <a:pt x="213" y="127"/>
                </a:lnTo>
                <a:lnTo>
                  <a:pt x="204" y="112"/>
                </a:lnTo>
                <a:lnTo>
                  <a:pt x="194" y="99"/>
                </a:lnTo>
                <a:lnTo>
                  <a:pt x="181" y="87"/>
                </a:lnTo>
                <a:lnTo>
                  <a:pt x="169" y="77"/>
                </a:lnTo>
                <a:lnTo>
                  <a:pt x="159" y="69"/>
                </a:lnTo>
                <a:lnTo>
                  <a:pt x="149" y="63"/>
                </a:lnTo>
                <a:lnTo>
                  <a:pt x="137" y="55"/>
                </a:lnTo>
                <a:lnTo>
                  <a:pt x="125" y="48"/>
                </a:lnTo>
                <a:lnTo>
                  <a:pt x="114" y="40"/>
                </a:lnTo>
                <a:lnTo>
                  <a:pt x="101" y="33"/>
                </a:lnTo>
                <a:lnTo>
                  <a:pt x="89" y="27"/>
                </a:lnTo>
                <a:lnTo>
                  <a:pt x="77" y="20"/>
                </a:lnTo>
                <a:lnTo>
                  <a:pt x="66" y="15"/>
                </a:lnTo>
                <a:lnTo>
                  <a:pt x="54" y="9"/>
                </a:lnTo>
                <a:lnTo>
                  <a:pt x="42" y="6"/>
                </a:lnTo>
                <a:lnTo>
                  <a:pt x="32" y="3"/>
                </a:lnTo>
                <a:lnTo>
                  <a:pt x="22" y="1"/>
                </a:lnTo>
                <a:lnTo>
                  <a:pt x="14" y="0"/>
                </a:lnTo>
                <a:lnTo>
                  <a:pt x="7" y="1"/>
                </a:lnTo>
                <a:lnTo>
                  <a:pt x="0" y="3"/>
                </a:lnTo>
                <a:lnTo>
                  <a:pt x="8" y="5"/>
                </a:lnTo>
                <a:lnTo>
                  <a:pt x="16" y="8"/>
                </a:lnTo>
                <a:lnTo>
                  <a:pt x="26" y="13"/>
                </a:lnTo>
                <a:lnTo>
                  <a:pt x="35" y="17"/>
                </a:lnTo>
                <a:lnTo>
                  <a:pt x="47" y="22"/>
                </a:lnTo>
                <a:lnTo>
                  <a:pt x="58" y="28"/>
                </a:lnTo>
                <a:lnTo>
                  <a:pt x="71" y="34"/>
                </a:lnTo>
                <a:lnTo>
                  <a:pt x="83" y="40"/>
                </a:lnTo>
                <a:lnTo>
                  <a:pt x="96" y="48"/>
                </a:lnTo>
                <a:lnTo>
                  <a:pt x="109" y="55"/>
                </a:lnTo>
                <a:lnTo>
                  <a:pt x="121" y="64"/>
                </a:lnTo>
                <a:lnTo>
                  <a:pt x="134" y="72"/>
                </a:lnTo>
                <a:lnTo>
                  <a:pt x="146" y="81"/>
                </a:lnTo>
                <a:lnTo>
                  <a:pt x="158" y="90"/>
                </a:lnTo>
                <a:lnTo>
                  <a:pt x="169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43" name="Freeform 1347"/>
          <p:cNvSpPr>
            <a:spLocks/>
          </p:cNvSpPr>
          <p:nvPr/>
        </p:nvSpPr>
        <p:spPr bwMode="auto">
          <a:xfrm>
            <a:off x="6276975" y="1820863"/>
            <a:ext cx="17463" cy="46037"/>
          </a:xfrm>
          <a:custGeom>
            <a:avLst/>
            <a:gdLst>
              <a:gd name="T0" fmla="*/ 2147483647 w 74"/>
              <a:gd name="T1" fmla="*/ 2147483647 h 174"/>
              <a:gd name="T2" fmla="*/ 2147483647 w 74"/>
              <a:gd name="T3" fmla="*/ 2147483647 h 174"/>
              <a:gd name="T4" fmla="*/ 2147483647 w 74"/>
              <a:gd name="T5" fmla="*/ 2147483647 h 174"/>
              <a:gd name="T6" fmla="*/ 2147483647 w 74"/>
              <a:gd name="T7" fmla="*/ 2147483647 h 174"/>
              <a:gd name="T8" fmla="*/ 2147483647 w 74"/>
              <a:gd name="T9" fmla="*/ 0 h 174"/>
              <a:gd name="T10" fmla="*/ 2147483647 w 74"/>
              <a:gd name="T11" fmla="*/ 2147483647 h 174"/>
              <a:gd name="T12" fmla="*/ 2147483647 w 74"/>
              <a:gd name="T13" fmla="*/ 2147483647 h 174"/>
              <a:gd name="T14" fmla="*/ 0 w 74"/>
              <a:gd name="T15" fmla="*/ 2147483647 h 174"/>
              <a:gd name="T16" fmla="*/ 0 w 74"/>
              <a:gd name="T17" fmla="*/ 2147483647 h 174"/>
              <a:gd name="T18" fmla="*/ 2147483647 w 74"/>
              <a:gd name="T19" fmla="*/ 2147483647 h 174"/>
              <a:gd name="T20" fmla="*/ 2147483647 w 74"/>
              <a:gd name="T21" fmla="*/ 2147483647 h 174"/>
              <a:gd name="T22" fmla="*/ 2147483647 w 74"/>
              <a:gd name="T23" fmla="*/ 2147483647 h 174"/>
              <a:gd name="T24" fmla="*/ 2147483647 w 74"/>
              <a:gd name="T25" fmla="*/ 2147483647 h 174"/>
              <a:gd name="T26" fmla="*/ 2147483647 w 74"/>
              <a:gd name="T27" fmla="*/ 2147483647 h 174"/>
              <a:gd name="T28" fmla="*/ 2147483647 w 74"/>
              <a:gd name="T29" fmla="*/ 2147483647 h 174"/>
              <a:gd name="T30" fmla="*/ 2147483647 w 74"/>
              <a:gd name="T31" fmla="*/ 2147483647 h 174"/>
              <a:gd name="T32" fmla="*/ 2147483647 w 74"/>
              <a:gd name="T33" fmla="*/ 2147483647 h 174"/>
              <a:gd name="T34" fmla="*/ 2147483647 w 74"/>
              <a:gd name="T35" fmla="*/ 2147483647 h 174"/>
              <a:gd name="T36" fmla="*/ 2147483647 w 74"/>
              <a:gd name="T37" fmla="*/ 2147483647 h 174"/>
              <a:gd name="T38" fmla="*/ 2147483647 w 74"/>
              <a:gd name="T39" fmla="*/ 2147483647 h 174"/>
              <a:gd name="T40" fmla="*/ 2147483647 w 74"/>
              <a:gd name="T41" fmla="*/ 2147483647 h 174"/>
              <a:gd name="T42" fmla="*/ 2147483647 w 74"/>
              <a:gd name="T43" fmla="*/ 2147483647 h 174"/>
              <a:gd name="T44" fmla="*/ 2147483647 w 74"/>
              <a:gd name="T45" fmla="*/ 2147483647 h 174"/>
              <a:gd name="T46" fmla="*/ 2147483647 w 74"/>
              <a:gd name="T47" fmla="*/ 2147483647 h 174"/>
              <a:gd name="T48" fmla="*/ 2147483647 w 74"/>
              <a:gd name="T49" fmla="*/ 2147483647 h 17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74"/>
              <a:gd name="T76" fmla="*/ 0 h 174"/>
              <a:gd name="T77" fmla="*/ 74 w 74"/>
              <a:gd name="T78" fmla="*/ 174 h 17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74" h="174">
                <a:moveTo>
                  <a:pt x="28" y="12"/>
                </a:moveTo>
                <a:lnTo>
                  <a:pt x="26" y="7"/>
                </a:lnTo>
                <a:lnTo>
                  <a:pt x="23" y="3"/>
                </a:lnTo>
                <a:lnTo>
                  <a:pt x="17" y="1"/>
                </a:lnTo>
                <a:lnTo>
                  <a:pt x="12" y="0"/>
                </a:lnTo>
                <a:lnTo>
                  <a:pt x="7" y="2"/>
                </a:lnTo>
                <a:lnTo>
                  <a:pt x="3" y="5"/>
                </a:lnTo>
                <a:lnTo>
                  <a:pt x="0" y="10"/>
                </a:lnTo>
                <a:lnTo>
                  <a:pt x="0" y="16"/>
                </a:lnTo>
                <a:lnTo>
                  <a:pt x="5" y="39"/>
                </a:lnTo>
                <a:lnTo>
                  <a:pt x="13" y="66"/>
                </a:lnTo>
                <a:lnTo>
                  <a:pt x="24" y="92"/>
                </a:lnTo>
                <a:lnTo>
                  <a:pt x="36" y="118"/>
                </a:lnTo>
                <a:lnTo>
                  <a:pt x="49" y="141"/>
                </a:lnTo>
                <a:lnTo>
                  <a:pt x="61" y="159"/>
                </a:lnTo>
                <a:lnTo>
                  <a:pt x="69" y="171"/>
                </a:lnTo>
                <a:lnTo>
                  <a:pt x="74" y="174"/>
                </a:lnTo>
                <a:lnTo>
                  <a:pt x="72" y="162"/>
                </a:lnTo>
                <a:lnTo>
                  <a:pt x="67" y="147"/>
                </a:lnTo>
                <a:lnTo>
                  <a:pt x="61" y="128"/>
                </a:lnTo>
                <a:lnTo>
                  <a:pt x="53" y="105"/>
                </a:lnTo>
                <a:lnTo>
                  <a:pt x="46" y="82"/>
                </a:lnTo>
                <a:lnTo>
                  <a:pt x="38" y="58"/>
                </a:lnTo>
                <a:lnTo>
                  <a:pt x="32" y="35"/>
                </a:lnTo>
                <a:lnTo>
                  <a:pt x="28" y="1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44" name="Freeform 1348"/>
          <p:cNvSpPr>
            <a:spLocks/>
          </p:cNvSpPr>
          <p:nvPr/>
        </p:nvSpPr>
        <p:spPr bwMode="auto">
          <a:xfrm>
            <a:off x="6269038" y="1797050"/>
            <a:ext cx="9525" cy="22225"/>
          </a:xfrm>
          <a:custGeom>
            <a:avLst/>
            <a:gdLst>
              <a:gd name="T0" fmla="*/ 2147483647 w 39"/>
              <a:gd name="T1" fmla="*/ 2147483647 h 87"/>
              <a:gd name="T2" fmla="*/ 2147483647 w 39"/>
              <a:gd name="T3" fmla="*/ 2147483647 h 87"/>
              <a:gd name="T4" fmla="*/ 2147483647 w 39"/>
              <a:gd name="T5" fmla="*/ 2147483647 h 87"/>
              <a:gd name="T6" fmla="*/ 2147483647 w 39"/>
              <a:gd name="T7" fmla="*/ 0 h 87"/>
              <a:gd name="T8" fmla="*/ 2147483647 w 39"/>
              <a:gd name="T9" fmla="*/ 0 h 87"/>
              <a:gd name="T10" fmla="*/ 2147483647 w 39"/>
              <a:gd name="T11" fmla="*/ 2147483647 h 87"/>
              <a:gd name="T12" fmla="*/ 2147483647 w 39"/>
              <a:gd name="T13" fmla="*/ 2147483647 h 87"/>
              <a:gd name="T14" fmla="*/ 0 w 39"/>
              <a:gd name="T15" fmla="*/ 2147483647 h 87"/>
              <a:gd name="T16" fmla="*/ 0 w 39"/>
              <a:gd name="T17" fmla="*/ 2147483647 h 87"/>
              <a:gd name="T18" fmla="*/ 0 w 39"/>
              <a:gd name="T19" fmla="*/ 2147483647 h 87"/>
              <a:gd name="T20" fmla="*/ 2147483647 w 39"/>
              <a:gd name="T21" fmla="*/ 2147483647 h 87"/>
              <a:gd name="T22" fmla="*/ 2147483647 w 39"/>
              <a:gd name="T23" fmla="*/ 2147483647 h 87"/>
              <a:gd name="T24" fmla="*/ 2147483647 w 39"/>
              <a:gd name="T25" fmla="*/ 2147483647 h 87"/>
              <a:gd name="T26" fmla="*/ 2147483647 w 39"/>
              <a:gd name="T27" fmla="*/ 2147483647 h 87"/>
              <a:gd name="T28" fmla="*/ 2147483647 w 39"/>
              <a:gd name="T29" fmla="*/ 2147483647 h 87"/>
              <a:gd name="T30" fmla="*/ 2147483647 w 39"/>
              <a:gd name="T31" fmla="*/ 2147483647 h 87"/>
              <a:gd name="T32" fmla="*/ 2147483647 w 39"/>
              <a:gd name="T33" fmla="*/ 2147483647 h 87"/>
              <a:gd name="T34" fmla="*/ 2147483647 w 39"/>
              <a:gd name="T35" fmla="*/ 2147483647 h 87"/>
              <a:gd name="T36" fmla="*/ 2147483647 w 39"/>
              <a:gd name="T37" fmla="*/ 2147483647 h 87"/>
              <a:gd name="T38" fmla="*/ 2147483647 w 39"/>
              <a:gd name="T39" fmla="*/ 2147483647 h 87"/>
              <a:gd name="T40" fmla="*/ 2147483647 w 39"/>
              <a:gd name="T41" fmla="*/ 2147483647 h 87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39"/>
              <a:gd name="T64" fmla="*/ 0 h 87"/>
              <a:gd name="T65" fmla="*/ 39 w 39"/>
              <a:gd name="T66" fmla="*/ 87 h 87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39" h="87">
                <a:moveTo>
                  <a:pt x="20" y="9"/>
                </a:moveTo>
                <a:lnTo>
                  <a:pt x="19" y="5"/>
                </a:lnTo>
                <a:lnTo>
                  <a:pt x="16" y="2"/>
                </a:lnTo>
                <a:lnTo>
                  <a:pt x="13" y="0"/>
                </a:lnTo>
                <a:lnTo>
                  <a:pt x="8" y="0"/>
                </a:lnTo>
                <a:lnTo>
                  <a:pt x="5" y="1"/>
                </a:lnTo>
                <a:lnTo>
                  <a:pt x="2" y="3"/>
                </a:lnTo>
                <a:lnTo>
                  <a:pt x="0" y="6"/>
                </a:lnTo>
                <a:lnTo>
                  <a:pt x="0" y="10"/>
                </a:lnTo>
                <a:lnTo>
                  <a:pt x="0" y="22"/>
                </a:lnTo>
                <a:lnTo>
                  <a:pt x="3" y="35"/>
                </a:lnTo>
                <a:lnTo>
                  <a:pt x="7" y="48"/>
                </a:lnTo>
                <a:lnTo>
                  <a:pt x="13" y="60"/>
                </a:lnTo>
                <a:lnTo>
                  <a:pt x="19" y="72"/>
                </a:lnTo>
                <a:lnTo>
                  <a:pt x="25" y="81"/>
                </a:lnTo>
                <a:lnTo>
                  <a:pt x="33" y="86"/>
                </a:lnTo>
                <a:lnTo>
                  <a:pt x="38" y="87"/>
                </a:lnTo>
                <a:lnTo>
                  <a:pt x="39" y="70"/>
                </a:lnTo>
                <a:lnTo>
                  <a:pt x="34" y="50"/>
                </a:lnTo>
                <a:lnTo>
                  <a:pt x="27" y="29"/>
                </a:lnTo>
                <a:lnTo>
                  <a:pt x="2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45" name="Freeform 1349"/>
          <p:cNvSpPr>
            <a:spLocks/>
          </p:cNvSpPr>
          <p:nvPr/>
        </p:nvSpPr>
        <p:spPr bwMode="auto">
          <a:xfrm>
            <a:off x="6261100" y="1781175"/>
            <a:ext cx="7938" cy="12700"/>
          </a:xfrm>
          <a:custGeom>
            <a:avLst/>
            <a:gdLst>
              <a:gd name="T0" fmla="*/ 2147483647 w 34"/>
              <a:gd name="T1" fmla="*/ 2147483647 h 51"/>
              <a:gd name="T2" fmla="*/ 2147483647 w 34"/>
              <a:gd name="T3" fmla="*/ 2147483647 h 51"/>
              <a:gd name="T4" fmla="*/ 2147483647 w 34"/>
              <a:gd name="T5" fmla="*/ 2147483647 h 51"/>
              <a:gd name="T6" fmla="*/ 2147483647 w 34"/>
              <a:gd name="T7" fmla="*/ 2147483647 h 51"/>
              <a:gd name="T8" fmla="*/ 2147483647 w 34"/>
              <a:gd name="T9" fmla="*/ 2147483647 h 51"/>
              <a:gd name="T10" fmla="*/ 2147483647 w 34"/>
              <a:gd name="T11" fmla="*/ 2147483647 h 51"/>
              <a:gd name="T12" fmla="*/ 2147483647 w 34"/>
              <a:gd name="T13" fmla="*/ 2147483647 h 51"/>
              <a:gd name="T14" fmla="*/ 2147483647 w 34"/>
              <a:gd name="T15" fmla="*/ 0 h 51"/>
              <a:gd name="T16" fmla="*/ 2147483647 w 34"/>
              <a:gd name="T17" fmla="*/ 0 h 51"/>
              <a:gd name="T18" fmla="*/ 2147483647 w 34"/>
              <a:gd name="T19" fmla="*/ 2147483647 h 51"/>
              <a:gd name="T20" fmla="*/ 2147483647 w 34"/>
              <a:gd name="T21" fmla="*/ 2147483647 h 51"/>
              <a:gd name="T22" fmla="*/ 0 w 34"/>
              <a:gd name="T23" fmla="*/ 2147483647 h 51"/>
              <a:gd name="T24" fmla="*/ 0 w 34"/>
              <a:gd name="T25" fmla="*/ 2147483647 h 51"/>
              <a:gd name="T26" fmla="*/ 2147483647 w 34"/>
              <a:gd name="T27" fmla="*/ 2147483647 h 51"/>
              <a:gd name="T28" fmla="*/ 2147483647 w 34"/>
              <a:gd name="T29" fmla="*/ 2147483647 h 51"/>
              <a:gd name="T30" fmla="*/ 2147483647 w 34"/>
              <a:gd name="T31" fmla="*/ 2147483647 h 51"/>
              <a:gd name="T32" fmla="*/ 2147483647 w 34"/>
              <a:gd name="T33" fmla="*/ 2147483647 h 51"/>
              <a:gd name="T34" fmla="*/ 2147483647 w 34"/>
              <a:gd name="T35" fmla="*/ 2147483647 h 51"/>
              <a:gd name="T36" fmla="*/ 2147483647 w 34"/>
              <a:gd name="T37" fmla="*/ 2147483647 h 51"/>
              <a:gd name="T38" fmla="*/ 2147483647 w 34"/>
              <a:gd name="T39" fmla="*/ 2147483647 h 51"/>
              <a:gd name="T40" fmla="*/ 2147483647 w 34"/>
              <a:gd name="T41" fmla="*/ 2147483647 h 51"/>
              <a:gd name="T42" fmla="*/ 2147483647 w 34"/>
              <a:gd name="T43" fmla="*/ 2147483647 h 51"/>
              <a:gd name="T44" fmla="*/ 2147483647 w 34"/>
              <a:gd name="T45" fmla="*/ 2147483647 h 51"/>
              <a:gd name="T46" fmla="*/ 2147483647 w 34"/>
              <a:gd name="T47" fmla="*/ 2147483647 h 51"/>
              <a:gd name="T48" fmla="*/ 2147483647 w 34"/>
              <a:gd name="T49" fmla="*/ 2147483647 h 51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4"/>
              <a:gd name="T76" fmla="*/ 0 h 51"/>
              <a:gd name="T77" fmla="*/ 34 w 34"/>
              <a:gd name="T78" fmla="*/ 51 h 51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4" h="51">
                <a:moveTo>
                  <a:pt x="18" y="7"/>
                </a:moveTo>
                <a:lnTo>
                  <a:pt x="18" y="8"/>
                </a:lnTo>
                <a:lnTo>
                  <a:pt x="17" y="5"/>
                </a:lnTo>
                <a:lnTo>
                  <a:pt x="14" y="1"/>
                </a:lnTo>
                <a:lnTo>
                  <a:pt x="11" y="0"/>
                </a:lnTo>
                <a:lnTo>
                  <a:pt x="7" y="0"/>
                </a:lnTo>
                <a:lnTo>
                  <a:pt x="4" y="1"/>
                </a:lnTo>
                <a:lnTo>
                  <a:pt x="1" y="5"/>
                </a:lnTo>
                <a:lnTo>
                  <a:pt x="0" y="8"/>
                </a:lnTo>
                <a:lnTo>
                  <a:pt x="0" y="11"/>
                </a:lnTo>
                <a:lnTo>
                  <a:pt x="1" y="16"/>
                </a:lnTo>
                <a:lnTo>
                  <a:pt x="4" y="23"/>
                </a:lnTo>
                <a:lnTo>
                  <a:pt x="8" y="30"/>
                </a:lnTo>
                <a:lnTo>
                  <a:pt x="13" y="37"/>
                </a:lnTo>
                <a:lnTo>
                  <a:pt x="18" y="43"/>
                </a:lnTo>
                <a:lnTo>
                  <a:pt x="25" y="47"/>
                </a:lnTo>
                <a:lnTo>
                  <a:pt x="30" y="51"/>
                </a:lnTo>
                <a:lnTo>
                  <a:pt x="34" y="51"/>
                </a:lnTo>
                <a:lnTo>
                  <a:pt x="33" y="40"/>
                </a:lnTo>
                <a:lnTo>
                  <a:pt x="29" y="27"/>
                </a:lnTo>
                <a:lnTo>
                  <a:pt x="23" y="15"/>
                </a:lnTo>
                <a:lnTo>
                  <a:pt x="18" y="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46" name="Freeform 1350"/>
          <p:cNvSpPr>
            <a:spLocks/>
          </p:cNvSpPr>
          <p:nvPr/>
        </p:nvSpPr>
        <p:spPr bwMode="auto">
          <a:xfrm>
            <a:off x="6251575" y="1770063"/>
            <a:ext cx="12700" cy="6350"/>
          </a:xfrm>
          <a:custGeom>
            <a:avLst/>
            <a:gdLst>
              <a:gd name="T0" fmla="*/ 2147483647 w 46"/>
              <a:gd name="T1" fmla="*/ 2147483647 h 33"/>
              <a:gd name="T2" fmla="*/ 2147483647 w 46"/>
              <a:gd name="T3" fmla="*/ 2147483647 h 33"/>
              <a:gd name="T4" fmla="*/ 2147483647 w 46"/>
              <a:gd name="T5" fmla="*/ 2147483647 h 33"/>
              <a:gd name="T6" fmla="*/ 2147483647 w 46"/>
              <a:gd name="T7" fmla="*/ 2147483647 h 33"/>
              <a:gd name="T8" fmla="*/ 2147483647 w 46"/>
              <a:gd name="T9" fmla="*/ 2147483647 h 33"/>
              <a:gd name="T10" fmla="*/ 2147483647 w 46"/>
              <a:gd name="T11" fmla="*/ 2147483647 h 33"/>
              <a:gd name="T12" fmla="*/ 2147483647 w 46"/>
              <a:gd name="T13" fmla="*/ 2147483647 h 33"/>
              <a:gd name="T14" fmla="*/ 2147483647 w 46"/>
              <a:gd name="T15" fmla="*/ 0 h 33"/>
              <a:gd name="T16" fmla="*/ 2147483647 w 46"/>
              <a:gd name="T17" fmla="*/ 0 h 33"/>
              <a:gd name="T18" fmla="*/ 2147483647 w 46"/>
              <a:gd name="T19" fmla="*/ 0 h 33"/>
              <a:gd name="T20" fmla="*/ 2147483647 w 46"/>
              <a:gd name="T21" fmla="*/ 2147483647 h 33"/>
              <a:gd name="T22" fmla="*/ 2147483647 w 46"/>
              <a:gd name="T23" fmla="*/ 2147483647 h 33"/>
              <a:gd name="T24" fmla="*/ 2147483647 w 46"/>
              <a:gd name="T25" fmla="*/ 2147483647 h 33"/>
              <a:gd name="T26" fmla="*/ 2147483647 w 46"/>
              <a:gd name="T27" fmla="*/ 2147483647 h 33"/>
              <a:gd name="T28" fmla="*/ 2147483647 w 46"/>
              <a:gd name="T29" fmla="*/ 2147483647 h 33"/>
              <a:gd name="T30" fmla="*/ 0 w 46"/>
              <a:gd name="T31" fmla="*/ 2147483647 h 33"/>
              <a:gd name="T32" fmla="*/ 0 w 46"/>
              <a:gd name="T33" fmla="*/ 2147483647 h 33"/>
              <a:gd name="T34" fmla="*/ 2147483647 w 46"/>
              <a:gd name="T35" fmla="*/ 2147483647 h 33"/>
              <a:gd name="T36" fmla="*/ 2147483647 w 46"/>
              <a:gd name="T37" fmla="*/ 2147483647 h 33"/>
              <a:gd name="T38" fmla="*/ 2147483647 w 46"/>
              <a:gd name="T39" fmla="*/ 2147483647 h 33"/>
              <a:gd name="T40" fmla="*/ 2147483647 w 46"/>
              <a:gd name="T41" fmla="*/ 2147483647 h 33"/>
              <a:gd name="T42" fmla="*/ 2147483647 w 46"/>
              <a:gd name="T43" fmla="*/ 2147483647 h 33"/>
              <a:gd name="T44" fmla="*/ 2147483647 w 46"/>
              <a:gd name="T45" fmla="*/ 2147483647 h 33"/>
              <a:gd name="T46" fmla="*/ 2147483647 w 46"/>
              <a:gd name="T47" fmla="*/ 2147483647 h 33"/>
              <a:gd name="T48" fmla="*/ 2147483647 w 46"/>
              <a:gd name="T49" fmla="*/ 2147483647 h 3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6"/>
              <a:gd name="T76" fmla="*/ 0 h 33"/>
              <a:gd name="T77" fmla="*/ 46 w 46"/>
              <a:gd name="T78" fmla="*/ 33 h 3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6" h="33">
                <a:moveTo>
                  <a:pt x="37" y="24"/>
                </a:moveTo>
                <a:lnTo>
                  <a:pt x="41" y="22"/>
                </a:lnTo>
                <a:lnTo>
                  <a:pt x="45" y="19"/>
                </a:lnTo>
                <a:lnTo>
                  <a:pt x="46" y="15"/>
                </a:lnTo>
                <a:lnTo>
                  <a:pt x="46" y="10"/>
                </a:lnTo>
                <a:lnTo>
                  <a:pt x="44" y="5"/>
                </a:lnTo>
                <a:lnTo>
                  <a:pt x="41" y="2"/>
                </a:lnTo>
                <a:lnTo>
                  <a:pt x="37" y="0"/>
                </a:lnTo>
                <a:lnTo>
                  <a:pt x="32" y="0"/>
                </a:lnTo>
                <a:lnTo>
                  <a:pt x="29" y="0"/>
                </a:lnTo>
                <a:lnTo>
                  <a:pt x="25" y="1"/>
                </a:lnTo>
                <a:lnTo>
                  <a:pt x="19" y="3"/>
                </a:lnTo>
                <a:lnTo>
                  <a:pt x="12" y="7"/>
                </a:lnTo>
                <a:lnTo>
                  <a:pt x="5" y="14"/>
                </a:lnTo>
                <a:lnTo>
                  <a:pt x="2" y="20"/>
                </a:lnTo>
                <a:lnTo>
                  <a:pt x="0" y="26"/>
                </a:lnTo>
                <a:lnTo>
                  <a:pt x="0" y="29"/>
                </a:lnTo>
                <a:lnTo>
                  <a:pt x="3" y="31"/>
                </a:lnTo>
                <a:lnTo>
                  <a:pt x="7" y="33"/>
                </a:lnTo>
                <a:lnTo>
                  <a:pt x="12" y="33"/>
                </a:lnTo>
                <a:lnTo>
                  <a:pt x="16" y="33"/>
                </a:lnTo>
                <a:lnTo>
                  <a:pt x="21" y="31"/>
                </a:lnTo>
                <a:lnTo>
                  <a:pt x="26" y="30"/>
                </a:lnTo>
                <a:lnTo>
                  <a:pt x="32" y="28"/>
                </a:lnTo>
                <a:lnTo>
                  <a:pt x="37" y="2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47" name="Freeform 1351"/>
          <p:cNvSpPr>
            <a:spLocks/>
          </p:cNvSpPr>
          <p:nvPr/>
        </p:nvSpPr>
        <p:spPr bwMode="auto">
          <a:xfrm>
            <a:off x="6197600" y="1754188"/>
            <a:ext cx="46038" cy="57150"/>
          </a:xfrm>
          <a:custGeom>
            <a:avLst/>
            <a:gdLst>
              <a:gd name="T0" fmla="*/ 2147483647 w 177"/>
              <a:gd name="T1" fmla="*/ 2147483647 h 219"/>
              <a:gd name="T2" fmla="*/ 2147483647 w 177"/>
              <a:gd name="T3" fmla="*/ 2147483647 h 219"/>
              <a:gd name="T4" fmla="*/ 2147483647 w 177"/>
              <a:gd name="T5" fmla="*/ 2147483647 h 219"/>
              <a:gd name="T6" fmla="*/ 2147483647 w 177"/>
              <a:gd name="T7" fmla="*/ 2147483647 h 219"/>
              <a:gd name="T8" fmla="*/ 2147483647 w 177"/>
              <a:gd name="T9" fmla="*/ 2147483647 h 219"/>
              <a:gd name="T10" fmla="*/ 2147483647 w 177"/>
              <a:gd name="T11" fmla="*/ 2147483647 h 219"/>
              <a:gd name="T12" fmla="*/ 2147483647 w 177"/>
              <a:gd name="T13" fmla="*/ 2147483647 h 219"/>
              <a:gd name="T14" fmla="*/ 2147483647 w 177"/>
              <a:gd name="T15" fmla="*/ 2147483647 h 219"/>
              <a:gd name="T16" fmla="*/ 0 w 177"/>
              <a:gd name="T17" fmla="*/ 2147483647 h 219"/>
              <a:gd name="T18" fmla="*/ 2147483647 w 177"/>
              <a:gd name="T19" fmla="*/ 2147483647 h 219"/>
              <a:gd name="T20" fmla="*/ 2147483647 w 177"/>
              <a:gd name="T21" fmla="*/ 2147483647 h 219"/>
              <a:gd name="T22" fmla="*/ 2147483647 w 177"/>
              <a:gd name="T23" fmla="*/ 2147483647 h 219"/>
              <a:gd name="T24" fmla="*/ 2147483647 w 177"/>
              <a:gd name="T25" fmla="*/ 2147483647 h 219"/>
              <a:gd name="T26" fmla="*/ 2147483647 w 177"/>
              <a:gd name="T27" fmla="*/ 2147483647 h 219"/>
              <a:gd name="T28" fmla="*/ 2147483647 w 177"/>
              <a:gd name="T29" fmla="*/ 2147483647 h 219"/>
              <a:gd name="T30" fmla="*/ 2147483647 w 177"/>
              <a:gd name="T31" fmla="*/ 2147483647 h 219"/>
              <a:gd name="T32" fmla="*/ 2147483647 w 177"/>
              <a:gd name="T33" fmla="*/ 2147483647 h 219"/>
              <a:gd name="T34" fmla="*/ 2147483647 w 177"/>
              <a:gd name="T35" fmla="*/ 2147483647 h 219"/>
              <a:gd name="T36" fmla="*/ 2147483647 w 177"/>
              <a:gd name="T37" fmla="*/ 2147483647 h 219"/>
              <a:gd name="T38" fmla="*/ 2147483647 w 177"/>
              <a:gd name="T39" fmla="*/ 2147483647 h 219"/>
              <a:gd name="T40" fmla="*/ 2147483647 w 177"/>
              <a:gd name="T41" fmla="*/ 2147483647 h 219"/>
              <a:gd name="T42" fmla="*/ 2147483647 w 177"/>
              <a:gd name="T43" fmla="*/ 2147483647 h 219"/>
              <a:gd name="T44" fmla="*/ 2147483647 w 177"/>
              <a:gd name="T45" fmla="*/ 2147483647 h 219"/>
              <a:gd name="T46" fmla="*/ 2147483647 w 177"/>
              <a:gd name="T47" fmla="*/ 2147483647 h 219"/>
              <a:gd name="T48" fmla="*/ 2147483647 w 177"/>
              <a:gd name="T49" fmla="*/ 2147483647 h 219"/>
              <a:gd name="T50" fmla="*/ 2147483647 w 177"/>
              <a:gd name="T51" fmla="*/ 2147483647 h 219"/>
              <a:gd name="T52" fmla="*/ 2147483647 w 177"/>
              <a:gd name="T53" fmla="*/ 2147483647 h 219"/>
              <a:gd name="T54" fmla="*/ 2147483647 w 177"/>
              <a:gd name="T55" fmla="*/ 2147483647 h 219"/>
              <a:gd name="T56" fmla="*/ 2147483647 w 177"/>
              <a:gd name="T57" fmla="*/ 2147483647 h 219"/>
              <a:gd name="T58" fmla="*/ 2147483647 w 177"/>
              <a:gd name="T59" fmla="*/ 2147483647 h 219"/>
              <a:gd name="T60" fmla="*/ 2147483647 w 177"/>
              <a:gd name="T61" fmla="*/ 2147483647 h 219"/>
              <a:gd name="T62" fmla="*/ 2147483647 w 177"/>
              <a:gd name="T63" fmla="*/ 2147483647 h 219"/>
              <a:gd name="T64" fmla="*/ 2147483647 w 177"/>
              <a:gd name="T65" fmla="*/ 2147483647 h 219"/>
              <a:gd name="T66" fmla="*/ 2147483647 w 177"/>
              <a:gd name="T67" fmla="*/ 2147483647 h 219"/>
              <a:gd name="T68" fmla="*/ 2147483647 w 177"/>
              <a:gd name="T69" fmla="*/ 2147483647 h 219"/>
              <a:gd name="T70" fmla="*/ 2147483647 w 177"/>
              <a:gd name="T71" fmla="*/ 2147483647 h 219"/>
              <a:gd name="T72" fmla="*/ 2147483647 w 177"/>
              <a:gd name="T73" fmla="*/ 2147483647 h 219"/>
              <a:gd name="T74" fmla="*/ 2147483647 w 177"/>
              <a:gd name="T75" fmla="*/ 2147483647 h 219"/>
              <a:gd name="T76" fmla="*/ 2147483647 w 177"/>
              <a:gd name="T77" fmla="*/ 2147483647 h 219"/>
              <a:gd name="T78" fmla="*/ 2147483647 w 177"/>
              <a:gd name="T79" fmla="*/ 2147483647 h 219"/>
              <a:gd name="T80" fmla="*/ 2147483647 w 177"/>
              <a:gd name="T81" fmla="*/ 2147483647 h 219"/>
              <a:gd name="T82" fmla="*/ 2147483647 w 177"/>
              <a:gd name="T83" fmla="*/ 2147483647 h 219"/>
              <a:gd name="T84" fmla="*/ 2147483647 w 177"/>
              <a:gd name="T85" fmla="*/ 2147483647 h 219"/>
              <a:gd name="T86" fmla="*/ 2147483647 w 177"/>
              <a:gd name="T87" fmla="*/ 2147483647 h 219"/>
              <a:gd name="T88" fmla="*/ 2147483647 w 177"/>
              <a:gd name="T89" fmla="*/ 2147483647 h 219"/>
              <a:gd name="T90" fmla="*/ 2147483647 w 177"/>
              <a:gd name="T91" fmla="*/ 2147483647 h 219"/>
              <a:gd name="T92" fmla="*/ 2147483647 w 177"/>
              <a:gd name="T93" fmla="*/ 2147483647 h 219"/>
              <a:gd name="T94" fmla="*/ 2147483647 w 177"/>
              <a:gd name="T95" fmla="*/ 2147483647 h 219"/>
              <a:gd name="T96" fmla="*/ 2147483647 w 177"/>
              <a:gd name="T97" fmla="*/ 2147483647 h 219"/>
              <a:gd name="T98" fmla="*/ 2147483647 w 177"/>
              <a:gd name="T99" fmla="*/ 2147483647 h 219"/>
              <a:gd name="T100" fmla="*/ 2147483647 w 177"/>
              <a:gd name="T101" fmla="*/ 2147483647 h 219"/>
              <a:gd name="T102" fmla="*/ 2147483647 w 177"/>
              <a:gd name="T103" fmla="*/ 2147483647 h 219"/>
              <a:gd name="T104" fmla="*/ 2147483647 w 177"/>
              <a:gd name="T105" fmla="*/ 2147483647 h 219"/>
              <a:gd name="T106" fmla="*/ 2147483647 w 177"/>
              <a:gd name="T107" fmla="*/ 2147483647 h 219"/>
              <a:gd name="T108" fmla="*/ 2147483647 w 177"/>
              <a:gd name="T109" fmla="*/ 0 h 219"/>
              <a:gd name="T110" fmla="*/ 2147483647 w 177"/>
              <a:gd name="T111" fmla="*/ 2147483647 h 219"/>
              <a:gd name="T112" fmla="*/ 2147483647 w 177"/>
              <a:gd name="T113" fmla="*/ 2147483647 h 219"/>
              <a:gd name="T114" fmla="*/ 2147483647 w 177"/>
              <a:gd name="T115" fmla="*/ 2147483647 h 219"/>
              <a:gd name="T116" fmla="*/ 2147483647 w 177"/>
              <a:gd name="T117" fmla="*/ 2147483647 h 219"/>
              <a:gd name="T118" fmla="*/ 2147483647 w 177"/>
              <a:gd name="T119" fmla="*/ 2147483647 h 219"/>
              <a:gd name="T120" fmla="*/ 2147483647 w 177"/>
              <a:gd name="T121" fmla="*/ 2147483647 h 21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77"/>
              <a:gd name="T184" fmla="*/ 0 h 219"/>
              <a:gd name="T185" fmla="*/ 177 w 177"/>
              <a:gd name="T186" fmla="*/ 219 h 21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77" h="219">
                <a:moveTo>
                  <a:pt x="65" y="33"/>
                </a:moveTo>
                <a:lnTo>
                  <a:pt x="52" y="43"/>
                </a:lnTo>
                <a:lnTo>
                  <a:pt x="41" y="54"/>
                </a:lnTo>
                <a:lnTo>
                  <a:pt x="29" y="66"/>
                </a:lnTo>
                <a:lnTo>
                  <a:pt x="20" y="79"/>
                </a:lnTo>
                <a:lnTo>
                  <a:pt x="12" y="93"/>
                </a:lnTo>
                <a:lnTo>
                  <a:pt x="6" y="107"/>
                </a:lnTo>
                <a:lnTo>
                  <a:pt x="2" y="121"/>
                </a:lnTo>
                <a:lnTo>
                  <a:pt x="0" y="136"/>
                </a:lnTo>
                <a:lnTo>
                  <a:pt x="2" y="158"/>
                </a:lnTo>
                <a:lnTo>
                  <a:pt x="10" y="177"/>
                </a:lnTo>
                <a:lnTo>
                  <a:pt x="23" y="193"/>
                </a:lnTo>
                <a:lnTo>
                  <a:pt x="38" y="204"/>
                </a:lnTo>
                <a:lnTo>
                  <a:pt x="57" y="213"/>
                </a:lnTo>
                <a:lnTo>
                  <a:pt x="78" y="218"/>
                </a:lnTo>
                <a:lnTo>
                  <a:pt x="98" y="219"/>
                </a:lnTo>
                <a:lnTo>
                  <a:pt x="118" y="216"/>
                </a:lnTo>
                <a:lnTo>
                  <a:pt x="123" y="216"/>
                </a:lnTo>
                <a:lnTo>
                  <a:pt x="127" y="214"/>
                </a:lnTo>
                <a:lnTo>
                  <a:pt x="130" y="210"/>
                </a:lnTo>
                <a:lnTo>
                  <a:pt x="131" y="205"/>
                </a:lnTo>
                <a:lnTo>
                  <a:pt x="130" y="203"/>
                </a:lnTo>
                <a:lnTo>
                  <a:pt x="127" y="203"/>
                </a:lnTo>
                <a:lnTo>
                  <a:pt x="123" y="202"/>
                </a:lnTo>
                <a:lnTo>
                  <a:pt x="117" y="202"/>
                </a:lnTo>
                <a:lnTo>
                  <a:pt x="111" y="202"/>
                </a:lnTo>
                <a:lnTo>
                  <a:pt x="106" y="202"/>
                </a:lnTo>
                <a:lnTo>
                  <a:pt x="100" y="202"/>
                </a:lnTo>
                <a:lnTo>
                  <a:pt x="97" y="202"/>
                </a:lnTo>
                <a:lnTo>
                  <a:pt x="87" y="201"/>
                </a:lnTo>
                <a:lnTo>
                  <a:pt x="77" y="200"/>
                </a:lnTo>
                <a:lnTo>
                  <a:pt x="67" y="199"/>
                </a:lnTo>
                <a:lnTo>
                  <a:pt x="56" y="196"/>
                </a:lnTo>
                <a:lnTo>
                  <a:pt x="46" y="193"/>
                </a:lnTo>
                <a:lnTo>
                  <a:pt x="35" y="185"/>
                </a:lnTo>
                <a:lnTo>
                  <a:pt x="26" y="175"/>
                </a:lnTo>
                <a:lnTo>
                  <a:pt x="15" y="162"/>
                </a:lnTo>
                <a:lnTo>
                  <a:pt x="13" y="146"/>
                </a:lnTo>
                <a:lnTo>
                  <a:pt x="14" y="131"/>
                </a:lnTo>
                <a:lnTo>
                  <a:pt x="19" y="116"/>
                </a:lnTo>
                <a:lnTo>
                  <a:pt x="25" y="102"/>
                </a:lnTo>
                <a:lnTo>
                  <a:pt x="34" y="89"/>
                </a:lnTo>
                <a:lnTo>
                  <a:pt x="45" y="76"/>
                </a:lnTo>
                <a:lnTo>
                  <a:pt x="56" y="65"/>
                </a:lnTo>
                <a:lnTo>
                  <a:pt x="70" y="55"/>
                </a:lnTo>
                <a:lnTo>
                  <a:pt x="84" y="45"/>
                </a:lnTo>
                <a:lnTo>
                  <a:pt x="98" y="37"/>
                </a:lnTo>
                <a:lnTo>
                  <a:pt x="113" y="29"/>
                </a:lnTo>
                <a:lnTo>
                  <a:pt x="127" y="23"/>
                </a:lnTo>
                <a:lnTo>
                  <a:pt x="141" y="17"/>
                </a:lnTo>
                <a:lnTo>
                  <a:pt x="154" y="12"/>
                </a:lnTo>
                <a:lnTo>
                  <a:pt x="167" y="9"/>
                </a:lnTo>
                <a:lnTo>
                  <a:pt x="177" y="7"/>
                </a:lnTo>
                <a:lnTo>
                  <a:pt x="170" y="2"/>
                </a:lnTo>
                <a:lnTo>
                  <a:pt x="158" y="0"/>
                </a:lnTo>
                <a:lnTo>
                  <a:pt x="145" y="2"/>
                </a:lnTo>
                <a:lnTo>
                  <a:pt x="129" y="6"/>
                </a:lnTo>
                <a:lnTo>
                  <a:pt x="111" y="11"/>
                </a:lnTo>
                <a:lnTo>
                  <a:pt x="94" y="17"/>
                </a:lnTo>
                <a:lnTo>
                  <a:pt x="78" y="26"/>
                </a:lnTo>
                <a:lnTo>
                  <a:pt x="65" y="3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48" name="Freeform 1352"/>
          <p:cNvSpPr>
            <a:spLocks/>
          </p:cNvSpPr>
          <p:nvPr/>
        </p:nvSpPr>
        <p:spPr bwMode="auto">
          <a:xfrm>
            <a:off x="6273800" y="1752600"/>
            <a:ext cx="30163" cy="46038"/>
          </a:xfrm>
          <a:custGeom>
            <a:avLst/>
            <a:gdLst>
              <a:gd name="T0" fmla="*/ 2147483647 w 115"/>
              <a:gd name="T1" fmla="*/ 2147483647 h 170"/>
              <a:gd name="T2" fmla="*/ 2147483647 w 115"/>
              <a:gd name="T3" fmla="*/ 2147483647 h 170"/>
              <a:gd name="T4" fmla="*/ 2147483647 w 115"/>
              <a:gd name="T5" fmla="*/ 2147483647 h 170"/>
              <a:gd name="T6" fmla="*/ 2147483647 w 115"/>
              <a:gd name="T7" fmla="*/ 2147483647 h 170"/>
              <a:gd name="T8" fmla="*/ 2147483647 w 115"/>
              <a:gd name="T9" fmla="*/ 2147483647 h 170"/>
              <a:gd name="T10" fmla="*/ 2147483647 w 115"/>
              <a:gd name="T11" fmla="*/ 2147483647 h 170"/>
              <a:gd name="T12" fmla="*/ 2147483647 w 115"/>
              <a:gd name="T13" fmla="*/ 2147483647 h 170"/>
              <a:gd name="T14" fmla="*/ 2147483647 w 115"/>
              <a:gd name="T15" fmla="*/ 2147483647 h 170"/>
              <a:gd name="T16" fmla="*/ 2147483647 w 115"/>
              <a:gd name="T17" fmla="*/ 2147483647 h 170"/>
              <a:gd name="T18" fmla="*/ 2147483647 w 115"/>
              <a:gd name="T19" fmla="*/ 2147483647 h 170"/>
              <a:gd name="T20" fmla="*/ 2147483647 w 115"/>
              <a:gd name="T21" fmla="*/ 2147483647 h 170"/>
              <a:gd name="T22" fmla="*/ 2147483647 w 115"/>
              <a:gd name="T23" fmla="*/ 2147483647 h 170"/>
              <a:gd name="T24" fmla="*/ 2147483647 w 115"/>
              <a:gd name="T25" fmla="*/ 2147483647 h 170"/>
              <a:gd name="T26" fmla="*/ 2147483647 w 115"/>
              <a:gd name="T27" fmla="*/ 2147483647 h 170"/>
              <a:gd name="T28" fmla="*/ 2147483647 w 115"/>
              <a:gd name="T29" fmla="*/ 2147483647 h 170"/>
              <a:gd name="T30" fmla="*/ 2147483647 w 115"/>
              <a:gd name="T31" fmla="*/ 2147483647 h 170"/>
              <a:gd name="T32" fmla="*/ 2147483647 w 115"/>
              <a:gd name="T33" fmla="*/ 2147483647 h 170"/>
              <a:gd name="T34" fmla="*/ 2147483647 w 115"/>
              <a:gd name="T35" fmla="*/ 2147483647 h 170"/>
              <a:gd name="T36" fmla="*/ 2147483647 w 115"/>
              <a:gd name="T37" fmla="*/ 2147483647 h 170"/>
              <a:gd name="T38" fmla="*/ 2147483647 w 115"/>
              <a:gd name="T39" fmla="*/ 2147483647 h 170"/>
              <a:gd name="T40" fmla="*/ 2147483647 w 115"/>
              <a:gd name="T41" fmla="*/ 2147483647 h 170"/>
              <a:gd name="T42" fmla="*/ 2147483647 w 115"/>
              <a:gd name="T43" fmla="*/ 2147483647 h 170"/>
              <a:gd name="T44" fmla="*/ 2147483647 w 115"/>
              <a:gd name="T45" fmla="*/ 2147483647 h 170"/>
              <a:gd name="T46" fmla="*/ 2147483647 w 115"/>
              <a:gd name="T47" fmla="*/ 2147483647 h 170"/>
              <a:gd name="T48" fmla="*/ 2147483647 w 115"/>
              <a:gd name="T49" fmla="*/ 2147483647 h 170"/>
              <a:gd name="T50" fmla="*/ 2147483647 w 115"/>
              <a:gd name="T51" fmla="*/ 2147483647 h 170"/>
              <a:gd name="T52" fmla="*/ 2147483647 w 115"/>
              <a:gd name="T53" fmla="*/ 2147483647 h 170"/>
              <a:gd name="T54" fmla="*/ 2147483647 w 115"/>
              <a:gd name="T55" fmla="*/ 2147483647 h 170"/>
              <a:gd name="T56" fmla="*/ 2147483647 w 115"/>
              <a:gd name="T57" fmla="*/ 2147483647 h 170"/>
              <a:gd name="T58" fmla="*/ 2147483647 w 115"/>
              <a:gd name="T59" fmla="*/ 2147483647 h 170"/>
              <a:gd name="T60" fmla="*/ 2147483647 w 115"/>
              <a:gd name="T61" fmla="*/ 0 h 170"/>
              <a:gd name="T62" fmla="*/ 2147483647 w 115"/>
              <a:gd name="T63" fmla="*/ 2147483647 h 170"/>
              <a:gd name="T64" fmla="*/ 0 w 115"/>
              <a:gd name="T65" fmla="*/ 2147483647 h 170"/>
              <a:gd name="T66" fmla="*/ 2147483647 w 115"/>
              <a:gd name="T67" fmla="*/ 2147483647 h 170"/>
              <a:gd name="T68" fmla="*/ 2147483647 w 115"/>
              <a:gd name="T69" fmla="*/ 2147483647 h 170"/>
              <a:gd name="T70" fmla="*/ 2147483647 w 115"/>
              <a:gd name="T71" fmla="*/ 2147483647 h 170"/>
              <a:gd name="T72" fmla="*/ 2147483647 w 115"/>
              <a:gd name="T73" fmla="*/ 2147483647 h 170"/>
              <a:gd name="T74" fmla="*/ 2147483647 w 115"/>
              <a:gd name="T75" fmla="*/ 2147483647 h 170"/>
              <a:gd name="T76" fmla="*/ 2147483647 w 115"/>
              <a:gd name="T77" fmla="*/ 2147483647 h 170"/>
              <a:gd name="T78" fmla="*/ 2147483647 w 115"/>
              <a:gd name="T79" fmla="*/ 2147483647 h 170"/>
              <a:gd name="T80" fmla="*/ 2147483647 w 115"/>
              <a:gd name="T81" fmla="*/ 2147483647 h 17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15"/>
              <a:gd name="T124" fmla="*/ 0 h 170"/>
              <a:gd name="T125" fmla="*/ 115 w 115"/>
              <a:gd name="T126" fmla="*/ 170 h 170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15" h="170">
                <a:moveTo>
                  <a:pt x="97" y="57"/>
                </a:moveTo>
                <a:lnTo>
                  <a:pt x="100" y="75"/>
                </a:lnTo>
                <a:lnTo>
                  <a:pt x="98" y="90"/>
                </a:lnTo>
                <a:lnTo>
                  <a:pt x="91" y="103"/>
                </a:lnTo>
                <a:lnTo>
                  <a:pt x="80" y="114"/>
                </a:lnTo>
                <a:lnTo>
                  <a:pt x="68" y="125"/>
                </a:lnTo>
                <a:lnTo>
                  <a:pt x="54" y="135"/>
                </a:lnTo>
                <a:lnTo>
                  <a:pt x="39" y="145"/>
                </a:lnTo>
                <a:lnTo>
                  <a:pt x="27" y="155"/>
                </a:lnTo>
                <a:lnTo>
                  <a:pt x="25" y="158"/>
                </a:lnTo>
                <a:lnTo>
                  <a:pt x="23" y="160"/>
                </a:lnTo>
                <a:lnTo>
                  <a:pt x="23" y="164"/>
                </a:lnTo>
                <a:lnTo>
                  <a:pt x="26" y="167"/>
                </a:lnTo>
                <a:lnTo>
                  <a:pt x="28" y="169"/>
                </a:lnTo>
                <a:lnTo>
                  <a:pt x="31" y="170"/>
                </a:lnTo>
                <a:lnTo>
                  <a:pt x="34" y="170"/>
                </a:lnTo>
                <a:lnTo>
                  <a:pt x="37" y="169"/>
                </a:lnTo>
                <a:lnTo>
                  <a:pt x="53" y="159"/>
                </a:lnTo>
                <a:lnTo>
                  <a:pt x="69" y="149"/>
                </a:lnTo>
                <a:lnTo>
                  <a:pt x="83" y="137"/>
                </a:lnTo>
                <a:lnTo>
                  <a:pt x="97" y="123"/>
                </a:lnTo>
                <a:lnTo>
                  <a:pt x="106" y="108"/>
                </a:lnTo>
                <a:lnTo>
                  <a:pt x="113" y="91"/>
                </a:lnTo>
                <a:lnTo>
                  <a:pt x="115" y="73"/>
                </a:lnTo>
                <a:lnTo>
                  <a:pt x="111" y="53"/>
                </a:lnTo>
                <a:lnTo>
                  <a:pt x="101" y="39"/>
                </a:lnTo>
                <a:lnTo>
                  <a:pt x="89" y="26"/>
                </a:lnTo>
                <a:lnTo>
                  <a:pt x="72" y="15"/>
                </a:lnTo>
                <a:lnTo>
                  <a:pt x="55" y="8"/>
                </a:lnTo>
                <a:lnTo>
                  <a:pt x="37" y="2"/>
                </a:lnTo>
                <a:lnTo>
                  <a:pt x="21" y="0"/>
                </a:lnTo>
                <a:lnTo>
                  <a:pt x="9" y="1"/>
                </a:lnTo>
                <a:lnTo>
                  <a:pt x="0" y="5"/>
                </a:lnTo>
                <a:lnTo>
                  <a:pt x="15" y="10"/>
                </a:lnTo>
                <a:lnTo>
                  <a:pt x="30" y="13"/>
                </a:lnTo>
                <a:lnTo>
                  <a:pt x="43" y="16"/>
                </a:lnTo>
                <a:lnTo>
                  <a:pt x="57" y="20"/>
                </a:lnTo>
                <a:lnTo>
                  <a:pt x="70" y="26"/>
                </a:lnTo>
                <a:lnTo>
                  <a:pt x="81" y="33"/>
                </a:lnTo>
                <a:lnTo>
                  <a:pt x="91" y="43"/>
                </a:lnTo>
                <a:lnTo>
                  <a:pt x="97" y="5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649" name="Freeform 1353"/>
          <p:cNvSpPr>
            <a:spLocks/>
          </p:cNvSpPr>
          <p:nvPr/>
        </p:nvSpPr>
        <p:spPr bwMode="auto">
          <a:xfrm>
            <a:off x="6169025" y="1743075"/>
            <a:ext cx="73025" cy="92075"/>
          </a:xfrm>
          <a:custGeom>
            <a:avLst/>
            <a:gdLst>
              <a:gd name="T0" fmla="*/ 2147483647 w 289"/>
              <a:gd name="T1" fmla="*/ 2147483647 h 352"/>
              <a:gd name="T2" fmla="*/ 2147483647 w 289"/>
              <a:gd name="T3" fmla="*/ 2147483647 h 352"/>
              <a:gd name="T4" fmla="*/ 2147483647 w 289"/>
              <a:gd name="T5" fmla="*/ 2147483647 h 352"/>
              <a:gd name="T6" fmla="*/ 0 w 289"/>
              <a:gd name="T7" fmla="*/ 2147483647 h 352"/>
              <a:gd name="T8" fmla="*/ 2147483647 w 289"/>
              <a:gd name="T9" fmla="*/ 2147483647 h 352"/>
              <a:gd name="T10" fmla="*/ 2147483647 w 289"/>
              <a:gd name="T11" fmla="*/ 2147483647 h 352"/>
              <a:gd name="T12" fmla="*/ 2147483647 w 289"/>
              <a:gd name="T13" fmla="*/ 2147483647 h 352"/>
              <a:gd name="T14" fmla="*/ 2147483647 w 289"/>
              <a:gd name="T15" fmla="*/ 2147483647 h 352"/>
              <a:gd name="T16" fmla="*/ 2147483647 w 289"/>
              <a:gd name="T17" fmla="*/ 2147483647 h 352"/>
              <a:gd name="T18" fmla="*/ 2147483647 w 289"/>
              <a:gd name="T19" fmla="*/ 2147483647 h 352"/>
              <a:gd name="T20" fmla="*/ 2147483647 w 289"/>
              <a:gd name="T21" fmla="*/ 2147483647 h 352"/>
              <a:gd name="T22" fmla="*/ 2147483647 w 289"/>
              <a:gd name="T23" fmla="*/ 2147483647 h 352"/>
              <a:gd name="T24" fmla="*/ 2147483647 w 289"/>
              <a:gd name="T25" fmla="*/ 2147483647 h 352"/>
              <a:gd name="T26" fmla="*/ 2147483647 w 289"/>
              <a:gd name="T27" fmla="*/ 2147483647 h 352"/>
              <a:gd name="T28" fmla="*/ 2147483647 w 289"/>
              <a:gd name="T29" fmla="*/ 2147483647 h 352"/>
              <a:gd name="T30" fmla="*/ 2147483647 w 289"/>
              <a:gd name="T31" fmla="*/ 2147483647 h 352"/>
              <a:gd name="T32" fmla="*/ 2147483647 w 289"/>
              <a:gd name="T33" fmla="*/ 2147483647 h 352"/>
              <a:gd name="T34" fmla="*/ 2147483647 w 289"/>
              <a:gd name="T35" fmla="*/ 2147483647 h 352"/>
              <a:gd name="T36" fmla="*/ 2147483647 w 289"/>
              <a:gd name="T37" fmla="*/ 2147483647 h 352"/>
              <a:gd name="T38" fmla="*/ 2147483647 w 289"/>
              <a:gd name="T39" fmla="*/ 2147483647 h 352"/>
              <a:gd name="T40" fmla="*/ 2147483647 w 289"/>
              <a:gd name="T41" fmla="*/ 2147483647 h 352"/>
              <a:gd name="T42" fmla="*/ 2147483647 w 289"/>
              <a:gd name="T43" fmla="*/ 2147483647 h 352"/>
              <a:gd name="T44" fmla="*/ 2147483647 w 289"/>
              <a:gd name="T45" fmla="*/ 2147483647 h 352"/>
              <a:gd name="T46" fmla="*/ 2147483647 w 289"/>
              <a:gd name="T47" fmla="*/ 2147483647 h 352"/>
              <a:gd name="T48" fmla="*/ 2147483647 w 289"/>
              <a:gd name="T49" fmla="*/ 2147483647 h 352"/>
              <a:gd name="T50" fmla="*/ 2147483647 w 289"/>
              <a:gd name="T51" fmla="*/ 2147483647 h 352"/>
              <a:gd name="T52" fmla="*/ 2147483647 w 289"/>
              <a:gd name="T53" fmla="*/ 2147483647 h 352"/>
              <a:gd name="T54" fmla="*/ 2147483647 w 289"/>
              <a:gd name="T55" fmla="*/ 2147483647 h 352"/>
              <a:gd name="T56" fmla="*/ 2147483647 w 289"/>
              <a:gd name="T57" fmla="*/ 2147483647 h 352"/>
              <a:gd name="T58" fmla="*/ 2147483647 w 289"/>
              <a:gd name="T59" fmla="*/ 2147483647 h 352"/>
              <a:gd name="T60" fmla="*/ 2147483647 w 289"/>
              <a:gd name="T61" fmla="*/ 2147483647 h 352"/>
              <a:gd name="T62" fmla="*/ 2147483647 w 289"/>
              <a:gd name="T63" fmla="*/ 2147483647 h 352"/>
              <a:gd name="T64" fmla="*/ 2147483647 w 289"/>
              <a:gd name="T65" fmla="*/ 2147483647 h 352"/>
              <a:gd name="T66" fmla="*/ 2147483647 w 289"/>
              <a:gd name="T67" fmla="*/ 2147483647 h 352"/>
              <a:gd name="T68" fmla="*/ 2147483647 w 289"/>
              <a:gd name="T69" fmla="*/ 2147483647 h 352"/>
              <a:gd name="T70" fmla="*/ 2147483647 w 289"/>
              <a:gd name="T71" fmla="*/ 2147483647 h 352"/>
              <a:gd name="T72" fmla="*/ 2147483647 w 289"/>
              <a:gd name="T73" fmla="*/ 2147483647 h 352"/>
              <a:gd name="T74" fmla="*/ 2147483647 w 289"/>
              <a:gd name="T75" fmla="*/ 2147483647 h 352"/>
              <a:gd name="T76" fmla="*/ 2147483647 w 289"/>
              <a:gd name="T77" fmla="*/ 2147483647 h 352"/>
              <a:gd name="T78" fmla="*/ 2147483647 w 289"/>
              <a:gd name="T79" fmla="*/ 2147483647 h 352"/>
              <a:gd name="T80" fmla="*/ 2147483647 w 289"/>
              <a:gd name="T81" fmla="*/ 0 h 352"/>
              <a:gd name="T82" fmla="*/ 2147483647 w 289"/>
              <a:gd name="T83" fmla="*/ 2147483647 h 352"/>
              <a:gd name="T84" fmla="*/ 2147483647 w 289"/>
              <a:gd name="T85" fmla="*/ 2147483647 h 352"/>
              <a:gd name="T86" fmla="*/ 2147483647 w 289"/>
              <a:gd name="T87" fmla="*/ 2147483647 h 35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89"/>
              <a:gd name="T133" fmla="*/ 0 h 352"/>
              <a:gd name="T134" fmla="*/ 289 w 289"/>
              <a:gd name="T135" fmla="*/ 352 h 35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89" h="352">
                <a:moveTo>
                  <a:pt x="113" y="47"/>
                </a:moveTo>
                <a:lnTo>
                  <a:pt x="90" y="65"/>
                </a:lnTo>
                <a:lnTo>
                  <a:pt x="68" y="85"/>
                </a:lnTo>
                <a:lnTo>
                  <a:pt x="48" y="106"/>
                </a:lnTo>
                <a:lnTo>
                  <a:pt x="31" y="130"/>
                </a:lnTo>
                <a:lnTo>
                  <a:pt x="16" y="156"/>
                </a:lnTo>
                <a:lnTo>
                  <a:pt x="5" y="182"/>
                </a:lnTo>
                <a:lnTo>
                  <a:pt x="0" y="211"/>
                </a:lnTo>
                <a:lnTo>
                  <a:pt x="1" y="241"/>
                </a:lnTo>
                <a:lnTo>
                  <a:pt x="3" y="249"/>
                </a:lnTo>
                <a:lnTo>
                  <a:pt x="6" y="257"/>
                </a:lnTo>
                <a:lnTo>
                  <a:pt x="10" y="264"/>
                </a:lnTo>
                <a:lnTo>
                  <a:pt x="14" y="271"/>
                </a:lnTo>
                <a:lnTo>
                  <a:pt x="19" y="277"/>
                </a:lnTo>
                <a:lnTo>
                  <a:pt x="24" y="284"/>
                </a:lnTo>
                <a:lnTo>
                  <a:pt x="31" y="289"/>
                </a:lnTo>
                <a:lnTo>
                  <a:pt x="37" y="293"/>
                </a:lnTo>
                <a:lnTo>
                  <a:pt x="51" y="302"/>
                </a:lnTo>
                <a:lnTo>
                  <a:pt x="64" y="309"/>
                </a:lnTo>
                <a:lnTo>
                  <a:pt x="78" y="316"/>
                </a:lnTo>
                <a:lnTo>
                  <a:pt x="93" y="321"/>
                </a:lnTo>
                <a:lnTo>
                  <a:pt x="107" y="327"/>
                </a:lnTo>
                <a:lnTo>
                  <a:pt x="122" y="331"/>
                </a:lnTo>
                <a:lnTo>
                  <a:pt x="137" y="335"/>
                </a:lnTo>
                <a:lnTo>
                  <a:pt x="151" y="338"/>
                </a:lnTo>
                <a:lnTo>
                  <a:pt x="167" y="342"/>
                </a:lnTo>
                <a:lnTo>
                  <a:pt x="183" y="344"/>
                </a:lnTo>
                <a:lnTo>
                  <a:pt x="198" y="346"/>
                </a:lnTo>
                <a:lnTo>
                  <a:pt x="213" y="348"/>
                </a:lnTo>
                <a:lnTo>
                  <a:pt x="229" y="349"/>
                </a:lnTo>
                <a:lnTo>
                  <a:pt x="245" y="350"/>
                </a:lnTo>
                <a:lnTo>
                  <a:pt x="260" y="351"/>
                </a:lnTo>
                <a:lnTo>
                  <a:pt x="275" y="352"/>
                </a:lnTo>
                <a:lnTo>
                  <a:pt x="280" y="352"/>
                </a:lnTo>
                <a:lnTo>
                  <a:pt x="284" y="349"/>
                </a:lnTo>
                <a:lnTo>
                  <a:pt x="287" y="346"/>
                </a:lnTo>
                <a:lnTo>
                  <a:pt x="289" y="340"/>
                </a:lnTo>
                <a:lnTo>
                  <a:pt x="289" y="335"/>
                </a:lnTo>
                <a:lnTo>
                  <a:pt x="287" y="331"/>
                </a:lnTo>
                <a:lnTo>
                  <a:pt x="283" y="328"/>
                </a:lnTo>
                <a:lnTo>
                  <a:pt x="279" y="327"/>
                </a:lnTo>
                <a:lnTo>
                  <a:pt x="264" y="327"/>
                </a:lnTo>
                <a:lnTo>
                  <a:pt x="250" y="327"/>
                </a:lnTo>
                <a:lnTo>
                  <a:pt x="235" y="326"/>
                </a:lnTo>
                <a:lnTo>
                  <a:pt x="222" y="324"/>
                </a:lnTo>
                <a:lnTo>
                  <a:pt x="207" y="323"/>
                </a:lnTo>
                <a:lnTo>
                  <a:pt x="192" y="321"/>
                </a:lnTo>
                <a:lnTo>
                  <a:pt x="179" y="319"/>
                </a:lnTo>
                <a:lnTo>
                  <a:pt x="164" y="317"/>
                </a:lnTo>
                <a:lnTo>
                  <a:pt x="150" y="314"/>
                </a:lnTo>
                <a:lnTo>
                  <a:pt x="136" y="311"/>
                </a:lnTo>
                <a:lnTo>
                  <a:pt x="122" y="306"/>
                </a:lnTo>
                <a:lnTo>
                  <a:pt x="108" y="302"/>
                </a:lnTo>
                <a:lnTo>
                  <a:pt x="95" y="298"/>
                </a:lnTo>
                <a:lnTo>
                  <a:pt x="82" y="291"/>
                </a:lnTo>
                <a:lnTo>
                  <a:pt x="68" y="285"/>
                </a:lnTo>
                <a:lnTo>
                  <a:pt x="56" y="278"/>
                </a:lnTo>
                <a:lnTo>
                  <a:pt x="45" y="271"/>
                </a:lnTo>
                <a:lnTo>
                  <a:pt x="37" y="260"/>
                </a:lnTo>
                <a:lnTo>
                  <a:pt x="32" y="250"/>
                </a:lnTo>
                <a:lnTo>
                  <a:pt x="27" y="237"/>
                </a:lnTo>
                <a:lnTo>
                  <a:pt x="27" y="222"/>
                </a:lnTo>
                <a:lnTo>
                  <a:pt x="30" y="203"/>
                </a:lnTo>
                <a:lnTo>
                  <a:pt x="34" y="183"/>
                </a:lnTo>
                <a:lnTo>
                  <a:pt x="38" y="169"/>
                </a:lnTo>
                <a:lnTo>
                  <a:pt x="45" y="153"/>
                </a:lnTo>
                <a:lnTo>
                  <a:pt x="54" y="140"/>
                </a:lnTo>
                <a:lnTo>
                  <a:pt x="61" y="127"/>
                </a:lnTo>
                <a:lnTo>
                  <a:pt x="71" y="115"/>
                </a:lnTo>
                <a:lnTo>
                  <a:pt x="80" y="103"/>
                </a:lnTo>
                <a:lnTo>
                  <a:pt x="90" y="93"/>
                </a:lnTo>
                <a:lnTo>
                  <a:pt x="102" y="82"/>
                </a:lnTo>
                <a:lnTo>
                  <a:pt x="116" y="70"/>
                </a:lnTo>
                <a:lnTo>
                  <a:pt x="129" y="59"/>
                </a:lnTo>
                <a:lnTo>
                  <a:pt x="145" y="49"/>
                </a:lnTo>
                <a:lnTo>
                  <a:pt x="162" y="38"/>
                </a:lnTo>
                <a:lnTo>
                  <a:pt x="180" y="28"/>
                </a:lnTo>
                <a:lnTo>
                  <a:pt x="197" y="20"/>
                </a:lnTo>
                <a:lnTo>
                  <a:pt x="212" y="12"/>
                </a:lnTo>
                <a:lnTo>
                  <a:pt x="227" y="6"/>
                </a:lnTo>
                <a:lnTo>
                  <a:pt x="240" y="1"/>
                </a:lnTo>
                <a:lnTo>
                  <a:pt x="228" y="0"/>
                </a:lnTo>
                <a:lnTo>
                  <a:pt x="213" y="1"/>
                </a:lnTo>
                <a:lnTo>
                  <a:pt x="198" y="5"/>
                </a:lnTo>
                <a:lnTo>
                  <a:pt x="180" y="10"/>
                </a:lnTo>
                <a:lnTo>
                  <a:pt x="162" y="18"/>
                </a:lnTo>
                <a:lnTo>
                  <a:pt x="144" y="26"/>
                </a:lnTo>
                <a:lnTo>
                  <a:pt x="127" y="36"/>
                </a:lnTo>
                <a:lnTo>
                  <a:pt x="113" y="4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650" name="Freeform 1354"/>
          <p:cNvSpPr>
            <a:spLocks/>
          </p:cNvSpPr>
          <p:nvPr/>
        </p:nvSpPr>
        <p:spPr bwMode="auto">
          <a:xfrm>
            <a:off x="6272213" y="1739900"/>
            <a:ext cx="65087" cy="63500"/>
          </a:xfrm>
          <a:custGeom>
            <a:avLst/>
            <a:gdLst>
              <a:gd name="T0" fmla="*/ 2147483647 w 252"/>
              <a:gd name="T1" fmla="*/ 2147483647 h 235"/>
              <a:gd name="T2" fmla="*/ 2147483647 w 252"/>
              <a:gd name="T3" fmla="*/ 2147483647 h 235"/>
              <a:gd name="T4" fmla="*/ 2147483647 w 252"/>
              <a:gd name="T5" fmla="*/ 2147483647 h 235"/>
              <a:gd name="T6" fmla="*/ 2147483647 w 252"/>
              <a:gd name="T7" fmla="*/ 2147483647 h 235"/>
              <a:gd name="T8" fmla="*/ 2147483647 w 252"/>
              <a:gd name="T9" fmla="*/ 2147483647 h 235"/>
              <a:gd name="T10" fmla="*/ 2147483647 w 252"/>
              <a:gd name="T11" fmla="*/ 2147483647 h 235"/>
              <a:gd name="T12" fmla="*/ 2147483647 w 252"/>
              <a:gd name="T13" fmla="*/ 2147483647 h 235"/>
              <a:gd name="T14" fmla="*/ 2147483647 w 252"/>
              <a:gd name="T15" fmla="*/ 2147483647 h 235"/>
              <a:gd name="T16" fmla="*/ 2147483647 w 252"/>
              <a:gd name="T17" fmla="*/ 2147483647 h 235"/>
              <a:gd name="T18" fmla="*/ 2147483647 w 252"/>
              <a:gd name="T19" fmla="*/ 2147483647 h 235"/>
              <a:gd name="T20" fmla="*/ 2147483647 w 252"/>
              <a:gd name="T21" fmla="*/ 2147483647 h 235"/>
              <a:gd name="T22" fmla="*/ 2147483647 w 252"/>
              <a:gd name="T23" fmla="*/ 2147483647 h 235"/>
              <a:gd name="T24" fmla="*/ 2147483647 w 252"/>
              <a:gd name="T25" fmla="*/ 2147483647 h 235"/>
              <a:gd name="T26" fmla="*/ 2147483647 w 252"/>
              <a:gd name="T27" fmla="*/ 2147483647 h 235"/>
              <a:gd name="T28" fmla="*/ 2147483647 w 252"/>
              <a:gd name="T29" fmla="*/ 2147483647 h 235"/>
              <a:gd name="T30" fmla="*/ 2147483647 w 252"/>
              <a:gd name="T31" fmla="*/ 2147483647 h 235"/>
              <a:gd name="T32" fmla="*/ 2147483647 w 252"/>
              <a:gd name="T33" fmla="*/ 2147483647 h 235"/>
              <a:gd name="T34" fmla="*/ 2147483647 w 252"/>
              <a:gd name="T35" fmla="*/ 2147483647 h 235"/>
              <a:gd name="T36" fmla="*/ 2147483647 w 252"/>
              <a:gd name="T37" fmla="*/ 2147483647 h 235"/>
              <a:gd name="T38" fmla="*/ 2147483647 w 252"/>
              <a:gd name="T39" fmla="*/ 2147483647 h 235"/>
              <a:gd name="T40" fmla="*/ 2147483647 w 252"/>
              <a:gd name="T41" fmla="*/ 2147483647 h 235"/>
              <a:gd name="T42" fmla="*/ 2147483647 w 252"/>
              <a:gd name="T43" fmla="*/ 2147483647 h 235"/>
              <a:gd name="T44" fmla="*/ 2147483647 w 252"/>
              <a:gd name="T45" fmla="*/ 2147483647 h 235"/>
              <a:gd name="T46" fmla="*/ 2147483647 w 252"/>
              <a:gd name="T47" fmla="*/ 2147483647 h 235"/>
              <a:gd name="T48" fmla="*/ 2147483647 w 252"/>
              <a:gd name="T49" fmla="*/ 2147483647 h 235"/>
              <a:gd name="T50" fmla="*/ 2147483647 w 252"/>
              <a:gd name="T51" fmla="*/ 2147483647 h 235"/>
              <a:gd name="T52" fmla="*/ 2147483647 w 252"/>
              <a:gd name="T53" fmla="*/ 2147483647 h 235"/>
              <a:gd name="T54" fmla="*/ 2147483647 w 252"/>
              <a:gd name="T55" fmla="*/ 2147483647 h 235"/>
              <a:gd name="T56" fmla="*/ 2147483647 w 252"/>
              <a:gd name="T57" fmla="*/ 2147483647 h 235"/>
              <a:gd name="T58" fmla="*/ 2147483647 w 252"/>
              <a:gd name="T59" fmla="*/ 2147483647 h 235"/>
              <a:gd name="T60" fmla="*/ 2147483647 w 252"/>
              <a:gd name="T61" fmla="*/ 2147483647 h 235"/>
              <a:gd name="T62" fmla="*/ 2147483647 w 252"/>
              <a:gd name="T63" fmla="*/ 2147483647 h 235"/>
              <a:gd name="T64" fmla="*/ 2147483647 w 252"/>
              <a:gd name="T65" fmla="*/ 2147483647 h 235"/>
              <a:gd name="T66" fmla="*/ 2147483647 w 252"/>
              <a:gd name="T67" fmla="*/ 2147483647 h 235"/>
              <a:gd name="T68" fmla="*/ 2147483647 w 252"/>
              <a:gd name="T69" fmla="*/ 2147483647 h 235"/>
              <a:gd name="T70" fmla="*/ 2147483647 w 252"/>
              <a:gd name="T71" fmla="*/ 2147483647 h 235"/>
              <a:gd name="T72" fmla="*/ 2147483647 w 252"/>
              <a:gd name="T73" fmla="*/ 2147483647 h 235"/>
              <a:gd name="T74" fmla="*/ 2147483647 w 252"/>
              <a:gd name="T75" fmla="*/ 2147483647 h 235"/>
              <a:gd name="T76" fmla="*/ 2147483647 w 252"/>
              <a:gd name="T77" fmla="*/ 2147483647 h 235"/>
              <a:gd name="T78" fmla="*/ 2147483647 w 252"/>
              <a:gd name="T79" fmla="*/ 0 h 235"/>
              <a:gd name="T80" fmla="*/ 2147483647 w 252"/>
              <a:gd name="T81" fmla="*/ 0 h 235"/>
              <a:gd name="T82" fmla="*/ 2147483647 w 252"/>
              <a:gd name="T83" fmla="*/ 0 h 235"/>
              <a:gd name="T84" fmla="*/ 2147483647 w 252"/>
              <a:gd name="T85" fmla="*/ 2147483647 h 235"/>
              <a:gd name="T86" fmla="*/ 2147483647 w 252"/>
              <a:gd name="T87" fmla="*/ 2147483647 h 235"/>
              <a:gd name="T88" fmla="*/ 0 w 252"/>
              <a:gd name="T89" fmla="*/ 2147483647 h 235"/>
              <a:gd name="T90" fmla="*/ 2147483647 w 252"/>
              <a:gd name="T91" fmla="*/ 2147483647 h 235"/>
              <a:gd name="T92" fmla="*/ 2147483647 w 252"/>
              <a:gd name="T93" fmla="*/ 2147483647 h 235"/>
              <a:gd name="T94" fmla="*/ 2147483647 w 252"/>
              <a:gd name="T95" fmla="*/ 2147483647 h 235"/>
              <a:gd name="T96" fmla="*/ 2147483647 w 252"/>
              <a:gd name="T97" fmla="*/ 2147483647 h 235"/>
              <a:gd name="T98" fmla="*/ 2147483647 w 252"/>
              <a:gd name="T99" fmla="*/ 2147483647 h 235"/>
              <a:gd name="T100" fmla="*/ 2147483647 w 252"/>
              <a:gd name="T101" fmla="*/ 2147483647 h 235"/>
              <a:gd name="T102" fmla="*/ 2147483647 w 252"/>
              <a:gd name="T103" fmla="*/ 2147483647 h 235"/>
              <a:gd name="T104" fmla="*/ 2147483647 w 252"/>
              <a:gd name="T105" fmla="*/ 2147483647 h 235"/>
              <a:gd name="T106" fmla="*/ 2147483647 w 252"/>
              <a:gd name="T107" fmla="*/ 2147483647 h 235"/>
              <a:gd name="T108" fmla="*/ 2147483647 w 252"/>
              <a:gd name="T109" fmla="*/ 2147483647 h 235"/>
              <a:gd name="T110" fmla="*/ 2147483647 w 252"/>
              <a:gd name="T111" fmla="*/ 2147483647 h 235"/>
              <a:gd name="T112" fmla="*/ 2147483647 w 252"/>
              <a:gd name="T113" fmla="*/ 2147483647 h 235"/>
              <a:gd name="T114" fmla="*/ 2147483647 w 252"/>
              <a:gd name="T115" fmla="*/ 2147483647 h 235"/>
              <a:gd name="T116" fmla="*/ 2147483647 w 252"/>
              <a:gd name="T117" fmla="*/ 2147483647 h 235"/>
              <a:gd name="T118" fmla="*/ 2147483647 w 252"/>
              <a:gd name="T119" fmla="*/ 2147483647 h 235"/>
              <a:gd name="T120" fmla="*/ 2147483647 w 252"/>
              <a:gd name="T121" fmla="*/ 2147483647 h 23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52"/>
              <a:gd name="T184" fmla="*/ 0 h 235"/>
              <a:gd name="T185" fmla="*/ 252 w 252"/>
              <a:gd name="T186" fmla="*/ 235 h 23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52" h="235">
                <a:moveTo>
                  <a:pt x="210" y="72"/>
                </a:moveTo>
                <a:lnTo>
                  <a:pt x="222" y="85"/>
                </a:lnTo>
                <a:lnTo>
                  <a:pt x="228" y="100"/>
                </a:lnTo>
                <a:lnTo>
                  <a:pt x="232" y="116"/>
                </a:lnTo>
                <a:lnTo>
                  <a:pt x="232" y="133"/>
                </a:lnTo>
                <a:lnTo>
                  <a:pt x="230" y="147"/>
                </a:lnTo>
                <a:lnTo>
                  <a:pt x="226" y="159"/>
                </a:lnTo>
                <a:lnTo>
                  <a:pt x="218" y="171"/>
                </a:lnTo>
                <a:lnTo>
                  <a:pt x="211" y="180"/>
                </a:lnTo>
                <a:lnTo>
                  <a:pt x="202" y="191"/>
                </a:lnTo>
                <a:lnTo>
                  <a:pt x="192" y="200"/>
                </a:lnTo>
                <a:lnTo>
                  <a:pt x="183" y="209"/>
                </a:lnTo>
                <a:lnTo>
                  <a:pt x="173" y="219"/>
                </a:lnTo>
                <a:lnTo>
                  <a:pt x="171" y="222"/>
                </a:lnTo>
                <a:lnTo>
                  <a:pt x="170" y="225"/>
                </a:lnTo>
                <a:lnTo>
                  <a:pt x="171" y="229"/>
                </a:lnTo>
                <a:lnTo>
                  <a:pt x="173" y="232"/>
                </a:lnTo>
                <a:lnTo>
                  <a:pt x="176" y="234"/>
                </a:lnTo>
                <a:lnTo>
                  <a:pt x="180" y="235"/>
                </a:lnTo>
                <a:lnTo>
                  <a:pt x="184" y="234"/>
                </a:lnTo>
                <a:lnTo>
                  <a:pt x="187" y="232"/>
                </a:lnTo>
                <a:lnTo>
                  <a:pt x="208" y="218"/>
                </a:lnTo>
                <a:lnTo>
                  <a:pt x="225" y="200"/>
                </a:lnTo>
                <a:lnTo>
                  <a:pt x="239" y="178"/>
                </a:lnTo>
                <a:lnTo>
                  <a:pt x="249" y="156"/>
                </a:lnTo>
                <a:lnTo>
                  <a:pt x="252" y="131"/>
                </a:lnTo>
                <a:lnTo>
                  <a:pt x="250" y="108"/>
                </a:lnTo>
                <a:lnTo>
                  <a:pt x="242" y="85"/>
                </a:lnTo>
                <a:lnTo>
                  <a:pt x="225" y="65"/>
                </a:lnTo>
                <a:lnTo>
                  <a:pt x="212" y="54"/>
                </a:lnTo>
                <a:lnTo>
                  <a:pt x="197" y="45"/>
                </a:lnTo>
                <a:lnTo>
                  <a:pt x="181" y="36"/>
                </a:lnTo>
                <a:lnTo>
                  <a:pt x="164" y="29"/>
                </a:lnTo>
                <a:lnTo>
                  <a:pt x="146" y="22"/>
                </a:lnTo>
                <a:lnTo>
                  <a:pt x="127" y="17"/>
                </a:lnTo>
                <a:lnTo>
                  <a:pt x="109" y="12"/>
                </a:lnTo>
                <a:lnTo>
                  <a:pt x="90" y="7"/>
                </a:lnTo>
                <a:lnTo>
                  <a:pt x="73" y="4"/>
                </a:lnTo>
                <a:lnTo>
                  <a:pt x="57" y="2"/>
                </a:lnTo>
                <a:lnTo>
                  <a:pt x="42" y="0"/>
                </a:lnTo>
                <a:lnTo>
                  <a:pt x="28" y="0"/>
                </a:lnTo>
                <a:lnTo>
                  <a:pt x="17" y="0"/>
                </a:lnTo>
                <a:lnTo>
                  <a:pt x="8" y="1"/>
                </a:lnTo>
                <a:lnTo>
                  <a:pt x="3" y="3"/>
                </a:lnTo>
                <a:lnTo>
                  <a:pt x="0" y="5"/>
                </a:lnTo>
                <a:lnTo>
                  <a:pt x="10" y="7"/>
                </a:lnTo>
                <a:lnTo>
                  <a:pt x="22" y="8"/>
                </a:lnTo>
                <a:lnTo>
                  <a:pt x="33" y="11"/>
                </a:lnTo>
                <a:lnTo>
                  <a:pt x="46" y="13"/>
                </a:lnTo>
                <a:lnTo>
                  <a:pt x="60" y="15"/>
                </a:lnTo>
                <a:lnTo>
                  <a:pt x="73" y="17"/>
                </a:lnTo>
                <a:lnTo>
                  <a:pt x="87" y="20"/>
                </a:lnTo>
                <a:lnTo>
                  <a:pt x="102" y="23"/>
                </a:lnTo>
                <a:lnTo>
                  <a:pt x="115" y="28"/>
                </a:lnTo>
                <a:lnTo>
                  <a:pt x="130" y="32"/>
                </a:lnTo>
                <a:lnTo>
                  <a:pt x="145" y="37"/>
                </a:lnTo>
                <a:lnTo>
                  <a:pt x="159" y="43"/>
                </a:lnTo>
                <a:lnTo>
                  <a:pt x="172" y="49"/>
                </a:lnTo>
                <a:lnTo>
                  <a:pt x="186" y="55"/>
                </a:lnTo>
                <a:lnTo>
                  <a:pt x="198" y="64"/>
                </a:lnTo>
                <a:lnTo>
                  <a:pt x="210" y="7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651" name="Freeform 1355"/>
          <p:cNvSpPr>
            <a:spLocks/>
          </p:cNvSpPr>
          <p:nvPr/>
        </p:nvSpPr>
        <p:spPr bwMode="auto">
          <a:xfrm>
            <a:off x="6145213" y="1773238"/>
            <a:ext cx="26987" cy="58737"/>
          </a:xfrm>
          <a:custGeom>
            <a:avLst/>
            <a:gdLst>
              <a:gd name="T0" fmla="*/ 0 w 103"/>
              <a:gd name="T1" fmla="*/ 2147483647 h 220"/>
              <a:gd name="T2" fmla="*/ 0 w 103"/>
              <a:gd name="T3" fmla="*/ 2147483647 h 220"/>
              <a:gd name="T4" fmla="*/ 2147483647 w 103"/>
              <a:gd name="T5" fmla="*/ 2147483647 h 220"/>
              <a:gd name="T6" fmla="*/ 2147483647 w 103"/>
              <a:gd name="T7" fmla="*/ 2147483647 h 220"/>
              <a:gd name="T8" fmla="*/ 2147483647 w 103"/>
              <a:gd name="T9" fmla="*/ 2147483647 h 220"/>
              <a:gd name="T10" fmla="*/ 2147483647 w 103"/>
              <a:gd name="T11" fmla="*/ 2147483647 h 220"/>
              <a:gd name="T12" fmla="*/ 2147483647 w 103"/>
              <a:gd name="T13" fmla="*/ 2147483647 h 220"/>
              <a:gd name="T14" fmla="*/ 2147483647 w 103"/>
              <a:gd name="T15" fmla="*/ 2147483647 h 220"/>
              <a:gd name="T16" fmla="*/ 2147483647 w 103"/>
              <a:gd name="T17" fmla="*/ 2147483647 h 220"/>
              <a:gd name="T18" fmla="*/ 2147483647 w 103"/>
              <a:gd name="T19" fmla="*/ 2147483647 h 220"/>
              <a:gd name="T20" fmla="*/ 2147483647 w 103"/>
              <a:gd name="T21" fmla="*/ 2147483647 h 220"/>
              <a:gd name="T22" fmla="*/ 2147483647 w 103"/>
              <a:gd name="T23" fmla="*/ 2147483647 h 220"/>
              <a:gd name="T24" fmla="*/ 2147483647 w 103"/>
              <a:gd name="T25" fmla="*/ 2147483647 h 220"/>
              <a:gd name="T26" fmla="*/ 2147483647 w 103"/>
              <a:gd name="T27" fmla="*/ 2147483647 h 220"/>
              <a:gd name="T28" fmla="*/ 2147483647 w 103"/>
              <a:gd name="T29" fmla="*/ 2147483647 h 220"/>
              <a:gd name="T30" fmla="*/ 2147483647 w 103"/>
              <a:gd name="T31" fmla="*/ 2147483647 h 220"/>
              <a:gd name="T32" fmla="*/ 2147483647 w 103"/>
              <a:gd name="T33" fmla="*/ 2147483647 h 220"/>
              <a:gd name="T34" fmla="*/ 2147483647 w 103"/>
              <a:gd name="T35" fmla="*/ 2147483647 h 220"/>
              <a:gd name="T36" fmla="*/ 2147483647 w 103"/>
              <a:gd name="T37" fmla="*/ 2147483647 h 220"/>
              <a:gd name="T38" fmla="*/ 2147483647 w 103"/>
              <a:gd name="T39" fmla="*/ 2147483647 h 220"/>
              <a:gd name="T40" fmla="*/ 2147483647 w 103"/>
              <a:gd name="T41" fmla="*/ 2147483647 h 220"/>
              <a:gd name="T42" fmla="*/ 2147483647 w 103"/>
              <a:gd name="T43" fmla="*/ 2147483647 h 220"/>
              <a:gd name="T44" fmla="*/ 2147483647 w 103"/>
              <a:gd name="T45" fmla="*/ 2147483647 h 220"/>
              <a:gd name="T46" fmla="*/ 2147483647 w 103"/>
              <a:gd name="T47" fmla="*/ 2147483647 h 220"/>
              <a:gd name="T48" fmla="*/ 2147483647 w 103"/>
              <a:gd name="T49" fmla="*/ 2147483647 h 220"/>
              <a:gd name="T50" fmla="*/ 2147483647 w 103"/>
              <a:gd name="T51" fmla="*/ 2147483647 h 220"/>
              <a:gd name="T52" fmla="*/ 2147483647 w 103"/>
              <a:gd name="T53" fmla="*/ 2147483647 h 220"/>
              <a:gd name="T54" fmla="*/ 2147483647 w 103"/>
              <a:gd name="T55" fmla="*/ 2147483647 h 220"/>
              <a:gd name="T56" fmla="*/ 2147483647 w 103"/>
              <a:gd name="T57" fmla="*/ 2147483647 h 220"/>
              <a:gd name="T58" fmla="*/ 2147483647 w 103"/>
              <a:gd name="T59" fmla="*/ 2147483647 h 220"/>
              <a:gd name="T60" fmla="*/ 2147483647 w 103"/>
              <a:gd name="T61" fmla="*/ 2147483647 h 220"/>
              <a:gd name="T62" fmla="*/ 2147483647 w 103"/>
              <a:gd name="T63" fmla="*/ 2147483647 h 220"/>
              <a:gd name="T64" fmla="*/ 2147483647 w 103"/>
              <a:gd name="T65" fmla="*/ 0 h 220"/>
              <a:gd name="T66" fmla="*/ 2147483647 w 103"/>
              <a:gd name="T67" fmla="*/ 2147483647 h 220"/>
              <a:gd name="T68" fmla="*/ 2147483647 w 103"/>
              <a:gd name="T69" fmla="*/ 2147483647 h 220"/>
              <a:gd name="T70" fmla="*/ 2147483647 w 103"/>
              <a:gd name="T71" fmla="*/ 2147483647 h 220"/>
              <a:gd name="T72" fmla="*/ 2147483647 w 103"/>
              <a:gd name="T73" fmla="*/ 2147483647 h 220"/>
              <a:gd name="T74" fmla="*/ 2147483647 w 103"/>
              <a:gd name="T75" fmla="*/ 2147483647 h 220"/>
              <a:gd name="T76" fmla="*/ 2147483647 w 103"/>
              <a:gd name="T77" fmla="*/ 2147483647 h 220"/>
              <a:gd name="T78" fmla="*/ 2147483647 w 103"/>
              <a:gd name="T79" fmla="*/ 2147483647 h 220"/>
              <a:gd name="T80" fmla="*/ 0 w 103"/>
              <a:gd name="T81" fmla="*/ 2147483647 h 22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03"/>
              <a:gd name="T124" fmla="*/ 0 h 220"/>
              <a:gd name="T125" fmla="*/ 103 w 103"/>
              <a:gd name="T126" fmla="*/ 220 h 220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03" h="220">
                <a:moveTo>
                  <a:pt x="0" y="120"/>
                </a:moveTo>
                <a:lnTo>
                  <a:pt x="0" y="138"/>
                </a:lnTo>
                <a:lnTo>
                  <a:pt x="4" y="155"/>
                </a:lnTo>
                <a:lnTo>
                  <a:pt x="12" y="171"/>
                </a:lnTo>
                <a:lnTo>
                  <a:pt x="22" y="185"/>
                </a:lnTo>
                <a:lnTo>
                  <a:pt x="35" y="197"/>
                </a:lnTo>
                <a:lnTo>
                  <a:pt x="50" y="207"/>
                </a:lnTo>
                <a:lnTo>
                  <a:pt x="66" y="215"/>
                </a:lnTo>
                <a:lnTo>
                  <a:pt x="83" y="219"/>
                </a:lnTo>
                <a:lnTo>
                  <a:pt x="89" y="220"/>
                </a:lnTo>
                <a:lnTo>
                  <a:pt x="94" y="218"/>
                </a:lnTo>
                <a:lnTo>
                  <a:pt x="98" y="215"/>
                </a:lnTo>
                <a:lnTo>
                  <a:pt x="100" y="211"/>
                </a:lnTo>
                <a:lnTo>
                  <a:pt x="100" y="205"/>
                </a:lnTo>
                <a:lnTo>
                  <a:pt x="99" y="200"/>
                </a:lnTo>
                <a:lnTo>
                  <a:pt x="96" y="196"/>
                </a:lnTo>
                <a:lnTo>
                  <a:pt x="91" y="193"/>
                </a:lnTo>
                <a:lnTo>
                  <a:pt x="74" y="187"/>
                </a:lnTo>
                <a:lnTo>
                  <a:pt x="58" y="178"/>
                </a:lnTo>
                <a:lnTo>
                  <a:pt x="45" y="167"/>
                </a:lnTo>
                <a:lnTo>
                  <a:pt x="36" y="154"/>
                </a:lnTo>
                <a:lnTo>
                  <a:pt x="30" y="138"/>
                </a:lnTo>
                <a:lnTo>
                  <a:pt x="27" y="121"/>
                </a:lnTo>
                <a:lnTo>
                  <a:pt x="27" y="103"/>
                </a:lnTo>
                <a:lnTo>
                  <a:pt x="32" y="83"/>
                </a:lnTo>
                <a:lnTo>
                  <a:pt x="39" y="69"/>
                </a:lnTo>
                <a:lnTo>
                  <a:pt x="51" y="56"/>
                </a:lnTo>
                <a:lnTo>
                  <a:pt x="63" y="43"/>
                </a:lnTo>
                <a:lnTo>
                  <a:pt x="77" y="31"/>
                </a:lnTo>
                <a:lnTo>
                  <a:pt x="89" y="21"/>
                </a:lnTo>
                <a:lnTo>
                  <a:pt x="98" y="12"/>
                </a:lnTo>
                <a:lnTo>
                  <a:pt x="103" y="5"/>
                </a:lnTo>
                <a:lnTo>
                  <a:pt x="103" y="0"/>
                </a:lnTo>
                <a:lnTo>
                  <a:pt x="92" y="4"/>
                </a:lnTo>
                <a:lnTo>
                  <a:pt x="77" y="12"/>
                </a:lnTo>
                <a:lnTo>
                  <a:pt x="61" y="25"/>
                </a:lnTo>
                <a:lnTo>
                  <a:pt x="44" y="40"/>
                </a:lnTo>
                <a:lnTo>
                  <a:pt x="29" y="57"/>
                </a:lnTo>
                <a:lnTo>
                  <a:pt x="16" y="77"/>
                </a:lnTo>
                <a:lnTo>
                  <a:pt x="6" y="98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652" name="Freeform 1356"/>
          <p:cNvSpPr>
            <a:spLocks/>
          </p:cNvSpPr>
          <p:nvPr/>
        </p:nvSpPr>
        <p:spPr bwMode="auto">
          <a:xfrm>
            <a:off x="6324600" y="1736725"/>
            <a:ext cx="57150" cy="74613"/>
          </a:xfrm>
          <a:custGeom>
            <a:avLst/>
            <a:gdLst>
              <a:gd name="T0" fmla="*/ 2147483647 w 220"/>
              <a:gd name="T1" fmla="*/ 2147483647 h 288"/>
              <a:gd name="T2" fmla="*/ 2147483647 w 220"/>
              <a:gd name="T3" fmla="*/ 2147483647 h 288"/>
              <a:gd name="T4" fmla="*/ 2147483647 w 220"/>
              <a:gd name="T5" fmla="*/ 2147483647 h 288"/>
              <a:gd name="T6" fmla="*/ 2147483647 w 220"/>
              <a:gd name="T7" fmla="*/ 2147483647 h 288"/>
              <a:gd name="T8" fmla="*/ 2147483647 w 220"/>
              <a:gd name="T9" fmla="*/ 2147483647 h 288"/>
              <a:gd name="T10" fmla="*/ 2147483647 w 220"/>
              <a:gd name="T11" fmla="*/ 2147483647 h 288"/>
              <a:gd name="T12" fmla="*/ 2147483647 w 220"/>
              <a:gd name="T13" fmla="*/ 2147483647 h 288"/>
              <a:gd name="T14" fmla="*/ 2147483647 w 220"/>
              <a:gd name="T15" fmla="*/ 2147483647 h 288"/>
              <a:gd name="T16" fmla="*/ 2147483647 w 220"/>
              <a:gd name="T17" fmla="*/ 2147483647 h 288"/>
              <a:gd name="T18" fmla="*/ 2147483647 w 220"/>
              <a:gd name="T19" fmla="*/ 2147483647 h 288"/>
              <a:gd name="T20" fmla="*/ 2147483647 w 220"/>
              <a:gd name="T21" fmla="*/ 2147483647 h 288"/>
              <a:gd name="T22" fmla="*/ 2147483647 w 220"/>
              <a:gd name="T23" fmla="*/ 2147483647 h 288"/>
              <a:gd name="T24" fmla="*/ 2147483647 w 220"/>
              <a:gd name="T25" fmla="*/ 2147483647 h 288"/>
              <a:gd name="T26" fmla="*/ 2147483647 w 220"/>
              <a:gd name="T27" fmla="*/ 2147483647 h 288"/>
              <a:gd name="T28" fmla="*/ 2147483647 w 220"/>
              <a:gd name="T29" fmla="*/ 2147483647 h 288"/>
              <a:gd name="T30" fmla="*/ 2147483647 w 220"/>
              <a:gd name="T31" fmla="*/ 2147483647 h 288"/>
              <a:gd name="T32" fmla="*/ 2147483647 w 220"/>
              <a:gd name="T33" fmla="*/ 2147483647 h 288"/>
              <a:gd name="T34" fmla="*/ 2147483647 w 220"/>
              <a:gd name="T35" fmla="*/ 2147483647 h 288"/>
              <a:gd name="T36" fmla="*/ 2147483647 w 220"/>
              <a:gd name="T37" fmla="*/ 2147483647 h 288"/>
              <a:gd name="T38" fmla="*/ 2147483647 w 220"/>
              <a:gd name="T39" fmla="*/ 2147483647 h 288"/>
              <a:gd name="T40" fmla="*/ 2147483647 w 220"/>
              <a:gd name="T41" fmla="*/ 2147483647 h 288"/>
              <a:gd name="T42" fmla="*/ 2147483647 w 220"/>
              <a:gd name="T43" fmla="*/ 2147483647 h 288"/>
              <a:gd name="T44" fmla="*/ 2147483647 w 220"/>
              <a:gd name="T45" fmla="*/ 2147483647 h 288"/>
              <a:gd name="T46" fmla="*/ 2147483647 w 220"/>
              <a:gd name="T47" fmla="*/ 2147483647 h 288"/>
              <a:gd name="T48" fmla="*/ 2147483647 w 220"/>
              <a:gd name="T49" fmla="*/ 2147483647 h 288"/>
              <a:gd name="T50" fmla="*/ 2147483647 w 220"/>
              <a:gd name="T51" fmla="*/ 2147483647 h 288"/>
              <a:gd name="T52" fmla="*/ 2147483647 w 220"/>
              <a:gd name="T53" fmla="*/ 2147483647 h 288"/>
              <a:gd name="T54" fmla="*/ 2147483647 w 220"/>
              <a:gd name="T55" fmla="*/ 2147483647 h 288"/>
              <a:gd name="T56" fmla="*/ 2147483647 w 220"/>
              <a:gd name="T57" fmla="*/ 2147483647 h 288"/>
              <a:gd name="T58" fmla="*/ 2147483647 w 220"/>
              <a:gd name="T59" fmla="*/ 0 h 288"/>
              <a:gd name="T60" fmla="*/ 2147483647 w 220"/>
              <a:gd name="T61" fmla="*/ 2147483647 h 288"/>
              <a:gd name="T62" fmla="*/ 2147483647 w 220"/>
              <a:gd name="T63" fmla="*/ 2147483647 h 288"/>
              <a:gd name="T64" fmla="*/ 2147483647 w 220"/>
              <a:gd name="T65" fmla="*/ 2147483647 h 288"/>
              <a:gd name="T66" fmla="*/ 2147483647 w 220"/>
              <a:gd name="T67" fmla="*/ 2147483647 h 288"/>
              <a:gd name="T68" fmla="*/ 2147483647 w 220"/>
              <a:gd name="T69" fmla="*/ 2147483647 h 288"/>
              <a:gd name="T70" fmla="*/ 2147483647 w 220"/>
              <a:gd name="T71" fmla="*/ 2147483647 h 288"/>
              <a:gd name="T72" fmla="*/ 2147483647 w 220"/>
              <a:gd name="T73" fmla="*/ 2147483647 h 288"/>
              <a:gd name="T74" fmla="*/ 2147483647 w 220"/>
              <a:gd name="T75" fmla="*/ 2147483647 h 28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20"/>
              <a:gd name="T115" fmla="*/ 0 h 288"/>
              <a:gd name="T116" fmla="*/ 220 w 220"/>
              <a:gd name="T117" fmla="*/ 288 h 288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20" h="288">
                <a:moveTo>
                  <a:pt x="179" y="108"/>
                </a:moveTo>
                <a:lnTo>
                  <a:pt x="186" y="115"/>
                </a:lnTo>
                <a:lnTo>
                  <a:pt x="191" y="124"/>
                </a:lnTo>
                <a:lnTo>
                  <a:pt x="196" y="133"/>
                </a:lnTo>
                <a:lnTo>
                  <a:pt x="200" y="143"/>
                </a:lnTo>
                <a:lnTo>
                  <a:pt x="202" y="153"/>
                </a:lnTo>
                <a:lnTo>
                  <a:pt x="201" y="163"/>
                </a:lnTo>
                <a:lnTo>
                  <a:pt x="199" y="174"/>
                </a:lnTo>
                <a:lnTo>
                  <a:pt x="193" y="184"/>
                </a:lnTo>
                <a:lnTo>
                  <a:pt x="186" y="194"/>
                </a:lnTo>
                <a:lnTo>
                  <a:pt x="178" y="204"/>
                </a:lnTo>
                <a:lnTo>
                  <a:pt x="168" y="213"/>
                </a:lnTo>
                <a:lnTo>
                  <a:pt x="159" y="221"/>
                </a:lnTo>
                <a:lnTo>
                  <a:pt x="148" y="229"/>
                </a:lnTo>
                <a:lnTo>
                  <a:pt x="138" y="237"/>
                </a:lnTo>
                <a:lnTo>
                  <a:pt x="127" y="246"/>
                </a:lnTo>
                <a:lnTo>
                  <a:pt x="118" y="255"/>
                </a:lnTo>
                <a:lnTo>
                  <a:pt x="115" y="258"/>
                </a:lnTo>
                <a:lnTo>
                  <a:pt x="112" y="263"/>
                </a:lnTo>
                <a:lnTo>
                  <a:pt x="110" y="267"/>
                </a:lnTo>
                <a:lnTo>
                  <a:pt x="108" y="271"/>
                </a:lnTo>
                <a:lnTo>
                  <a:pt x="107" y="276"/>
                </a:lnTo>
                <a:lnTo>
                  <a:pt x="107" y="280"/>
                </a:lnTo>
                <a:lnTo>
                  <a:pt x="109" y="284"/>
                </a:lnTo>
                <a:lnTo>
                  <a:pt x="112" y="287"/>
                </a:lnTo>
                <a:lnTo>
                  <a:pt x="117" y="288"/>
                </a:lnTo>
                <a:lnTo>
                  <a:pt x="121" y="288"/>
                </a:lnTo>
                <a:lnTo>
                  <a:pt x="124" y="287"/>
                </a:lnTo>
                <a:lnTo>
                  <a:pt x="127" y="284"/>
                </a:lnTo>
                <a:lnTo>
                  <a:pt x="138" y="271"/>
                </a:lnTo>
                <a:lnTo>
                  <a:pt x="149" y="261"/>
                </a:lnTo>
                <a:lnTo>
                  <a:pt x="161" y="250"/>
                </a:lnTo>
                <a:lnTo>
                  <a:pt x="173" y="239"/>
                </a:lnTo>
                <a:lnTo>
                  <a:pt x="185" y="229"/>
                </a:lnTo>
                <a:lnTo>
                  <a:pt x="196" y="217"/>
                </a:lnTo>
                <a:lnTo>
                  <a:pt x="206" y="204"/>
                </a:lnTo>
                <a:lnTo>
                  <a:pt x="213" y="190"/>
                </a:lnTo>
                <a:lnTo>
                  <a:pt x="219" y="173"/>
                </a:lnTo>
                <a:lnTo>
                  <a:pt x="220" y="157"/>
                </a:lnTo>
                <a:lnTo>
                  <a:pt x="218" y="141"/>
                </a:lnTo>
                <a:lnTo>
                  <a:pt x="212" y="125"/>
                </a:lnTo>
                <a:lnTo>
                  <a:pt x="204" y="111"/>
                </a:lnTo>
                <a:lnTo>
                  <a:pt x="194" y="97"/>
                </a:lnTo>
                <a:lnTo>
                  <a:pt x="182" y="86"/>
                </a:lnTo>
                <a:lnTo>
                  <a:pt x="168" y="77"/>
                </a:lnTo>
                <a:lnTo>
                  <a:pt x="158" y="70"/>
                </a:lnTo>
                <a:lnTo>
                  <a:pt x="146" y="64"/>
                </a:lnTo>
                <a:lnTo>
                  <a:pt x="134" y="56"/>
                </a:lnTo>
                <a:lnTo>
                  <a:pt x="122" y="50"/>
                </a:lnTo>
                <a:lnTo>
                  <a:pt x="109" y="43"/>
                </a:lnTo>
                <a:lnTo>
                  <a:pt x="96" y="36"/>
                </a:lnTo>
                <a:lnTo>
                  <a:pt x="83" y="29"/>
                </a:lnTo>
                <a:lnTo>
                  <a:pt x="70" y="22"/>
                </a:lnTo>
                <a:lnTo>
                  <a:pt x="59" y="17"/>
                </a:lnTo>
                <a:lnTo>
                  <a:pt x="47" y="12"/>
                </a:lnTo>
                <a:lnTo>
                  <a:pt x="36" y="7"/>
                </a:lnTo>
                <a:lnTo>
                  <a:pt x="26" y="4"/>
                </a:lnTo>
                <a:lnTo>
                  <a:pt x="18" y="1"/>
                </a:lnTo>
                <a:lnTo>
                  <a:pt x="10" y="0"/>
                </a:lnTo>
                <a:lnTo>
                  <a:pt x="4" y="0"/>
                </a:lnTo>
                <a:lnTo>
                  <a:pt x="0" y="2"/>
                </a:lnTo>
                <a:lnTo>
                  <a:pt x="9" y="7"/>
                </a:lnTo>
                <a:lnTo>
                  <a:pt x="20" y="13"/>
                </a:lnTo>
                <a:lnTo>
                  <a:pt x="31" y="18"/>
                </a:lnTo>
                <a:lnTo>
                  <a:pt x="42" y="23"/>
                </a:lnTo>
                <a:lnTo>
                  <a:pt x="54" y="29"/>
                </a:lnTo>
                <a:lnTo>
                  <a:pt x="65" y="34"/>
                </a:lnTo>
                <a:lnTo>
                  <a:pt x="77" y="40"/>
                </a:lnTo>
                <a:lnTo>
                  <a:pt x="88" y="47"/>
                </a:lnTo>
                <a:lnTo>
                  <a:pt x="101" y="53"/>
                </a:lnTo>
                <a:lnTo>
                  <a:pt x="112" y="60"/>
                </a:lnTo>
                <a:lnTo>
                  <a:pt x="124" y="66"/>
                </a:lnTo>
                <a:lnTo>
                  <a:pt x="136" y="74"/>
                </a:lnTo>
                <a:lnTo>
                  <a:pt x="147" y="82"/>
                </a:lnTo>
                <a:lnTo>
                  <a:pt x="158" y="90"/>
                </a:lnTo>
                <a:lnTo>
                  <a:pt x="168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653" name="Freeform 1357"/>
          <p:cNvSpPr>
            <a:spLocks/>
          </p:cNvSpPr>
          <p:nvPr/>
        </p:nvSpPr>
        <p:spPr bwMode="auto">
          <a:xfrm>
            <a:off x="6270625" y="1852613"/>
            <a:ext cx="214313" cy="130175"/>
          </a:xfrm>
          <a:custGeom>
            <a:avLst/>
            <a:gdLst>
              <a:gd name="T0" fmla="*/ 2147483647 w 1070"/>
              <a:gd name="T1" fmla="*/ 0 h 844"/>
              <a:gd name="T2" fmla="*/ 2147483647 w 1070"/>
              <a:gd name="T3" fmla="*/ 2147483647 h 844"/>
              <a:gd name="T4" fmla="*/ 2147483647 w 1070"/>
              <a:gd name="T5" fmla="*/ 2147483647 h 844"/>
              <a:gd name="T6" fmla="*/ 0 w 1070"/>
              <a:gd name="T7" fmla="*/ 2147483647 h 844"/>
              <a:gd name="T8" fmla="*/ 2147483647 w 1070"/>
              <a:gd name="T9" fmla="*/ 0 h 8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70"/>
              <a:gd name="T16" fmla="*/ 0 h 844"/>
              <a:gd name="T17" fmla="*/ 1070 w 1070"/>
              <a:gd name="T18" fmla="*/ 844 h 8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70" h="844">
                <a:moveTo>
                  <a:pt x="141" y="0"/>
                </a:moveTo>
                <a:lnTo>
                  <a:pt x="1070" y="194"/>
                </a:lnTo>
                <a:lnTo>
                  <a:pt x="919" y="844"/>
                </a:lnTo>
                <a:lnTo>
                  <a:pt x="0" y="624"/>
                </a:lnTo>
                <a:lnTo>
                  <a:pt x="141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54" name="Freeform 1358"/>
          <p:cNvSpPr>
            <a:spLocks/>
          </p:cNvSpPr>
          <p:nvPr/>
        </p:nvSpPr>
        <p:spPr bwMode="auto">
          <a:xfrm>
            <a:off x="6288088" y="1855788"/>
            <a:ext cx="165100" cy="52387"/>
          </a:xfrm>
          <a:custGeom>
            <a:avLst/>
            <a:gdLst>
              <a:gd name="T0" fmla="*/ 2147483647 w 819"/>
              <a:gd name="T1" fmla="*/ 0 h 333"/>
              <a:gd name="T2" fmla="*/ 2147483647 w 819"/>
              <a:gd name="T3" fmla="*/ 2147483647 h 333"/>
              <a:gd name="T4" fmla="*/ 2147483647 w 819"/>
              <a:gd name="T5" fmla="*/ 2147483647 h 333"/>
              <a:gd name="T6" fmla="*/ 0 w 819"/>
              <a:gd name="T7" fmla="*/ 2147483647 h 333"/>
              <a:gd name="T8" fmla="*/ 2147483647 w 819"/>
              <a:gd name="T9" fmla="*/ 0 h 33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19"/>
              <a:gd name="T16" fmla="*/ 0 h 333"/>
              <a:gd name="T17" fmla="*/ 819 w 819"/>
              <a:gd name="T18" fmla="*/ 333 h 33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19" h="333">
                <a:moveTo>
                  <a:pt x="97" y="0"/>
                </a:moveTo>
                <a:lnTo>
                  <a:pt x="819" y="139"/>
                </a:lnTo>
                <a:lnTo>
                  <a:pt x="172" y="98"/>
                </a:lnTo>
                <a:lnTo>
                  <a:pt x="0" y="333"/>
                </a:lnTo>
                <a:lnTo>
                  <a:pt x="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55" name="Freeform 1359"/>
          <p:cNvSpPr>
            <a:spLocks/>
          </p:cNvSpPr>
          <p:nvPr/>
        </p:nvSpPr>
        <p:spPr bwMode="auto">
          <a:xfrm>
            <a:off x="6248400" y="2009775"/>
            <a:ext cx="217488" cy="47625"/>
          </a:xfrm>
          <a:custGeom>
            <a:avLst/>
            <a:gdLst>
              <a:gd name="T0" fmla="*/ 2147483647 w 1083"/>
              <a:gd name="T1" fmla="*/ 0 h 306"/>
              <a:gd name="T2" fmla="*/ 2147483647 w 1083"/>
              <a:gd name="T3" fmla="*/ 2147483647 h 306"/>
              <a:gd name="T4" fmla="*/ 2147483647 w 1083"/>
              <a:gd name="T5" fmla="*/ 2147483647 h 306"/>
              <a:gd name="T6" fmla="*/ 0 w 1083"/>
              <a:gd name="T7" fmla="*/ 2147483647 h 306"/>
              <a:gd name="T8" fmla="*/ 2147483647 w 1083"/>
              <a:gd name="T9" fmla="*/ 0 h 3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83"/>
              <a:gd name="T16" fmla="*/ 0 h 306"/>
              <a:gd name="T17" fmla="*/ 1083 w 1083"/>
              <a:gd name="T18" fmla="*/ 306 h 3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83" h="306">
                <a:moveTo>
                  <a:pt x="34" y="0"/>
                </a:moveTo>
                <a:lnTo>
                  <a:pt x="1083" y="261"/>
                </a:lnTo>
                <a:lnTo>
                  <a:pt x="1055" y="306"/>
                </a:lnTo>
                <a:lnTo>
                  <a:pt x="0" y="28"/>
                </a:lnTo>
                <a:lnTo>
                  <a:pt x="34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56" name="Freeform 1360"/>
          <p:cNvSpPr>
            <a:spLocks/>
          </p:cNvSpPr>
          <p:nvPr/>
        </p:nvSpPr>
        <p:spPr bwMode="auto">
          <a:xfrm>
            <a:off x="6227763" y="2024063"/>
            <a:ext cx="219075" cy="47625"/>
          </a:xfrm>
          <a:custGeom>
            <a:avLst/>
            <a:gdLst>
              <a:gd name="T0" fmla="*/ 2147483647 w 1088"/>
              <a:gd name="T1" fmla="*/ 0 h 311"/>
              <a:gd name="T2" fmla="*/ 2147483647 w 1088"/>
              <a:gd name="T3" fmla="*/ 2147483647 h 311"/>
              <a:gd name="T4" fmla="*/ 2147483647 w 1088"/>
              <a:gd name="T5" fmla="*/ 2147483647 h 311"/>
              <a:gd name="T6" fmla="*/ 0 w 1088"/>
              <a:gd name="T7" fmla="*/ 2147483647 h 311"/>
              <a:gd name="T8" fmla="*/ 2147483647 w 1088"/>
              <a:gd name="T9" fmla="*/ 0 h 31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88"/>
              <a:gd name="T16" fmla="*/ 0 h 311"/>
              <a:gd name="T17" fmla="*/ 1088 w 1088"/>
              <a:gd name="T18" fmla="*/ 311 h 31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88" h="311">
                <a:moveTo>
                  <a:pt x="39" y="0"/>
                </a:moveTo>
                <a:lnTo>
                  <a:pt x="1088" y="260"/>
                </a:lnTo>
                <a:lnTo>
                  <a:pt x="1055" y="311"/>
                </a:lnTo>
                <a:lnTo>
                  <a:pt x="0" y="34"/>
                </a:lnTo>
                <a:lnTo>
                  <a:pt x="39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57" name="Freeform 1361"/>
          <p:cNvSpPr>
            <a:spLocks/>
          </p:cNvSpPr>
          <p:nvPr/>
        </p:nvSpPr>
        <p:spPr bwMode="auto">
          <a:xfrm>
            <a:off x="6262688" y="2068513"/>
            <a:ext cx="31750" cy="11112"/>
          </a:xfrm>
          <a:custGeom>
            <a:avLst/>
            <a:gdLst>
              <a:gd name="T0" fmla="*/ 2147483647 w 164"/>
              <a:gd name="T1" fmla="*/ 2147483647 h 72"/>
              <a:gd name="T2" fmla="*/ 2147483647 w 164"/>
              <a:gd name="T3" fmla="*/ 2147483647 h 72"/>
              <a:gd name="T4" fmla="*/ 2147483647 w 164"/>
              <a:gd name="T5" fmla="*/ 0 h 72"/>
              <a:gd name="T6" fmla="*/ 2147483647 w 164"/>
              <a:gd name="T7" fmla="*/ 0 h 72"/>
              <a:gd name="T8" fmla="*/ 2147483647 w 164"/>
              <a:gd name="T9" fmla="*/ 2147483647 h 72"/>
              <a:gd name="T10" fmla="*/ 2147483647 w 164"/>
              <a:gd name="T11" fmla="*/ 2147483647 h 72"/>
              <a:gd name="T12" fmla="*/ 2147483647 w 164"/>
              <a:gd name="T13" fmla="*/ 2147483647 h 72"/>
              <a:gd name="T14" fmla="*/ 2147483647 w 164"/>
              <a:gd name="T15" fmla="*/ 2147483647 h 72"/>
              <a:gd name="T16" fmla="*/ 2147483647 w 164"/>
              <a:gd name="T17" fmla="*/ 2147483647 h 72"/>
              <a:gd name="T18" fmla="*/ 2147483647 w 164"/>
              <a:gd name="T19" fmla="*/ 2147483647 h 72"/>
              <a:gd name="T20" fmla="*/ 2147483647 w 164"/>
              <a:gd name="T21" fmla="*/ 2147483647 h 72"/>
              <a:gd name="T22" fmla="*/ 2147483647 w 164"/>
              <a:gd name="T23" fmla="*/ 2147483647 h 72"/>
              <a:gd name="T24" fmla="*/ 2147483647 w 164"/>
              <a:gd name="T25" fmla="*/ 2147483647 h 72"/>
              <a:gd name="T26" fmla="*/ 2147483647 w 164"/>
              <a:gd name="T27" fmla="*/ 2147483647 h 72"/>
              <a:gd name="T28" fmla="*/ 2147483647 w 164"/>
              <a:gd name="T29" fmla="*/ 2147483647 h 72"/>
              <a:gd name="T30" fmla="*/ 2147483647 w 164"/>
              <a:gd name="T31" fmla="*/ 2147483647 h 72"/>
              <a:gd name="T32" fmla="*/ 2147483647 w 164"/>
              <a:gd name="T33" fmla="*/ 2147483647 h 72"/>
              <a:gd name="T34" fmla="*/ 2147483647 w 164"/>
              <a:gd name="T35" fmla="*/ 2147483647 h 72"/>
              <a:gd name="T36" fmla="*/ 2147483647 w 164"/>
              <a:gd name="T37" fmla="*/ 2147483647 h 72"/>
              <a:gd name="T38" fmla="*/ 2147483647 w 164"/>
              <a:gd name="T39" fmla="*/ 2147483647 h 72"/>
              <a:gd name="T40" fmla="*/ 2147483647 w 164"/>
              <a:gd name="T41" fmla="*/ 2147483647 h 72"/>
              <a:gd name="T42" fmla="*/ 2147483647 w 164"/>
              <a:gd name="T43" fmla="*/ 2147483647 h 72"/>
              <a:gd name="T44" fmla="*/ 2147483647 w 164"/>
              <a:gd name="T45" fmla="*/ 2147483647 h 72"/>
              <a:gd name="T46" fmla="*/ 2147483647 w 164"/>
              <a:gd name="T47" fmla="*/ 2147483647 h 72"/>
              <a:gd name="T48" fmla="*/ 2147483647 w 164"/>
              <a:gd name="T49" fmla="*/ 2147483647 h 72"/>
              <a:gd name="T50" fmla="*/ 2147483647 w 164"/>
              <a:gd name="T51" fmla="*/ 2147483647 h 72"/>
              <a:gd name="T52" fmla="*/ 2147483647 w 164"/>
              <a:gd name="T53" fmla="*/ 2147483647 h 72"/>
              <a:gd name="T54" fmla="*/ 2147483647 w 164"/>
              <a:gd name="T55" fmla="*/ 2147483647 h 72"/>
              <a:gd name="T56" fmla="*/ 2147483647 w 164"/>
              <a:gd name="T57" fmla="*/ 2147483647 h 72"/>
              <a:gd name="T58" fmla="*/ 0 w 164"/>
              <a:gd name="T59" fmla="*/ 2147483647 h 72"/>
              <a:gd name="T60" fmla="*/ 0 w 164"/>
              <a:gd name="T61" fmla="*/ 2147483647 h 72"/>
              <a:gd name="T62" fmla="*/ 2147483647 w 164"/>
              <a:gd name="T63" fmla="*/ 2147483647 h 72"/>
              <a:gd name="T64" fmla="*/ 2147483647 w 164"/>
              <a:gd name="T65" fmla="*/ 2147483647 h 7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64"/>
              <a:gd name="T100" fmla="*/ 0 h 72"/>
              <a:gd name="T101" fmla="*/ 164 w 164"/>
              <a:gd name="T102" fmla="*/ 72 h 7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64" h="72">
                <a:moveTo>
                  <a:pt x="16" y="1"/>
                </a:moveTo>
                <a:lnTo>
                  <a:pt x="21" y="1"/>
                </a:lnTo>
                <a:lnTo>
                  <a:pt x="35" y="0"/>
                </a:lnTo>
                <a:lnTo>
                  <a:pt x="54" y="0"/>
                </a:lnTo>
                <a:lnTo>
                  <a:pt x="78" y="2"/>
                </a:lnTo>
                <a:lnTo>
                  <a:pt x="104" y="7"/>
                </a:lnTo>
                <a:lnTo>
                  <a:pt x="128" y="17"/>
                </a:lnTo>
                <a:lnTo>
                  <a:pt x="149" y="31"/>
                </a:lnTo>
                <a:lnTo>
                  <a:pt x="164" y="51"/>
                </a:lnTo>
                <a:lnTo>
                  <a:pt x="164" y="52"/>
                </a:lnTo>
                <a:lnTo>
                  <a:pt x="164" y="57"/>
                </a:lnTo>
                <a:lnTo>
                  <a:pt x="163" y="62"/>
                </a:lnTo>
                <a:lnTo>
                  <a:pt x="161" y="67"/>
                </a:lnTo>
                <a:lnTo>
                  <a:pt x="156" y="71"/>
                </a:lnTo>
                <a:lnTo>
                  <a:pt x="149" y="72"/>
                </a:lnTo>
                <a:lnTo>
                  <a:pt x="138" y="71"/>
                </a:lnTo>
                <a:lnTo>
                  <a:pt x="124" y="65"/>
                </a:lnTo>
                <a:lnTo>
                  <a:pt x="124" y="63"/>
                </a:lnTo>
                <a:lnTo>
                  <a:pt x="123" y="59"/>
                </a:lnTo>
                <a:lnTo>
                  <a:pt x="120" y="52"/>
                </a:lnTo>
                <a:lnTo>
                  <a:pt x="113" y="45"/>
                </a:lnTo>
                <a:lnTo>
                  <a:pt x="100" y="38"/>
                </a:lnTo>
                <a:lnTo>
                  <a:pt x="81" y="32"/>
                </a:lnTo>
                <a:lnTo>
                  <a:pt x="55" y="29"/>
                </a:lnTo>
                <a:lnTo>
                  <a:pt x="20" y="29"/>
                </a:lnTo>
                <a:lnTo>
                  <a:pt x="18" y="29"/>
                </a:lnTo>
                <a:lnTo>
                  <a:pt x="14" y="27"/>
                </a:lnTo>
                <a:lnTo>
                  <a:pt x="9" y="25"/>
                </a:lnTo>
                <a:lnTo>
                  <a:pt x="4" y="22"/>
                </a:lnTo>
                <a:lnTo>
                  <a:pt x="0" y="18"/>
                </a:lnTo>
                <a:lnTo>
                  <a:pt x="0" y="14"/>
                </a:lnTo>
                <a:lnTo>
                  <a:pt x="5" y="7"/>
                </a:lnTo>
                <a:lnTo>
                  <a:pt x="16" y="1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58" name="Freeform 1362"/>
          <p:cNvSpPr>
            <a:spLocks/>
          </p:cNvSpPr>
          <p:nvPr/>
        </p:nvSpPr>
        <p:spPr bwMode="auto">
          <a:xfrm>
            <a:off x="6269038" y="1989138"/>
            <a:ext cx="30162" cy="15875"/>
          </a:xfrm>
          <a:custGeom>
            <a:avLst/>
            <a:gdLst>
              <a:gd name="T0" fmla="*/ 2147483647 w 146"/>
              <a:gd name="T1" fmla="*/ 0 h 109"/>
              <a:gd name="T2" fmla="*/ 2147483647 w 146"/>
              <a:gd name="T3" fmla="*/ 0 h 109"/>
              <a:gd name="T4" fmla="*/ 2147483647 w 146"/>
              <a:gd name="T5" fmla="*/ 2147483647 h 109"/>
              <a:gd name="T6" fmla="*/ 2147483647 w 146"/>
              <a:gd name="T7" fmla="*/ 2147483647 h 109"/>
              <a:gd name="T8" fmla="*/ 2147483647 w 146"/>
              <a:gd name="T9" fmla="*/ 2147483647 h 109"/>
              <a:gd name="T10" fmla="*/ 2147483647 w 146"/>
              <a:gd name="T11" fmla="*/ 2147483647 h 109"/>
              <a:gd name="T12" fmla="*/ 2147483647 w 146"/>
              <a:gd name="T13" fmla="*/ 2147483647 h 109"/>
              <a:gd name="T14" fmla="*/ 0 w 146"/>
              <a:gd name="T15" fmla="*/ 2147483647 h 109"/>
              <a:gd name="T16" fmla="*/ 2147483647 w 146"/>
              <a:gd name="T17" fmla="*/ 2147483647 h 109"/>
              <a:gd name="T18" fmla="*/ 2147483647 w 146"/>
              <a:gd name="T19" fmla="*/ 2147483647 h 109"/>
              <a:gd name="T20" fmla="*/ 2147483647 w 146"/>
              <a:gd name="T21" fmla="*/ 2147483647 h 109"/>
              <a:gd name="T22" fmla="*/ 2147483647 w 146"/>
              <a:gd name="T23" fmla="*/ 2147483647 h 109"/>
              <a:gd name="T24" fmla="*/ 2147483647 w 146"/>
              <a:gd name="T25" fmla="*/ 2147483647 h 109"/>
              <a:gd name="T26" fmla="*/ 2147483647 w 146"/>
              <a:gd name="T27" fmla="*/ 2147483647 h 109"/>
              <a:gd name="T28" fmla="*/ 2147483647 w 146"/>
              <a:gd name="T29" fmla="*/ 2147483647 h 109"/>
              <a:gd name="T30" fmla="*/ 2147483647 w 146"/>
              <a:gd name="T31" fmla="*/ 2147483647 h 109"/>
              <a:gd name="T32" fmla="*/ 2147483647 w 146"/>
              <a:gd name="T33" fmla="*/ 2147483647 h 109"/>
              <a:gd name="T34" fmla="*/ 2147483647 w 146"/>
              <a:gd name="T35" fmla="*/ 2147483647 h 109"/>
              <a:gd name="T36" fmla="*/ 2147483647 w 146"/>
              <a:gd name="T37" fmla="*/ 0 h 109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6"/>
              <a:gd name="T58" fmla="*/ 0 h 109"/>
              <a:gd name="T59" fmla="*/ 146 w 146"/>
              <a:gd name="T60" fmla="*/ 109 h 109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6" h="109">
                <a:moveTo>
                  <a:pt x="45" y="0"/>
                </a:moveTo>
                <a:lnTo>
                  <a:pt x="42" y="0"/>
                </a:lnTo>
                <a:lnTo>
                  <a:pt x="35" y="3"/>
                </a:lnTo>
                <a:lnTo>
                  <a:pt x="26" y="7"/>
                </a:lnTo>
                <a:lnTo>
                  <a:pt x="15" y="14"/>
                </a:lnTo>
                <a:lnTo>
                  <a:pt x="6" y="24"/>
                </a:lnTo>
                <a:lnTo>
                  <a:pt x="1" y="39"/>
                </a:lnTo>
                <a:lnTo>
                  <a:pt x="0" y="59"/>
                </a:lnTo>
                <a:lnTo>
                  <a:pt x="6" y="85"/>
                </a:lnTo>
                <a:lnTo>
                  <a:pt x="85" y="109"/>
                </a:lnTo>
                <a:lnTo>
                  <a:pt x="84" y="104"/>
                </a:lnTo>
                <a:lnTo>
                  <a:pt x="84" y="93"/>
                </a:lnTo>
                <a:lnTo>
                  <a:pt x="84" y="76"/>
                </a:lnTo>
                <a:lnTo>
                  <a:pt x="87" y="58"/>
                </a:lnTo>
                <a:lnTo>
                  <a:pt x="93" y="40"/>
                </a:lnTo>
                <a:lnTo>
                  <a:pt x="104" y="27"/>
                </a:lnTo>
                <a:lnTo>
                  <a:pt x="121" y="20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59" name="Freeform 1363"/>
          <p:cNvSpPr>
            <a:spLocks/>
          </p:cNvSpPr>
          <p:nvPr/>
        </p:nvSpPr>
        <p:spPr bwMode="auto">
          <a:xfrm>
            <a:off x="6435725" y="2019300"/>
            <a:ext cx="30163" cy="15875"/>
          </a:xfrm>
          <a:custGeom>
            <a:avLst/>
            <a:gdLst>
              <a:gd name="T0" fmla="*/ 2147483647 w 146"/>
              <a:gd name="T1" fmla="*/ 0 h 107"/>
              <a:gd name="T2" fmla="*/ 2147483647 w 146"/>
              <a:gd name="T3" fmla="*/ 0 h 107"/>
              <a:gd name="T4" fmla="*/ 2147483647 w 146"/>
              <a:gd name="T5" fmla="*/ 2147483647 h 107"/>
              <a:gd name="T6" fmla="*/ 2147483647 w 146"/>
              <a:gd name="T7" fmla="*/ 2147483647 h 107"/>
              <a:gd name="T8" fmla="*/ 2147483647 w 146"/>
              <a:gd name="T9" fmla="*/ 2147483647 h 107"/>
              <a:gd name="T10" fmla="*/ 2147483647 w 146"/>
              <a:gd name="T11" fmla="*/ 2147483647 h 107"/>
              <a:gd name="T12" fmla="*/ 0 w 146"/>
              <a:gd name="T13" fmla="*/ 2147483647 h 107"/>
              <a:gd name="T14" fmla="*/ 0 w 146"/>
              <a:gd name="T15" fmla="*/ 2147483647 h 107"/>
              <a:gd name="T16" fmla="*/ 2147483647 w 146"/>
              <a:gd name="T17" fmla="*/ 2147483647 h 107"/>
              <a:gd name="T18" fmla="*/ 2147483647 w 146"/>
              <a:gd name="T19" fmla="*/ 2147483647 h 107"/>
              <a:gd name="T20" fmla="*/ 2147483647 w 146"/>
              <a:gd name="T21" fmla="*/ 2147483647 h 107"/>
              <a:gd name="T22" fmla="*/ 2147483647 w 146"/>
              <a:gd name="T23" fmla="*/ 2147483647 h 107"/>
              <a:gd name="T24" fmla="*/ 2147483647 w 146"/>
              <a:gd name="T25" fmla="*/ 2147483647 h 107"/>
              <a:gd name="T26" fmla="*/ 2147483647 w 146"/>
              <a:gd name="T27" fmla="*/ 2147483647 h 107"/>
              <a:gd name="T28" fmla="*/ 2147483647 w 146"/>
              <a:gd name="T29" fmla="*/ 2147483647 h 107"/>
              <a:gd name="T30" fmla="*/ 2147483647 w 146"/>
              <a:gd name="T31" fmla="*/ 2147483647 h 107"/>
              <a:gd name="T32" fmla="*/ 2147483647 w 146"/>
              <a:gd name="T33" fmla="*/ 2147483647 h 107"/>
              <a:gd name="T34" fmla="*/ 2147483647 w 146"/>
              <a:gd name="T35" fmla="*/ 2147483647 h 107"/>
              <a:gd name="T36" fmla="*/ 2147483647 w 146"/>
              <a:gd name="T37" fmla="*/ 0 h 107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6"/>
              <a:gd name="T58" fmla="*/ 0 h 107"/>
              <a:gd name="T59" fmla="*/ 146 w 146"/>
              <a:gd name="T60" fmla="*/ 107 h 107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6" h="107">
                <a:moveTo>
                  <a:pt x="45" y="0"/>
                </a:moveTo>
                <a:lnTo>
                  <a:pt x="42" y="0"/>
                </a:lnTo>
                <a:lnTo>
                  <a:pt x="35" y="2"/>
                </a:lnTo>
                <a:lnTo>
                  <a:pt x="25" y="6"/>
                </a:lnTo>
                <a:lnTo>
                  <a:pt x="15" y="12"/>
                </a:lnTo>
                <a:lnTo>
                  <a:pt x="6" y="23"/>
                </a:lnTo>
                <a:lnTo>
                  <a:pt x="0" y="38"/>
                </a:lnTo>
                <a:lnTo>
                  <a:pt x="0" y="58"/>
                </a:lnTo>
                <a:lnTo>
                  <a:pt x="6" y="85"/>
                </a:lnTo>
                <a:lnTo>
                  <a:pt x="84" y="107"/>
                </a:lnTo>
                <a:lnTo>
                  <a:pt x="83" y="103"/>
                </a:lnTo>
                <a:lnTo>
                  <a:pt x="83" y="91"/>
                </a:lnTo>
                <a:lnTo>
                  <a:pt x="83" y="75"/>
                </a:lnTo>
                <a:lnTo>
                  <a:pt x="86" y="56"/>
                </a:lnTo>
                <a:lnTo>
                  <a:pt x="92" y="40"/>
                </a:lnTo>
                <a:lnTo>
                  <a:pt x="103" y="27"/>
                </a:lnTo>
                <a:lnTo>
                  <a:pt x="121" y="19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60" name="Freeform 1364"/>
          <p:cNvSpPr>
            <a:spLocks/>
          </p:cNvSpPr>
          <p:nvPr/>
        </p:nvSpPr>
        <p:spPr bwMode="auto">
          <a:xfrm>
            <a:off x="6300788" y="1992313"/>
            <a:ext cx="127000" cy="30162"/>
          </a:xfrm>
          <a:custGeom>
            <a:avLst/>
            <a:gdLst>
              <a:gd name="T0" fmla="*/ 0 w 629"/>
              <a:gd name="T1" fmla="*/ 2147483647 h 182"/>
              <a:gd name="T2" fmla="*/ 2147483647 w 629"/>
              <a:gd name="T3" fmla="*/ 2147483647 h 182"/>
              <a:gd name="T4" fmla="*/ 2147483647 w 629"/>
              <a:gd name="T5" fmla="*/ 2147483647 h 182"/>
              <a:gd name="T6" fmla="*/ 2147483647 w 629"/>
              <a:gd name="T7" fmla="*/ 0 h 182"/>
              <a:gd name="T8" fmla="*/ 0 w 629"/>
              <a:gd name="T9" fmla="*/ 2147483647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29"/>
              <a:gd name="T16" fmla="*/ 0 h 182"/>
              <a:gd name="T17" fmla="*/ 629 w 629"/>
              <a:gd name="T18" fmla="*/ 182 h 1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29" h="182">
                <a:moveTo>
                  <a:pt x="0" y="40"/>
                </a:moveTo>
                <a:lnTo>
                  <a:pt x="601" y="182"/>
                </a:lnTo>
                <a:lnTo>
                  <a:pt x="629" y="142"/>
                </a:lnTo>
                <a:lnTo>
                  <a:pt x="29" y="0"/>
                </a:lnTo>
                <a:lnTo>
                  <a:pt x="0" y="4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61" name="Freeform 1365"/>
          <p:cNvSpPr>
            <a:spLocks/>
          </p:cNvSpPr>
          <p:nvPr/>
        </p:nvSpPr>
        <p:spPr bwMode="auto">
          <a:xfrm>
            <a:off x="6300788" y="2005013"/>
            <a:ext cx="120650" cy="26987"/>
          </a:xfrm>
          <a:custGeom>
            <a:avLst/>
            <a:gdLst>
              <a:gd name="T0" fmla="*/ 0 w 606"/>
              <a:gd name="T1" fmla="*/ 2147483647 h 170"/>
              <a:gd name="T2" fmla="*/ 2147483647 w 606"/>
              <a:gd name="T3" fmla="*/ 2147483647 h 170"/>
              <a:gd name="T4" fmla="*/ 2147483647 w 606"/>
              <a:gd name="T5" fmla="*/ 2147483647 h 170"/>
              <a:gd name="T6" fmla="*/ 2147483647 w 606"/>
              <a:gd name="T7" fmla="*/ 0 h 170"/>
              <a:gd name="T8" fmla="*/ 0 w 606"/>
              <a:gd name="T9" fmla="*/ 2147483647 h 1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6"/>
              <a:gd name="T16" fmla="*/ 0 h 170"/>
              <a:gd name="T17" fmla="*/ 606 w 606"/>
              <a:gd name="T18" fmla="*/ 170 h 1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62" name="Freeform 1366"/>
          <p:cNvSpPr>
            <a:spLocks/>
          </p:cNvSpPr>
          <p:nvPr/>
        </p:nvSpPr>
        <p:spPr bwMode="auto">
          <a:xfrm>
            <a:off x="6300788" y="1987550"/>
            <a:ext cx="120650" cy="25400"/>
          </a:xfrm>
          <a:custGeom>
            <a:avLst/>
            <a:gdLst>
              <a:gd name="T0" fmla="*/ 0 w 606"/>
              <a:gd name="T1" fmla="*/ 2147483647 h 170"/>
              <a:gd name="T2" fmla="*/ 2147483647 w 606"/>
              <a:gd name="T3" fmla="*/ 2147483647 h 170"/>
              <a:gd name="T4" fmla="*/ 2147483647 w 606"/>
              <a:gd name="T5" fmla="*/ 2147483647 h 170"/>
              <a:gd name="T6" fmla="*/ 2147483647 w 606"/>
              <a:gd name="T7" fmla="*/ 0 h 170"/>
              <a:gd name="T8" fmla="*/ 0 w 606"/>
              <a:gd name="T9" fmla="*/ 2147483647 h 1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6"/>
              <a:gd name="T16" fmla="*/ 0 h 170"/>
              <a:gd name="T17" fmla="*/ 606 w 606"/>
              <a:gd name="T18" fmla="*/ 170 h 1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63" name="AutoShape 1367"/>
          <p:cNvSpPr>
            <a:spLocks noChangeAspect="1" noChangeArrowheads="1" noTextEdit="1"/>
          </p:cNvSpPr>
          <p:nvPr/>
        </p:nvSpPr>
        <p:spPr bwMode="auto">
          <a:xfrm flipH="1">
            <a:off x="5227638" y="2174875"/>
            <a:ext cx="517525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64" name="Freeform 1368"/>
          <p:cNvSpPr>
            <a:spLocks/>
          </p:cNvSpPr>
          <p:nvPr/>
        </p:nvSpPr>
        <p:spPr bwMode="auto">
          <a:xfrm>
            <a:off x="5637213" y="1844675"/>
            <a:ext cx="46037" cy="57150"/>
          </a:xfrm>
          <a:custGeom>
            <a:avLst/>
            <a:gdLst>
              <a:gd name="T0" fmla="*/ 2147483647 w 177"/>
              <a:gd name="T1" fmla="*/ 2147483647 h 219"/>
              <a:gd name="T2" fmla="*/ 2147483647 w 177"/>
              <a:gd name="T3" fmla="*/ 2147483647 h 219"/>
              <a:gd name="T4" fmla="*/ 2147483647 w 177"/>
              <a:gd name="T5" fmla="*/ 2147483647 h 219"/>
              <a:gd name="T6" fmla="*/ 2147483647 w 177"/>
              <a:gd name="T7" fmla="*/ 2147483647 h 219"/>
              <a:gd name="T8" fmla="*/ 2147483647 w 177"/>
              <a:gd name="T9" fmla="*/ 2147483647 h 219"/>
              <a:gd name="T10" fmla="*/ 2147483647 w 177"/>
              <a:gd name="T11" fmla="*/ 2147483647 h 219"/>
              <a:gd name="T12" fmla="*/ 2147483647 w 177"/>
              <a:gd name="T13" fmla="*/ 2147483647 h 219"/>
              <a:gd name="T14" fmla="*/ 2147483647 w 177"/>
              <a:gd name="T15" fmla="*/ 2147483647 h 219"/>
              <a:gd name="T16" fmla="*/ 0 w 177"/>
              <a:gd name="T17" fmla="*/ 2147483647 h 219"/>
              <a:gd name="T18" fmla="*/ 2147483647 w 177"/>
              <a:gd name="T19" fmla="*/ 2147483647 h 219"/>
              <a:gd name="T20" fmla="*/ 2147483647 w 177"/>
              <a:gd name="T21" fmla="*/ 2147483647 h 219"/>
              <a:gd name="T22" fmla="*/ 2147483647 w 177"/>
              <a:gd name="T23" fmla="*/ 2147483647 h 219"/>
              <a:gd name="T24" fmla="*/ 2147483647 w 177"/>
              <a:gd name="T25" fmla="*/ 2147483647 h 219"/>
              <a:gd name="T26" fmla="*/ 2147483647 w 177"/>
              <a:gd name="T27" fmla="*/ 2147483647 h 219"/>
              <a:gd name="T28" fmla="*/ 2147483647 w 177"/>
              <a:gd name="T29" fmla="*/ 2147483647 h 219"/>
              <a:gd name="T30" fmla="*/ 2147483647 w 177"/>
              <a:gd name="T31" fmla="*/ 2147483647 h 219"/>
              <a:gd name="T32" fmla="*/ 2147483647 w 177"/>
              <a:gd name="T33" fmla="*/ 2147483647 h 219"/>
              <a:gd name="T34" fmla="*/ 2147483647 w 177"/>
              <a:gd name="T35" fmla="*/ 2147483647 h 219"/>
              <a:gd name="T36" fmla="*/ 2147483647 w 177"/>
              <a:gd name="T37" fmla="*/ 2147483647 h 219"/>
              <a:gd name="T38" fmla="*/ 2147483647 w 177"/>
              <a:gd name="T39" fmla="*/ 2147483647 h 219"/>
              <a:gd name="T40" fmla="*/ 2147483647 w 177"/>
              <a:gd name="T41" fmla="*/ 2147483647 h 219"/>
              <a:gd name="T42" fmla="*/ 2147483647 w 177"/>
              <a:gd name="T43" fmla="*/ 2147483647 h 219"/>
              <a:gd name="T44" fmla="*/ 2147483647 w 177"/>
              <a:gd name="T45" fmla="*/ 2147483647 h 219"/>
              <a:gd name="T46" fmla="*/ 2147483647 w 177"/>
              <a:gd name="T47" fmla="*/ 2147483647 h 219"/>
              <a:gd name="T48" fmla="*/ 2147483647 w 177"/>
              <a:gd name="T49" fmla="*/ 2147483647 h 219"/>
              <a:gd name="T50" fmla="*/ 2147483647 w 177"/>
              <a:gd name="T51" fmla="*/ 2147483647 h 219"/>
              <a:gd name="T52" fmla="*/ 2147483647 w 177"/>
              <a:gd name="T53" fmla="*/ 2147483647 h 219"/>
              <a:gd name="T54" fmla="*/ 2147483647 w 177"/>
              <a:gd name="T55" fmla="*/ 2147483647 h 219"/>
              <a:gd name="T56" fmla="*/ 2147483647 w 177"/>
              <a:gd name="T57" fmla="*/ 2147483647 h 219"/>
              <a:gd name="T58" fmla="*/ 2147483647 w 177"/>
              <a:gd name="T59" fmla="*/ 2147483647 h 219"/>
              <a:gd name="T60" fmla="*/ 2147483647 w 177"/>
              <a:gd name="T61" fmla="*/ 2147483647 h 219"/>
              <a:gd name="T62" fmla="*/ 2147483647 w 177"/>
              <a:gd name="T63" fmla="*/ 2147483647 h 219"/>
              <a:gd name="T64" fmla="*/ 2147483647 w 177"/>
              <a:gd name="T65" fmla="*/ 2147483647 h 219"/>
              <a:gd name="T66" fmla="*/ 2147483647 w 177"/>
              <a:gd name="T67" fmla="*/ 2147483647 h 219"/>
              <a:gd name="T68" fmla="*/ 2147483647 w 177"/>
              <a:gd name="T69" fmla="*/ 2147483647 h 219"/>
              <a:gd name="T70" fmla="*/ 2147483647 w 177"/>
              <a:gd name="T71" fmla="*/ 2147483647 h 219"/>
              <a:gd name="T72" fmla="*/ 2147483647 w 177"/>
              <a:gd name="T73" fmla="*/ 2147483647 h 219"/>
              <a:gd name="T74" fmla="*/ 2147483647 w 177"/>
              <a:gd name="T75" fmla="*/ 2147483647 h 219"/>
              <a:gd name="T76" fmla="*/ 2147483647 w 177"/>
              <a:gd name="T77" fmla="*/ 2147483647 h 219"/>
              <a:gd name="T78" fmla="*/ 2147483647 w 177"/>
              <a:gd name="T79" fmla="*/ 2147483647 h 219"/>
              <a:gd name="T80" fmla="*/ 2147483647 w 177"/>
              <a:gd name="T81" fmla="*/ 2147483647 h 219"/>
              <a:gd name="T82" fmla="*/ 2147483647 w 177"/>
              <a:gd name="T83" fmla="*/ 2147483647 h 219"/>
              <a:gd name="T84" fmla="*/ 2147483647 w 177"/>
              <a:gd name="T85" fmla="*/ 2147483647 h 219"/>
              <a:gd name="T86" fmla="*/ 2147483647 w 177"/>
              <a:gd name="T87" fmla="*/ 2147483647 h 219"/>
              <a:gd name="T88" fmla="*/ 2147483647 w 177"/>
              <a:gd name="T89" fmla="*/ 2147483647 h 219"/>
              <a:gd name="T90" fmla="*/ 2147483647 w 177"/>
              <a:gd name="T91" fmla="*/ 2147483647 h 219"/>
              <a:gd name="T92" fmla="*/ 2147483647 w 177"/>
              <a:gd name="T93" fmla="*/ 2147483647 h 219"/>
              <a:gd name="T94" fmla="*/ 2147483647 w 177"/>
              <a:gd name="T95" fmla="*/ 2147483647 h 219"/>
              <a:gd name="T96" fmla="*/ 2147483647 w 177"/>
              <a:gd name="T97" fmla="*/ 2147483647 h 219"/>
              <a:gd name="T98" fmla="*/ 2147483647 w 177"/>
              <a:gd name="T99" fmla="*/ 2147483647 h 219"/>
              <a:gd name="T100" fmla="*/ 2147483647 w 177"/>
              <a:gd name="T101" fmla="*/ 2147483647 h 219"/>
              <a:gd name="T102" fmla="*/ 2147483647 w 177"/>
              <a:gd name="T103" fmla="*/ 2147483647 h 219"/>
              <a:gd name="T104" fmla="*/ 2147483647 w 177"/>
              <a:gd name="T105" fmla="*/ 2147483647 h 219"/>
              <a:gd name="T106" fmla="*/ 2147483647 w 177"/>
              <a:gd name="T107" fmla="*/ 2147483647 h 219"/>
              <a:gd name="T108" fmla="*/ 2147483647 w 177"/>
              <a:gd name="T109" fmla="*/ 0 h 219"/>
              <a:gd name="T110" fmla="*/ 2147483647 w 177"/>
              <a:gd name="T111" fmla="*/ 2147483647 h 219"/>
              <a:gd name="T112" fmla="*/ 2147483647 w 177"/>
              <a:gd name="T113" fmla="*/ 2147483647 h 219"/>
              <a:gd name="T114" fmla="*/ 2147483647 w 177"/>
              <a:gd name="T115" fmla="*/ 2147483647 h 219"/>
              <a:gd name="T116" fmla="*/ 2147483647 w 177"/>
              <a:gd name="T117" fmla="*/ 2147483647 h 219"/>
              <a:gd name="T118" fmla="*/ 2147483647 w 177"/>
              <a:gd name="T119" fmla="*/ 2147483647 h 219"/>
              <a:gd name="T120" fmla="*/ 2147483647 w 177"/>
              <a:gd name="T121" fmla="*/ 2147483647 h 21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77"/>
              <a:gd name="T184" fmla="*/ 0 h 219"/>
              <a:gd name="T185" fmla="*/ 177 w 177"/>
              <a:gd name="T186" fmla="*/ 219 h 21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77" h="219">
                <a:moveTo>
                  <a:pt x="65" y="33"/>
                </a:moveTo>
                <a:lnTo>
                  <a:pt x="52" y="43"/>
                </a:lnTo>
                <a:lnTo>
                  <a:pt x="41" y="54"/>
                </a:lnTo>
                <a:lnTo>
                  <a:pt x="29" y="66"/>
                </a:lnTo>
                <a:lnTo>
                  <a:pt x="20" y="79"/>
                </a:lnTo>
                <a:lnTo>
                  <a:pt x="12" y="93"/>
                </a:lnTo>
                <a:lnTo>
                  <a:pt x="6" y="107"/>
                </a:lnTo>
                <a:lnTo>
                  <a:pt x="2" y="121"/>
                </a:lnTo>
                <a:lnTo>
                  <a:pt x="0" y="136"/>
                </a:lnTo>
                <a:lnTo>
                  <a:pt x="2" y="158"/>
                </a:lnTo>
                <a:lnTo>
                  <a:pt x="10" y="177"/>
                </a:lnTo>
                <a:lnTo>
                  <a:pt x="23" y="193"/>
                </a:lnTo>
                <a:lnTo>
                  <a:pt x="38" y="204"/>
                </a:lnTo>
                <a:lnTo>
                  <a:pt x="57" y="213"/>
                </a:lnTo>
                <a:lnTo>
                  <a:pt x="78" y="218"/>
                </a:lnTo>
                <a:lnTo>
                  <a:pt x="98" y="219"/>
                </a:lnTo>
                <a:lnTo>
                  <a:pt x="118" y="216"/>
                </a:lnTo>
                <a:lnTo>
                  <a:pt x="123" y="216"/>
                </a:lnTo>
                <a:lnTo>
                  <a:pt x="127" y="214"/>
                </a:lnTo>
                <a:lnTo>
                  <a:pt x="130" y="210"/>
                </a:lnTo>
                <a:lnTo>
                  <a:pt x="131" y="205"/>
                </a:lnTo>
                <a:lnTo>
                  <a:pt x="130" y="203"/>
                </a:lnTo>
                <a:lnTo>
                  <a:pt x="127" y="203"/>
                </a:lnTo>
                <a:lnTo>
                  <a:pt x="123" y="202"/>
                </a:lnTo>
                <a:lnTo>
                  <a:pt x="117" y="202"/>
                </a:lnTo>
                <a:lnTo>
                  <a:pt x="111" y="202"/>
                </a:lnTo>
                <a:lnTo>
                  <a:pt x="106" y="202"/>
                </a:lnTo>
                <a:lnTo>
                  <a:pt x="100" y="202"/>
                </a:lnTo>
                <a:lnTo>
                  <a:pt x="97" y="202"/>
                </a:lnTo>
                <a:lnTo>
                  <a:pt x="87" y="201"/>
                </a:lnTo>
                <a:lnTo>
                  <a:pt x="77" y="200"/>
                </a:lnTo>
                <a:lnTo>
                  <a:pt x="67" y="199"/>
                </a:lnTo>
                <a:lnTo>
                  <a:pt x="56" y="196"/>
                </a:lnTo>
                <a:lnTo>
                  <a:pt x="46" y="193"/>
                </a:lnTo>
                <a:lnTo>
                  <a:pt x="35" y="185"/>
                </a:lnTo>
                <a:lnTo>
                  <a:pt x="26" y="175"/>
                </a:lnTo>
                <a:lnTo>
                  <a:pt x="15" y="162"/>
                </a:lnTo>
                <a:lnTo>
                  <a:pt x="13" y="146"/>
                </a:lnTo>
                <a:lnTo>
                  <a:pt x="14" y="131"/>
                </a:lnTo>
                <a:lnTo>
                  <a:pt x="19" y="116"/>
                </a:lnTo>
                <a:lnTo>
                  <a:pt x="25" y="102"/>
                </a:lnTo>
                <a:lnTo>
                  <a:pt x="34" y="89"/>
                </a:lnTo>
                <a:lnTo>
                  <a:pt x="45" y="76"/>
                </a:lnTo>
                <a:lnTo>
                  <a:pt x="56" y="65"/>
                </a:lnTo>
                <a:lnTo>
                  <a:pt x="70" y="55"/>
                </a:lnTo>
                <a:lnTo>
                  <a:pt x="84" y="45"/>
                </a:lnTo>
                <a:lnTo>
                  <a:pt x="98" y="37"/>
                </a:lnTo>
                <a:lnTo>
                  <a:pt x="113" y="29"/>
                </a:lnTo>
                <a:lnTo>
                  <a:pt x="127" y="23"/>
                </a:lnTo>
                <a:lnTo>
                  <a:pt x="141" y="17"/>
                </a:lnTo>
                <a:lnTo>
                  <a:pt x="154" y="12"/>
                </a:lnTo>
                <a:lnTo>
                  <a:pt x="167" y="9"/>
                </a:lnTo>
                <a:lnTo>
                  <a:pt x="177" y="7"/>
                </a:lnTo>
                <a:lnTo>
                  <a:pt x="170" y="2"/>
                </a:lnTo>
                <a:lnTo>
                  <a:pt x="158" y="0"/>
                </a:lnTo>
                <a:lnTo>
                  <a:pt x="145" y="2"/>
                </a:lnTo>
                <a:lnTo>
                  <a:pt x="129" y="6"/>
                </a:lnTo>
                <a:lnTo>
                  <a:pt x="111" y="11"/>
                </a:lnTo>
                <a:lnTo>
                  <a:pt x="94" y="17"/>
                </a:lnTo>
                <a:lnTo>
                  <a:pt x="78" y="26"/>
                </a:lnTo>
                <a:lnTo>
                  <a:pt x="65" y="33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665" name="Freeform 1369"/>
          <p:cNvSpPr>
            <a:spLocks/>
          </p:cNvSpPr>
          <p:nvPr/>
        </p:nvSpPr>
        <p:spPr bwMode="auto">
          <a:xfrm>
            <a:off x="5713413" y="1843088"/>
            <a:ext cx="30162" cy="46037"/>
          </a:xfrm>
          <a:custGeom>
            <a:avLst/>
            <a:gdLst>
              <a:gd name="T0" fmla="*/ 2147483647 w 115"/>
              <a:gd name="T1" fmla="*/ 2147483647 h 170"/>
              <a:gd name="T2" fmla="*/ 2147483647 w 115"/>
              <a:gd name="T3" fmla="*/ 2147483647 h 170"/>
              <a:gd name="T4" fmla="*/ 2147483647 w 115"/>
              <a:gd name="T5" fmla="*/ 2147483647 h 170"/>
              <a:gd name="T6" fmla="*/ 2147483647 w 115"/>
              <a:gd name="T7" fmla="*/ 2147483647 h 170"/>
              <a:gd name="T8" fmla="*/ 2147483647 w 115"/>
              <a:gd name="T9" fmla="*/ 2147483647 h 170"/>
              <a:gd name="T10" fmla="*/ 2147483647 w 115"/>
              <a:gd name="T11" fmla="*/ 2147483647 h 170"/>
              <a:gd name="T12" fmla="*/ 2147483647 w 115"/>
              <a:gd name="T13" fmla="*/ 2147483647 h 170"/>
              <a:gd name="T14" fmla="*/ 2147483647 w 115"/>
              <a:gd name="T15" fmla="*/ 2147483647 h 170"/>
              <a:gd name="T16" fmla="*/ 2147483647 w 115"/>
              <a:gd name="T17" fmla="*/ 2147483647 h 170"/>
              <a:gd name="T18" fmla="*/ 2147483647 w 115"/>
              <a:gd name="T19" fmla="*/ 2147483647 h 170"/>
              <a:gd name="T20" fmla="*/ 2147483647 w 115"/>
              <a:gd name="T21" fmla="*/ 2147483647 h 170"/>
              <a:gd name="T22" fmla="*/ 2147483647 w 115"/>
              <a:gd name="T23" fmla="*/ 2147483647 h 170"/>
              <a:gd name="T24" fmla="*/ 2147483647 w 115"/>
              <a:gd name="T25" fmla="*/ 2147483647 h 170"/>
              <a:gd name="T26" fmla="*/ 2147483647 w 115"/>
              <a:gd name="T27" fmla="*/ 2147483647 h 170"/>
              <a:gd name="T28" fmla="*/ 2147483647 w 115"/>
              <a:gd name="T29" fmla="*/ 2147483647 h 170"/>
              <a:gd name="T30" fmla="*/ 2147483647 w 115"/>
              <a:gd name="T31" fmla="*/ 2147483647 h 170"/>
              <a:gd name="T32" fmla="*/ 2147483647 w 115"/>
              <a:gd name="T33" fmla="*/ 2147483647 h 170"/>
              <a:gd name="T34" fmla="*/ 2147483647 w 115"/>
              <a:gd name="T35" fmla="*/ 2147483647 h 170"/>
              <a:gd name="T36" fmla="*/ 2147483647 w 115"/>
              <a:gd name="T37" fmla="*/ 2147483647 h 170"/>
              <a:gd name="T38" fmla="*/ 2147483647 w 115"/>
              <a:gd name="T39" fmla="*/ 2147483647 h 170"/>
              <a:gd name="T40" fmla="*/ 2147483647 w 115"/>
              <a:gd name="T41" fmla="*/ 2147483647 h 170"/>
              <a:gd name="T42" fmla="*/ 2147483647 w 115"/>
              <a:gd name="T43" fmla="*/ 2147483647 h 170"/>
              <a:gd name="T44" fmla="*/ 2147483647 w 115"/>
              <a:gd name="T45" fmla="*/ 2147483647 h 170"/>
              <a:gd name="T46" fmla="*/ 2147483647 w 115"/>
              <a:gd name="T47" fmla="*/ 2147483647 h 170"/>
              <a:gd name="T48" fmla="*/ 2147483647 w 115"/>
              <a:gd name="T49" fmla="*/ 2147483647 h 170"/>
              <a:gd name="T50" fmla="*/ 2147483647 w 115"/>
              <a:gd name="T51" fmla="*/ 2147483647 h 170"/>
              <a:gd name="T52" fmla="*/ 2147483647 w 115"/>
              <a:gd name="T53" fmla="*/ 2147483647 h 170"/>
              <a:gd name="T54" fmla="*/ 2147483647 w 115"/>
              <a:gd name="T55" fmla="*/ 2147483647 h 170"/>
              <a:gd name="T56" fmla="*/ 2147483647 w 115"/>
              <a:gd name="T57" fmla="*/ 2147483647 h 170"/>
              <a:gd name="T58" fmla="*/ 2147483647 w 115"/>
              <a:gd name="T59" fmla="*/ 2147483647 h 170"/>
              <a:gd name="T60" fmla="*/ 2147483647 w 115"/>
              <a:gd name="T61" fmla="*/ 0 h 170"/>
              <a:gd name="T62" fmla="*/ 2147483647 w 115"/>
              <a:gd name="T63" fmla="*/ 2147483647 h 170"/>
              <a:gd name="T64" fmla="*/ 0 w 115"/>
              <a:gd name="T65" fmla="*/ 2147483647 h 170"/>
              <a:gd name="T66" fmla="*/ 2147483647 w 115"/>
              <a:gd name="T67" fmla="*/ 2147483647 h 170"/>
              <a:gd name="T68" fmla="*/ 2147483647 w 115"/>
              <a:gd name="T69" fmla="*/ 2147483647 h 170"/>
              <a:gd name="T70" fmla="*/ 2147483647 w 115"/>
              <a:gd name="T71" fmla="*/ 2147483647 h 170"/>
              <a:gd name="T72" fmla="*/ 2147483647 w 115"/>
              <a:gd name="T73" fmla="*/ 2147483647 h 170"/>
              <a:gd name="T74" fmla="*/ 2147483647 w 115"/>
              <a:gd name="T75" fmla="*/ 2147483647 h 170"/>
              <a:gd name="T76" fmla="*/ 2147483647 w 115"/>
              <a:gd name="T77" fmla="*/ 2147483647 h 170"/>
              <a:gd name="T78" fmla="*/ 2147483647 w 115"/>
              <a:gd name="T79" fmla="*/ 2147483647 h 170"/>
              <a:gd name="T80" fmla="*/ 2147483647 w 115"/>
              <a:gd name="T81" fmla="*/ 2147483647 h 17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15"/>
              <a:gd name="T124" fmla="*/ 0 h 170"/>
              <a:gd name="T125" fmla="*/ 115 w 115"/>
              <a:gd name="T126" fmla="*/ 170 h 170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15" h="170">
                <a:moveTo>
                  <a:pt x="97" y="57"/>
                </a:moveTo>
                <a:lnTo>
                  <a:pt x="100" y="75"/>
                </a:lnTo>
                <a:lnTo>
                  <a:pt x="98" y="90"/>
                </a:lnTo>
                <a:lnTo>
                  <a:pt x="91" y="103"/>
                </a:lnTo>
                <a:lnTo>
                  <a:pt x="80" y="114"/>
                </a:lnTo>
                <a:lnTo>
                  <a:pt x="68" y="125"/>
                </a:lnTo>
                <a:lnTo>
                  <a:pt x="54" y="135"/>
                </a:lnTo>
                <a:lnTo>
                  <a:pt x="39" y="145"/>
                </a:lnTo>
                <a:lnTo>
                  <a:pt x="27" y="155"/>
                </a:lnTo>
                <a:lnTo>
                  <a:pt x="25" y="158"/>
                </a:lnTo>
                <a:lnTo>
                  <a:pt x="23" y="160"/>
                </a:lnTo>
                <a:lnTo>
                  <a:pt x="23" y="164"/>
                </a:lnTo>
                <a:lnTo>
                  <a:pt x="26" y="167"/>
                </a:lnTo>
                <a:lnTo>
                  <a:pt x="28" y="169"/>
                </a:lnTo>
                <a:lnTo>
                  <a:pt x="31" y="170"/>
                </a:lnTo>
                <a:lnTo>
                  <a:pt x="34" y="170"/>
                </a:lnTo>
                <a:lnTo>
                  <a:pt x="37" y="169"/>
                </a:lnTo>
                <a:lnTo>
                  <a:pt x="53" y="159"/>
                </a:lnTo>
                <a:lnTo>
                  <a:pt x="69" y="149"/>
                </a:lnTo>
                <a:lnTo>
                  <a:pt x="83" y="137"/>
                </a:lnTo>
                <a:lnTo>
                  <a:pt x="97" y="123"/>
                </a:lnTo>
                <a:lnTo>
                  <a:pt x="106" y="108"/>
                </a:lnTo>
                <a:lnTo>
                  <a:pt x="113" y="91"/>
                </a:lnTo>
                <a:lnTo>
                  <a:pt x="115" y="73"/>
                </a:lnTo>
                <a:lnTo>
                  <a:pt x="111" y="53"/>
                </a:lnTo>
                <a:lnTo>
                  <a:pt x="101" y="39"/>
                </a:lnTo>
                <a:lnTo>
                  <a:pt x="89" y="26"/>
                </a:lnTo>
                <a:lnTo>
                  <a:pt x="72" y="15"/>
                </a:lnTo>
                <a:lnTo>
                  <a:pt x="55" y="8"/>
                </a:lnTo>
                <a:lnTo>
                  <a:pt x="37" y="2"/>
                </a:lnTo>
                <a:lnTo>
                  <a:pt x="21" y="0"/>
                </a:lnTo>
                <a:lnTo>
                  <a:pt x="9" y="1"/>
                </a:lnTo>
                <a:lnTo>
                  <a:pt x="0" y="5"/>
                </a:lnTo>
                <a:lnTo>
                  <a:pt x="15" y="10"/>
                </a:lnTo>
                <a:lnTo>
                  <a:pt x="30" y="13"/>
                </a:lnTo>
                <a:lnTo>
                  <a:pt x="43" y="16"/>
                </a:lnTo>
                <a:lnTo>
                  <a:pt x="57" y="20"/>
                </a:lnTo>
                <a:lnTo>
                  <a:pt x="70" y="26"/>
                </a:lnTo>
                <a:lnTo>
                  <a:pt x="81" y="33"/>
                </a:lnTo>
                <a:lnTo>
                  <a:pt x="91" y="43"/>
                </a:lnTo>
                <a:lnTo>
                  <a:pt x="97" y="5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666" name="Freeform 1370"/>
          <p:cNvSpPr>
            <a:spLocks/>
          </p:cNvSpPr>
          <p:nvPr/>
        </p:nvSpPr>
        <p:spPr bwMode="auto">
          <a:xfrm>
            <a:off x="5608638" y="1833563"/>
            <a:ext cx="73025" cy="92075"/>
          </a:xfrm>
          <a:custGeom>
            <a:avLst/>
            <a:gdLst>
              <a:gd name="T0" fmla="*/ 2147483647 w 289"/>
              <a:gd name="T1" fmla="*/ 2147483647 h 352"/>
              <a:gd name="T2" fmla="*/ 2147483647 w 289"/>
              <a:gd name="T3" fmla="*/ 2147483647 h 352"/>
              <a:gd name="T4" fmla="*/ 2147483647 w 289"/>
              <a:gd name="T5" fmla="*/ 2147483647 h 352"/>
              <a:gd name="T6" fmla="*/ 0 w 289"/>
              <a:gd name="T7" fmla="*/ 2147483647 h 352"/>
              <a:gd name="T8" fmla="*/ 2147483647 w 289"/>
              <a:gd name="T9" fmla="*/ 2147483647 h 352"/>
              <a:gd name="T10" fmla="*/ 2147483647 w 289"/>
              <a:gd name="T11" fmla="*/ 2147483647 h 352"/>
              <a:gd name="T12" fmla="*/ 2147483647 w 289"/>
              <a:gd name="T13" fmla="*/ 2147483647 h 352"/>
              <a:gd name="T14" fmla="*/ 2147483647 w 289"/>
              <a:gd name="T15" fmla="*/ 2147483647 h 352"/>
              <a:gd name="T16" fmla="*/ 2147483647 w 289"/>
              <a:gd name="T17" fmla="*/ 2147483647 h 352"/>
              <a:gd name="T18" fmla="*/ 2147483647 w 289"/>
              <a:gd name="T19" fmla="*/ 2147483647 h 352"/>
              <a:gd name="T20" fmla="*/ 2147483647 w 289"/>
              <a:gd name="T21" fmla="*/ 2147483647 h 352"/>
              <a:gd name="T22" fmla="*/ 2147483647 w 289"/>
              <a:gd name="T23" fmla="*/ 2147483647 h 352"/>
              <a:gd name="T24" fmla="*/ 2147483647 w 289"/>
              <a:gd name="T25" fmla="*/ 2147483647 h 352"/>
              <a:gd name="T26" fmla="*/ 2147483647 w 289"/>
              <a:gd name="T27" fmla="*/ 2147483647 h 352"/>
              <a:gd name="T28" fmla="*/ 2147483647 w 289"/>
              <a:gd name="T29" fmla="*/ 2147483647 h 352"/>
              <a:gd name="T30" fmla="*/ 2147483647 w 289"/>
              <a:gd name="T31" fmla="*/ 2147483647 h 352"/>
              <a:gd name="T32" fmla="*/ 2147483647 w 289"/>
              <a:gd name="T33" fmla="*/ 2147483647 h 352"/>
              <a:gd name="T34" fmla="*/ 2147483647 w 289"/>
              <a:gd name="T35" fmla="*/ 2147483647 h 352"/>
              <a:gd name="T36" fmla="*/ 2147483647 w 289"/>
              <a:gd name="T37" fmla="*/ 2147483647 h 352"/>
              <a:gd name="T38" fmla="*/ 2147483647 w 289"/>
              <a:gd name="T39" fmla="*/ 2147483647 h 352"/>
              <a:gd name="T40" fmla="*/ 2147483647 w 289"/>
              <a:gd name="T41" fmla="*/ 2147483647 h 352"/>
              <a:gd name="T42" fmla="*/ 2147483647 w 289"/>
              <a:gd name="T43" fmla="*/ 2147483647 h 352"/>
              <a:gd name="T44" fmla="*/ 2147483647 w 289"/>
              <a:gd name="T45" fmla="*/ 2147483647 h 352"/>
              <a:gd name="T46" fmla="*/ 2147483647 w 289"/>
              <a:gd name="T47" fmla="*/ 2147483647 h 352"/>
              <a:gd name="T48" fmla="*/ 2147483647 w 289"/>
              <a:gd name="T49" fmla="*/ 2147483647 h 352"/>
              <a:gd name="T50" fmla="*/ 2147483647 w 289"/>
              <a:gd name="T51" fmla="*/ 2147483647 h 352"/>
              <a:gd name="T52" fmla="*/ 2147483647 w 289"/>
              <a:gd name="T53" fmla="*/ 2147483647 h 352"/>
              <a:gd name="T54" fmla="*/ 2147483647 w 289"/>
              <a:gd name="T55" fmla="*/ 2147483647 h 352"/>
              <a:gd name="T56" fmla="*/ 2147483647 w 289"/>
              <a:gd name="T57" fmla="*/ 2147483647 h 352"/>
              <a:gd name="T58" fmla="*/ 2147483647 w 289"/>
              <a:gd name="T59" fmla="*/ 2147483647 h 352"/>
              <a:gd name="T60" fmla="*/ 2147483647 w 289"/>
              <a:gd name="T61" fmla="*/ 2147483647 h 352"/>
              <a:gd name="T62" fmla="*/ 2147483647 w 289"/>
              <a:gd name="T63" fmla="*/ 2147483647 h 352"/>
              <a:gd name="T64" fmla="*/ 2147483647 w 289"/>
              <a:gd name="T65" fmla="*/ 2147483647 h 352"/>
              <a:gd name="T66" fmla="*/ 2147483647 w 289"/>
              <a:gd name="T67" fmla="*/ 2147483647 h 352"/>
              <a:gd name="T68" fmla="*/ 2147483647 w 289"/>
              <a:gd name="T69" fmla="*/ 2147483647 h 352"/>
              <a:gd name="T70" fmla="*/ 2147483647 w 289"/>
              <a:gd name="T71" fmla="*/ 2147483647 h 352"/>
              <a:gd name="T72" fmla="*/ 2147483647 w 289"/>
              <a:gd name="T73" fmla="*/ 2147483647 h 352"/>
              <a:gd name="T74" fmla="*/ 2147483647 w 289"/>
              <a:gd name="T75" fmla="*/ 2147483647 h 352"/>
              <a:gd name="T76" fmla="*/ 2147483647 w 289"/>
              <a:gd name="T77" fmla="*/ 2147483647 h 352"/>
              <a:gd name="T78" fmla="*/ 2147483647 w 289"/>
              <a:gd name="T79" fmla="*/ 2147483647 h 352"/>
              <a:gd name="T80" fmla="*/ 2147483647 w 289"/>
              <a:gd name="T81" fmla="*/ 0 h 352"/>
              <a:gd name="T82" fmla="*/ 2147483647 w 289"/>
              <a:gd name="T83" fmla="*/ 2147483647 h 352"/>
              <a:gd name="T84" fmla="*/ 2147483647 w 289"/>
              <a:gd name="T85" fmla="*/ 2147483647 h 352"/>
              <a:gd name="T86" fmla="*/ 2147483647 w 289"/>
              <a:gd name="T87" fmla="*/ 2147483647 h 35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89"/>
              <a:gd name="T133" fmla="*/ 0 h 352"/>
              <a:gd name="T134" fmla="*/ 289 w 289"/>
              <a:gd name="T135" fmla="*/ 352 h 35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89" h="352">
                <a:moveTo>
                  <a:pt x="113" y="47"/>
                </a:moveTo>
                <a:lnTo>
                  <a:pt x="90" y="65"/>
                </a:lnTo>
                <a:lnTo>
                  <a:pt x="68" y="85"/>
                </a:lnTo>
                <a:lnTo>
                  <a:pt x="48" y="106"/>
                </a:lnTo>
                <a:lnTo>
                  <a:pt x="31" y="130"/>
                </a:lnTo>
                <a:lnTo>
                  <a:pt x="16" y="156"/>
                </a:lnTo>
                <a:lnTo>
                  <a:pt x="5" y="182"/>
                </a:lnTo>
                <a:lnTo>
                  <a:pt x="0" y="211"/>
                </a:lnTo>
                <a:lnTo>
                  <a:pt x="1" y="241"/>
                </a:lnTo>
                <a:lnTo>
                  <a:pt x="3" y="249"/>
                </a:lnTo>
                <a:lnTo>
                  <a:pt x="6" y="257"/>
                </a:lnTo>
                <a:lnTo>
                  <a:pt x="10" y="264"/>
                </a:lnTo>
                <a:lnTo>
                  <a:pt x="14" y="271"/>
                </a:lnTo>
                <a:lnTo>
                  <a:pt x="19" y="277"/>
                </a:lnTo>
                <a:lnTo>
                  <a:pt x="24" y="284"/>
                </a:lnTo>
                <a:lnTo>
                  <a:pt x="31" y="289"/>
                </a:lnTo>
                <a:lnTo>
                  <a:pt x="37" y="293"/>
                </a:lnTo>
                <a:lnTo>
                  <a:pt x="51" y="302"/>
                </a:lnTo>
                <a:lnTo>
                  <a:pt x="64" y="309"/>
                </a:lnTo>
                <a:lnTo>
                  <a:pt x="78" y="316"/>
                </a:lnTo>
                <a:lnTo>
                  <a:pt x="93" y="321"/>
                </a:lnTo>
                <a:lnTo>
                  <a:pt x="107" y="327"/>
                </a:lnTo>
                <a:lnTo>
                  <a:pt x="122" y="331"/>
                </a:lnTo>
                <a:lnTo>
                  <a:pt x="137" y="335"/>
                </a:lnTo>
                <a:lnTo>
                  <a:pt x="151" y="338"/>
                </a:lnTo>
                <a:lnTo>
                  <a:pt x="167" y="342"/>
                </a:lnTo>
                <a:lnTo>
                  <a:pt x="183" y="344"/>
                </a:lnTo>
                <a:lnTo>
                  <a:pt x="198" y="346"/>
                </a:lnTo>
                <a:lnTo>
                  <a:pt x="213" y="348"/>
                </a:lnTo>
                <a:lnTo>
                  <a:pt x="229" y="349"/>
                </a:lnTo>
                <a:lnTo>
                  <a:pt x="245" y="350"/>
                </a:lnTo>
                <a:lnTo>
                  <a:pt x="260" y="351"/>
                </a:lnTo>
                <a:lnTo>
                  <a:pt x="275" y="352"/>
                </a:lnTo>
                <a:lnTo>
                  <a:pt x="280" y="352"/>
                </a:lnTo>
                <a:lnTo>
                  <a:pt x="284" y="349"/>
                </a:lnTo>
                <a:lnTo>
                  <a:pt x="287" y="346"/>
                </a:lnTo>
                <a:lnTo>
                  <a:pt x="289" y="340"/>
                </a:lnTo>
                <a:lnTo>
                  <a:pt x="289" y="335"/>
                </a:lnTo>
                <a:lnTo>
                  <a:pt x="287" y="331"/>
                </a:lnTo>
                <a:lnTo>
                  <a:pt x="283" y="328"/>
                </a:lnTo>
                <a:lnTo>
                  <a:pt x="279" y="327"/>
                </a:lnTo>
                <a:lnTo>
                  <a:pt x="264" y="327"/>
                </a:lnTo>
                <a:lnTo>
                  <a:pt x="250" y="327"/>
                </a:lnTo>
                <a:lnTo>
                  <a:pt x="235" y="326"/>
                </a:lnTo>
                <a:lnTo>
                  <a:pt x="222" y="324"/>
                </a:lnTo>
                <a:lnTo>
                  <a:pt x="207" y="323"/>
                </a:lnTo>
                <a:lnTo>
                  <a:pt x="192" y="321"/>
                </a:lnTo>
                <a:lnTo>
                  <a:pt x="179" y="319"/>
                </a:lnTo>
                <a:lnTo>
                  <a:pt x="164" y="317"/>
                </a:lnTo>
                <a:lnTo>
                  <a:pt x="150" y="314"/>
                </a:lnTo>
                <a:lnTo>
                  <a:pt x="136" y="311"/>
                </a:lnTo>
                <a:lnTo>
                  <a:pt x="122" y="306"/>
                </a:lnTo>
                <a:lnTo>
                  <a:pt x="108" y="302"/>
                </a:lnTo>
                <a:lnTo>
                  <a:pt x="95" y="298"/>
                </a:lnTo>
                <a:lnTo>
                  <a:pt x="82" y="291"/>
                </a:lnTo>
                <a:lnTo>
                  <a:pt x="68" y="285"/>
                </a:lnTo>
                <a:lnTo>
                  <a:pt x="56" y="278"/>
                </a:lnTo>
                <a:lnTo>
                  <a:pt x="45" y="271"/>
                </a:lnTo>
                <a:lnTo>
                  <a:pt x="37" y="260"/>
                </a:lnTo>
                <a:lnTo>
                  <a:pt x="32" y="250"/>
                </a:lnTo>
                <a:lnTo>
                  <a:pt x="27" y="237"/>
                </a:lnTo>
                <a:lnTo>
                  <a:pt x="27" y="222"/>
                </a:lnTo>
                <a:lnTo>
                  <a:pt x="30" y="203"/>
                </a:lnTo>
                <a:lnTo>
                  <a:pt x="34" y="183"/>
                </a:lnTo>
                <a:lnTo>
                  <a:pt x="38" y="169"/>
                </a:lnTo>
                <a:lnTo>
                  <a:pt x="45" y="153"/>
                </a:lnTo>
                <a:lnTo>
                  <a:pt x="54" y="140"/>
                </a:lnTo>
                <a:lnTo>
                  <a:pt x="61" y="127"/>
                </a:lnTo>
                <a:lnTo>
                  <a:pt x="71" y="115"/>
                </a:lnTo>
                <a:lnTo>
                  <a:pt x="80" y="103"/>
                </a:lnTo>
                <a:lnTo>
                  <a:pt x="90" y="93"/>
                </a:lnTo>
                <a:lnTo>
                  <a:pt x="102" y="82"/>
                </a:lnTo>
                <a:lnTo>
                  <a:pt x="116" y="70"/>
                </a:lnTo>
                <a:lnTo>
                  <a:pt x="129" y="59"/>
                </a:lnTo>
                <a:lnTo>
                  <a:pt x="145" y="49"/>
                </a:lnTo>
                <a:lnTo>
                  <a:pt x="162" y="38"/>
                </a:lnTo>
                <a:lnTo>
                  <a:pt x="180" y="28"/>
                </a:lnTo>
                <a:lnTo>
                  <a:pt x="197" y="20"/>
                </a:lnTo>
                <a:lnTo>
                  <a:pt x="212" y="12"/>
                </a:lnTo>
                <a:lnTo>
                  <a:pt x="227" y="6"/>
                </a:lnTo>
                <a:lnTo>
                  <a:pt x="240" y="1"/>
                </a:lnTo>
                <a:lnTo>
                  <a:pt x="228" y="0"/>
                </a:lnTo>
                <a:lnTo>
                  <a:pt x="213" y="1"/>
                </a:lnTo>
                <a:lnTo>
                  <a:pt x="198" y="5"/>
                </a:lnTo>
                <a:lnTo>
                  <a:pt x="180" y="10"/>
                </a:lnTo>
                <a:lnTo>
                  <a:pt x="162" y="18"/>
                </a:lnTo>
                <a:lnTo>
                  <a:pt x="144" y="26"/>
                </a:lnTo>
                <a:lnTo>
                  <a:pt x="127" y="36"/>
                </a:lnTo>
                <a:lnTo>
                  <a:pt x="113" y="4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667" name="Freeform 1371"/>
          <p:cNvSpPr>
            <a:spLocks/>
          </p:cNvSpPr>
          <p:nvPr/>
        </p:nvSpPr>
        <p:spPr bwMode="auto">
          <a:xfrm>
            <a:off x="5711825" y="1830388"/>
            <a:ext cx="65088" cy="63500"/>
          </a:xfrm>
          <a:custGeom>
            <a:avLst/>
            <a:gdLst>
              <a:gd name="T0" fmla="*/ 2147483647 w 252"/>
              <a:gd name="T1" fmla="*/ 2147483647 h 235"/>
              <a:gd name="T2" fmla="*/ 2147483647 w 252"/>
              <a:gd name="T3" fmla="*/ 2147483647 h 235"/>
              <a:gd name="T4" fmla="*/ 2147483647 w 252"/>
              <a:gd name="T5" fmla="*/ 2147483647 h 235"/>
              <a:gd name="T6" fmla="*/ 2147483647 w 252"/>
              <a:gd name="T7" fmla="*/ 2147483647 h 235"/>
              <a:gd name="T8" fmla="*/ 2147483647 w 252"/>
              <a:gd name="T9" fmla="*/ 2147483647 h 235"/>
              <a:gd name="T10" fmla="*/ 2147483647 w 252"/>
              <a:gd name="T11" fmla="*/ 2147483647 h 235"/>
              <a:gd name="T12" fmla="*/ 2147483647 w 252"/>
              <a:gd name="T13" fmla="*/ 2147483647 h 235"/>
              <a:gd name="T14" fmla="*/ 2147483647 w 252"/>
              <a:gd name="T15" fmla="*/ 2147483647 h 235"/>
              <a:gd name="T16" fmla="*/ 2147483647 w 252"/>
              <a:gd name="T17" fmla="*/ 2147483647 h 235"/>
              <a:gd name="T18" fmla="*/ 2147483647 w 252"/>
              <a:gd name="T19" fmla="*/ 2147483647 h 235"/>
              <a:gd name="T20" fmla="*/ 2147483647 w 252"/>
              <a:gd name="T21" fmla="*/ 2147483647 h 235"/>
              <a:gd name="T22" fmla="*/ 2147483647 w 252"/>
              <a:gd name="T23" fmla="*/ 2147483647 h 235"/>
              <a:gd name="T24" fmla="*/ 2147483647 w 252"/>
              <a:gd name="T25" fmla="*/ 2147483647 h 235"/>
              <a:gd name="T26" fmla="*/ 2147483647 w 252"/>
              <a:gd name="T27" fmla="*/ 2147483647 h 235"/>
              <a:gd name="T28" fmla="*/ 2147483647 w 252"/>
              <a:gd name="T29" fmla="*/ 2147483647 h 235"/>
              <a:gd name="T30" fmla="*/ 2147483647 w 252"/>
              <a:gd name="T31" fmla="*/ 2147483647 h 235"/>
              <a:gd name="T32" fmla="*/ 2147483647 w 252"/>
              <a:gd name="T33" fmla="*/ 2147483647 h 235"/>
              <a:gd name="T34" fmla="*/ 2147483647 w 252"/>
              <a:gd name="T35" fmla="*/ 2147483647 h 235"/>
              <a:gd name="T36" fmla="*/ 2147483647 w 252"/>
              <a:gd name="T37" fmla="*/ 2147483647 h 235"/>
              <a:gd name="T38" fmla="*/ 2147483647 w 252"/>
              <a:gd name="T39" fmla="*/ 2147483647 h 235"/>
              <a:gd name="T40" fmla="*/ 2147483647 w 252"/>
              <a:gd name="T41" fmla="*/ 2147483647 h 235"/>
              <a:gd name="T42" fmla="*/ 2147483647 w 252"/>
              <a:gd name="T43" fmla="*/ 2147483647 h 235"/>
              <a:gd name="T44" fmla="*/ 2147483647 w 252"/>
              <a:gd name="T45" fmla="*/ 2147483647 h 235"/>
              <a:gd name="T46" fmla="*/ 2147483647 w 252"/>
              <a:gd name="T47" fmla="*/ 2147483647 h 235"/>
              <a:gd name="T48" fmla="*/ 2147483647 w 252"/>
              <a:gd name="T49" fmla="*/ 2147483647 h 235"/>
              <a:gd name="T50" fmla="*/ 2147483647 w 252"/>
              <a:gd name="T51" fmla="*/ 2147483647 h 235"/>
              <a:gd name="T52" fmla="*/ 2147483647 w 252"/>
              <a:gd name="T53" fmla="*/ 2147483647 h 235"/>
              <a:gd name="T54" fmla="*/ 2147483647 w 252"/>
              <a:gd name="T55" fmla="*/ 2147483647 h 235"/>
              <a:gd name="T56" fmla="*/ 2147483647 w 252"/>
              <a:gd name="T57" fmla="*/ 2147483647 h 235"/>
              <a:gd name="T58" fmla="*/ 2147483647 w 252"/>
              <a:gd name="T59" fmla="*/ 2147483647 h 235"/>
              <a:gd name="T60" fmla="*/ 2147483647 w 252"/>
              <a:gd name="T61" fmla="*/ 2147483647 h 235"/>
              <a:gd name="T62" fmla="*/ 2147483647 w 252"/>
              <a:gd name="T63" fmla="*/ 2147483647 h 235"/>
              <a:gd name="T64" fmla="*/ 2147483647 w 252"/>
              <a:gd name="T65" fmla="*/ 2147483647 h 235"/>
              <a:gd name="T66" fmla="*/ 2147483647 w 252"/>
              <a:gd name="T67" fmla="*/ 2147483647 h 235"/>
              <a:gd name="T68" fmla="*/ 2147483647 w 252"/>
              <a:gd name="T69" fmla="*/ 2147483647 h 235"/>
              <a:gd name="T70" fmla="*/ 2147483647 w 252"/>
              <a:gd name="T71" fmla="*/ 2147483647 h 235"/>
              <a:gd name="T72" fmla="*/ 2147483647 w 252"/>
              <a:gd name="T73" fmla="*/ 2147483647 h 235"/>
              <a:gd name="T74" fmla="*/ 2147483647 w 252"/>
              <a:gd name="T75" fmla="*/ 2147483647 h 235"/>
              <a:gd name="T76" fmla="*/ 2147483647 w 252"/>
              <a:gd name="T77" fmla="*/ 2147483647 h 235"/>
              <a:gd name="T78" fmla="*/ 2147483647 w 252"/>
              <a:gd name="T79" fmla="*/ 0 h 235"/>
              <a:gd name="T80" fmla="*/ 2147483647 w 252"/>
              <a:gd name="T81" fmla="*/ 0 h 235"/>
              <a:gd name="T82" fmla="*/ 2147483647 w 252"/>
              <a:gd name="T83" fmla="*/ 0 h 235"/>
              <a:gd name="T84" fmla="*/ 2147483647 w 252"/>
              <a:gd name="T85" fmla="*/ 2147483647 h 235"/>
              <a:gd name="T86" fmla="*/ 2147483647 w 252"/>
              <a:gd name="T87" fmla="*/ 2147483647 h 235"/>
              <a:gd name="T88" fmla="*/ 0 w 252"/>
              <a:gd name="T89" fmla="*/ 2147483647 h 235"/>
              <a:gd name="T90" fmla="*/ 2147483647 w 252"/>
              <a:gd name="T91" fmla="*/ 2147483647 h 235"/>
              <a:gd name="T92" fmla="*/ 2147483647 w 252"/>
              <a:gd name="T93" fmla="*/ 2147483647 h 235"/>
              <a:gd name="T94" fmla="*/ 2147483647 w 252"/>
              <a:gd name="T95" fmla="*/ 2147483647 h 235"/>
              <a:gd name="T96" fmla="*/ 2147483647 w 252"/>
              <a:gd name="T97" fmla="*/ 2147483647 h 235"/>
              <a:gd name="T98" fmla="*/ 2147483647 w 252"/>
              <a:gd name="T99" fmla="*/ 2147483647 h 235"/>
              <a:gd name="T100" fmla="*/ 2147483647 w 252"/>
              <a:gd name="T101" fmla="*/ 2147483647 h 235"/>
              <a:gd name="T102" fmla="*/ 2147483647 w 252"/>
              <a:gd name="T103" fmla="*/ 2147483647 h 235"/>
              <a:gd name="T104" fmla="*/ 2147483647 w 252"/>
              <a:gd name="T105" fmla="*/ 2147483647 h 235"/>
              <a:gd name="T106" fmla="*/ 2147483647 w 252"/>
              <a:gd name="T107" fmla="*/ 2147483647 h 235"/>
              <a:gd name="T108" fmla="*/ 2147483647 w 252"/>
              <a:gd name="T109" fmla="*/ 2147483647 h 235"/>
              <a:gd name="T110" fmla="*/ 2147483647 w 252"/>
              <a:gd name="T111" fmla="*/ 2147483647 h 235"/>
              <a:gd name="T112" fmla="*/ 2147483647 w 252"/>
              <a:gd name="T113" fmla="*/ 2147483647 h 235"/>
              <a:gd name="T114" fmla="*/ 2147483647 w 252"/>
              <a:gd name="T115" fmla="*/ 2147483647 h 235"/>
              <a:gd name="T116" fmla="*/ 2147483647 w 252"/>
              <a:gd name="T117" fmla="*/ 2147483647 h 235"/>
              <a:gd name="T118" fmla="*/ 2147483647 w 252"/>
              <a:gd name="T119" fmla="*/ 2147483647 h 235"/>
              <a:gd name="T120" fmla="*/ 2147483647 w 252"/>
              <a:gd name="T121" fmla="*/ 2147483647 h 23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52"/>
              <a:gd name="T184" fmla="*/ 0 h 235"/>
              <a:gd name="T185" fmla="*/ 252 w 252"/>
              <a:gd name="T186" fmla="*/ 235 h 23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52" h="235">
                <a:moveTo>
                  <a:pt x="210" y="72"/>
                </a:moveTo>
                <a:lnTo>
                  <a:pt x="222" y="85"/>
                </a:lnTo>
                <a:lnTo>
                  <a:pt x="228" y="100"/>
                </a:lnTo>
                <a:lnTo>
                  <a:pt x="232" y="116"/>
                </a:lnTo>
                <a:lnTo>
                  <a:pt x="232" y="133"/>
                </a:lnTo>
                <a:lnTo>
                  <a:pt x="230" y="147"/>
                </a:lnTo>
                <a:lnTo>
                  <a:pt x="226" y="159"/>
                </a:lnTo>
                <a:lnTo>
                  <a:pt x="218" y="171"/>
                </a:lnTo>
                <a:lnTo>
                  <a:pt x="211" y="180"/>
                </a:lnTo>
                <a:lnTo>
                  <a:pt x="202" y="191"/>
                </a:lnTo>
                <a:lnTo>
                  <a:pt x="192" y="200"/>
                </a:lnTo>
                <a:lnTo>
                  <a:pt x="183" y="209"/>
                </a:lnTo>
                <a:lnTo>
                  <a:pt x="173" y="219"/>
                </a:lnTo>
                <a:lnTo>
                  <a:pt x="171" y="222"/>
                </a:lnTo>
                <a:lnTo>
                  <a:pt x="170" y="225"/>
                </a:lnTo>
                <a:lnTo>
                  <a:pt x="171" y="229"/>
                </a:lnTo>
                <a:lnTo>
                  <a:pt x="173" y="232"/>
                </a:lnTo>
                <a:lnTo>
                  <a:pt x="176" y="234"/>
                </a:lnTo>
                <a:lnTo>
                  <a:pt x="180" y="235"/>
                </a:lnTo>
                <a:lnTo>
                  <a:pt x="184" y="234"/>
                </a:lnTo>
                <a:lnTo>
                  <a:pt x="187" y="232"/>
                </a:lnTo>
                <a:lnTo>
                  <a:pt x="208" y="218"/>
                </a:lnTo>
                <a:lnTo>
                  <a:pt x="225" y="200"/>
                </a:lnTo>
                <a:lnTo>
                  <a:pt x="239" y="178"/>
                </a:lnTo>
                <a:lnTo>
                  <a:pt x="249" y="156"/>
                </a:lnTo>
                <a:lnTo>
                  <a:pt x="252" y="131"/>
                </a:lnTo>
                <a:lnTo>
                  <a:pt x="250" y="108"/>
                </a:lnTo>
                <a:lnTo>
                  <a:pt x="242" y="85"/>
                </a:lnTo>
                <a:lnTo>
                  <a:pt x="225" y="65"/>
                </a:lnTo>
                <a:lnTo>
                  <a:pt x="212" y="54"/>
                </a:lnTo>
                <a:lnTo>
                  <a:pt x="197" y="45"/>
                </a:lnTo>
                <a:lnTo>
                  <a:pt x="181" y="36"/>
                </a:lnTo>
                <a:lnTo>
                  <a:pt x="164" y="29"/>
                </a:lnTo>
                <a:lnTo>
                  <a:pt x="146" y="22"/>
                </a:lnTo>
                <a:lnTo>
                  <a:pt x="127" y="17"/>
                </a:lnTo>
                <a:lnTo>
                  <a:pt x="109" y="12"/>
                </a:lnTo>
                <a:lnTo>
                  <a:pt x="90" y="7"/>
                </a:lnTo>
                <a:lnTo>
                  <a:pt x="73" y="4"/>
                </a:lnTo>
                <a:lnTo>
                  <a:pt x="57" y="2"/>
                </a:lnTo>
                <a:lnTo>
                  <a:pt x="42" y="0"/>
                </a:lnTo>
                <a:lnTo>
                  <a:pt x="28" y="0"/>
                </a:lnTo>
                <a:lnTo>
                  <a:pt x="17" y="0"/>
                </a:lnTo>
                <a:lnTo>
                  <a:pt x="8" y="1"/>
                </a:lnTo>
                <a:lnTo>
                  <a:pt x="3" y="3"/>
                </a:lnTo>
                <a:lnTo>
                  <a:pt x="0" y="5"/>
                </a:lnTo>
                <a:lnTo>
                  <a:pt x="10" y="7"/>
                </a:lnTo>
                <a:lnTo>
                  <a:pt x="22" y="8"/>
                </a:lnTo>
                <a:lnTo>
                  <a:pt x="33" y="11"/>
                </a:lnTo>
                <a:lnTo>
                  <a:pt x="46" y="13"/>
                </a:lnTo>
                <a:lnTo>
                  <a:pt x="60" y="15"/>
                </a:lnTo>
                <a:lnTo>
                  <a:pt x="73" y="17"/>
                </a:lnTo>
                <a:lnTo>
                  <a:pt x="87" y="20"/>
                </a:lnTo>
                <a:lnTo>
                  <a:pt x="102" y="23"/>
                </a:lnTo>
                <a:lnTo>
                  <a:pt x="115" y="28"/>
                </a:lnTo>
                <a:lnTo>
                  <a:pt x="130" y="32"/>
                </a:lnTo>
                <a:lnTo>
                  <a:pt x="145" y="37"/>
                </a:lnTo>
                <a:lnTo>
                  <a:pt x="159" y="43"/>
                </a:lnTo>
                <a:lnTo>
                  <a:pt x="172" y="49"/>
                </a:lnTo>
                <a:lnTo>
                  <a:pt x="186" y="55"/>
                </a:lnTo>
                <a:lnTo>
                  <a:pt x="198" y="64"/>
                </a:lnTo>
                <a:lnTo>
                  <a:pt x="210" y="7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668" name="Freeform 1372"/>
          <p:cNvSpPr>
            <a:spLocks/>
          </p:cNvSpPr>
          <p:nvPr/>
        </p:nvSpPr>
        <p:spPr bwMode="auto">
          <a:xfrm>
            <a:off x="5584825" y="1863725"/>
            <a:ext cx="26988" cy="58738"/>
          </a:xfrm>
          <a:custGeom>
            <a:avLst/>
            <a:gdLst>
              <a:gd name="T0" fmla="*/ 0 w 103"/>
              <a:gd name="T1" fmla="*/ 2147483647 h 220"/>
              <a:gd name="T2" fmla="*/ 0 w 103"/>
              <a:gd name="T3" fmla="*/ 2147483647 h 220"/>
              <a:gd name="T4" fmla="*/ 2147483647 w 103"/>
              <a:gd name="T5" fmla="*/ 2147483647 h 220"/>
              <a:gd name="T6" fmla="*/ 2147483647 w 103"/>
              <a:gd name="T7" fmla="*/ 2147483647 h 220"/>
              <a:gd name="T8" fmla="*/ 2147483647 w 103"/>
              <a:gd name="T9" fmla="*/ 2147483647 h 220"/>
              <a:gd name="T10" fmla="*/ 2147483647 w 103"/>
              <a:gd name="T11" fmla="*/ 2147483647 h 220"/>
              <a:gd name="T12" fmla="*/ 2147483647 w 103"/>
              <a:gd name="T13" fmla="*/ 2147483647 h 220"/>
              <a:gd name="T14" fmla="*/ 2147483647 w 103"/>
              <a:gd name="T15" fmla="*/ 2147483647 h 220"/>
              <a:gd name="T16" fmla="*/ 2147483647 w 103"/>
              <a:gd name="T17" fmla="*/ 2147483647 h 220"/>
              <a:gd name="T18" fmla="*/ 2147483647 w 103"/>
              <a:gd name="T19" fmla="*/ 2147483647 h 220"/>
              <a:gd name="T20" fmla="*/ 2147483647 w 103"/>
              <a:gd name="T21" fmla="*/ 2147483647 h 220"/>
              <a:gd name="T22" fmla="*/ 2147483647 w 103"/>
              <a:gd name="T23" fmla="*/ 2147483647 h 220"/>
              <a:gd name="T24" fmla="*/ 2147483647 w 103"/>
              <a:gd name="T25" fmla="*/ 2147483647 h 220"/>
              <a:gd name="T26" fmla="*/ 2147483647 w 103"/>
              <a:gd name="T27" fmla="*/ 2147483647 h 220"/>
              <a:gd name="T28" fmla="*/ 2147483647 w 103"/>
              <a:gd name="T29" fmla="*/ 2147483647 h 220"/>
              <a:gd name="T30" fmla="*/ 2147483647 w 103"/>
              <a:gd name="T31" fmla="*/ 2147483647 h 220"/>
              <a:gd name="T32" fmla="*/ 2147483647 w 103"/>
              <a:gd name="T33" fmla="*/ 2147483647 h 220"/>
              <a:gd name="T34" fmla="*/ 2147483647 w 103"/>
              <a:gd name="T35" fmla="*/ 2147483647 h 220"/>
              <a:gd name="T36" fmla="*/ 2147483647 w 103"/>
              <a:gd name="T37" fmla="*/ 2147483647 h 220"/>
              <a:gd name="T38" fmla="*/ 2147483647 w 103"/>
              <a:gd name="T39" fmla="*/ 2147483647 h 220"/>
              <a:gd name="T40" fmla="*/ 2147483647 w 103"/>
              <a:gd name="T41" fmla="*/ 2147483647 h 220"/>
              <a:gd name="T42" fmla="*/ 2147483647 w 103"/>
              <a:gd name="T43" fmla="*/ 2147483647 h 220"/>
              <a:gd name="T44" fmla="*/ 2147483647 w 103"/>
              <a:gd name="T45" fmla="*/ 2147483647 h 220"/>
              <a:gd name="T46" fmla="*/ 2147483647 w 103"/>
              <a:gd name="T47" fmla="*/ 2147483647 h 220"/>
              <a:gd name="T48" fmla="*/ 2147483647 w 103"/>
              <a:gd name="T49" fmla="*/ 2147483647 h 220"/>
              <a:gd name="T50" fmla="*/ 2147483647 w 103"/>
              <a:gd name="T51" fmla="*/ 2147483647 h 220"/>
              <a:gd name="T52" fmla="*/ 2147483647 w 103"/>
              <a:gd name="T53" fmla="*/ 2147483647 h 220"/>
              <a:gd name="T54" fmla="*/ 2147483647 w 103"/>
              <a:gd name="T55" fmla="*/ 2147483647 h 220"/>
              <a:gd name="T56" fmla="*/ 2147483647 w 103"/>
              <a:gd name="T57" fmla="*/ 2147483647 h 220"/>
              <a:gd name="T58" fmla="*/ 2147483647 w 103"/>
              <a:gd name="T59" fmla="*/ 2147483647 h 220"/>
              <a:gd name="T60" fmla="*/ 2147483647 w 103"/>
              <a:gd name="T61" fmla="*/ 2147483647 h 220"/>
              <a:gd name="T62" fmla="*/ 2147483647 w 103"/>
              <a:gd name="T63" fmla="*/ 2147483647 h 220"/>
              <a:gd name="T64" fmla="*/ 2147483647 w 103"/>
              <a:gd name="T65" fmla="*/ 0 h 220"/>
              <a:gd name="T66" fmla="*/ 2147483647 w 103"/>
              <a:gd name="T67" fmla="*/ 2147483647 h 220"/>
              <a:gd name="T68" fmla="*/ 2147483647 w 103"/>
              <a:gd name="T69" fmla="*/ 2147483647 h 220"/>
              <a:gd name="T70" fmla="*/ 2147483647 w 103"/>
              <a:gd name="T71" fmla="*/ 2147483647 h 220"/>
              <a:gd name="T72" fmla="*/ 2147483647 w 103"/>
              <a:gd name="T73" fmla="*/ 2147483647 h 220"/>
              <a:gd name="T74" fmla="*/ 2147483647 w 103"/>
              <a:gd name="T75" fmla="*/ 2147483647 h 220"/>
              <a:gd name="T76" fmla="*/ 2147483647 w 103"/>
              <a:gd name="T77" fmla="*/ 2147483647 h 220"/>
              <a:gd name="T78" fmla="*/ 2147483647 w 103"/>
              <a:gd name="T79" fmla="*/ 2147483647 h 220"/>
              <a:gd name="T80" fmla="*/ 0 w 103"/>
              <a:gd name="T81" fmla="*/ 2147483647 h 22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03"/>
              <a:gd name="T124" fmla="*/ 0 h 220"/>
              <a:gd name="T125" fmla="*/ 103 w 103"/>
              <a:gd name="T126" fmla="*/ 220 h 220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03" h="220">
                <a:moveTo>
                  <a:pt x="0" y="120"/>
                </a:moveTo>
                <a:lnTo>
                  <a:pt x="0" y="138"/>
                </a:lnTo>
                <a:lnTo>
                  <a:pt x="4" y="155"/>
                </a:lnTo>
                <a:lnTo>
                  <a:pt x="12" y="171"/>
                </a:lnTo>
                <a:lnTo>
                  <a:pt x="22" y="185"/>
                </a:lnTo>
                <a:lnTo>
                  <a:pt x="35" y="197"/>
                </a:lnTo>
                <a:lnTo>
                  <a:pt x="50" y="207"/>
                </a:lnTo>
                <a:lnTo>
                  <a:pt x="66" y="215"/>
                </a:lnTo>
                <a:lnTo>
                  <a:pt x="83" y="219"/>
                </a:lnTo>
                <a:lnTo>
                  <a:pt x="89" y="220"/>
                </a:lnTo>
                <a:lnTo>
                  <a:pt x="94" y="218"/>
                </a:lnTo>
                <a:lnTo>
                  <a:pt x="98" y="215"/>
                </a:lnTo>
                <a:lnTo>
                  <a:pt x="100" y="211"/>
                </a:lnTo>
                <a:lnTo>
                  <a:pt x="100" y="205"/>
                </a:lnTo>
                <a:lnTo>
                  <a:pt x="99" y="200"/>
                </a:lnTo>
                <a:lnTo>
                  <a:pt x="96" y="196"/>
                </a:lnTo>
                <a:lnTo>
                  <a:pt x="91" y="193"/>
                </a:lnTo>
                <a:lnTo>
                  <a:pt x="74" y="187"/>
                </a:lnTo>
                <a:lnTo>
                  <a:pt x="58" y="178"/>
                </a:lnTo>
                <a:lnTo>
                  <a:pt x="45" y="167"/>
                </a:lnTo>
                <a:lnTo>
                  <a:pt x="36" y="154"/>
                </a:lnTo>
                <a:lnTo>
                  <a:pt x="30" y="138"/>
                </a:lnTo>
                <a:lnTo>
                  <a:pt x="27" y="121"/>
                </a:lnTo>
                <a:lnTo>
                  <a:pt x="27" y="103"/>
                </a:lnTo>
                <a:lnTo>
                  <a:pt x="32" y="83"/>
                </a:lnTo>
                <a:lnTo>
                  <a:pt x="39" y="69"/>
                </a:lnTo>
                <a:lnTo>
                  <a:pt x="51" y="56"/>
                </a:lnTo>
                <a:lnTo>
                  <a:pt x="63" y="43"/>
                </a:lnTo>
                <a:lnTo>
                  <a:pt x="77" y="31"/>
                </a:lnTo>
                <a:lnTo>
                  <a:pt x="89" y="21"/>
                </a:lnTo>
                <a:lnTo>
                  <a:pt x="98" y="12"/>
                </a:lnTo>
                <a:lnTo>
                  <a:pt x="103" y="5"/>
                </a:lnTo>
                <a:lnTo>
                  <a:pt x="103" y="0"/>
                </a:lnTo>
                <a:lnTo>
                  <a:pt x="92" y="4"/>
                </a:lnTo>
                <a:lnTo>
                  <a:pt x="77" y="12"/>
                </a:lnTo>
                <a:lnTo>
                  <a:pt x="61" y="25"/>
                </a:lnTo>
                <a:lnTo>
                  <a:pt x="44" y="40"/>
                </a:lnTo>
                <a:lnTo>
                  <a:pt x="29" y="57"/>
                </a:lnTo>
                <a:lnTo>
                  <a:pt x="16" y="77"/>
                </a:lnTo>
                <a:lnTo>
                  <a:pt x="6" y="98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669" name="Freeform 1373"/>
          <p:cNvSpPr>
            <a:spLocks/>
          </p:cNvSpPr>
          <p:nvPr/>
        </p:nvSpPr>
        <p:spPr bwMode="auto">
          <a:xfrm>
            <a:off x="5764213" y="1827213"/>
            <a:ext cx="57150" cy="74612"/>
          </a:xfrm>
          <a:custGeom>
            <a:avLst/>
            <a:gdLst>
              <a:gd name="T0" fmla="*/ 2147483647 w 220"/>
              <a:gd name="T1" fmla="*/ 2147483647 h 288"/>
              <a:gd name="T2" fmla="*/ 2147483647 w 220"/>
              <a:gd name="T3" fmla="*/ 2147483647 h 288"/>
              <a:gd name="T4" fmla="*/ 2147483647 w 220"/>
              <a:gd name="T5" fmla="*/ 2147483647 h 288"/>
              <a:gd name="T6" fmla="*/ 2147483647 w 220"/>
              <a:gd name="T7" fmla="*/ 2147483647 h 288"/>
              <a:gd name="T8" fmla="*/ 2147483647 w 220"/>
              <a:gd name="T9" fmla="*/ 2147483647 h 288"/>
              <a:gd name="T10" fmla="*/ 2147483647 w 220"/>
              <a:gd name="T11" fmla="*/ 2147483647 h 288"/>
              <a:gd name="T12" fmla="*/ 2147483647 w 220"/>
              <a:gd name="T13" fmla="*/ 2147483647 h 288"/>
              <a:gd name="T14" fmla="*/ 2147483647 w 220"/>
              <a:gd name="T15" fmla="*/ 2147483647 h 288"/>
              <a:gd name="T16" fmla="*/ 2147483647 w 220"/>
              <a:gd name="T17" fmla="*/ 2147483647 h 288"/>
              <a:gd name="T18" fmla="*/ 2147483647 w 220"/>
              <a:gd name="T19" fmla="*/ 2147483647 h 288"/>
              <a:gd name="T20" fmla="*/ 2147483647 w 220"/>
              <a:gd name="T21" fmla="*/ 2147483647 h 288"/>
              <a:gd name="T22" fmla="*/ 2147483647 w 220"/>
              <a:gd name="T23" fmla="*/ 2147483647 h 288"/>
              <a:gd name="T24" fmla="*/ 2147483647 w 220"/>
              <a:gd name="T25" fmla="*/ 2147483647 h 288"/>
              <a:gd name="T26" fmla="*/ 2147483647 w 220"/>
              <a:gd name="T27" fmla="*/ 2147483647 h 288"/>
              <a:gd name="T28" fmla="*/ 2147483647 w 220"/>
              <a:gd name="T29" fmla="*/ 2147483647 h 288"/>
              <a:gd name="T30" fmla="*/ 2147483647 w 220"/>
              <a:gd name="T31" fmla="*/ 2147483647 h 288"/>
              <a:gd name="T32" fmla="*/ 2147483647 w 220"/>
              <a:gd name="T33" fmla="*/ 2147483647 h 288"/>
              <a:gd name="T34" fmla="*/ 2147483647 w 220"/>
              <a:gd name="T35" fmla="*/ 2147483647 h 288"/>
              <a:gd name="T36" fmla="*/ 2147483647 w 220"/>
              <a:gd name="T37" fmla="*/ 2147483647 h 288"/>
              <a:gd name="T38" fmla="*/ 2147483647 w 220"/>
              <a:gd name="T39" fmla="*/ 2147483647 h 288"/>
              <a:gd name="T40" fmla="*/ 2147483647 w 220"/>
              <a:gd name="T41" fmla="*/ 2147483647 h 288"/>
              <a:gd name="T42" fmla="*/ 2147483647 w 220"/>
              <a:gd name="T43" fmla="*/ 2147483647 h 288"/>
              <a:gd name="T44" fmla="*/ 2147483647 w 220"/>
              <a:gd name="T45" fmla="*/ 2147483647 h 288"/>
              <a:gd name="T46" fmla="*/ 2147483647 w 220"/>
              <a:gd name="T47" fmla="*/ 2147483647 h 288"/>
              <a:gd name="T48" fmla="*/ 2147483647 w 220"/>
              <a:gd name="T49" fmla="*/ 2147483647 h 288"/>
              <a:gd name="T50" fmla="*/ 2147483647 w 220"/>
              <a:gd name="T51" fmla="*/ 2147483647 h 288"/>
              <a:gd name="T52" fmla="*/ 2147483647 w 220"/>
              <a:gd name="T53" fmla="*/ 2147483647 h 288"/>
              <a:gd name="T54" fmla="*/ 2147483647 w 220"/>
              <a:gd name="T55" fmla="*/ 2147483647 h 288"/>
              <a:gd name="T56" fmla="*/ 2147483647 w 220"/>
              <a:gd name="T57" fmla="*/ 2147483647 h 288"/>
              <a:gd name="T58" fmla="*/ 2147483647 w 220"/>
              <a:gd name="T59" fmla="*/ 0 h 288"/>
              <a:gd name="T60" fmla="*/ 2147483647 w 220"/>
              <a:gd name="T61" fmla="*/ 2147483647 h 288"/>
              <a:gd name="T62" fmla="*/ 2147483647 w 220"/>
              <a:gd name="T63" fmla="*/ 2147483647 h 288"/>
              <a:gd name="T64" fmla="*/ 2147483647 w 220"/>
              <a:gd name="T65" fmla="*/ 2147483647 h 288"/>
              <a:gd name="T66" fmla="*/ 2147483647 w 220"/>
              <a:gd name="T67" fmla="*/ 2147483647 h 288"/>
              <a:gd name="T68" fmla="*/ 2147483647 w 220"/>
              <a:gd name="T69" fmla="*/ 2147483647 h 288"/>
              <a:gd name="T70" fmla="*/ 2147483647 w 220"/>
              <a:gd name="T71" fmla="*/ 2147483647 h 288"/>
              <a:gd name="T72" fmla="*/ 2147483647 w 220"/>
              <a:gd name="T73" fmla="*/ 2147483647 h 288"/>
              <a:gd name="T74" fmla="*/ 2147483647 w 220"/>
              <a:gd name="T75" fmla="*/ 2147483647 h 28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20"/>
              <a:gd name="T115" fmla="*/ 0 h 288"/>
              <a:gd name="T116" fmla="*/ 220 w 220"/>
              <a:gd name="T117" fmla="*/ 288 h 288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20" h="288">
                <a:moveTo>
                  <a:pt x="179" y="108"/>
                </a:moveTo>
                <a:lnTo>
                  <a:pt x="186" y="115"/>
                </a:lnTo>
                <a:lnTo>
                  <a:pt x="191" y="124"/>
                </a:lnTo>
                <a:lnTo>
                  <a:pt x="196" y="133"/>
                </a:lnTo>
                <a:lnTo>
                  <a:pt x="200" y="143"/>
                </a:lnTo>
                <a:lnTo>
                  <a:pt x="202" y="153"/>
                </a:lnTo>
                <a:lnTo>
                  <a:pt x="201" y="163"/>
                </a:lnTo>
                <a:lnTo>
                  <a:pt x="199" y="174"/>
                </a:lnTo>
                <a:lnTo>
                  <a:pt x="193" y="184"/>
                </a:lnTo>
                <a:lnTo>
                  <a:pt x="186" y="194"/>
                </a:lnTo>
                <a:lnTo>
                  <a:pt x="178" y="204"/>
                </a:lnTo>
                <a:lnTo>
                  <a:pt x="168" y="213"/>
                </a:lnTo>
                <a:lnTo>
                  <a:pt x="159" y="221"/>
                </a:lnTo>
                <a:lnTo>
                  <a:pt x="148" y="229"/>
                </a:lnTo>
                <a:lnTo>
                  <a:pt x="138" y="237"/>
                </a:lnTo>
                <a:lnTo>
                  <a:pt x="127" y="246"/>
                </a:lnTo>
                <a:lnTo>
                  <a:pt x="118" y="255"/>
                </a:lnTo>
                <a:lnTo>
                  <a:pt x="115" y="258"/>
                </a:lnTo>
                <a:lnTo>
                  <a:pt x="112" y="263"/>
                </a:lnTo>
                <a:lnTo>
                  <a:pt x="110" y="267"/>
                </a:lnTo>
                <a:lnTo>
                  <a:pt x="108" y="271"/>
                </a:lnTo>
                <a:lnTo>
                  <a:pt x="107" y="276"/>
                </a:lnTo>
                <a:lnTo>
                  <a:pt x="107" y="280"/>
                </a:lnTo>
                <a:lnTo>
                  <a:pt x="109" y="284"/>
                </a:lnTo>
                <a:lnTo>
                  <a:pt x="112" y="287"/>
                </a:lnTo>
                <a:lnTo>
                  <a:pt x="117" y="288"/>
                </a:lnTo>
                <a:lnTo>
                  <a:pt x="121" y="288"/>
                </a:lnTo>
                <a:lnTo>
                  <a:pt x="124" y="287"/>
                </a:lnTo>
                <a:lnTo>
                  <a:pt x="127" y="284"/>
                </a:lnTo>
                <a:lnTo>
                  <a:pt x="138" y="271"/>
                </a:lnTo>
                <a:lnTo>
                  <a:pt x="149" y="261"/>
                </a:lnTo>
                <a:lnTo>
                  <a:pt x="161" y="250"/>
                </a:lnTo>
                <a:lnTo>
                  <a:pt x="173" y="239"/>
                </a:lnTo>
                <a:lnTo>
                  <a:pt x="185" y="229"/>
                </a:lnTo>
                <a:lnTo>
                  <a:pt x="196" y="217"/>
                </a:lnTo>
                <a:lnTo>
                  <a:pt x="206" y="204"/>
                </a:lnTo>
                <a:lnTo>
                  <a:pt x="213" y="190"/>
                </a:lnTo>
                <a:lnTo>
                  <a:pt x="219" y="173"/>
                </a:lnTo>
                <a:lnTo>
                  <a:pt x="220" y="157"/>
                </a:lnTo>
                <a:lnTo>
                  <a:pt x="218" y="141"/>
                </a:lnTo>
                <a:lnTo>
                  <a:pt x="212" y="125"/>
                </a:lnTo>
                <a:lnTo>
                  <a:pt x="204" y="111"/>
                </a:lnTo>
                <a:lnTo>
                  <a:pt x="194" y="97"/>
                </a:lnTo>
                <a:lnTo>
                  <a:pt x="182" y="86"/>
                </a:lnTo>
                <a:lnTo>
                  <a:pt x="168" y="77"/>
                </a:lnTo>
                <a:lnTo>
                  <a:pt x="158" y="70"/>
                </a:lnTo>
                <a:lnTo>
                  <a:pt x="146" y="64"/>
                </a:lnTo>
                <a:lnTo>
                  <a:pt x="134" y="56"/>
                </a:lnTo>
                <a:lnTo>
                  <a:pt x="122" y="50"/>
                </a:lnTo>
                <a:lnTo>
                  <a:pt x="109" y="43"/>
                </a:lnTo>
                <a:lnTo>
                  <a:pt x="96" y="36"/>
                </a:lnTo>
                <a:lnTo>
                  <a:pt x="83" y="29"/>
                </a:lnTo>
                <a:lnTo>
                  <a:pt x="70" y="22"/>
                </a:lnTo>
                <a:lnTo>
                  <a:pt x="59" y="17"/>
                </a:lnTo>
                <a:lnTo>
                  <a:pt x="47" y="12"/>
                </a:lnTo>
                <a:lnTo>
                  <a:pt x="36" y="7"/>
                </a:lnTo>
                <a:lnTo>
                  <a:pt x="26" y="4"/>
                </a:lnTo>
                <a:lnTo>
                  <a:pt x="18" y="1"/>
                </a:lnTo>
                <a:lnTo>
                  <a:pt x="10" y="0"/>
                </a:lnTo>
                <a:lnTo>
                  <a:pt x="4" y="0"/>
                </a:lnTo>
                <a:lnTo>
                  <a:pt x="0" y="2"/>
                </a:lnTo>
                <a:lnTo>
                  <a:pt x="9" y="7"/>
                </a:lnTo>
                <a:lnTo>
                  <a:pt x="20" y="13"/>
                </a:lnTo>
                <a:lnTo>
                  <a:pt x="31" y="18"/>
                </a:lnTo>
                <a:lnTo>
                  <a:pt x="42" y="23"/>
                </a:lnTo>
                <a:lnTo>
                  <a:pt x="54" y="29"/>
                </a:lnTo>
                <a:lnTo>
                  <a:pt x="65" y="34"/>
                </a:lnTo>
                <a:lnTo>
                  <a:pt x="77" y="40"/>
                </a:lnTo>
                <a:lnTo>
                  <a:pt x="88" y="47"/>
                </a:lnTo>
                <a:lnTo>
                  <a:pt x="101" y="53"/>
                </a:lnTo>
                <a:lnTo>
                  <a:pt x="112" y="60"/>
                </a:lnTo>
                <a:lnTo>
                  <a:pt x="124" y="66"/>
                </a:lnTo>
                <a:lnTo>
                  <a:pt x="136" y="74"/>
                </a:lnTo>
                <a:lnTo>
                  <a:pt x="147" y="82"/>
                </a:lnTo>
                <a:lnTo>
                  <a:pt x="158" y="90"/>
                </a:lnTo>
                <a:lnTo>
                  <a:pt x="168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02670" name="Group 1381"/>
          <p:cNvGrpSpPr>
            <a:grpSpLocks/>
          </p:cNvGrpSpPr>
          <p:nvPr/>
        </p:nvGrpSpPr>
        <p:grpSpPr bwMode="auto">
          <a:xfrm>
            <a:off x="5367338" y="3430588"/>
            <a:ext cx="290512" cy="404812"/>
            <a:chOff x="3381" y="2161"/>
            <a:chExt cx="183" cy="255"/>
          </a:xfrm>
        </p:grpSpPr>
        <p:pic>
          <p:nvPicPr>
            <p:cNvPr id="102696" name="Picture 1001" descr="31u_bnrz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4" y="2242"/>
              <a:ext cx="121" cy="174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697" name="Freeform 1002"/>
            <p:cNvSpPr>
              <a:spLocks/>
            </p:cNvSpPr>
            <p:nvPr/>
          </p:nvSpPr>
          <p:spPr bwMode="auto">
            <a:xfrm>
              <a:off x="3430" y="2174"/>
              <a:ext cx="33" cy="39"/>
            </a:xfrm>
            <a:custGeom>
              <a:avLst/>
              <a:gdLst>
                <a:gd name="T0" fmla="*/ 0 w 199"/>
                <a:gd name="T1" fmla="*/ 0 h 232"/>
                <a:gd name="T2" fmla="*/ 0 w 199"/>
                <a:gd name="T3" fmla="*/ 0 h 232"/>
                <a:gd name="T4" fmla="*/ 0 w 199"/>
                <a:gd name="T5" fmla="*/ 0 h 232"/>
                <a:gd name="T6" fmla="*/ 0 w 199"/>
                <a:gd name="T7" fmla="*/ 0 h 232"/>
                <a:gd name="T8" fmla="*/ 0 w 199"/>
                <a:gd name="T9" fmla="*/ 0 h 232"/>
                <a:gd name="T10" fmla="*/ 0 w 199"/>
                <a:gd name="T11" fmla="*/ 0 h 232"/>
                <a:gd name="T12" fmla="*/ 0 w 199"/>
                <a:gd name="T13" fmla="*/ 0 h 232"/>
                <a:gd name="T14" fmla="*/ 0 w 199"/>
                <a:gd name="T15" fmla="*/ 0 h 232"/>
                <a:gd name="T16" fmla="*/ 0 w 199"/>
                <a:gd name="T17" fmla="*/ 0 h 232"/>
                <a:gd name="T18" fmla="*/ 0 w 199"/>
                <a:gd name="T19" fmla="*/ 0 h 232"/>
                <a:gd name="T20" fmla="*/ 0 w 199"/>
                <a:gd name="T21" fmla="*/ 0 h 232"/>
                <a:gd name="T22" fmla="*/ 0 w 199"/>
                <a:gd name="T23" fmla="*/ 0 h 232"/>
                <a:gd name="T24" fmla="*/ 0 w 199"/>
                <a:gd name="T25" fmla="*/ 0 h 232"/>
                <a:gd name="T26" fmla="*/ 0 w 199"/>
                <a:gd name="T27" fmla="*/ 0 h 232"/>
                <a:gd name="T28" fmla="*/ 0 w 199"/>
                <a:gd name="T29" fmla="*/ 0 h 232"/>
                <a:gd name="T30" fmla="*/ 0 w 199"/>
                <a:gd name="T31" fmla="*/ 0 h 232"/>
                <a:gd name="T32" fmla="*/ 0 w 199"/>
                <a:gd name="T33" fmla="*/ 0 h 232"/>
                <a:gd name="T34" fmla="*/ 0 w 199"/>
                <a:gd name="T35" fmla="*/ 0 h 232"/>
                <a:gd name="T36" fmla="*/ 0 w 199"/>
                <a:gd name="T37" fmla="*/ 0 h 232"/>
                <a:gd name="T38" fmla="*/ 0 w 199"/>
                <a:gd name="T39" fmla="*/ 0 h 232"/>
                <a:gd name="T40" fmla="*/ 0 w 199"/>
                <a:gd name="T41" fmla="*/ 0 h 232"/>
                <a:gd name="T42" fmla="*/ 0 w 199"/>
                <a:gd name="T43" fmla="*/ 0 h 232"/>
                <a:gd name="T44" fmla="*/ 0 w 199"/>
                <a:gd name="T45" fmla="*/ 0 h 232"/>
                <a:gd name="T46" fmla="*/ 0 w 199"/>
                <a:gd name="T47" fmla="*/ 0 h 232"/>
                <a:gd name="T48" fmla="*/ 0 w 199"/>
                <a:gd name="T49" fmla="*/ 0 h 232"/>
                <a:gd name="T50" fmla="*/ 0 w 199"/>
                <a:gd name="T51" fmla="*/ 0 h 232"/>
                <a:gd name="T52" fmla="*/ 0 w 199"/>
                <a:gd name="T53" fmla="*/ 0 h 232"/>
                <a:gd name="T54" fmla="*/ 0 w 199"/>
                <a:gd name="T55" fmla="*/ 0 h 232"/>
                <a:gd name="T56" fmla="*/ 0 w 199"/>
                <a:gd name="T57" fmla="*/ 0 h 232"/>
                <a:gd name="T58" fmla="*/ 0 w 199"/>
                <a:gd name="T59" fmla="*/ 0 h 232"/>
                <a:gd name="T60" fmla="*/ 0 w 199"/>
                <a:gd name="T61" fmla="*/ 0 h 232"/>
                <a:gd name="T62" fmla="*/ 0 w 199"/>
                <a:gd name="T63" fmla="*/ 0 h 232"/>
                <a:gd name="T64" fmla="*/ 0 w 199"/>
                <a:gd name="T65" fmla="*/ 0 h 232"/>
                <a:gd name="T66" fmla="*/ 0 w 199"/>
                <a:gd name="T67" fmla="*/ 0 h 232"/>
                <a:gd name="T68" fmla="*/ 0 w 199"/>
                <a:gd name="T69" fmla="*/ 0 h 232"/>
                <a:gd name="T70" fmla="*/ 0 w 199"/>
                <a:gd name="T71" fmla="*/ 0 h 232"/>
                <a:gd name="T72" fmla="*/ 0 w 199"/>
                <a:gd name="T73" fmla="*/ 0 h 232"/>
                <a:gd name="T74" fmla="*/ 0 w 199"/>
                <a:gd name="T75" fmla="*/ 0 h 232"/>
                <a:gd name="T76" fmla="*/ 0 w 199"/>
                <a:gd name="T77" fmla="*/ 0 h 232"/>
                <a:gd name="T78" fmla="*/ 0 w 199"/>
                <a:gd name="T79" fmla="*/ 0 h 232"/>
                <a:gd name="T80" fmla="*/ 0 w 199"/>
                <a:gd name="T81" fmla="*/ 0 h 232"/>
                <a:gd name="T82" fmla="*/ 0 w 199"/>
                <a:gd name="T83" fmla="*/ 0 h 232"/>
                <a:gd name="T84" fmla="*/ 0 w 199"/>
                <a:gd name="T85" fmla="*/ 0 h 232"/>
                <a:gd name="T86" fmla="*/ 0 w 199"/>
                <a:gd name="T87" fmla="*/ 0 h 232"/>
                <a:gd name="T88" fmla="*/ 0 w 199"/>
                <a:gd name="T89" fmla="*/ 0 h 232"/>
                <a:gd name="T90" fmla="*/ 0 w 199"/>
                <a:gd name="T91" fmla="*/ 0 h 232"/>
                <a:gd name="T92" fmla="*/ 0 w 199"/>
                <a:gd name="T93" fmla="*/ 0 h 232"/>
                <a:gd name="T94" fmla="*/ 0 w 199"/>
                <a:gd name="T95" fmla="*/ 0 h 232"/>
                <a:gd name="T96" fmla="*/ 0 w 199"/>
                <a:gd name="T97" fmla="*/ 0 h 23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99"/>
                <a:gd name="T148" fmla="*/ 0 h 232"/>
                <a:gd name="T149" fmla="*/ 199 w 199"/>
                <a:gd name="T150" fmla="*/ 232 h 23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99" h="232">
                  <a:moveTo>
                    <a:pt x="70" y="29"/>
                  </a:moveTo>
                  <a:lnTo>
                    <a:pt x="55" y="39"/>
                  </a:lnTo>
                  <a:lnTo>
                    <a:pt x="42" y="50"/>
                  </a:lnTo>
                  <a:lnTo>
                    <a:pt x="30" y="63"/>
                  </a:lnTo>
                  <a:lnTo>
                    <a:pt x="20" y="77"/>
                  </a:lnTo>
                  <a:lnTo>
                    <a:pt x="12" y="91"/>
                  </a:lnTo>
                  <a:lnTo>
                    <a:pt x="6" y="108"/>
                  </a:lnTo>
                  <a:lnTo>
                    <a:pt x="2" y="125"/>
                  </a:lnTo>
                  <a:lnTo>
                    <a:pt x="0" y="142"/>
                  </a:lnTo>
                  <a:lnTo>
                    <a:pt x="2" y="166"/>
                  </a:lnTo>
                  <a:lnTo>
                    <a:pt x="12" y="186"/>
                  </a:lnTo>
                  <a:lnTo>
                    <a:pt x="26" y="203"/>
                  </a:lnTo>
                  <a:lnTo>
                    <a:pt x="45" y="216"/>
                  </a:lnTo>
                  <a:lnTo>
                    <a:pt x="66" y="226"/>
                  </a:lnTo>
                  <a:lnTo>
                    <a:pt x="88" y="230"/>
                  </a:lnTo>
                  <a:lnTo>
                    <a:pt x="111" y="232"/>
                  </a:lnTo>
                  <a:lnTo>
                    <a:pt x="134" y="228"/>
                  </a:lnTo>
                  <a:lnTo>
                    <a:pt x="138" y="228"/>
                  </a:lnTo>
                  <a:lnTo>
                    <a:pt x="143" y="226"/>
                  </a:lnTo>
                  <a:lnTo>
                    <a:pt x="147" y="222"/>
                  </a:lnTo>
                  <a:lnTo>
                    <a:pt x="148" y="218"/>
                  </a:lnTo>
                  <a:lnTo>
                    <a:pt x="145" y="212"/>
                  </a:lnTo>
                  <a:lnTo>
                    <a:pt x="141" y="207"/>
                  </a:lnTo>
                  <a:lnTo>
                    <a:pt x="135" y="203"/>
                  </a:lnTo>
                  <a:lnTo>
                    <a:pt x="129" y="201"/>
                  </a:lnTo>
                  <a:lnTo>
                    <a:pt x="117" y="197"/>
                  </a:lnTo>
                  <a:lnTo>
                    <a:pt x="105" y="195"/>
                  </a:lnTo>
                  <a:lnTo>
                    <a:pt x="94" y="193"/>
                  </a:lnTo>
                  <a:lnTo>
                    <a:pt x="83" y="190"/>
                  </a:lnTo>
                  <a:lnTo>
                    <a:pt x="73" y="187"/>
                  </a:lnTo>
                  <a:lnTo>
                    <a:pt x="62" y="182"/>
                  </a:lnTo>
                  <a:lnTo>
                    <a:pt x="53" y="176"/>
                  </a:lnTo>
                  <a:lnTo>
                    <a:pt x="43" y="167"/>
                  </a:lnTo>
                  <a:lnTo>
                    <a:pt x="40" y="128"/>
                  </a:lnTo>
                  <a:lnTo>
                    <a:pt x="49" y="96"/>
                  </a:lnTo>
                  <a:lnTo>
                    <a:pt x="68" y="71"/>
                  </a:lnTo>
                  <a:lnTo>
                    <a:pt x="94" y="50"/>
                  </a:lnTo>
                  <a:lnTo>
                    <a:pt x="122" y="34"/>
                  </a:lnTo>
                  <a:lnTo>
                    <a:pt x="151" y="21"/>
                  </a:lnTo>
                  <a:lnTo>
                    <a:pt x="178" y="12"/>
                  </a:lnTo>
                  <a:lnTo>
                    <a:pt x="199" y="4"/>
                  </a:lnTo>
                  <a:lnTo>
                    <a:pt x="186" y="1"/>
                  </a:lnTo>
                  <a:lnTo>
                    <a:pt x="172" y="0"/>
                  </a:lnTo>
                  <a:lnTo>
                    <a:pt x="156" y="2"/>
                  </a:lnTo>
                  <a:lnTo>
                    <a:pt x="138" y="4"/>
                  </a:lnTo>
                  <a:lnTo>
                    <a:pt x="121" y="10"/>
                  </a:lnTo>
                  <a:lnTo>
                    <a:pt x="103" y="16"/>
                  </a:lnTo>
                  <a:lnTo>
                    <a:pt x="86" y="23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98" name="Freeform 1003"/>
            <p:cNvSpPr>
              <a:spLocks/>
            </p:cNvSpPr>
            <p:nvPr/>
          </p:nvSpPr>
          <p:spPr bwMode="auto">
            <a:xfrm>
              <a:off x="3486" y="2173"/>
              <a:ext cx="22" cy="30"/>
            </a:xfrm>
            <a:custGeom>
              <a:avLst/>
              <a:gdLst>
                <a:gd name="T0" fmla="*/ 0 w 128"/>
                <a:gd name="T1" fmla="*/ 0 h 180"/>
                <a:gd name="T2" fmla="*/ 0 w 128"/>
                <a:gd name="T3" fmla="*/ 0 h 180"/>
                <a:gd name="T4" fmla="*/ 0 w 128"/>
                <a:gd name="T5" fmla="*/ 0 h 180"/>
                <a:gd name="T6" fmla="*/ 0 w 128"/>
                <a:gd name="T7" fmla="*/ 0 h 180"/>
                <a:gd name="T8" fmla="*/ 0 w 128"/>
                <a:gd name="T9" fmla="*/ 0 h 180"/>
                <a:gd name="T10" fmla="*/ 0 w 128"/>
                <a:gd name="T11" fmla="*/ 0 h 180"/>
                <a:gd name="T12" fmla="*/ 0 w 128"/>
                <a:gd name="T13" fmla="*/ 0 h 180"/>
                <a:gd name="T14" fmla="*/ 0 w 128"/>
                <a:gd name="T15" fmla="*/ 0 h 180"/>
                <a:gd name="T16" fmla="*/ 0 w 128"/>
                <a:gd name="T17" fmla="*/ 0 h 180"/>
                <a:gd name="T18" fmla="*/ 0 w 128"/>
                <a:gd name="T19" fmla="*/ 0 h 180"/>
                <a:gd name="T20" fmla="*/ 0 w 128"/>
                <a:gd name="T21" fmla="*/ 0 h 180"/>
                <a:gd name="T22" fmla="*/ 0 w 128"/>
                <a:gd name="T23" fmla="*/ 0 h 180"/>
                <a:gd name="T24" fmla="*/ 0 w 128"/>
                <a:gd name="T25" fmla="*/ 0 h 180"/>
                <a:gd name="T26" fmla="*/ 0 w 128"/>
                <a:gd name="T27" fmla="*/ 0 h 180"/>
                <a:gd name="T28" fmla="*/ 0 w 128"/>
                <a:gd name="T29" fmla="*/ 0 h 180"/>
                <a:gd name="T30" fmla="*/ 0 w 128"/>
                <a:gd name="T31" fmla="*/ 0 h 180"/>
                <a:gd name="T32" fmla="*/ 0 w 128"/>
                <a:gd name="T33" fmla="*/ 0 h 180"/>
                <a:gd name="T34" fmla="*/ 0 w 128"/>
                <a:gd name="T35" fmla="*/ 0 h 180"/>
                <a:gd name="T36" fmla="*/ 0 w 128"/>
                <a:gd name="T37" fmla="*/ 0 h 180"/>
                <a:gd name="T38" fmla="*/ 0 w 128"/>
                <a:gd name="T39" fmla="*/ 0 h 180"/>
                <a:gd name="T40" fmla="*/ 0 w 128"/>
                <a:gd name="T41" fmla="*/ 0 h 180"/>
                <a:gd name="T42" fmla="*/ 0 w 128"/>
                <a:gd name="T43" fmla="*/ 0 h 180"/>
                <a:gd name="T44" fmla="*/ 0 w 128"/>
                <a:gd name="T45" fmla="*/ 0 h 180"/>
                <a:gd name="T46" fmla="*/ 0 w 128"/>
                <a:gd name="T47" fmla="*/ 0 h 180"/>
                <a:gd name="T48" fmla="*/ 0 w 128"/>
                <a:gd name="T49" fmla="*/ 0 h 180"/>
                <a:gd name="T50" fmla="*/ 0 w 128"/>
                <a:gd name="T51" fmla="*/ 0 h 180"/>
                <a:gd name="T52" fmla="*/ 0 w 128"/>
                <a:gd name="T53" fmla="*/ 0 h 180"/>
                <a:gd name="T54" fmla="*/ 0 w 128"/>
                <a:gd name="T55" fmla="*/ 0 h 180"/>
                <a:gd name="T56" fmla="*/ 0 w 128"/>
                <a:gd name="T57" fmla="*/ 0 h 180"/>
                <a:gd name="T58" fmla="*/ 0 w 128"/>
                <a:gd name="T59" fmla="*/ 0 h 180"/>
                <a:gd name="T60" fmla="*/ 0 w 128"/>
                <a:gd name="T61" fmla="*/ 0 h 180"/>
                <a:gd name="T62" fmla="*/ 0 w 128"/>
                <a:gd name="T63" fmla="*/ 0 h 180"/>
                <a:gd name="T64" fmla="*/ 0 w 128"/>
                <a:gd name="T65" fmla="*/ 0 h 180"/>
                <a:gd name="T66" fmla="*/ 0 w 128"/>
                <a:gd name="T67" fmla="*/ 0 h 180"/>
                <a:gd name="T68" fmla="*/ 0 w 128"/>
                <a:gd name="T69" fmla="*/ 0 h 180"/>
                <a:gd name="T70" fmla="*/ 0 w 128"/>
                <a:gd name="T71" fmla="*/ 0 h 180"/>
                <a:gd name="T72" fmla="*/ 0 w 128"/>
                <a:gd name="T73" fmla="*/ 0 h 180"/>
                <a:gd name="T74" fmla="*/ 0 w 128"/>
                <a:gd name="T75" fmla="*/ 0 h 180"/>
                <a:gd name="T76" fmla="*/ 0 w 128"/>
                <a:gd name="T77" fmla="*/ 0 h 180"/>
                <a:gd name="T78" fmla="*/ 0 w 128"/>
                <a:gd name="T79" fmla="*/ 0 h 180"/>
                <a:gd name="T80" fmla="*/ 0 w 128"/>
                <a:gd name="T81" fmla="*/ 0 h 18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8"/>
                <a:gd name="T124" fmla="*/ 0 h 180"/>
                <a:gd name="T125" fmla="*/ 128 w 128"/>
                <a:gd name="T126" fmla="*/ 180 h 18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8" h="180">
                  <a:moveTo>
                    <a:pt x="108" y="59"/>
                  </a:moveTo>
                  <a:lnTo>
                    <a:pt x="113" y="77"/>
                  </a:lnTo>
                  <a:lnTo>
                    <a:pt x="111" y="94"/>
                  </a:lnTo>
                  <a:lnTo>
                    <a:pt x="103" y="108"/>
                  </a:lnTo>
                  <a:lnTo>
                    <a:pt x="91" y="121"/>
                  </a:lnTo>
                  <a:lnTo>
                    <a:pt x="77" y="132"/>
                  </a:lnTo>
                  <a:lnTo>
                    <a:pt x="61" y="144"/>
                  </a:lnTo>
                  <a:lnTo>
                    <a:pt x="45" y="154"/>
                  </a:lnTo>
                  <a:lnTo>
                    <a:pt x="30" y="164"/>
                  </a:lnTo>
                  <a:lnTo>
                    <a:pt x="28" y="168"/>
                  </a:lnTo>
                  <a:lnTo>
                    <a:pt x="27" y="170"/>
                  </a:lnTo>
                  <a:lnTo>
                    <a:pt x="27" y="174"/>
                  </a:lnTo>
                  <a:lnTo>
                    <a:pt x="28" y="177"/>
                  </a:lnTo>
                  <a:lnTo>
                    <a:pt x="32" y="179"/>
                  </a:lnTo>
                  <a:lnTo>
                    <a:pt x="35" y="180"/>
                  </a:lnTo>
                  <a:lnTo>
                    <a:pt x="37" y="180"/>
                  </a:lnTo>
                  <a:lnTo>
                    <a:pt x="41" y="179"/>
                  </a:lnTo>
                  <a:lnTo>
                    <a:pt x="60" y="169"/>
                  </a:lnTo>
                  <a:lnTo>
                    <a:pt x="77" y="158"/>
                  </a:lnTo>
                  <a:lnTo>
                    <a:pt x="94" y="145"/>
                  </a:lnTo>
                  <a:lnTo>
                    <a:pt x="109" y="130"/>
                  </a:lnTo>
                  <a:lnTo>
                    <a:pt x="120" y="114"/>
                  </a:lnTo>
                  <a:lnTo>
                    <a:pt x="127" y="95"/>
                  </a:lnTo>
                  <a:lnTo>
                    <a:pt x="128" y="76"/>
                  </a:lnTo>
                  <a:lnTo>
                    <a:pt x="123" y="55"/>
                  </a:lnTo>
                  <a:lnTo>
                    <a:pt x="113" y="39"/>
                  </a:lnTo>
                  <a:lnTo>
                    <a:pt x="97" y="25"/>
                  </a:lnTo>
                  <a:lnTo>
                    <a:pt x="79" y="15"/>
                  </a:lnTo>
                  <a:lnTo>
                    <a:pt x="57" y="7"/>
                  </a:lnTo>
                  <a:lnTo>
                    <a:pt x="36" y="2"/>
                  </a:lnTo>
                  <a:lnTo>
                    <a:pt x="19" y="0"/>
                  </a:lnTo>
                  <a:lnTo>
                    <a:pt x="6" y="0"/>
                  </a:lnTo>
                  <a:lnTo>
                    <a:pt x="0" y="4"/>
                  </a:lnTo>
                  <a:lnTo>
                    <a:pt x="14" y="9"/>
                  </a:lnTo>
                  <a:lnTo>
                    <a:pt x="29" y="14"/>
                  </a:lnTo>
                  <a:lnTo>
                    <a:pt x="46" y="19"/>
                  </a:lnTo>
                  <a:lnTo>
                    <a:pt x="61" y="23"/>
                  </a:lnTo>
                  <a:lnTo>
                    <a:pt x="76" y="29"/>
                  </a:lnTo>
                  <a:lnTo>
                    <a:pt x="89" y="37"/>
                  </a:lnTo>
                  <a:lnTo>
                    <a:pt x="100" y="46"/>
                  </a:lnTo>
                  <a:lnTo>
                    <a:pt x="108" y="5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99" name="Freeform 1004"/>
            <p:cNvSpPr>
              <a:spLocks/>
            </p:cNvSpPr>
            <p:nvPr/>
          </p:nvSpPr>
          <p:spPr bwMode="auto">
            <a:xfrm>
              <a:off x="3409" y="2166"/>
              <a:ext cx="54" cy="63"/>
            </a:xfrm>
            <a:custGeom>
              <a:avLst/>
              <a:gdLst>
                <a:gd name="T0" fmla="*/ 0 w 322"/>
                <a:gd name="T1" fmla="*/ 0 h 378"/>
                <a:gd name="T2" fmla="*/ 0 w 322"/>
                <a:gd name="T3" fmla="*/ 0 h 378"/>
                <a:gd name="T4" fmla="*/ 0 w 322"/>
                <a:gd name="T5" fmla="*/ 0 h 378"/>
                <a:gd name="T6" fmla="*/ 0 w 322"/>
                <a:gd name="T7" fmla="*/ 0 h 378"/>
                <a:gd name="T8" fmla="*/ 0 w 322"/>
                <a:gd name="T9" fmla="*/ 0 h 378"/>
                <a:gd name="T10" fmla="*/ 0 w 322"/>
                <a:gd name="T11" fmla="*/ 0 h 378"/>
                <a:gd name="T12" fmla="*/ 0 w 322"/>
                <a:gd name="T13" fmla="*/ 0 h 378"/>
                <a:gd name="T14" fmla="*/ 0 w 322"/>
                <a:gd name="T15" fmla="*/ 0 h 378"/>
                <a:gd name="T16" fmla="*/ 0 w 322"/>
                <a:gd name="T17" fmla="*/ 0 h 378"/>
                <a:gd name="T18" fmla="*/ 0 w 322"/>
                <a:gd name="T19" fmla="*/ 0 h 378"/>
                <a:gd name="T20" fmla="*/ 0 w 322"/>
                <a:gd name="T21" fmla="*/ 0 h 378"/>
                <a:gd name="T22" fmla="*/ 0 w 322"/>
                <a:gd name="T23" fmla="*/ 0 h 378"/>
                <a:gd name="T24" fmla="*/ 0 w 322"/>
                <a:gd name="T25" fmla="*/ 0 h 378"/>
                <a:gd name="T26" fmla="*/ 0 w 322"/>
                <a:gd name="T27" fmla="*/ 0 h 378"/>
                <a:gd name="T28" fmla="*/ 0 w 322"/>
                <a:gd name="T29" fmla="*/ 0 h 378"/>
                <a:gd name="T30" fmla="*/ 0 w 322"/>
                <a:gd name="T31" fmla="*/ 0 h 378"/>
                <a:gd name="T32" fmla="*/ 0 w 322"/>
                <a:gd name="T33" fmla="*/ 0 h 378"/>
                <a:gd name="T34" fmla="*/ 0 w 322"/>
                <a:gd name="T35" fmla="*/ 0 h 378"/>
                <a:gd name="T36" fmla="*/ 0 w 322"/>
                <a:gd name="T37" fmla="*/ 0 h 378"/>
                <a:gd name="T38" fmla="*/ 0 w 322"/>
                <a:gd name="T39" fmla="*/ 0 h 378"/>
                <a:gd name="T40" fmla="*/ 0 w 322"/>
                <a:gd name="T41" fmla="*/ 0 h 378"/>
                <a:gd name="T42" fmla="*/ 0 w 322"/>
                <a:gd name="T43" fmla="*/ 0 h 378"/>
                <a:gd name="T44" fmla="*/ 0 w 322"/>
                <a:gd name="T45" fmla="*/ 0 h 378"/>
                <a:gd name="T46" fmla="*/ 0 w 322"/>
                <a:gd name="T47" fmla="*/ 0 h 378"/>
                <a:gd name="T48" fmla="*/ 0 w 322"/>
                <a:gd name="T49" fmla="*/ 0 h 378"/>
                <a:gd name="T50" fmla="*/ 0 w 322"/>
                <a:gd name="T51" fmla="*/ 0 h 378"/>
                <a:gd name="T52" fmla="*/ 0 w 322"/>
                <a:gd name="T53" fmla="*/ 0 h 378"/>
                <a:gd name="T54" fmla="*/ 0 w 322"/>
                <a:gd name="T55" fmla="*/ 0 h 378"/>
                <a:gd name="T56" fmla="*/ 0 w 322"/>
                <a:gd name="T57" fmla="*/ 0 h 378"/>
                <a:gd name="T58" fmla="*/ 0 w 322"/>
                <a:gd name="T59" fmla="*/ 0 h 378"/>
                <a:gd name="T60" fmla="*/ 0 w 322"/>
                <a:gd name="T61" fmla="*/ 0 h 378"/>
                <a:gd name="T62" fmla="*/ 0 w 322"/>
                <a:gd name="T63" fmla="*/ 0 h 378"/>
                <a:gd name="T64" fmla="*/ 0 w 322"/>
                <a:gd name="T65" fmla="*/ 0 h 378"/>
                <a:gd name="T66" fmla="*/ 0 w 322"/>
                <a:gd name="T67" fmla="*/ 0 h 378"/>
                <a:gd name="T68" fmla="*/ 0 w 322"/>
                <a:gd name="T69" fmla="*/ 0 h 378"/>
                <a:gd name="T70" fmla="*/ 0 w 322"/>
                <a:gd name="T71" fmla="*/ 0 h 378"/>
                <a:gd name="T72" fmla="*/ 0 w 322"/>
                <a:gd name="T73" fmla="*/ 0 h 378"/>
                <a:gd name="T74" fmla="*/ 0 w 322"/>
                <a:gd name="T75" fmla="*/ 0 h 378"/>
                <a:gd name="T76" fmla="*/ 0 w 322"/>
                <a:gd name="T77" fmla="*/ 0 h 378"/>
                <a:gd name="T78" fmla="*/ 0 w 322"/>
                <a:gd name="T79" fmla="*/ 0 h 378"/>
                <a:gd name="T80" fmla="*/ 0 w 322"/>
                <a:gd name="T81" fmla="*/ 0 h 378"/>
                <a:gd name="T82" fmla="*/ 0 w 322"/>
                <a:gd name="T83" fmla="*/ 0 h 378"/>
                <a:gd name="T84" fmla="*/ 0 w 322"/>
                <a:gd name="T85" fmla="*/ 0 h 378"/>
                <a:gd name="T86" fmla="*/ 0 w 322"/>
                <a:gd name="T87" fmla="*/ 0 h 37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2"/>
                <a:gd name="T133" fmla="*/ 0 h 378"/>
                <a:gd name="T134" fmla="*/ 322 w 322"/>
                <a:gd name="T135" fmla="*/ 378 h 37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2" h="378">
                  <a:moveTo>
                    <a:pt x="125" y="49"/>
                  </a:moveTo>
                  <a:lnTo>
                    <a:pt x="100" y="70"/>
                  </a:lnTo>
                  <a:lnTo>
                    <a:pt x="76" y="90"/>
                  </a:lnTo>
                  <a:lnTo>
                    <a:pt x="53" y="115"/>
                  </a:lnTo>
                  <a:lnTo>
                    <a:pt x="34" y="140"/>
                  </a:lnTo>
                  <a:lnTo>
                    <a:pt x="17" y="166"/>
                  </a:lnTo>
                  <a:lnTo>
                    <a:pt x="5" y="195"/>
                  </a:lnTo>
                  <a:lnTo>
                    <a:pt x="0" y="226"/>
                  </a:lnTo>
                  <a:lnTo>
                    <a:pt x="1" y="258"/>
                  </a:lnTo>
                  <a:lnTo>
                    <a:pt x="3" y="266"/>
                  </a:lnTo>
                  <a:lnTo>
                    <a:pt x="5" y="275"/>
                  </a:lnTo>
                  <a:lnTo>
                    <a:pt x="9" y="282"/>
                  </a:lnTo>
                  <a:lnTo>
                    <a:pt x="14" y="290"/>
                  </a:lnTo>
                  <a:lnTo>
                    <a:pt x="19" y="297"/>
                  </a:lnTo>
                  <a:lnTo>
                    <a:pt x="26" y="304"/>
                  </a:lnTo>
                  <a:lnTo>
                    <a:pt x="32" y="310"/>
                  </a:lnTo>
                  <a:lnTo>
                    <a:pt x="41" y="314"/>
                  </a:lnTo>
                  <a:lnTo>
                    <a:pt x="56" y="324"/>
                  </a:lnTo>
                  <a:lnTo>
                    <a:pt x="71" y="332"/>
                  </a:lnTo>
                  <a:lnTo>
                    <a:pt x="86" y="338"/>
                  </a:lnTo>
                  <a:lnTo>
                    <a:pt x="103" y="344"/>
                  </a:lnTo>
                  <a:lnTo>
                    <a:pt x="119" y="350"/>
                  </a:lnTo>
                  <a:lnTo>
                    <a:pt x="136" y="355"/>
                  </a:lnTo>
                  <a:lnTo>
                    <a:pt x="152" y="359"/>
                  </a:lnTo>
                  <a:lnTo>
                    <a:pt x="168" y="363"/>
                  </a:lnTo>
                  <a:lnTo>
                    <a:pt x="186" y="366"/>
                  </a:lnTo>
                  <a:lnTo>
                    <a:pt x="202" y="368"/>
                  </a:lnTo>
                  <a:lnTo>
                    <a:pt x="220" y="371"/>
                  </a:lnTo>
                  <a:lnTo>
                    <a:pt x="238" y="373"/>
                  </a:lnTo>
                  <a:lnTo>
                    <a:pt x="254" y="374"/>
                  </a:lnTo>
                  <a:lnTo>
                    <a:pt x="272" y="375"/>
                  </a:lnTo>
                  <a:lnTo>
                    <a:pt x="289" y="376"/>
                  </a:lnTo>
                  <a:lnTo>
                    <a:pt x="306" y="378"/>
                  </a:lnTo>
                  <a:lnTo>
                    <a:pt x="311" y="378"/>
                  </a:lnTo>
                  <a:lnTo>
                    <a:pt x="316" y="375"/>
                  </a:lnTo>
                  <a:lnTo>
                    <a:pt x="320" y="371"/>
                  </a:lnTo>
                  <a:lnTo>
                    <a:pt x="322" y="366"/>
                  </a:lnTo>
                  <a:lnTo>
                    <a:pt x="322" y="360"/>
                  </a:lnTo>
                  <a:lnTo>
                    <a:pt x="320" y="356"/>
                  </a:lnTo>
                  <a:lnTo>
                    <a:pt x="315" y="352"/>
                  </a:lnTo>
                  <a:lnTo>
                    <a:pt x="309" y="350"/>
                  </a:lnTo>
                  <a:lnTo>
                    <a:pt x="294" y="347"/>
                  </a:lnTo>
                  <a:lnTo>
                    <a:pt x="279" y="344"/>
                  </a:lnTo>
                  <a:lnTo>
                    <a:pt x="263" y="341"/>
                  </a:lnTo>
                  <a:lnTo>
                    <a:pt x="247" y="338"/>
                  </a:lnTo>
                  <a:lnTo>
                    <a:pt x="232" y="336"/>
                  </a:lnTo>
                  <a:lnTo>
                    <a:pt x="216" y="334"/>
                  </a:lnTo>
                  <a:lnTo>
                    <a:pt x="200" y="332"/>
                  </a:lnTo>
                  <a:lnTo>
                    <a:pt x="185" y="328"/>
                  </a:lnTo>
                  <a:lnTo>
                    <a:pt x="170" y="326"/>
                  </a:lnTo>
                  <a:lnTo>
                    <a:pt x="154" y="322"/>
                  </a:lnTo>
                  <a:lnTo>
                    <a:pt x="139" y="318"/>
                  </a:lnTo>
                  <a:lnTo>
                    <a:pt x="124" y="314"/>
                  </a:lnTo>
                  <a:lnTo>
                    <a:pt x="110" y="309"/>
                  </a:lnTo>
                  <a:lnTo>
                    <a:pt x="94" y="303"/>
                  </a:lnTo>
                  <a:lnTo>
                    <a:pt x="80" y="297"/>
                  </a:lnTo>
                  <a:lnTo>
                    <a:pt x="66" y="289"/>
                  </a:lnTo>
                  <a:lnTo>
                    <a:pt x="55" y="281"/>
                  </a:lnTo>
                  <a:lnTo>
                    <a:pt x="45" y="271"/>
                  </a:lnTo>
                  <a:lnTo>
                    <a:pt x="38" y="259"/>
                  </a:lnTo>
                  <a:lnTo>
                    <a:pt x="35" y="245"/>
                  </a:lnTo>
                  <a:lnTo>
                    <a:pt x="34" y="232"/>
                  </a:lnTo>
                  <a:lnTo>
                    <a:pt x="35" y="216"/>
                  </a:lnTo>
                  <a:lnTo>
                    <a:pt x="38" y="200"/>
                  </a:lnTo>
                  <a:lnTo>
                    <a:pt x="43" y="187"/>
                  </a:lnTo>
                  <a:lnTo>
                    <a:pt x="51" y="170"/>
                  </a:lnTo>
                  <a:lnTo>
                    <a:pt x="60" y="152"/>
                  </a:lnTo>
                  <a:lnTo>
                    <a:pt x="71" y="137"/>
                  </a:lnTo>
                  <a:lnTo>
                    <a:pt x="83" y="124"/>
                  </a:lnTo>
                  <a:lnTo>
                    <a:pt x="94" y="110"/>
                  </a:lnTo>
                  <a:lnTo>
                    <a:pt x="107" y="96"/>
                  </a:lnTo>
                  <a:lnTo>
                    <a:pt x="123" y="82"/>
                  </a:lnTo>
                  <a:lnTo>
                    <a:pt x="138" y="69"/>
                  </a:lnTo>
                  <a:lnTo>
                    <a:pt x="153" y="57"/>
                  </a:lnTo>
                  <a:lnTo>
                    <a:pt x="173" y="47"/>
                  </a:lnTo>
                  <a:lnTo>
                    <a:pt x="195" y="38"/>
                  </a:lnTo>
                  <a:lnTo>
                    <a:pt x="218" y="28"/>
                  </a:lnTo>
                  <a:lnTo>
                    <a:pt x="238" y="20"/>
                  </a:lnTo>
                  <a:lnTo>
                    <a:pt x="254" y="13"/>
                  </a:lnTo>
                  <a:lnTo>
                    <a:pt x="264" y="7"/>
                  </a:lnTo>
                  <a:lnTo>
                    <a:pt x="268" y="2"/>
                  </a:lnTo>
                  <a:lnTo>
                    <a:pt x="256" y="0"/>
                  </a:lnTo>
                  <a:lnTo>
                    <a:pt x="240" y="1"/>
                  </a:lnTo>
                  <a:lnTo>
                    <a:pt x="221" y="4"/>
                  </a:lnTo>
                  <a:lnTo>
                    <a:pt x="201" y="10"/>
                  </a:lnTo>
                  <a:lnTo>
                    <a:pt x="180" y="18"/>
                  </a:lnTo>
                  <a:lnTo>
                    <a:pt x="160" y="27"/>
                  </a:lnTo>
                  <a:lnTo>
                    <a:pt x="141" y="38"/>
                  </a:lnTo>
                  <a:lnTo>
                    <a:pt x="125" y="4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00" name="Freeform 1005"/>
            <p:cNvSpPr>
              <a:spLocks/>
            </p:cNvSpPr>
            <p:nvPr/>
          </p:nvSpPr>
          <p:spPr bwMode="auto">
            <a:xfrm>
              <a:off x="3485" y="2164"/>
              <a:ext cx="47" cy="42"/>
            </a:xfrm>
            <a:custGeom>
              <a:avLst/>
              <a:gdLst>
                <a:gd name="T0" fmla="*/ 0 w 283"/>
                <a:gd name="T1" fmla="*/ 0 h 252"/>
                <a:gd name="T2" fmla="*/ 0 w 283"/>
                <a:gd name="T3" fmla="*/ 0 h 252"/>
                <a:gd name="T4" fmla="*/ 0 w 283"/>
                <a:gd name="T5" fmla="*/ 0 h 252"/>
                <a:gd name="T6" fmla="*/ 0 w 283"/>
                <a:gd name="T7" fmla="*/ 0 h 252"/>
                <a:gd name="T8" fmla="*/ 0 w 283"/>
                <a:gd name="T9" fmla="*/ 0 h 252"/>
                <a:gd name="T10" fmla="*/ 0 w 283"/>
                <a:gd name="T11" fmla="*/ 0 h 252"/>
                <a:gd name="T12" fmla="*/ 0 w 283"/>
                <a:gd name="T13" fmla="*/ 0 h 252"/>
                <a:gd name="T14" fmla="*/ 0 w 283"/>
                <a:gd name="T15" fmla="*/ 0 h 252"/>
                <a:gd name="T16" fmla="*/ 0 w 283"/>
                <a:gd name="T17" fmla="*/ 0 h 252"/>
                <a:gd name="T18" fmla="*/ 0 w 283"/>
                <a:gd name="T19" fmla="*/ 0 h 252"/>
                <a:gd name="T20" fmla="*/ 0 w 283"/>
                <a:gd name="T21" fmla="*/ 0 h 252"/>
                <a:gd name="T22" fmla="*/ 0 w 283"/>
                <a:gd name="T23" fmla="*/ 0 h 252"/>
                <a:gd name="T24" fmla="*/ 0 w 283"/>
                <a:gd name="T25" fmla="*/ 0 h 252"/>
                <a:gd name="T26" fmla="*/ 0 w 283"/>
                <a:gd name="T27" fmla="*/ 0 h 252"/>
                <a:gd name="T28" fmla="*/ 0 w 283"/>
                <a:gd name="T29" fmla="*/ 0 h 252"/>
                <a:gd name="T30" fmla="*/ 0 w 283"/>
                <a:gd name="T31" fmla="*/ 0 h 252"/>
                <a:gd name="T32" fmla="*/ 0 w 283"/>
                <a:gd name="T33" fmla="*/ 0 h 252"/>
                <a:gd name="T34" fmla="*/ 0 w 283"/>
                <a:gd name="T35" fmla="*/ 0 h 252"/>
                <a:gd name="T36" fmla="*/ 0 w 283"/>
                <a:gd name="T37" fmla="*/ 0 h 252"/>
                <a:gd name="T38" fmla="*/ 0 w 283"/>
                <a:gd name="T39" fmla="*/ 0 h 252"/>
                <a:gd name="T40" fmla="*/ 0 w 283"/>
                <a:gd name="T41" fmla="*/ 0 h 252"/>
                <a:gd name="T42" fmla="*/ 0 w 283"/>
                <a:gd name="T43" fmla="*/ 0 h 252"/>
                <a:gd name="T44" fmla="*/ 0 w 283"/>
                <a:gd name="T45" fmla="*/ 0 h 252"/>
                <a:gd name="T46" fmla="*/ 0 w 283"/>
                <a:gd name="T47" fmla="*/ 0 h 252"/>
                <a:gd name="T48" fmla="*/ 0 w 283"/>
                <a:gd name="T49" fmla="*/ 0 h 252"/>
                <a:gd name="T50" fmla="*/ 0 w 283"/>
                <a:gd name="T51" fmla="*/ 0 h 252"/>
                <a:gd name="T52" fmla="*/ 0 w 283"/>
                <a:gd name="T53" fmla="*/ 0 h 252"/>
                <a:gd name="T54" fmla="*/ 0 w 283"/>
                <a:gd name="T55" fmla="*/ 0 h 252"/>
                <a:gd name="T56" fmla="*/ 0 w 283"/>
                <a:gd name="T57" fmla="*/ 0 h 252"/>
                <a:gd name="T58" fmla="*/ 0 w 283"/>
                <a:gd name="T59" fmla="*/ 0 h 252"/>
                <a:gd name="T60" fmla="*/ 0 w 283"/>
                <a:gd name="T61" fmla="*/ 0 h 252"/>
                <a:gd name="T62" fmla="*/ 0 w 283"/>
                <a:gd name="T63" fmla="*/ 0 h 252"/>
                <a:gd name="T64" fmla="*/ 0 w 283"/>
                <a:gd name="T65" fmla="*/ 0 h 252"/>
                <a:gd name="T66" fmla="*/ 0 w 283"/>
                <a:gd name="T67" fmla="*/ 0 h 252"/>
                <a:gd name="T68" fmla="*/ 0 w 283"/>
                <a:gd name="T69" fmla="*/ 0 h 252"/>
                <a:gd name="T70" fmla="*/ 0 w 283"/>
                <a:gd name="T71" fmla="*/ 0 h 252"/>
                <a:gd name="T72" fmla="*/ 0 w 283"/>
                <a:gd name="T73" fmla="*/ 0 h 252"/>
                <a:gd name="T74" fmla="*/ 0 w 283"/>
                <a:gd name="T75" fmla="*/ 0 h 252"/>
                <a:gd name="T76" fmla="*/ 0 w 283"/>
                <a:gd name="T77" fmla="*/ 0 h 252"/>
                <a:gd name="T78" fmla="*/ 0 w 283"/>
                <a:gd name="T79" fmla="*/ 0 h 252"/>
                <a:gd name="T80" fmla="*/ 0 w 283"/>
                <a:gd name="T81" fmla="*/ 0 h 252"/>
                <a:gd name="T82" fmla="*/ 0 w 283"/>
                <a:gd name="T83" fmla="*/ 0 h 252"/>
                <a:gd name="T84" fmla="*/ 0 w 283"/>
                <a:gd name="T85" fmla="*/ 0 h 252"/>
                <a:gd name="T86" fmla="*/ 0 w 283"/>
                <a:gd name="T87" fmla="*/ 0 h 252"/>
                <a:gd name="T88" fmla="*/ 0 w 283"/>
                <a:gd name="T89" fmla="*/ 0 h 252"/>
                <a:gd name="T90" fmla="*/ 0 w 283"/>
                <a:gd name="T91" fmla="*/ 0 h 252"/>
                <a:gd name="T92" fmla="*/ 0 w 283"/>
                <a:gd name="T93" fmla="*/ 0 h 252"/>
                <a:gd name="T94" fmla="*/ 0 w 283"/>
                <a:gd name="T95" fmla="*/ 0 h 252"/>
                <a:gd name="T96" fmla="*/ 0 w 283"/>
                <a:gd name="T97" fmla="*/ 0 h 252"/>
                <a:gd name="T98" fmla="*/ 0 w 283"/>
                <a:gd name="T99" fmla="*/ 0 h 252"/>
                <a:gd name="T100" fmla="*/ 0 w 283"/>
                <a:gd name="T101" fmla="*/ 0 h 252"/>
                <a:gd name="T102" fmla="*/ 0 w 283"/>
                <a:gd name="T103" fmla="*/ 0 h 252"/>
                <a:gd name="T104" fmla="*/ 0 w 283"/>
                <a:gd name="T105" fmla="*/ 0 h 252"/>
                <a:gd name="T106" fmla="*/ 0 w 283"/>
                <a:gd name="T107" fmla="*/ 0 h 252"/>
                <a:gd name="T108" fmla="*/ 0 w 283"/>
                <a:gd name="T109" fmla="*/ 0 h 252"/>
                <a:gd name="T110" fmla="*/ 0 w 283"/>
                <a:gd name="T111" fmla="*/ 0 h 252"/>
                <a:gd name="T112" fmla="*/ 0 w 283"/>
                <a:gd name="T113" fmla="*/ 0 h 252"/>
                <a:gd name="T114" fmla="*/ 0 w 283"/>
                <a:gd name="T115" fmla="*/ 0 h 252"/>
                <a:gd name="T116" fmla="*/ 0 w 283"/>
                <a:gd name="T117" fmla="*/ 0 h 252"/>
                <a:gd name="T118" fmla="*/ 0 w 283"/>
                <a:gd name="T119" fmla="*/ 0 h 252"/>
                <a:gd name="T120" fmla="*/ 0 w 283"/>
                <a:gd name="T121" fmla="*/ 0 h 25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3"/>
                <a:gd name="T184" fmla="*/ 0 h 252"/>
                <a:gd name="T185" fmla="*/ 283 w 283"/>
                <a:gd name="T186" fmla="*/ 252 h 25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3" h="252">
                  <a:moveTo>
                    <a:pt x="235" y="77"/>
                  </a:moveTo>
                  <a:lnTo>
                    <a:pt x="248" y="91"/>
                  </a:lnTo>
                  <a:lnTo>
                    <a:pt x="256" y="107"/>
                  </a:lnTo>
                  <a:lnTo>
                    <a:pt x="259" y="124"/>
                  </a:lnTo>
                  <a:lnTo>
                    <a:pt x="259" y="142"/>
                  </a:lnTo>
                  <a:lnTo>
                    <a:pt x="257" y="157"/>
                  </a:lnTo>
                  <a:lnTo>
                    <a:pt x="252" y="170"/>
                  </a:lnTo>
                  <a:lnTo>
                    <a:pt x="244" y="183"/>
                  </a:lnTo>
                  <a:lnTo>
                    <a:pt x="236" y="193"/>
                  </a:lnTo>
                  <a:lnTo>
                    <a:pt x="225" y="204"/>
                  </a:lnTo>
                  <a:lnTo>
                    <a:pt x="215" y="214"/>
                  </a:lnTo>
                  <a:lnTo>
                    <a:pt x="204" y="224"/>
                  </a:lnTo>
                  <a:lnTo>
                    <a:pt x="194" y="234"/>
                  </a:lnTo>
                  <a:lnTo>
                    <a:pt x="191" y="238"/>
                  </a:lnTo>
                  <a:lnTo>
                    <a:pt x="191" y="241"/>
                  </a:lnTo>
                  <a:lnTo>
                    <a:pt x="191" y="245"/>
                  </a:lnTo>
                  <a:lnTo>
                    <a:pt x="194" y="248"/>
                  </a:lnTo>
                  <a:lnTo>
                    <a:pt x="197" y="250"/>
                  </a:lnTo>
                  <a:lnTo>
                    <a:pt x="202" y="252"/>
                  </a:lnTo>
                  <a:lnTo>
                    <a:pt x="205" y="250"/>
                  </a:lnTo>
                  <a:lnTo>
                    <a:pt x="209" y="248"/>
                  </a:lnTo>
                  <a:lnTo>
                    <a:pt x="232" y="233"/>
                  </a:lnTo>
                  <a:lnTo>
                    <a:pt x="252" y="214"/>
                  </a:lnTo>
                  <a:lnTo>
                    <a:pt x="268" y="192"/>
                  </a:lnTo>
                  <a:lnTo>
                    <a:pt x="278" y="167"/>
                  </a:lnTo>
                  <a:lnTo>
                    <a:pt x="283" y="141"/>
                  </a:lnTo>
                  <a:lnTo>
                    <a:pt x="280" y="115"/>
                  </a:lnTo>
                  <a:lnTo>
                    <a:pt x="271" y="91"/>
                  </a:lnTo>
                  <a:lnTo>
                    <a:pt x="252" y="69"/>
                  </a:lnTo>
                  <a:lnTo>
                    <a:pt x="238" y="57"/>
                  </a:lnTo>
                  <a:lnTo>
                    <a:pt x="222" y="48"/>
                  </a:lnTo>
                  <a:lnTo>
                    <a:pt x="204" y="39"/>
                  </a:lnTo>
                  <a:lnTo>
                    <a:pt x="184" y="31"/>
                  </a:lnTo>
                  <a:lnTo>
                    <a:pt x="164" y="23"/>
                  </a:lnTo>
                  <a:lnTo>
                    <a:pt x="144" y="17"/>
                  </a:lnTo>
                  <a:lnTo>
                    <a:pt x="123" y="13"/>
                  </a:lnTo>
                  <a:lnTo>
                    <a:pt x="103" y="8"/>
                  </a:lnTo>
                  <a:lnTo>
                    <a:pt x="83" y="5"/>
                  </a:lnTo>
                  <a:lnTo>
                    <a:pt x="66" y="2"/>
                  </a:lnTo>
                  <a:lnTo>
                    <a:pt x="48" y="0"/>
                  </a:lnTo>
                  <a:lnTo>
                    <a:pt x="34" y="0"/>
                  </a:lnTo>
                  <a:lnTo>
                    <a:pt x="21" y="0"/>
                  </a:lnTo>
                  <a:lnTo>
                    <a:pt x="11" y="0"/>
                  </a:lnTo>
                  <a:lnTo>
                    <a:pt x="4" y="2"/>
                  </a:lnTo>
                  <a:lnTo>
                    <a:pt x="0" y="5"/>
                  </a:lnTo>
                  <a:lnTo>
                    <a:pt x="12" y="7"/>
                  </a:lnTo>
                  <a:lnTo>
                    <a:pt x="24" y="8"/>
                  </a:lnTo>
                  <a:lnTo>
                    <a:pt x="38" y="10"/>
                  </a:lnTo>
                  <a:lnTo>
                    <a:pt x="52" y="13"/>
                  </a:lnTo>
                  <a:lnTo>
                    <a:pt x="66" y="16"/>
                  </a:lnTo>
                  <a:lnTo>
                    <a:pt x="82" y="18"/>
                  </a:lnTo>
                  <a:lnTo>
                    <a:pt x="98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4"/>
                  </a:lnTo>
                  <a:lnTo>
                    <a:pt x="162" y="39"/>
                  </a:lnTo>
                  <a:lnTo>
                    <a:pt x="177" y="45"/>
                  </a:lnTo>
                  <a:lnTo>
                    <a:pt x="193" y="52"/>
                  </a:lnTo>
                  <a:lnTo>
                    <a:pt x="208" y="60"/>
                  </a:lnTo>
                  <a:lnTo>
                    <a:pt x="222" y="68"/>
                  </a:lnTo>
                  <a:lnTo>
                    <a:pt x="235" y="77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01" name="Freeform 1006"/>
            <p:cNvSpPr>
              <a:spLocks/>
            </p:cNvSpPr>
            <p:nvPr/>
          </p:nvSpPr>
          <p:spPr bwMode="auto">
            <a:xfrm>
              <a:off x="3389" y="2184"/>
              <a:ext cx="19" cy="39"/>
            </a:xfrm>
            <a:custGeom>
              <a:avLst/>
              <a:gdLst>
                <a:gd name="T0" fmla="*/ 0 w 114"/>
                <a:gd name="T1" fmla="*/ 0 h 238"/>
                <a:gd name="T2" fmla="*/ 0 w 114"/>
                <a:gd name="T3" fmla="*/ 0 h 238"/>
                <a:gd name="T4" fmla="*/ 0 w 114"/>
                <a:gd name="T5" fmla="*/ 0 h 238"/>
                <a:gd name="T6" fmla="*/ 0 w 114"/>
                <a:gd name="T7" fmla="*/ 0 h 238"/>
                <a:gd name="T8" fmla="*/ 0 w 114"/>
                <a:gd name="T9" fmla="*/ 0 h 238"/>
                <a:gd name="T10" fmla="*/ 0 w 114"/>
                <a:gd name="T11" fmla="*/ 0 h 238"/>
                <a:gd name="T12" fmla="*/ 0 w 114"/>
                <a:gd name="T13" fmla="*/ 0 h 238"/>
                <a:gd name="T14" fmla="*/ 0 w 114"/>
                <a:gd name="T15" fmla="*/ 0 h 238"/>
                <a:gd name="T16" fmla="*/ 0 w 114"/>
                <a:gd name="T17" fmla="*/ 0 h 238"/>
                <a:gd name="T18" fmla="*/ 0 w 114"/>
                <a:gd name="T19" fmla="*/ 0 h 238"/>
                <a:gd name="T20" fmla="*/ 0 w 114"/>
                <a:gd name="T21" fmla="*/ 0 h 238"/>
                <a:gd name="T22" fmla="*/ 0 w 114"/>
                <a:gd name="T23" fmla="*/ 0 h 238"/>
                <a:gd name="T24" fmla="*/ 0 w 114"/>
                <a:gd name="T25" fmla="*/ 0 h 238"/>
                <a:gd name="T26" fmla="*/ 0 w 114"/>
                <a:gd name="T27" fmla="*/ 0 h 238"/>
                <a:gd name="T28" fmla="*/ 0 w 114"/>
                <a:gd name="T29" fmla="*/ 0 h 238"/>
                <a:gd name="T30" fmla="*/ 0 w 114"/>
                <a:gd name="T31" fmla="*/ 0 h 238"/>
                <a:gd name="T32" fmla="*/ 0 w 114"/>
                <a:gd name="T33" fmla="*/ 0 h 238"/>
                <a:gd name="T34" fmla="*/ 0 w 114"/>
                <a:gd name="T35" fmla="*/ 0 h 238"/>
                <a:gd name="T36" fmla="*/ 0 w 114"/>
                <a:gd name="T37" fmla="*/ 0 h 238"/>
                <a:gd name="T38" fmla="*/ 0 w 114"/>
                <a:gd name="T39" fmla="*/ 0 h 238"/>
                <a:gd name="T40" fmla="*/ 0 w 114"/>
                <a:gd name="T41" fmla="*/ 0 h 238"/>
                <a:gd name="T42" fmla="*/ 0 w 114"/>
                <a:gd name="T43" fmla="*/ 0 h 238"/>
                <a:gd name="T44" fmla="*/ 0 w 114"/>
                <a:gd name="T45" fmla="*/ 0 h 238"/>
                <a:gd name="T46" fmla="*/ 0 w 114"/>
                <a:gd name="T47" fmla="*/ 0 h 238"/>
                <a:gd name="T48" fmla="*/ 0 w 114"/>
                <a:gd name="T49" fmla="*/ 0 h 238"/>
                <a:gd name="T50" fmla="*/ 0 w 114"/>
                <a:gd name="T51" fmla="*/ 0 h 238"/>
                <a:gd name="T52" fmla="*/ 0 w 114"/>
                <a:gd name="T53" fmla="*/ 0 h 238"/>
                <a:gd name="T54" fmla="*/ 0 w 114"/>
                <a:gd name="T55" fmla="*/ 0 h 238"/>
                <a:gd name="T56" fmla="*/ 0 w 114"/>
                <a:gd name="T57" fmla="*/ 0 h 238"/>
                <a:gd name="T58" fmla="*/ 0 w 114"/>
                <a:gd name="T59" fmla="*/ 0 h 238"/>
                <a:gd name="T60" fmla="*/ 0 w 114"/>
                <a:gd name="T61" fmla="*/ 0 h 238"/>
                <a:gd name="T62" fmla="*/ 0 w 114"/>
                <a:gd name="T63" fmla="*/ 0 h 238"/>
                <a:gd name="T64" fmla="*/ 0 w 114"/>
                <a:gd name="T65" fmla="*/ 0 h 238"/>
                <a:gd name="T66" fmla="*/ 0 w 114"/>
                <a:gd name="T67" fmla="*/ 0 h 238"/>
                <a:gd name="T68" fmla="*/ 0 w 114"/>
                <a:gd name="T69" fmla="*/ 0 h 238"/>
                <a:gd name="T70" fmla="*/ 0 w 114"/>
                <a:gd name="T71" fmla="*/ 0 h 238"/>
                <a:gd name="T72" fmla="*/ 0 w 114"/>
                <a:gd name="T73" fmla="*/ 0 h 238"/>
                <a:gd name="T74" fmla="*/ 0 w 114"/>
                <a:gd name="T75" fmla="*/ 0 h 238"/>
                <a:gd name="T76" fmla="*/ 0 w 114"/>
                <a:gd name="T77" fmla="*/ 0 h 238"/>
                <a:gd name="T78" fmla="*/ 0 w 114"/>
                <a:gd name="T79" fmla="*/ 0 h 238"/>
                <a:gd name="T80" fmla="*/ 0 w 114"/>
                <a:gd name="T81" fmla="*/ 0 h 23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4"/>
                <a:gd name="T124" fmla="*/ 0 h 238"/>
                <a:gd name="T125" fmla="*/ 114 w 114"/>
                <a:gd name="T126" fmla="*/ 238 h 23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4" h="238">
                  <a:moveTo>
                    <a:pt x="0" y="130"/>
                  </a:moveTo>
                  <a:lnTo>
                    <a:pt x="0" y="149"/>
                  </a:lnTo>
                  <a:lnTo>
                    <a:pt x="4" y="168"/>
                  </a:lnTo>
                  <a:lnTo>
                    <a:pt x="12" y="185"/>
                  </a:lnTo>
                  <a:lnTo>
                    <a:pt x="24" y="200"/>
                  </a:lnTo>
                  <a:lnTo>
                    <a:pt x="38" y="213"/>
                  </a:lnTo>
                  <a:lnTo>
                    <a:pt x="55" y="224"/>
                  </a:lnTo>
                  <a:lnTo>
                    <a:pt x="73" y="232"/>
                  </a:lnTo>
                  <a:lnTo>
                    <a:pt x="92" y="237"/>
                  </a:lnTo>
                  <a:lnTo>
                    <a:pt x="98" y="238"/>
                  </a:lnTo>
                  <a:lnTo>
                    <a:pt x="104" y="235"/>
                  </a:lnTo>
                  <a:lnTo>
                    <a:pt x="109" y="232"/>
                  </a:lnTo>
                  <a:lnTo>
                    <a:pt x="111" y="227"/>
                  </a:lnTo>
                  <a:lnTo>
                    <a:pt x="111" y="222"/>
                  </a:lnTo>
                  <a:lnTo>
                    <a:pt x="110" y="216"/>
                  </a:lnTo>
                  <a:lnTo>
                    <a:pt x="106" y="211"/>
                  </a:lnTo>
                  <a:lnTo>
                    <a:pt x="100" y="209"/>
                  </a:lnTo>
                  <a:lnTo>
                    <a:pt x="82" y="202"/>
                  </a:lnTo>
                  <a:lnTo>
                    <a:pt x="64" y="193"/>
                  </a:lnTo>
                  <a:lnTo>
                    <a:pt x="50" y="180"/>
                  </a:lnTo>
                  <a:lnTo>
                    <a:pt x="39" y="167"/>
                  </a:lnTo>
                  <a:lnTo>
                    <a:pt x="32" y="149"/>
                  </a:lnTo>
                  <a:lnTo>
                    <a:pt x="29" y="131"/>
                  </a:lnTo>
                  <a:lnTo>
                    <a:pt x="29" y="111"/>
                  </a:lnTo>
                  <a:lnTo>
                    <a:pt x="35" y="91"/>
                  </a:lnTo>
                  <a:lnTo>
                    <a:pt x="42" y="76"/>
                  </a:lnTo>
                  <a:lnTo>
                    <a:pt x="51" y="62"/>
                  </a:lnTo>
                  <a:lnTo>
                    <a:pt x="62" y="49"/>
                  </a:lnTo>
                  <a:lnTo>
                    <a:pt x="73" y="38"/>
                  </a:lnTo>
                  <a:lnTo>
                    <a:pt x="84" y="28"/>
                  </a:lnTo>
                  <a:lnTo>
                    <a:pt x="96" y="18"/>
                  </a:lnTo>
                  <a:lnTo>
                    <a:pt x="106" y="9"/>
                  </a:lnTo>
                  <a:lnTo>
                    <a:pt x="114" y="1"/>
                  </a:lnTo>
                  <a:lnTo>
                    <a:pt x="106" y="0"/>
                  </a:lnTo>
                  <a:lnTo>
                    <a:pt x="93" y="6"/>
                  </a:lnTo>
                  <a:lnTo>
                    <a:pt x="76" y="18"/>
                  </a:lnTo>
                  <a:lnTo>
                    <a:pt x="56" y="36"/>
                  </a:lnTo>
                  <a:lnTo>
                    <a:pt x="37" y="57"/>
                  </a:lnTo>
                  <a:lnTo>
                    <a:pt x="20" y="80"/>
                  </a:lnTo>
                  <a:lnTo>
                    <a:pt x="7" y="106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02" name="Freeform 1007"/>
            <p:cNvSpPr>
              <a:spLocks/>
            </p:cNvSpPr>
            <p:nvPr/>
          </p:nvSpPr>
          <p:spPr bwMode="auto">
            <a:xfrm>
              <a:off x="3523" y="2161"/>
              <a:ext cx="41" cy="52"/>
            </a:xfrm>
            <a:custGeom>
              <a:avLst/>
              <a:gdLst>
                <a:gd name="T0" fmla="*/ 0 w 246"/>
                <a:gd name="T1" fmla="*/ 0 h 310"/>
                <a:gd name="T2" fmla="*/ 0 w 246"/>
                <a:gd name="T3" fmla="*/ 0 h 310"/>
                <a:gd name="T4" fmla="*/ 0 w 246"/>
                <a:gd name="T5" fmla="*/ 0 h 310"/>
                <a:gd name="T6" fmla="*/ 0 w 246"/>
                <a:gd name="T7" fmla="*/ 0 h 310"/>
                <a:gd name="T8" fmla="*/ 0 w 246"/>
                <a:gd name="T9" fmla="*/ 0 h 310"/>
                <a:gd name="T10" fmla="*/ 0 w 246"/>
                <a:gd name="T11" fmla="*/ 0 h 310"/>
                <a:gd name="T12" fmla="*/ 0 w 246"/>
                <a:gd name="T13" fmla="*/ 0 h 310"/>
                <a:gd name="T14" fmla="*/ 0 w 246"/>
                <a:gd name="T15" fmla="*/ 0 h 310"/>
                <a:gd name="T16" fmla="*/ 0 w 246"/>
                <a:gd name="T17" fmla="*/ 0 h 310"/>
                <a:gd name="T18" fmla="*/ 0 w 246"/>
                <a:gd name="T19" fmla="*/ 0 h 310"/>
                <a:gd name="T20" fmla="*/ 0 w 246"/>
                <a:gd name="T21" fmla="*/ 0 h 310"/>
                <a:gd name="T22" fmla="*/ 0 w 246"/>
                <a:gd name="T23" fmla="*/ 0 h 310"/>
                <a:gd name="T24" fmla="*/ 0 w 246"/>
                <a:gd name="T25" fmla="*/ 0 h 310"/>
                <a:gd name="T26" fmla="*/ 0 w 246"/>
                <a:gd name="T27" fmla="*/ 0 h 310"/>
                <a:gd name="T28" fmla="*/ 0 w 246"/>
                <a:gd name="T29" fmla="*/ 0 h 310"/>
                <a:gd name="T30" fmla="*/ 0 w 246"/>
                <a:gd name="T31" fmla="*/ 0 h 310"/>
                <a:gd name="T32" fmla="*/ 0 w 246"/>
                <a:gd name="T33" fmla="*/ 0 h 310"/>
                <a:gd name="T34" fmla="*/ 0 w 246"/>
                <a:gd name="T35" fmla="*/ 0 h 310"/>
                <a:gd name="T36" fmla="*/ 0 w 246"/>
                <a:gd name="T37" fmla="*/ 0 h 310"/>
                <a:gd name="T38" fmla="*/ 0 w 246"/>
                <a:gd name="T39" fmla="*/ 0 h 310"/>
                <a:gd name="T40" fmla="*/ 0 w 246"/>
                <a:gd name="T41" fmla="*/ 0 h 310"/>
                <a:gd name="T42" fmla="*/ 0 w 246"/>
                <a:gd name="T43" fmla="*/ 0 h 310"/>
                <a:gd name="T44" fmla="*/ 0 w 246"/>
                <a:gd name="T45" fmla="*/ 0 h 310"/>
                <a:gd name="T46" fmla="*/ 0 w 246"/>
                <a:gd name="T47" fmla="*/ 0 h 310"/>
                <a:gd name="T48" fmla="*/ 0 w 246"/>
                <a:gd name="T49" fmla="*/ 0 h 310"/>
                <a:gd name="T50" fmla="*/ 0 w 246"/>
                <a:gd name="T51" fmla="*/ 0 h 310"/>
                <a:gd name="T52" fmla="*/ 0 w 246"/>
                <a:gd name="T53" fmla="*/ 0 h 310"/>
                <a:gd name="T54" fmla="*/ 0 w 246"/>
                <a:gd name="T55" fmla="*/ 0 h 310"/>
                <a:gd name="T56" fmla="*/ 0 w 246"/>
                <a:gd name="T57" fmla="*/ 0 h 310"/>
                <a:gd name="T58" fmla="*/ 0 w 246"/>
                <a:gd name="T59" fmla="*/ 0 h 310"/>
                <a:gd name="T60" fmla="*/ 0 w 246"/>
                <a:gd name="T61" fmla="*/ 0 h 310"/>
                <a:gd name="T62" fmla="*/ 0 w 246"/>
                <a:gd name="T63" fmla="*/ 0 h 310"/>
                <a:gd name="T64" fmla="*/ 0 w 246"/>
                <a:gd name="T65" fmla="*/ 0 h 310"/>
                <a:gd name="T66" fmla="*/ 0 w 246"/>
                <a:gd name="T67" fmla="*/ 0 h 310"/>
                <a:gd name="T68" fmla="*/ 0 w 246"/>
                <a:gd name="T69" fmla="*/ 0 h 310"/>
                <a:gd name="T70" fmla="*/ 0 w 246"/>
                <a:gd name="T71" fmla="*/ 0 h 310"/>
                <a:gd name="T72" fmla="*/ 0 w 246"/>
                <a:gd name="T73" fmla="*/ 0 h 310"/>
                <a:gd name="T74" fmla="*/ 0 w 246"/>
                <a:gd name="T75" fmla="*/ 0 h 3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6"/>
                <a:gd name="T115" fmla="*/ 0 h 310"/>
                <a:gd name="T116" fmla="*/ 246 w 246"/>
                <a:gd name="T117" fmla="*/ 310 h 3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6" h="310">
                  <a:moveTo>
                    <a:pt x="199" y="116"/>
                  </a:moveTo>
                  <a:lnTo>
                    <a:pt x="207" y="124"/>
                  </a:lnTo>
                  <a:lnTo>
                    <a:pt x="214" y="133"/>
                  </a:lnTo>
                  <a:lnTo>
                    <a:pt x="219" y="143"/>
                  </a:lnTo>
                  <a:lnTo>
                    <a:pt x="223" y="154"/>
                  </a:lnTo>
                  <a:lnTo>
                    <a:pt x="225" y="164"/>
                  </a:lnTo>
                  <a:lnTo>
                    <a:pt x="225" y="176"/>
                  </a:lnTo>
                  <a:lnTo>
                    <a:pt x="221" y="187"/>
                  </a:lnTo>
                  <a:lnTo>
                    <a:pt x="216" y="197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8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3" y="264"/>
                  </a:lnTo>
                  <a:lnTo>
                    <a:pt x="132" y="274"/>
                  </a:lnTo>
                  <a:lnTo>
                    <a:pt x="129" y="278"/>
                  </a:lnTo>
                  <a:lnTo>
                    <a:pt x="126" y="282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1" y="305"/>
                  </a:lnTo>
                  <a:lnTo>
                    <a:pt x="125" y="309"/>
                  </a:lnTo>
                  <a:lnTo>
                    <a:pt x="130" y="310"/>
                  </a:lnTo>
                  <a:lnTo>
                    <a:pt x="134" y="310"/>
                  </a:lnTo>
                  <a:lnTo>
                    <a:pt x="139" y="309"/>
                  </a:lnTo>
                  <a:lnTo>
                    <a:pt x="143" y="305"/>
                  </a:lnTo>
                  <a:lnTo>
                    <a:pt x="154" y="293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19" y="233"/>
                  </a:lnTo>
                  <a:lnTo>
                    <a:pt x="231" y="219"/>
                  </a:lnTo>
                  <a:lnTo>
                    <a:pt x="239" y="204"/>
                  </a:lnTo>
                  <a:lnTo>
                    <a:pt x="245" y="187"/>
                  </a:lnTo>
                  <a:lnTo>
                    <a:pt x="246" y="170"/>
                  </a:lnTo>
                  <a:lnTo>
                    <a:pt x="242" y="153"/>
                  </a:lnTo>
                  <a:lnTo>
                    <a:pt x="236" y="136"/>
                  </a:lnTo>
                  <a:lnTo>
                    <a:pt x="227" y="120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187" y="82"/>
                  </a:lnTo>
                  <a:lnTo>
                    <a:pt x="177" y="74"/>
                  </a:lnTo>
                  <a:lnTo>
                    <a:pt x="165" y="68"/>
                  </a:lnTo>
                  <a:lnTo>
                    <a:pt x="152" y="60"/>
                  </a:lnTo>
                  <a:lnTo>
                    <a:pt x="139" y="51"/>
                  </a:lnTo>
                  <a:lnTo>
                    <a:pt x="126" y="43"/>
                  </a:lnTo>
                  <a:lnTo>
                    <a:pt x="112" y="35"/>
                  </a:lnTo>
                  <a:lnTo>
                    <a:pt x="98" y="28"/>
                  </a:lnTo>
                  <a:lnTo>
                    <a:pt x="85" y="22"/>
                  </a:lnTo>
                  <a:lnTo>
                    <a:pt x="72" y="16"/>
                  </a:lnTo>
                  <a:lnTo>
                    <a:pt x="59" y="10"/>
                  </a:lnTo>
                  <a:lnTo>
                    <a:pt x="46" y="7"/>
                  </a:lnTo>
                  <a:lnTo>
                    <a:pt x="35" y="3"/>
                  </a:lnTo>
                  <a:lnTo>
                    <a:pt x="24" y="1"/>
                  </a:lnTo>
                  <a:lnTo>
                    <a:pt x="15" y="0"/>
                  </a:lnTo>
                  <a:lnTo>
                    <a:pt x="7" y="1"/>
                  </a:lnTo>
                  <a:lnTo>
                    <a:pt x="0" y="3"/>
                  </a:lnTo>
                  <a:lnTo>
                    <a:pt x="8" y="6"/>
                  </a:lnTo>
                  <a:lnTo>
                    <a:pt x="17" y="9"/>
                  </a:lnTo>
                  <a:lnTo>
                    <a:pt x="28" y="14"/>
                  </a:lnTo>
                  <a:lnTo>
                    <a:pt x="38" y="18"/>
                  </a:lnTo>
                  <a:lnTo>
                    <a:pt x="51" y="24"/>
                  </a:lnTo>
                  <a:lnTo>
                    <a:pt x="64" y="30"/>
                  </a:lnTo>
                  <a:lnTo>
                    <a:pt x="78" y="37"/>
                  </a:lnTo>
                  <a:lnTo>
                    <a:pt x="92" y="43"/>
                  </a:lnTo>
                  <a:lnTo>
                    <a:pt x="106" y="51"/>
                  </a:lnTo>
                  <a:lnTo>
                    <a:pt x="120" y="60"/>
                  </a:lnTo>
                  <a:lnTo>
                    <a:pt x="134" y="69"/>
                  </a:lnTo>
                  <a:lnTo>
                    <a:pt x="148" y="78"/>
                  </a:lnTo>
                  <a:lnTo>
                    <a:pt x="163" y="87"/>
                  </a:lnTo>
                  <a:lnTo>
                    <a:pt x="175" y="96"/>
                  </a:lnTo>
                  <a:lnTo>
                    <a:pt x="187" y="105"/>
                  </a:lnTo>
                  <a:lnTo>
                    <a:pt x="199" y="116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03" name="Freeform 1008"/>
            <p:cNvSpPr>
              <a:spLocks/>
            </p:cNvSpPr>
            <p:nvPr/>
          </p:nvSpPr>
          <p:spPr bwMode="auto">
            <a:xfrm>
              <a:off x="3478" y="2222"/>
              <a:ext cx="14" cy="31"/>
            </a:xfrm>
            <a:custGeom>
              <a:avLst/>
              <a:gdLst>
                <a:gd name="T0" fmla="*/ 0 w 83"/>
                <a:gd name="T1" fmla="*/ 0 h 187"/>
                <a:gd name="T2" fmla="*/ 0 w 83"/>
                <a:gd name="T3" fmla="*/ 0 h 187"/>
                <a:gd name="T4" fmla="*/ 0 w 83"/>
                <a:gd name="T5" fmla="*/ 0 h 187"/>
                <a:gd name="T6" fmla="*/ 0 w 83"/>
                <a:gd name="T7" fmla="*/ 0 h 187"/>
                <a:gd name="T8" fmla="*/ 0 w 83"/>
                <a:gd name="T9" fmla="*/ 0 h 187"/>
                <a:gd name="T10" fmla="*/ 0 w 83"/>
                <a:gd name="T11" fmla="*/ 0 h 187"/>
                <a:gd name="T12" fmla="*/ 0 w 83"/>
                <a:gd name="T13" fmla="*/ 0 h 187"/>
                <a:gd name="T14" fmla="*/ 0 w 83"/>
                <a:gd name="T15" fmla="*/ 0 h 187"/>
                <a:gd name="T16" fmla="*/ 0 w 83"/>
                <a:gd name="T17" fmla="*/ 0 h 187"/>
                <a:gd name="T18" fmla="*/ 0 w 83"/>
                <a:gd name="T19" fmla="*/ 0 h 187"/>
                <a:gd name="T20" fmla="*/ 0 w 83"/>
                <a:gd name="T21" fmla="*/ 0 h 187"/>
                <a:gd name="T22" fmla="*/ 0 w 83"/>
                <a:gd name="T23" fmla="*/ 0 h 187"/>
                <a:gd name="T24" fmla="*/ 0 w 83"/>
                <a:gd name="T25" fmla="*/ 0 h 187"/>
                <a:gd name="T26" fmla="*/ 0 w 83"/>
                <a:gd name="T27" fmla="*/ 0 h 187"/>
                <a:gd name="T28" fmla="*/ 0 w 83"/>
                <a:gd name="T29" fmla="*/ 0 h 187"/>
                <a:gd name="T30" fmla="*/ 0 w 83"/>
                <a:gd name="T31" fmla="*/ 0 h 187"/>
                <a:gd name="T32" fmla="*/ 0 w 83"/>
                <a:gd name="T33" fmla="*/ 0 h 187"/>
                <a:gd name="T34" fmla="*/ 0 w 83"/>
                <a:gd name="T35" fmla="*/ 0 h 187"/>
                <a:gd name="T36" fmla="*/ 0 w 83"/>
                <a:gd name="T37" fmla="*/ 0 h 187"/>
                <a:gd name="T38" fmla="*/ 0 w 83"/>
                <a:gd name="T39" fmla="*/ 0 h 187"/>
                <a:gd name="T40" fmla="*/ 0 w 83"/>
                <a:gd name="T41" fmla="*/ 0 h 187"/>
                <a:gd name="T42" fmla="*/ 0 w 83"/>
                <a:gd name="T43" fmla="*/ 0 h 187"/>
                <a:gd name="T44" fmla="*/ 0 w 83"/>
                <a:gd name="T45" fmla="*/ 0 h 187"/>
                <a:gd name="T46" fmla="*/ 0 w 83"/>
                <a:gd name="T47" fmla="*/ 0 h 187"/>
                <a:gd name="T48" fmla="*/ 0 w 83"/>
                <a:gd name="T49" fmla="*/ 0 h 1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3"/>
                <a:gd name="T76" fmla="*/ 0 h 187"/>
                <a:gd name="T77" fmla="*/ 83 w 83"/>
                <a:gd name="T78" fmla="*/ 187 h 18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3" h="187">
                  <a:moveTo>
                    <a:pt x="31" y="14"/>
                  </a:moveTo>
                  <a:lnTo>
                    <a:pt x="29" y="8"/>
                  </a:lnTo>
                  <a:lnTo>
                    <a:pt x="25" y="3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8" y="2"/>
                  </a:lnTo>
                  <a:lnTo>
                    <a:pt x="3" y="5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5" y="42"/>
                  </a:lnTo>
                  <a:lnTo>
                    <a:pt x="15" y="71"/>
                  </a:lnTo>
                  <a:lnTo>
                    <a:pt x="27" y="100"/>
                  </a:lnTo>
                  <a:lnTo>
                    <a:pt x="41" y="127"/>
                  </a:lnTo>
                  <a:lnTo>
                    <a:pt x="55" y="151"/>
                  </a:lnTo>
                  <a:lnTo>
                    <a:pt x="68" y="171"/>
                  </a:lnTo>
                  <a:lnTo>
                    <a:pt x="77" y="184"/>
                  </a:lnTo>
                  <a:lnTo>
                    <a:pt x="83" y="187"/>
                  </a:lnTo>
                  <a:lnTo>
                    <a:pt x="80" y="174"/>
                  </a:lnTo>
                  <a:lnTo>
                    <a:pt x="75" y="158"/>
                  </a:lnTo>
                  <a:lnTo>
                    <a:pt x="68" y="138"/>
                  </a:lnTo>
                  <a:lnTo>
                    <a:pt x="59" y="113"/>
                  </a:lnTo>
                  <a:lnTo>
                    <a:pt x="51" y="88"/>
                  </a:lnTo>
                  <a:lnTo>
                    <a:pt x="43" y="63"/>
                  </a:lnTo>
                  <a:lnTo>
                    <a:pt x="36" y="38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04" name="Freeform 1009"/>
            <p:cNvSpPr>
              <a:spLocks/>
            </p:cNvSpPr>
            <p:nvPr/>
          </p:nvSpPr>
          <p:spPr bwMode="auto">
            <a:xfrm>
              <a:off x="3472" y="2205"/>
              <a:ext cx="7" cy="16"/>
            </a:xfrm>
            <a:custGeom>
              <a:avLst/>
              <a:gdLst>
                <a:gd name="T0" fmla="*/ 0 w 44"/>
                <a:gd name="T1" fmla="*/ 0 h 94"/>
                <a:gd name="T2" fmla="*/ 0 w 44"/>
                <a:gd name="T3" fmla="*/ 0 h 94"/>
                <a:gd name="T4" fmla="*/ 0 w 44"/>
                <a:gd name="T5" fmla="*/ 0 h 94"/>
                <a:gd name="T6" fmla="*/ 0 w 44"/>
                <a:gd name="T7" fmla="*/ 0 h 94"/>
                <a:gd name="T8" fmla="*/ 0 w 44"/>
                <a:gd name="T9" fmla="*/ 0 h 94"/>
                <a:gd name="T10" fmla="*/ 0 w 44"/>
                <a:gd name="T11" fmla="*/ 0 h 94"/>
                <a:gd name="T12" fmla="*/ 0 w 44"/>
                <a:gd name="T13" fmla="*/ 0 h 94"/>
                <a:gd name="T14" fmla="*/ 0 w 44"/>
                <a:gd name="T15" fmla="*/ 0 h 94"/>
                <a:gd name="T16" fmla="*/ 0 w 44"/>
                <a:gd name="T17" fmla="*/ 0 h 94"/>
                <a:gd name="T18" fmla="*/ 0 w 44"/>
                <a:gd name="T19" fmla="*/ 0 h 94"/>
                <a:gd name="T20" fmla="*/ 0 w 44"/>
                <a:gd name="T21" fmla="*/ 0 h 94"/>
                <a:gd name="T22" fmla="*/ 0 w 44"/>
                <a:gd name="T23" fmla="*/ 0 h 94"/>
                <a:gd name="T24" fmla="*/ 0 w 44"/>
                <a:gd name="T25" fmla="*/ 0 h 94"/>
                <a:gd name="T26" fmla="*/ 0 w 44"/>
                <a:gd name="T27" fmla="*/ 0 h 94"/>
                <a:gd name="T28" fmla="*/ 0 w 44"/>
                <a:gd name="T29" fmla="*/ 0 h 94"/>
                <a:gd name="T30" fmla="*/ 0 w 44"/>
                <a:gd name="T31" fmla="*/ 0 h 94"/>
                <a:gd name="T32" fmla="*/ 0 w 44"/>
                <a:gd name="T33" fmla="*/ 0 h 94"/>
                <a:gd name="T34" fmla="*/ 0 w 44"/>
                <a:gd name="T35" fmla="*/ 0 h 94"/>
                <a:gd name="T36" fmla="*/ 0 w 44"/>
                <a:gd name="T37" fmla="*/ 0 h 94"/>
                <a:gd name="T38" fmla="*/ 0 w 44"/>
                <a:gd name="T39" fmla="*/ 0 h 94"/>
                <a:gd name="T40" fmla="*/ 0 w 44"/>
                <a:gd name="T41" fmla="*/ 0 h 9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4"/>
                <a:gd name="T64" fmla="*/ 0 h 94"/>
                <a:gd name="T65" fmla="*/ 44 w 44"/>
                <a:gd name="T66" fmla="*/ 94 h 9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4" h="94">
                  <a:moveTo>
                    <a:pt x="22" y="10"/>
                  </a:moveTo>
                  <a:lnTo>
                    <a:pt x="21" y="6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1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4"/>
                  </a:lnTo>
                  <a:lnTo>
                    <a:pt x="4" y="38"/>
                  </a:lnTo>
                  <a:lnTo>
                    <a:pt x="8" y="52"/>
                  </a:lnTo>
                  <a:lnTo>
                    <a:pt x="14" y="65"/>
                  </a:lnTo>
                  <a:lnTo>
                    <a:pt x="21" y="78"/>
                  </a:lnTo>
                  <a:lnTo>
                    <a:pt x="28" y="87"/>
                  </a:lnTo>
                  <a:lnTo>
                    <a:pt x="37" y="93"/>
                  </a:lnTo>
                  <a:lnTo>
                    <a:pt x="42" y="94"/>
                  </a:lnTo>
                  <a:lnTo>
                    <a:pt x="44" y="76"/>
                  </a:lnTo>
                  <a:lnTo>
                    <a:pt x="38" y="54"/>
                  </a:lnTo>
                  <a:lnTo>
                    <a:pt x="31" y="32"/>
                  </a:lnTo>
                  <a:lnTo>
                    <a:pt x="22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05" name="Freeform 1010"/>
            <p:cNvSpPr>
              <a:spLocks/>
            </p:cNvSpPr>
            <p:nvPr/>
          </p:nvSpPr>
          <p:spPr bwMode="auto">
            <a:xfrm>
              <a:off x="3466" y="2194"/>
              <a:ext cx="6" cy="9"/>
            </a:xfrm>
            <a:custGeom>
              <a:avLst/>
              <a:gdLst>
                <a:gd name="T0" fmla="*/ 0 w 38"/>
                <a:gd name="T1" fmla="*/ 0 h 54"/>
                <a:gd name="T2" fmla="*/ 0 w 38"/>
                <a:gd name="T3" fmla="*/ 0 h 54"/>
                <a:gd name="T4" fmla="*/ 0 w 38"/>
                <a:gd name="T5" fmla="*/ 0 h 54"/>
                <a:gd name="T6" fmla="*/ 0 w 38"/>
                <a:gd name="T7" fmla="*/ 0 h 54"/>
                <a:gd name="T8" fmla="*/ 0 w 38"/>
                <a:gd name="T9" fmla="*/ 0 h 54"/>
                <a:gd name="T10" fmla="*/ 0 w 38"/>
                <a:gd name="T11" fmla="*/ 0 h 54"/>
                <a:gd name="T12" fmla="*/ 0 w 38"/>
                <a:gd name="T13" fmla="*/ 0 h 54"/>
                <a:gd name="T14" fmla="*/ 0 w 38"/>
                <a:gd name="T15" fmla="*/ 0 h 54"/>
                <a:gd name="T16" fmla="*/ 0 w 38"/>
                <a:gd name="T17" fmla="*/ 0 h 54"/>
                <a:gd name="T18" fmla="*/ 0 w 38"/>
                <a:gd name="T19" fmla="*/ 0 h 54"/>
                <a:gd name="T20" fmla="*/ 0 w 38"/>
                <a:gd name="T21" fmla="*/ 0 h 54"/>
                <a:gd name="T22" fmla="*/ 0 w 38"/>
                <a:gd name="T23" fmla="*/ 0 h 54"/>
                <a:gd name="T24" fmla="*/ 0 w 38"/>
                <a:gd name="T25" fmla="*/ 0 h 54"/>
                <a:gd name="T26" fmla="*/ 0 w 38"/>
                <a:gd name="T27" fmla="*/ 0 h 54"/>
                <a:gd name="T28" fmla="*/ 0 w 38"/>
                <a:gd name="T29" fmla="*/ 0 h 54"/>
                <a:gd name="T30" fmla="*/ 0 w 38"/>
                <a:gd name="T31" fmla="*/ 0 h 54"/>
                <a:gd name="T32" fmla="*/ 0 w 38"/>
                <a:gd name="T33" fmla="*/ 0 h 54"/>
                <a:gd name="T34" fmla="*/ 0 w 38"/>
                <a:gd name="T35" fmla="*/ 0 h 54"/>
                <a:gd name="T36" fmla="*/ 0 w 38"/>
                <a:gd name="T37" fmla="*/ 0 h 54"/>
                <a:gd name="T38" fmla="*/ 0 w 38"/>
                <a:gd name="T39" fmla="*/ 0 h 54"/>
                <a:gd name="T40" fmla="*/ 0 w 38"/>
                <a:gd name="T41" fmla="*/ 0 h 54"/>
                <a:gd name="T42" fmla="*/ 0 w 38"/>
                <a:gd name="T43" fmla="*/ 0 h 54"/>
                <a:gd name="T44" fmla="*/ 0 w 38"/>
                <a:gd name="T45" fmla="*/ 0 h 54"/>
                <a:gd name="T46" fmla="*/ 0 w 38"/>
                <a:gd name="T47" fmla="*/ 0 h 54"/>
                <a:gd name="T48" fmla="*/ 0 w 38"/>
                <a:gd name="T49" fmla="*/ 0 h 5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"/>
                <a:gd name="T76" fmla="*/ 0 h 54"/>
                <a:gd name="T77" fmla="*/ 38 w 38"/>
                <a:gd name="T78" fmla="*/ 54 h 5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" h="54">
                  <a:moveTo>
                    <a:pt x="20" y="7"/>
                  </a:moveTo>
                  <a:lnTo>
                    <a:pt x="20" y="8"/>
                  </a:lnTo>
                  <a:lnTo>
                    <a:pt x="19" y="4"/>
                  </a:lnTo>
                  <a:lnTo>
                    <a:pt x="15" y="1"/>
                  </a:lnTo>
                  <a:lnTo>
                    <a:pt x="12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8"/>
                  </a:lnTo>
                  <a:lnTo>
                    <a:pt x="0" y="11"/>
                  </a:lnTo>
                  <a:lnTo>
                    <a:pt x="1" y="17"/>
                  </a:lnTo>
                  <a:lnTo>
                    <a:pt x="4" y="24"/>
                  </a:lnTo>
                  <a:lnTo>
                    <a:pt x="8" y="32"/>
                  </a:lnTo>
                  <a:lnTo>
                    <a:pt x="14" y="39"/>
                  </a:lnTo>
                  <a:lnTo>
                    <a:pt x="20" y="46"/>
                  </a:lnTo>
                  <a:lnTo>
                    <a:pt x="27" y="50"/>
                  </a:lnTo>
                  <a:lnTo>
                    <a:pt x="33" y="54"/>
                  </a:lnTo>
                  <a:lnTo>
                    <a:pt x="38" y="54"/>
                  </a:lnTo>
                  <a:lnTo>
                    <a:pt x="36" y="42"/>
                  </a:lnTo>
                  <a:lnTo>
                    <a:pt x="32" y="29"/>
                  </a:lnTo>
                  <a:lnTo>
                    <a:pt x="25" y="16"/>
                  </a:lnTo>
                  <a:lnTo>
                    <a:pt x="20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06" name="Freeform 1011"/>
            <p:cNvSpPr>
              <a:spLocks/>
            </p:cNvSpPr>
            <p:nvPr/>
          </p:nvSpPr>
          <p:spPr bwMode="auto">
            <a:xfrm>
              <a:off x="3461" y="2186"/>
              <a:ext cx="8" cy="6"/>
            </a:xfrm>
            <a:custGeom>
              <a:avLst/>
              <a:gdLst>
                <a:gd name="T0" fmla="*/ 0 w 52"/>
                <a:gd name="T1" fmla="*/ 0 h 36"/>
                <a:gd name="T2" fmla="*/ 0 w 52"/>
                <a:gd name="T3" fmla="*/ 0 h 36"/>
                <a:gd name="T4" fmla="*/ 0 w 52"/>
                <a:gd name="T5" fmla="*/ 0 h 36"/>
                <a:gd name="T6" fmla="*/ 0 w 52"/>
                <a:gd name="T7" fmla="*/ 0 h 36"/>
                <a:gd name="T8" fmla="*/ 0 w 52"/>
                <a:gd name="T9" fmla="*/ 0 h 36"/>
                <a:gd name="T10" fmla="*/ 0 w 52"/>
                <a:gd name="T11" fmla="*/ 0 h 36"/>
                <a:gd name="T12" fmla="*/ 0 w 52"/>
                <a:gd name="T13" fmla="*/ 0 h 36"/>
                <a:gd name="T14" fmla="*/ 0 w 52"/>
                <a:gd name="T15" fmla="*/ 0 h 36"/>
                <a:gd name="T16" fmla="*/ 0 w 52"/>
                <a:gd name="T17" fmla="*/ 0 h 36"/>
                <a:gd name="T18" fmla="*/ 0 w 52"/>
                <a:gd name="T19" fmla="*/ 0 h 36"/>
                <a:gd name="T20" fmla="*/ 0 w 52"/>
                <a:gd name="T21" fmla="*/ 0 h 36"/>
                <a:gd name="T22" fmla="*/ 0 w 52"/>
                <a:gd name="T23" fmla="*/ 0 h 36"/>
                <a:gd name="T24" fmla="*/ 0 w 52"/>
                <a:gd name="T25" fmla="*/ 0 h 36"/>
                <a:gd name="T26" fmla="*/ 0 w 52"/>
                <a:gd name="T27" fmla="*/ 0 h 36"/>
                <a:gd name="T28" fmla="*/ 0 w 52"/>
                <a:gd name="T29" fmla="*/ 0 h 36"/>
                <a:gd name="T30" fmla="*/ 0 w 52"/>
                <a:gd name="T31" fmla="*/ 0 h 36"/>
                <a:gd name="T32" fmla="*/ 0 w 52"/>
                <a:gd name="T33" fmla="*/ 0 h 36"/>
                <a:gd name="T34" fmla="*/ 0 w 52"/>
                <a:gd name="T35" fmla="*/ 0 h 36"/>
                <a:gd name="T36" fmla="*/ 0 w 52"/>
                <a:gd name="T37" fmla="*/ 0 h 36"/>
                <a:gd name="T38" fmla="*/ 0 w 52"/>
                <a:gd name="T39" fmla="*/ 0 h 36"/>
                <a:gd name="T40" fmla="*/ 0 w 52"/>
                <a:gd name="T41" fmla="*/ 0 h 36"/>
                <a:gd name="T42" fmla="*/ 0 w 52"/>
                <a:gd name="T43" fmla="*/ 0 h 36"/>
                <a:gd name="T44" fmla="*/ 0 w 52"/>
                <a:gd name="T45" fmla="*/ 0 h 36"/>
                <a:gd name="T46" fmla="*/ 0 w 52"/>
                <a:gd name="T47" fmla="*/ 0 h 36"/>
                <a:gd name="T48" fmla="*/ 0 w 52"/>
                <a:gd name="T49" fmla="*/ 0 h 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2"/>
                <a:gd name="T76" fmla="*/ 0 h 36"/>
                <a:gd name="T77" fmla="*/ 52 w 52"/>
                <a:gd name="T78" fmla="*/ 36 h 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2" h="36">
                  <a:moveTo>
                    <a:pt x="41" y="27"/>
                  </a:moveTo>
                  <a:lnTo>
                    <a:pt x="46" y="24"/>
                  </a:lnTo>
                  <a:lnTo>
                    <a:pt x="51" y="21"/>
                  </a:lnTo>
                  <a:lnTo>
                    <a:pt x="52" y="16"/>
                  </a:lnTo>
                  <a:lnTo>
                    <a:pt x="52" y="12"/>
                  </a:lnTo>
                  <a:lnTo>
                    <a:pt x="50" y="6"/>
                  </a:lnTo>
                  <a:lnTo>
                    <a:pt x="46" y="2"/>
                  </a:lnTo>
                  <a:lnTo>
                    <a:pt x="41" y="0"/>
                  </a:lnTo>
                  <a:lnTo>
                    <a:pt x="36" y="0"/>
                  </a:lnTo>
                  <a:lnTo>
                    <a:pt x="33" y="0"/>
                  </a:lnTo>
                  <a:lnTo>
                    <a:pt x="29" y="1"/>
                  </a:lnTo>
                  <a:lnTo>
                    <a:pt x="21" y="4"/>
                  </a:lnTo>
                  <a:lnTo>
                    <a:pt x="13" y="8"/>
                  </a:lnTo>
                  <a:lnTo>
                    <a:pt x="6" y="15"/>
                  </a:lnTo>
                  <a:lnTo>
                    <a:pt x="3" y="22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4" y="33"/>
                  </a:lnTo>
                  <a:lnTo>
                    <a:pt x="9" y="36"/>
                  </a:lnTo>
                  <a:lnTo>
                    <a:pt x="13" y="36"/>
                  </a:lnTo>
                  <a:lnTo>
                    <a:pt x="18" y="36"/>
                  </a:lnTo>
                  <a:lnTo>
                    <a:pt x="24" y="33"/>
                  </a:lnTo>
                  <a:lnTo>
                    <a:pt x="30" y="32"/>
                  </a:lnTo>
                  <a:lnTo>
                    <a:pt x="36" y="30"/>
                  </a:lnTo>
                  <a:lnTo>
                    <a:pt x="41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07" name="Freeform 1012"/>
            <p:cNvSpPr>
              <a:spLocks/>
            </p:cNvSpPr>
            <p:nvPr/>
          </p:nvSpPr>
          <p:spPr bwMode="auto">
            <a:xfrm>
              <a:off x="3421" y="2176"/>
              <a:ext cx="33" cy="39"/>
            </a:xfrm>
            <a:custGeom>
              <a:avLst/>
              <a:gdLst>
                <a:gd name="T0" fmla="*/ 0 w 198"/>
                <a:gd name="T1" fmla="*/ 0 h 236"/>
                <a:gd name="T2" fmla="*/ 0 w 198"/>
                <a:gd name="T3" fmla="*/ 0 h 236"/>
                <a:gd name="T4" fmla="*/ 0 w 198"/>
                <a:gd name="T5" fmla="*/ 0 h 236"/>
                <a:gd name="T6" fmla="*/ 0 w 198"/>
                <a:gd name="T7" fmla="*/ 0 h 236"/>
                <a:gd name="T8" fmla="*/ 0 w 198"/>
                <a:gd name="T9" fmla="*/ 0 h 236"/>
                <a:gd name="T10" fmla="*/ 0 w 198"/>
                <a:gd name="T11" fmla="*/ 0 h 236"/>
                <a:gd name="T12" fmla="*/ 0 w 198"/>
                <a:gd name="T13" fmla="*/ 0 h 236"/>
                <a:gd name="T14" fmla="*/ 0 w 198"/>
                <a:gd name="T15" fmla="*/ 0 h 236"/>
                <a:gd name="T16" fmla="*/ 0 w 198"/>
                <a:gd name="T17" fmla="*/ 0 h 236"/>
                <a:gd name="T18" fmla="*/ 0 w 198"/>
                <a:gd name="T19" fmla="*/ 0 h 236"/>
                <a:gd name="T20" fmla="*/ 0 w 198"/>
                <a:gd name="T21" fmla="*/ 0 h 236"/>
                <a:gd name="T22" fmla="*/ 0 w 198"/>
                <a:gd name="T23" fmla="*/ 0 h 236"/>
                <a:gd name="T24" fmla="*/ 0 w 198"/>
                <a:gd name="T25" fmla="*/ 0 h 236"/>
                <a:gd name="T26" fmla="*/ 0 w 198"/>
                <a:gd name="T27" fmla="*/ 0 h 236"/>
                <a:gd name="T28" fmla="*/ 0 w 198"/>
                <a:gd name="T29" fmla="*/ 0 h 236"/>
                <a:gd name="T30" fmla="*/ 0 w 198"/>
                <a:gd name="T31" fmla="*/ 0 h 236"/>
                <a:gd name="T32" fmla="*/ 0 w 198"/>
                <a:gd name="T33" fmla="*/ 0 h 236"/>
                <a:gd name="T34" fmla="*/ 0 w 198"/>
                <a:gd name="T35" fmla="*/ 0 h 236"/>
                <a:gd name="T36" fmla="*/ 0 w 198"/>
                <a:gd name="T37" fmla="*/ 0 h 236"/>
                <a:gd name="T38" fmla="*/ 0 w 198"/>
                <a:gd name="T39" fmla="*/ 0 h 236"/>
                <a:gd name="T40" fmla="*/ 0 w 198"/>
                <a:gd name="T41" fmla="*/ 0 h 236"/>
                <a:gd name="T42" fmla="*/ 0 w 198"/>
                <a:gd name="T43" fmla="*/ 0 h 236"/>
                <a:gd name="T44" fmla="*/ 0 w 198"/>
                <a:gd name="T45" fmla="*/ 0 h 236"/>
                <a:gd name="T46" fmla="*/ 0 w 198"/>
                <a:gd name="T47" fmla="*/ 0 h 236"/>
                <a:gd name="T48" fmla="*/ 0 w 198"/>
                <a:gd name="T49" fmla="*/ 0 h 236"/>
                <a:gd name="T50" fmla="*/ 0 w 198"/>
                <a:gd name="T51" fmla="*/ 0 h 236"/>
                <a:gd name="T52" fmla="*/ 0 w 198"/>
                <a:gd name="T53" fmla="*/ 0 h 236"/>
                <a:gd name="T54" fmla="*/ 0 w 198"/>
                <a:gd name="T55" fmla="*/ 0 h 236"/>
                <a:gd name="T56" fmla="*/ 0 w 198"/>
                <a:gd name="T57" fmla="*/ 0 h 236"/>
                <a:gd name="T58" fmla="*/ 0 w 198"/>
                <a:gd name="T59" fmla="*/ 0 h 236"/>
                <a:gd name="T60" fmla="*/ 0 w 198"/>
                <a:gd name="T61" fmla="*/ 0 h 236"/>
                <a:gd name="T62" fmla="*/ 0 w 198"/>
                <a:gd name="T63" fmla="*/ 0 h 236"/>
                <a:gd name="T64" fmla="*/ 0 w 198"/>
                <a:gd name="T65" fmla="*/ 0 h 236"/>
                <a:gd name="T66" fmla="*/ 0 w 198"/>
                <a:gd name="T67" fmla="*/ 0 h 236"/>
                <a:gd name="T68" fmla="*/ 0 w 198"/>
                <a:gd name="T69" fmla="*/ 0 h 236"/>
                <a:gd name="T70" fmla="*/ 0 w 198"/>
                <a:gd name="T71" fmla="*/ 0 h 236"/>
                <a:gd name="T72" fmla="*/ 0 w 198"/>
                <a:gd name="T73" fmla="*/ 0 h 236"/>
                <a:gd name="T74" fmla="*/ 0 w 198"/>
                <a:gd name="T75" fmla="*/ 0 h 236"/>
                <a:gd name="T76" fmla="*/ 0 w 198"/>
                <a:gd name="T77" fmla="*/ 0 h 236"/>
                <a:gd name="T78" fmla="*/ 0 w 198"/>
                <a:gd name="T79" fmla="*/ 0 h 236"/>
                <a:gd name="T80" fmla="*/ 0 w 198"/>
                <a:gd name="T81" fmla="*/ 0 h 236"/>
                <a:gd name="T82" fmla="*/ 0 w 198"/>
                <a:gd name="T83" fmla="*/ 0 h 236"/>
                <a:gd name="T84" fmla="*/ 0 w 198"/>
                <a:gd name="T85" fmla="*/ 0 h 236"/>
                <a:gd name="T86" fmla="*/ 0 w 198"/>
                <a:gd name="T87" fmla="*/ 0 h 236"/>
                <a:gd name="T88" fmla="*/ 0 w 198"/>
                <a:gd name="T89" fmla="*/ 0 h 236"/>
                <a:gd name="T90" fmla="*/ 0 w 198"/>
                <a:gd name="T91" fmla="*/ 0 h 236"/>
                <a:gd name="T92" fmla="*/ 0 w 198"/>
                <a:gd name="T93" fmla="*/ 0 h 236"/>
                <a:gd name="T94" fmla="*/ 0 w 198"/>
                <a:gd name="T95" fmla="*/ 0 h 236"/>
                <a:gd name="T96" fmla="*/ 0 w 198"/>
                <a:gd name="T97" fmla="*/ 0 h 236"/>
                <a:gd name="T98" fmla="*/ 0 w 198"/>
                <a:gd name="T99" fmla="*/ 0 h 236"/>
                <a:gd name="T100" fmla="*/ 0 w 198"/>
                <a:gd name="T101" fmla="*/ 0 h 236"/>
                <a:gd name="T102" fmla="*/ 0 w 198"/>
                <a:gd name="T103" fmla="*/ 0 h 236"/>
                <a:gd name="T104" fmla="*/ 0 w 198"/>
                <a:gd name="T105" fmla="*/ 0 h 236"/>
                <a:gd name="T106" fmla="*/ 0 w 198"/>
                <a:gd name="T107" fmla="*/ 0 h 236"/>
                <a:gd name="T108" fmla="*/ 0 w 198"/>
                <a:gd name="T109" fmla="*/ 0 h 236"/>
                <a:gd name="T110" fmla="*/ 0 w 198"/>
                <a:gd name="T111" fmla="*/ 0 h 236"/>
                <a:gd name="T112" fmla="*/ 0 w 198"/>
                <a:gd name="T113" fmla="*/ 0 h 236"/>
                <a:gd name="T114" fmla="*/ 0 w 198"/>
                <a:gd name="T115" fmla="*/ 0 h 236"/>
                <a:gd name="T116" fmla="*/ 0 w 198"/>
                <a:gd name="T117" fmla="*/ 0 h 236"/>
                <a:gd name="T118" fmla="*/ 0 w 198"/>
                <a:gd name="T119" fmla="*/ 0 h 236"/>
                <a:gd name="T120" fmla="*/ 0 w 198"/>
                <a:gd name="T121" fmla="*/ 0 h 2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98"/>
                <a:gd name="T184" fmla="*/ 0 h 236"/>
                <a:gd name="T185" fmla="*/ 198 w 198"/>
                <a:gd name="T186" fmla="*/ 236 h 2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98" h="236">
                  <a:moveTo>
                    <a:pt x="73" y="36"/>
                  </a:moveTo>
                  <a:lnTo>
                    <a:pt x="58" y="46"/>
                  </a:lnTo>
                  <a:lnTo>
                    <a:pt x="46" y="58"/>
                  </a:lnTo>
                  <a:lnTo>
                    <a:pt x="33" y="72"/>
                  </a:lnTo>
                  <a:lnTo>
                    <a:pt x="22" y="85"/>
                  </a:lnTo>
                  <a:lnTo>
                    <a:pt x="14" y="100"/>
                  </a:lnTo>
                  <a:lnTo>
                    <a:pt x="7" y="115"/>
                  </a:lnTo>
                  <a:lnTo>
                    <a:pt x="2" y="130"/>
                  </a:lnTo>
                  <a:lnTo>
                    <a:pt x="0" y="146"/>
                  </a:lnTo>
                  <a:lnTo>
                    <a:pt x="2" y="170"/>
                  </a:lnTo>
                  <a:lnTo>
                    <a:pt x="12" y="190"/>
                  </a:lnTo>
                  <a:lnTo>
                    <a:pt x="26" y="207"/>
                  </a:lnTo>
                  <a:lnTo>
                    <a:pt x="43" y="220"/>
                  </a:lnTo>
                  <a:lnTo>
                    <a:pt x="64" y="229"/>
                  </a:lnTo>
                  <a:lnTo>
                    <a:pt x="88" y="235"/>
                  </a:lnTo>
                  <a:lnTo>
                    <a:pt x="110" y="236"/>
                  </a:lnTo>
                  <a:lnTo>
                    <a:pt x="132" y="232"/>
                  </a:lnTo>
                  <a:lnTo>
                    <a:pt x="137" y="232"/>
                  </a:lnTo>
                  <a:lnTo>
                    <a:pt x="142" y="230"/>
                  </a:lnTo>
                  <a:lnTo>
                    <a:pt x="145" y="226"/>
                  </a:lnTo>
                  <a:lnTo>
                    <a:pt x="146" y="221"/>
                  </a:lnTo>
                  <a:lnTo>
                    <a:pt x="145" y="219"/>
                  </a:lnTo>
                  <a:lnTo>
                    <a:pt x="142" y="219"/>
                  </a:lnTo>
                  <a:lnTo>
                    <a:pt x="137" y="217"/>
                  </a:lnTo>
                  <a:lnTo>
                    <a:pt x="131" y="217"/>
                  </a:lnTo>
                  <a:lnTo>
                    <a:pt x="124" y="217"/>
                  </a:lnTo>
                  <a:lnTo>
                    <a:pt x="118" y="217"/>
                  </a:lnTo>
                  <a:lnTo>
                    <a:pt x="112" y="217"/>
                  </a:lnTo>
                  <a:lnTo>
                    <a:pt x="109" y="217"/>
                  </a:lnTo>
                  <a:lnTo>
                    <a:pt x="97" y="216"/>
                  </a:lnTo>
                  <a:lnTo>
                    <a:pt x="87" y="215"/>
                  </a:lnTo>
                  <a:lnTo>
                    <a:pt x="75" y="214"/>
                  </a:lnTo>
                  <a:lnTo>
                    <a:pt x="63" y="211"/>
                  </a:lnTo>
                  <a:lnTo>
                    <a:pt x="51" y="207"/>
                  </a:lnTo>
                  <a:lnTo>
                    <a:pt x="40" y="199"/>
                  </a:lnTo>
                  <a:lnTo>
                    <a:pt x="29" y="189"/>
                  </a:lnTo>
                  <a:lnTo>
                    <a:pt x="17" y="174"/>
                  </a:lnTo>
                  <a:lnTo>
                    <a:pt x="15" y="157"/>
                  </a:lnTo>
                  <a:lnTo>
                    <a:pt x="16" y="141"/>
                  </a:lnTo>
                  <a:lnTo>
                    <a:pt x="21" y="124"/>
                  </a:lnTo>
                  <a:lnTo>
                    <a:pt x="28" y="109"/>
                  </a:lnTo>
                  <a:lnTo>
                    <a:pt x="39" y="96"/>
                  </a:lnTo>
                  <a:lnTo>
                    <a:pt x="50" y="82"/>
                  </a:lnTo>
                  <a:lnTo>
                    <a:pt x="63" y="70"/>
                  </a:lnTo>
                  <a:lnTo>
                    <a:pt x="78" y="59"/>
                  </a:lnTo>
                  <a:lnTo>
                    <a:pt x="94" y="49"/>
                  </a:lnTo>
                  <a:lnTo>
                    <a:pt x="110" y="39"/>
                  </a:lnTo>
                  <a:lnTo>
                    <a:pt x="126" y="31"/>
                  </a:lnTo>
                  <a:lnTo>
                    <a:pt x="142" y="24"/>
                  </a:lnTo>
                  <a:lnTo>
                    <a:pt x="158" y="19"/>
                  </a:lnTo>
                  <a:lnTo>
                    <a:pt x="172" y="13"/>
                  </a:lnTo>
                  <a:lnTo>
                    <a:pt x="186" y="10"/>
                  </a:lnTo>
                  <a:lnTo>
                    <a:pt x="198" y="7"/>
                  </a:lnTo>
                  <a:lnTo>
                    <a:pt x="190" y="3"/>
                  </a:lnTo>
                  <a:lnTo>
                    <a:pt x="177" y="0"/>
                  </a:lnTo>
                  <a:lnTo>
                    <a:pt x="162" y="3"/>
                  </a:lnTo>
                  <a:lnTo>
                    <a:pt x="144" y="6"/>
                  </a:lnTo>
                  <a:lnTo>
                    <a:pt x="124" y="12"/>
                  </a:lnTo>
                  <a:lnTo>
                    <a:pt x="105" y="19"/>
                  </a:lnTo>
                  <a:lnTo>
                    <a:pt x="88" y="28"/>
                  </a:lnTo>
                  <a:lnTo>
                    <a:pt x="73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08" name="Freeform 1013"/>
            <p:cNvSpPr>
              <a:spLocks/>
            </p:cNvSpPr>
            <p:nvPr/>
          </p:nvSpPr>
          <p:spPr bwMode="auto">
            <a:xfrm>
              <a:off x="3477" y="2176"/>
              <a:ext cx="22" cy="30"/>
            </a:xfrm>
            <a:custGeom>
              <a:avLst/>
              <a:gdLst>
                <a:gd name="T0" fmla="*/ 0 w 128"/>
                <a:gd name="T1" fmla="*/ 0 h 183"/>
                <a:gd name="T2" fmla="*/ 0 w 128"/>
                <a:gd name="T3" fmla="*/ 0 h 183"/>
                <a:gd name="T4" fmla="*/ 0 w 128"/>
                <a:gd name="T5" fmla="*/ 0 h 183"/>
                <a:gd name="T6" fmla="*/ 0 w 128"/>
                <a:gd name="T7" fmla="*/ 0 h 183"/>
                <a:gd name="T8" fmla="*/ 0 w 128"/>
                <a:gd name="T9" fmla="*/ 0 h 183"/>
                <a:gd name="T10" fmla="*/ 0 w 128"/>
                <a:gd name="T11" fmla="*/ 0 h 183"/>
                <a:gd name="T12" fmla="*/ 0 w 128"/>
                <a:gd name="T13" fmla="*/ 0 h 183"/>
                <a:gd name="T14" fmla="*/ 0 w 128"/>
                <a:gd name="T15" fmla="*/ 0 h 183"/>
                <a:gd name="T16" fmla="*/ 0 w 128"/>
                <a:gd name="T17" fmla="*/ 0 h 183"/>
                <a:gd name="T18" fmla="*/ 0 w 128"/>
                <a:gd name="T19" fmla="*/ 0 h 183"/>
                <a:gd name="T20" fmla="*/ 0 w 128"/>
                <a:gd name="T21" fmla="*/ 0 h 183"/>
                <a:gd name="T22" fmla="*/ 0 w 128"/>
                <a:gd name="T23" fmla="*/ 0 h 183"/>
                <a:gd name="T24" fmla="*/ 0 w 128"/>
                <a:gd name="T25" fmla="*/ 0 h 183"/>
                <a:gd name="T26" fmla="*/ 0 w 128"/>
                <a:gd name="T27" fmla="*/ 0 h 183"/>
                <a:gd name="T28" fmla="*/ 0 w 128"/>
                <a:gd name="T29" fmla="*/ 0 h 183"/>
                <a:gd name="T30" fmla="*/ 0 w 128"/>
                <a:gd name="T31" fmla="*/ 0 h 183"/>
                <a:gd name="T32" fmla="*/ 0 w 128"/>
                <a:gd name="T33" fmla="*/ 0 h 183"/>
                <a:gd name="T34" fmla="*/ 0 w 128"/>
                <a:gd name="T35" fmla="*/ 0 h 183"/>
                <a:gd name="T36" fmla="*/ 0 w 128"/>
                <a:gd name="T37" fmla="*/ 0 h 183"/>
                <a:gd name="T38" fmla="*/ 0 w 128"/>
                <a:gd name="T39" fmla="*/ 0 h 183"/>
                <a:gd name="T40" fmla="*/ 0 w 128"/>
                <a:gd name="T41" fmla="*/ 0 h 183"/>
                <a:gd name="T42" fmla="*/ 0 w 128"/>
                <a:gd name="T43" fmla="*/ 0 h 183"/>
                <a:gd name="T44" fmla="*/ 0 w 128"/>
                <a:gd name="T45" fmla="*/ 0 h 183"/>
                <a:gd name="T46" fmla="*/ 0 w 128"/>
                <a:gd name="T47" fmla="*/ 0 h 183"/>
                <a:gd name="T48" fmla="*/ 0 w 128"/>
                <a:gd name="T49" fmla="*/ 0 h 183"/>
                <a:gd name="T50" fmla="*/ 0 w 128"/>
                <a:gd name="T51" fmla="*/ 0 h 183"/>
                <a:gd name="T52" fmla="*/ 0 w 128"/>
                <a:gd name="T53" fmla="*/ 0 h 183"/>
                <a:gd name="T54" fmla="*/ 0 w 128"/>
                <a:gd name="T55" fmla="*/ 0 h 183"/>
                <a:gd name="T56" fmla="*/ 0 w 128"/>
                <a:gd name="T57" fmla="*/ 0 h 183"/>
                <a:gd name="T58" fmla="*/ 0 w 128"/>
                <a:gd name="T59" fmla="*/ 0 h 183"/>
                <a:gd name="T60" fmla="*/ 0 w 128"/>
                <a:gd name="T61" fmla="*/ 0 h 183"/>
                <a:gd name="T62" fmla="*/ 0 w 128"/>
                <a:gd name="T63" fmla="*/ 0 h 183"/>
                <a:gd name="T64" fmla="*/ 0 w 128"/>
                <a:gd name="T65" fmla="*/ 0 h 183"/>
                <a:gd name="T66" fmla="*/ 0 w 128"/>
                <a:gd name="T67" fmla="*/ 0 h 183"/>
                <a:gd name="T68" fmla="*/ 0 w 128"/>
                <a:gd name="T69" fmla="*/ 0 h 183"/>
                <a:gd name="T70" fmla="*/ 0 w 128"/>
                <a:gd name="T71" fmla="*/ 0 h 183"/>
                <a:gd name="T72" fmla="*/ 0 w 128"/>
                <a:gd name="T73" fmla="*/ 0 h 183"/>
                <a:gd name="T74" fmla="*/ 0 w 128"/>
                <a:gd name="T75" fmla="*/ 0 h 183"/>
                <a:gd name="T76" fmla="*/ 0 w 128"/>
                <a:gd name="T77" fmla="*/ 0 h 183"/>
                <a:gd name="T78" fmla="*/ 0 w 128"/>
                <a:gd name="T79" fmla="*/ 0 h 183"/>
                <a:gd name="T80" fmla="*/ 0 w 128"/>
                <a:gd name="T81" fmla="*/ 0 h 18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8"/>
                <a:gd name="T124" fmla="*/ 0 h 183"/>
                <a:gd name="T125" fmla="*/ 128 w 128"/>
                <a:gd name="T126" fmla="*/ 183 h 18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8" h="183">
                  <a:moveTo>
                    <a:pt x="108" y="61"/>
                  </a:moveTo>
                  <a:lnTo>
                    <a:pt x="111" y="80"/>
                  </a:lnTo>
                  <a:lnTo>
                    <a:pt x="109" y="97"/>
                  </a:lnTo>
                  <a:lnTo>
                    <a:pt x="101" y="110"/>
                  </a:lnTo>
                  <a:lnTo>
                    <a:pt x="89" y="123"/>
                  </a:lnTo>
                  <a:lnTo>
                    <a:pt x="75" y="134"/>
                  </a:lnTo>
                  <a:lnTo>
                    <a:pt x="60" y="145"/>
                  </a:lnTo>
                  <a:lnTo>
                    <a:pt x="43" y="156"/>
                  </a:lnTo>
                  <a:lnTo>
                    <a:pt x="29" y="167"/>
                  </a:lnTo>
                  <a:lnTo>
                    <a:pt x="27" y="170"/>
                  </a:lnTo>
                  <a:lnTo>
                    <a:pt x="26" y="172"/>
                  </a:lnTo>
                  <a:lnTo>
                    <a:pt x="26" y="176"/>
                  </a:lnTo>
                  <a:lnTo>
                    <a:pt x="28" y="179"/>
                  </a:lnTo>
                  <a:lnTo>
                    <a:pt x="30" y="182"/>
                  </a:lnTo>
                  <a:lnTo>
                    <a:pt x="34" y="183"/>
                  </a:lnTo>
                  <a:lnTo>
                    <a:pt x="37" y="183"/>
                  </a:lnTo>
                  <a:lnTo>
                    <a:pt x="41" y="182"/>
                  </a:lnTo>
                  <a:lnTo>
                    <a:pt x="58" y="171"/>
                  </a:lnTo>
                  <a:lnTo>
                    <a:pt x="76" y="160"/>
                  </a:lnTo>
                  <a:lnTo>
                    <a:pt x="92" y="147"/>
                  </a:lnTo>
                  <a:lnTo>
                    <a:pt x="108" y="132"/>
                  </a:lnTo>
                  <a:lnTo>
                    <a:pt x="118" y="116"/>
                  </a:lnTo>
                  <a:lnTo>
                    <a:pt x="125" y="98"/>
                  </a:lnTo>
                  <a:lnTo>
                    <a:pt x="128" y="78"/>
                  </a:lnTo>
                  <a:lnTo>
                    <a:pt x="123" y="58"/>
                  </a:lnTo>
                  <a:lnTo>
                    <a:pt x="112" y="41"/>
                  </a:lnTo>
                  <a:lnTo>
                    <a:pt x="98" y="28"/>
                  </a:lnTo>
                  <a:lnTo>
                    <a:pt x="80" y="16"/>
                  </a:lnTo>
                  <a:lnTo>
                    <a:pt x="61" y="8"/>
                  </a:lnTo>
                  <a:lnTo>
                    <a:pt x="41" y="2"/>
                  </a:lnTo>
                  <a:lnTo>
                    <a:pt x="23" y="0"/>
                  </a:lnTo>
                  <a:lnTo>
                    <a:pt x="9" y="1"/>
                  </a:lnTo>
                  <a:lnTo>
                    <a:pt x="0" y="6"/>
                  </a:lnTo>
                  <a:lnTo>
                    <a:pt x="16" y="10"/>
                  </a:lnTo>
                  <a:lnTo>
                    <a:pt x="33" y="14"/>
                  </a:lnTo>
                  <a:lnTo>
                    <a:pt x="48" y="17"/>
                  </a:lnTo>
                  <a:lnTo>
                    <a:pt x="63" y="22"/>
                  </a:lnTo>
                  <a:lnTo>
                    <a:pt x="77" y="28"/>
                  </a:lnTo>
                  <a:lnTo>
                    <a:pt x="90" y="36"/>
                  </a:lnTo>
                  <a:lnTo>
                    <a:pt x="101" y="46"/>
                  </a:lnTo>
                  <a:lnTo>
                    <a:pt x="108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09" name="Freeform 1014"/>
            <p:cNvSpPr>
              <a:spLocks/>
            </p:cNvSpPr>
            <p:nvPr/>
          </p:nvSpPr>
          <p:spPr bwMode="auto">
            <a:xfrm>
              <a:off x="3400" y="2169"/>
              <a:ext cx="53" cy="63"/>
            </a:xfrm>
            <a:custGeom>
              <a:avLst/>
              <a:gdLst>
                <a:gd name="T0" fmla="*/ 0 w 323"/>
                <a:gd name="T1" fmla="*/ 0 h 379"/>
                <a:gd name="T2" fmla="*/ 0 w 323"/>
                <a:gd name="T3" fmla="*/ 0 h 379"/>
                <a:gd name="T4" fmla="*/ 0 w 323"/>
                <a:gd name="T5" fmla="*/ 0 h 379"/>
                <a:gd name="T6" fmla="*/ 0 w 323"/>
                <a:gd name="T7" fmla="*/ 0 h 379"/>
                <a:gd name="T8" fmla="*/ 0 w 323"/>
                <a:gd name="T9" fmla="*/ 0 h 379"/>
                <a:gd name="T10" fmla="*/ 0 w 323"/>
                <a:gd name="T11" fmla="*/ 0 h 379"/>
                <a:gd name="T12" fmla="*/ 0 w 323"/>
                <a:gd name="T13" fmla="*/ 0 h 379"/>
                <a:gd name="T14" fmla="*/ 0 w 323"/>
                <a:gd name="T15" fmla="*/ 0 h 379"/>
                <a:gd name="T16" fmla="*/ 0 w 323"/>
                <a:gd name="T17" fmla="*/ 0 h 379"/>
                <a:gd name="T18" fmla="*/ 0 w 323"/>
                <a:gd name="T19" fmla="*/ 0 h 379"/>
                <a:gd name="T20" fmla="*/ 0 w 323"/>
                <a:gd name="T21" fmla="*/ 0 h 379"/>
                <a:gd name="T22" fmla="*/ 0 w 323"/>
                <a:gd name="T23" fmla="*/ 0 h 379"/>
                <a:gd name="T24" fmla="*/ 0 w 323"/>
                <a:gd name="T25" fmla="*/ 0 h 379"/>
                <a:gd name="T26" fmla="*/ 0 w 323"/>
                <a:gd name="T27" fmla="*/ 0 h 379"/>
                <a:gd name="T28" fmla="*/ 0 w 323"/>
                <a:gd name="T29" fmla="*/ 0 h 379"/>
                <a:gd name="T30" fmla="*/ 0 w 323"/>
                <a:gd name="T31" fmla="*/ 0 h 379"/>
                <a:gd name="T32" fmla="*/ 0 w 323"/>
                <a:gd name="T33" fmla="*/ 0 h 379"/>
                <a:gd name="T34" fmla="*/ 0 w 323"/>
                <a:gd name="T35" fmla="*/ 0 h 379"/>
                <a:gd name="T36" fmla="*/ 0 w 323"/>
                <a:gd name="T37" fmla="*/ 0 h 379"/>
                <a:gd name="T38" fmla="*/ 0 w 323"/>
                <a:gd name="T39" fmla="*/ 0 h 379"/>
                <a:gd name="T40" fmla="*/ 0 w 323"/>
                <a:gd name="T41" fmla="*/ 0 h 379"/>
                <a:gd name="T42" fmla="*/ 0 w 323"/>
                <a:gd name="T43" fmla="*/ 0 h 379"/>
                <a:gd name="T44" fmla="*/ 0 w 323"/>
                <a:gd name="T45" fmla="*/ 0 h 379"/>
                <a:gd name="T46" fmla="*/ 0 w 323"/>
                <a:gd name="T47" fmla="*/ 0 h 379"/>
                <a:gd name="T48" fmla="*/ 0 w 323"/>
                <a:gd name="T49" fmla="*/ 0 h 379"/>
                <a:gd name="T50" fmla="*/ 0 w 323"/>
                <a:gd name="T51" fmla="*/ 0 h 379"/>
                <a:gd name="T52" fmla="*/ 0 w 323"/>
                <a:gd name="T53" fmla="*/ 0 h 379"/>
                <a:gd name="T54" fmla="*/ 0 w 323"/>
                <a:gd name="T55" fmla="*/ 0 h 379"/>
                <a:gd name="T56" fmla="*/ 0 w 323"/>
                <a:gd name="T57" fmla="*/ 0 h 379"/>
                <a:gd name="T58" fmla="*/ 0 w 323"/>
                <a:gd name="T59" fmla="*/ 0 h 379"/>
                <a:gd name="T60" fmla="*/ 0 w 323"/>
                <a:gd name="T61" fmla="*/ 0 h 379"/>
                <a:gd name="T62" fmla="*/ 0 w 323"/>
                <a:gd name="T63" fmla="*/ 0 h 379"/>
                <a:gd name="T64" fmla="*/ 0 w 323"/>
                <a:gd name="T65" fmla="*/ 0 h 379"/>
                <a:gd name="T66" fmla="*/ 0 w 323"/>
                <a:gd name="T67" fmla="*/ 0 h 379"/>
                <a:gd name="T68" fmla="*/ 0 w 323"/>
                <a:gd name="T69" fmla="*/ 0 h 379"/>
                <a:gd name="T70" fmla="*/ 0 w 323"/>
                <a:gd name="T71" fmla="*/ 0 h 379"/>
                <a:gd name="T72" fmla="*/ 0 w 323"/>
                <a:gd name="T73" fmla="*/ 0 h 379"/>
                <a:gd name="T74" fmla="*/ 0 w 323"/>
                <a:gd name="T75" fmla="*/ 0 h 379"/>
                <a:gd name="T76" fmla="*/ 0 w 323"/>
                <a:gd name="T77" fmla="*/ 0 h 379"/>
                <a:gd name="T78" fmla="*/ 0 w 323"/>
                <a:gd name="T79" fmla="*/ 0 h 379"/>
                <a:gd name="T80" fmla="*/ 0 w 323"/>
                <a:gd name="T81" fmla="*/ 0 h 379"/>
                <a:gd name="T82" fmla="*/ 0 w 323"/>
                <a:gd name="T83" fmla="*/ 0 h 379"/>
                <a:gd name="T84" fmla="*/ 0 w 323"/>
                <a:gd name="T85" fmla="*/ 0 h 379"/>
                <a:gd name="T86" fmla="*/ 0 w 323"/>
                <a:gd name="T87" fmla="*/ 0 h 37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3"/>
                <a:gd name="T133" fmla="*/ 0 h 379"/>
                <a:gd name="T134" fmla="*/ 323 w 323"/>
                <a:gd name="T135" fmla="*/ 379 h 37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3" h="379">
                  <a:moveTo>
                    <a:pt x="126" y="50"/>
                  </a:moveTo>
                  <a:lnTo>
                    <a:pt x="101" y="70"/>
                  </a:lnTo>
                  <a:lnTo>
                    <a:pt x="76" y="92"/>
                  </a:lnTo>
                  <a:lnTo>
                    <a:pt x="54" y="115"/>
                  </a:lnTo>
                  <a:lnTo>
                    <a:pt x="34" y="140"/>
                  </a:lnTo>
                  <a:lnTo>
                    <a:pt x="18" y="167"/>
                  </a:lnTo>
                  <a:lnTo>
                    <a:pt x="6" y="196"/>
                  </a:lnTo>
                  <a:lnTo>
                    <a:pt x="0" y="227"/>
                  </a:lnTo>
                  <a:lnTo>
                    <a:pt x="1" y="259"/>
                  </a:lnTo>
                  <a:lnTo>
                    <a:pt x="4" y="267"/>
                  </a:lnTo>
                  <a:lnTo>
                    <a:pt x="7" y="277"/>
                  </a:lnTo>
                  <a:lnTo>
                    <a:pt x="11" y="283"/>
                  </a:lnTo>
                  <a:lnTo>
                    <a:pt x="15" y="291"/>
                  </a:lnTo>
                  <a:lnTo>
                    <a:pt x="21" y="298"/>
                  </a:lnTo>
                  <a:lnTo>
                    <a:pt x="27" y="305"/>
                  </a:lnTo>
                  <a:lnTo>
                    <a:pt x="34" y="311"/>
                  </a:lnTo>
                  <a:lnTo>
                    <a:pt x="41" y="316"/>
                  </a:lnTo>
                  <a:lnTo>
                    <a:pt x="57" y="325"/>
                  </a:lnTo>
                  <a:lnTo>
                    <a:pt x="72" y="333"/>
                  </a:lnTo>
                  <a:lnTo>
                    <a:pt x="87" y="340"/>
                  </a:lnTo>
                  <a:lnTo>
                    <a:pt x="103" y="345"/>
                  </a:lnTo>
                  <a:lnTo>
                    <a:pt x="120" y="351"/>
                  </a:lnTo>
                  <a:lnTo>
                    <a:pt x="136" y="356"/>
                  </a:lnTo>
                  <a:lnTo>
                    <a:pt x="153" y="360"/>
                  </a:lnTo>
                  <a:lnTo>
                    <a:pt x="169" y="364"/>
                  </a:lnTo>
                  <a:lnTo>
                    <a:pt x="187" y="367"/>
                  </a:lnTo>
                  <a:lnTo>
                    <a:pt x="204" y="370"/>
                  </a:lnTo>
                  <a:lnTo>
                    <a:pt x="221" y="372"/>
                  </a:lnTo>
                  <a:lnTo>
                    <a:pt x="238" y="374"/>
                  </a:lnTo>
                  <a:lnTo>
                    <a:pt x="256" y="375"/>
                  </a:lnTo>
                  <a:lnTo>
                    <a:pt x="273" y="376"/>
                  </a:lnTo>
                  <a:lnTo>
                    <a:pt x="290" y="378"/>
                  </a:lnTo>
                  <a:lnTo>
                    <a:pt x="307" y="379"/>
                  </a:lnTo>
                  <a:lnTo>
                    <a:pt x="312" y="379"/>
                  </a:lnTo>
                  <a:lnTo>
                    <a:pt x="317" y="375"/>
                  </a:lnTo>
                  <a:lnTo>
                    <a:pt x="320" y="372"/>
                  </a:lnTo>
                  <a:lnTo>
                    <a:pt x="323" y="366"/>
                  </a:lnTo>
                  <a:lnTo>
                    <a:pt x="323" y="360"/>
                  </a:lnTo>
                  <a:lnTo>
                    <a:pt x="320" y="356"/>
                  </a:lnTo>
                  <a:lnTo>
                    <a:pt x="316" y="352"/>
                  </a:lnTo>
                  <a:lnTo>
                    <a:pt x="311" y="351"/>
                  </a:lnTo>
                  <a:lnTo>
                    <a:pt x="295" y="351"/>
                  </a:lnTo>
                  <a:lnTo>
                    <a:pt x="279" y="351"/>
                  </a:lnTo>
                  <a:lnTo>
                    <a:pt x="263" y="350"/>
                  </a:lnTo>
                  <a:lnTo>
                    <a:pt x="248" y="349"/>
                  </a:lnTo>
                  <a:lnTo>
                    <a:pt x="231" y="348"/>
                  </a:lnTo>
                  <a:lnTo>
                    <a:pt x="215" y="345"/>
                  </a:lnTo>
                  <a:lnTo>
                    <a:pt x="200" y="343"/>
                  </a:lnTo>
                  <a:lnTo>
                    <a:pt x="183" y="341"/>
                  </a:lnTo>
                  <a:lnTo>
                    <a:pt x="168" y="337"/>
                  </a:lnTo>
                  <a:lnTo>
                    <a:pt x="151" y="334"/>
                  </a:lnTo>
                  <a:lnTo>
                    <a:pt x="136" y="329"/>
                  </a:lnTo>
                  <a:lnTo>
                    <a:pt x="121" y="325"/>
                  </a:lnTo>
                  <a:lnTo>
                    <a:pt x="106" y="320"/>
                  </a:lnTo>
                  <a:lnTo>
                    <a:pt x="92" y="313"/>
                  </a:lnTo>
                  <a:lnTo>
                    <a:pt x="76" y="306"/>
                  </a:lnTo>
                  <a:lnTo>
                    <a:pt x="62" y="300"/>
                  </a:lnTo>
                  <a:lnTo>
                    <a:pt x="51" y="291"/>
                  </a:lnTo>
                  <a:lnTo>
                    <a:pt x="41" y="280"/>
                  </a:lnTo>
                  <a:lnTo>
                    <a:pt x="35" y="269"/>
                  </a:lnTo>
                  <a:lnTo>
                    <a:pt x="31" y="255"/>
                  </a:lnTo>
                  <a:lnTo>
                    <a:pt x="31" y="239"/>
                  </a:lnTo>
                  <a:lnTo>
                    <a:pt x="33" y="218"/>
                  </a:lnTo>
                  <a:lnTo>
                    <a:pt x="38" y="197"/>
                  </a:lnTo>
                  <a:lnTo>
                    <a:pt x="42" y="182"/>
                  </a:lnTo>
                  <a:lnTo>
                    <a:pt x="51" y="165"/>
                  </a:lnTo>
                  <a:lnTo>
                    <a:pt x="60" y="150"/>
                  </a:lnTo>
                  <a:lnTo>
                    <a:pt x="68" y="136"/>
                  </a:lnTo>
                  <a:lnTo>
                    <a:pt x="79" y="124"/>
                  </a:lnTo>
                  <a:lnTo>
                    <a:pt x="89" y="111"/>
                  </a:lnTo>
                  <a:lnTo>
                    <a:pt x="101" y="100"/>
                  </a:lnTo>
                  <a:lnTo>
                    <a:pt x="114" y="88"/>
                  </a:lnTo>
                  <a:lnTo>
                    <a:pt x="129" y="76"/>
                  </a:lnTo>
                  <a:lnTo>
                    <a:pt x="144" y="64"/>
                  </a:lnTo>
                  <a:lnTo>
                    <a:pt x="162" y="53"/>
                  </a:lnTo>
                  <a:lnTo>
                    <a:pt x="181" y="41"/>
                  </a:lnTo>
                  <a:lnTo>
                    <a:pt x="201" y="31"/>
                  </a:lnTo>
                  <a:lnTo>
                    <a:pt x="219" y="22"/>
                  </a:lnTo>
                  <a:lnTo>
                    <a:pt x="237" y="14"/>
                  </a:lnTo>
                  <a:lnTo>
                    <a:pt x="253" y="7"/>
                  </a:lnTo>
                  <a:lnTo>
                    <a:pt x="268" y="1"/>
                  </a:lnTo>
                  <a:lnTo>
                    <a:pt x="255" y="0"/>
                  </a:lnTo>
                  <a:lnTo>
                    <a:pt x="238" y="1"/>
                  </a:lnTo>
                  <a:lnTo>
                    <a:pt x="221" y="5"/>
                  </a:lnTo>
                  <a:lnTo>
                    <a:pt x="201" y="11"/>
                  </a:lnTo>
                  <a:lnTo>
                    <a:pt x="181" y="19"/>
                  </a:lnTo>
                  <a:lnTo>
                    <a:pt x="161" y="28"/>
                  </a:lnTo>
                  <a:lnTo>
                    <a:pt x="142" y="39"/>
                  </a:lnTo>
                  <a:lnTo>
                    <a:pt x="126" y="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10" name="Freeform 1015"/>
            <p:cNvSpPr>
              <a:spLocks/>
            </p:cNvSpPr>
            <p:nvPr/>
          </p:nvSpPr>
          <p:spPr bwMode="auto">
            <a:xfrm>
              <a:off x="3475" y="2167"/>
              <a:ext cx="47" cy="42"/>
            </a:xfrm>
            <a:custGeom>
              <a:avLst/>
              <a:gdLst>
                <a:gd name="T0" fmla="*/ 0 w 282"/>
                <a:gd name="T1" fmla="*/ 0 h 253"/>
                <a:gd name="T2" fmla="*/ 0 w 282"/>
                <a:gd name="T3" fmla="*/ 0 h 253"/>
                <a:gd name="T4" fmla="*/ 0 w 282"/>
                <a:gd name="T5" fmla="*/ 0 h 253"/>
                <a:gd name="T6" fmla="*/ 0 w 282"/>
                <a:gd name="T7" fmla="*/ 0 h 253"/>
                <a:gd name="T8" fmla="*/ 0 w 282"/>
                <a:gd name="T9" fmla="*/ 0 h 253"/>
                <a:gd name="T10" fmla="*/ 0 w 282"/>
                <a:gd name="T11" fmla="*/ 0 h 253"/>
                <a:gd name="T12" fmla="*/ 0 w 282"/>
                <a:gd name="T13" fmla="*/ 0 h 253"/>
                <a:gd name="T14" fmla="*/ 0 w 282"/>
                <a:gd name="T15" fmla="*/ 0 h 253"/>
                <a:gd name="T16" fmla="*/ 0 w 282"/>
                <a:gd name="T17" fmla="*/ 0 h 253"/>
                <a:gd name="T18" fmla="*/ 0 w 282"/>
                <a:gd name="T19" fmla="*/ 0 h 253"/>
                <a:gd name="T20" fmla="*/ 0 w 282"/>
                <a:gd name="T21" fmla="*/ 0 h 253"/>
                <a:gd name="T22" fmla="*/ 0 w 282"/>
                <a:gd name="T23" fmla="*/ 0 h 253"/>
                <a:gd name="T24" fmla="*/ 0 w 282"/>
                <a:gd name="T25" fmla="*/ 0 h 253"/>
                <a:gd name="T26" fmla="*/ 0 w 282"/>
                <a:gd name="T27" fmla="*/ 0 h 253"/>
                <a:gd name="T28" fmla="*/ 0 w 282"/>
                <a:gd name="T29" fmla="*/ 0 h 253"/>
                <a:gd name="T30" fmla="*/ 0 w 282"/>
                <a:gd name="T31" fmla="*/ 0 h 253"/>
                <a:gd name="T32" fmla="*/ 0 w 282"/>
                <a:gd name="T33" fmla="*/ 0 h 253"/>
                <a:gd name="T34" fmla="*/ 0 w 282"/>
                <a:gd name="T35" fmla="*/ 0 h 253"/>
                <a:gd name="T36" fmla="*/ 0 w 282"/>
                <a:gd name="T37" fmla="*/ 0 h 253"/>
                <a:gd name="T38" fmla="*/ 0 w 282"/>
                <a:gd name="T39" fmla="*/ 0 h 253"/>
                <a:gd name="T40" fmla="*/ 0 w 282"/>
                <a:gd name="T41" fmla="*/ 0 h 253"/>
                <a:gd name="T42" fmla="*/ 0 w 282"/>
                <a:gd name="T43" fmla="*/ 0 h 253"/>
                <a:gd name="T44" fmla="*/ 0 w 282"/>
                <a:gd name="T45" fmla="*/ 0 h 253"/>
                <a:gd name="T46" fmla="*/ 0 w 282"/>
                <a:gd name="T47" fmla="*/ 0 h 253"/>
                <a:gd name="T48" fmla="*/ 0 w 282"/>
                <a:gd name="T49" fmla="*/ 0 h 253"/>
                <a:gd name="T50" fmla="*/ 0 w 282"/>
                <a:gd name="T51" fmla="*/ 0 h 253"/>
                <a:gd name="T52" fmla="*/ 0 w 282"/>
                <a:gd name="T53" fmla="*/ 0 h 253"/>
                <a:gd name="T54" fmla="*/ 0 w 282"/>
                <a:gd name="T55" fmla="*/ 0 h 253"/>
                <a:gd name="T56" fmla="*/ 0 w 282"/>
                <a:gd name="T57" fmla="*/ 0 h 253"/>
                <a:gd name="T58" fmla="*/ 0 w 282"/>
                <a:gd name="T59" fmla="*/ 0 h 253"/>
                <a:gd name="T60" fmla="*/ 0 w 282"/>
                <a:gd name="T61" fmla="*/ 0 h 253"/>
                <a:gd name="T62" fmla="*/ 0 w 282"/>
                <a:gd name="T63" fmla="*/ 0 h 253"/>
                <a:gd name="T64" fmla="*/ 0 w 282"/>
                <a:gd name="T65" fmla="*/ 0 h 253"/>
                <a:gd name="T66" fmla="*/ 0 w 282"/>
                <a:gd name="T67" fmla="*/ 0 h 253"/>
                <a:gd name="T68" fmla="*/ 0 w 282"/>
                <a:gd name="T69" fmla="*/ 0 h 253"/>
                <a:gd name="T70" fmla="*/ 0 w 282"/>
                <a:gd name="T71" fmla="*/ 0 h 253"/>
                <a:gd name="T72" fmla="*/ 0 w 282"/>
                <a:gd name="T73" fmla="*/ 0 h 253"/>
                <a:gd name="T74" fmla="*/ 0 w 282"/>
                <a:gd name="T75" fmla="*/ 0 h 253"/>
                <a:gd name="T76" fmla="*/ 0 w 282"/>
                <a:gd name="T77" fmla="*/ 0 h 253"/>
                <a:gd name="T78" fmla="*/ 0 w 282"/>
                <a:gd name="T79" fmla="*/ 0 h 253"/>
                <a:gd name="T80" fmla="*/ 0 w 282"/>
                <a:gd name="T81" fmla="*/ 0 h 253"/>
                <a:gd name="T82" fmla="*/ 0 w 282"/>
                <a:gd name="T83" fmla="*/ 0 h 253"/>
                <a:gd name="T84" fmla="*/ 0 w 282"/>
                <a:gd name="T85" fmla="*/ 0 h 253"/>
                <a:gd name="T86" fmla="*/ 0 w 282"/>
                <a:gd name="T87" fmla="*/ 0 h 253"/>
                <a:gd name="T88" fmla="*/ 0 w 282"/>
                <a:gd name="T89" fmla="*/ 0 h 253"/>
                <a:gd name="T90" fmla="*/ 0 w 282"/>
                <a:gd name="T91" fmla="*/ 0 h 253"/>
                <a:gd name="T92" fmla="*/ 0 w 282"/>
                <a:gd name="T93" fmla="*/ 0 h 253"/>
                <a:gd name="T94" fmla="*/ 0 w 282"/>
                <a:gd name="T95" fmla="*/ 0 h 253"/>
                <a:gd name="T96" fmla="*/ 0 w 282"/>
                <a:gd name="T97" fmla="*/ 0 h 253"/>
                <a:gd name="T98" fmla="*/ 0 w 282"/>
                <a:gd name="T99" fmla="*/ 0 h 253"/>
                <a:gd name="T100" fmla="*/ 0 w 282"/>
                <a:gd name="T101" fmla="*/ 0 h 253"/>
                <a:gd name="T102" fmla="*/ 0 w 282"/>
                <a:gd name="T103" fmla="*/ 0 h 253"/>
                <a:gd name="T104" fmla="*/ 0 w 282"/>
                <a:gd name="T105" fmla="*/ 0 h 253"/>
                <a:gd name="T106" fmla="*/ 0 w 282"/>
                <a:gd name="T107" fmla="*/ 0 h 253"/>
                <a:gd name="T108" fmla="*/ 0 w 282"/>
                <a:gd name="T109" fmla="*/ 0 h 253"/>
                <a:gd name="T110" fmla="*/ 0 w 282"/>
                <a:gd name="T111" fmla="*/ 0 h 253"/>
                <a:gd name="T112" fmla="*/ 0 w 282"/>
                <a:gd name="T113" fmla="*/ 0 h 253"/>
                <a:gd name="T114" fmla="*/ 0 w 282"/>
                <a:gd name="T115" fmla="*/ 0 h 253"/>
                <a:gd name="T116" fmla="*/ 0 w 282"/>
                <a:gd name="T117" fmla="*/ 0 h 253"/>
                <a:gd name="T118" fmla="*/ 0 w 282"/>
                <a:gd name="T119" fmla="*/ 0 h 253"/>
                <a:gd name="T120" fmla="*/ 0 w 282"/>
                <a:gd name="T121" fmla="*/ 0 h 25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2"/>
                <a:gd name="T184" fmla="*/ 0 h 253"/>
                <a:gd name="T185" fmla="*/ 282 w 282"/>
                <a:gd name="T186" fmla="*/ 253 h 253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2" h="253">
                  <a:moveTo>
                    <a:pt x="235" y="78"/>
                  </a:moveTo>
                  <a:lnTo>
                    <a:pt x="248" y="92"/>
                  </a:lnTo>
                  <a:lnTo>
                    <a:pt x="255" y="108"/>
                  </a:lnTo>
                  <a:lnTo>
                    <a:pt x="259" y="125"/>
                  </a:lnTo>
                  <a:lnTo>
                    <a:pt x="259" y="144"/>
                  </a:lnTo>
                  <a:lnTo>
                    <a:pt x="257" y="159"/>
                  </a:lnTo>
                  <a:lnTo>
                    <a:pt x="252" y="171"/>
                  </a:lnTo>
                  <a:lnTo>
                    <a:pt x="244" y="184"/>
                  </a:lnTo>
                  <a:lnTo>
                    <a:pt x="236" y="194"/>
                  </a:lnTo>
                  <a:lnTo>
                    <a:pt x="225" y="206"/>
                  </a:lnTo>
                  <a:lnTo>
                    <a:pt x="215" y="215"/>
                  </a:lnTo>
                  <a:lnTo>
                    <a:pt x="204" y="225"/>
                  </a:lnTo>
                  <a:lnTo>
                    <a:pt x="194" y="236"/>
                  </a:lnTo>
                  <a:lnTo>
                    <a:pt x="191" y="239"/>
                  </a:lnTo>
                  <a:lnTo>
                    <a:pt x="190" y="242"/>
                  </a:lnTo>
                  <a:lnTo>
                    <a:pt x="191" y="246"/>
                  </a:lnTo>
                  <a:lnTo>
                    <a:pt x="194" y="249"/>
                  </a:lnTo>
                  <a:lnTo>
                    <a:pt x="197" y="252"/>
                  </a:lnTo>
                  <a:lnTo>
                    <a:pt x="201" y="253"/>
                  </a:lnTo>
                  <a:lnTo>
                    <a:pt x="205" y="252"/>
                  </a:lnTo>
                  <a:lnTo>
                    <a:pt x="209" y="249"/>
                  </a:lnTo>
                  <a:lnTo>
                    <a:pt x="232" y="234"/>
                  </a:lnTo>
                  <a:lnTo>
                    <a:pt x="251" y="215"/>
                  </a:lnTo>
                  <a:lnTo>
                    <a:pt x="267" y="192"/>
                  </a:lnTo>
                  <a:lnTo>
                    <a:pt x="278" y="168"/>
                  </a:lnTo>
                  <a:lnTo>
                    <a:pt x="282" y="141"/>
                  </a:lnTo>
                  <a:lnTo>
                    <a:pt x="279" y="116"/>
                  </a:lnTo>
                  <a:lnTo>
                    <a:pt x="270" y="92"/>
                  </a:lnTo>
                  <a:lnTo>
                    <a:pt x="251" y="70"/>
                  </a:lnTo>
                  <a:lnTo>
                    <a:pt x="237" y="59"/>
                  </a:lnTo>
                  <a:lnTo>
                    <a:pt x="221" y="48"/>
                  </a:lnTo>
                  <a:lnTo>
                    <a:pt x="202" y="39"/>
                  </a:lnTo>
                  <a:lnTo>
                    <a:pt x="183" y="31"/>
                  </a:lnTo>
                  <a:lnTo>
                    <a:pt x="163" y="24"/>
                  </a:lnTo>
                  <a:lnTo>
                    <a:pt x="142" y="18"/>
                  </a:lnTo>
                  <a:lnTo>
                    <a:pt x="122" y="13"/>
                  </a:lnTo>
                  <a:lnTo>
                    <a:pt x="101" y="8"/>
                  </a:lnTo>
                  <a:lnTo>
                    <a:pt x="82" y="5"/>
                  </a:lnTo>
                  <a:lnTo>
                    <a:pt x="63" y="2"/>
                  </a:lnTo>
                  <a:lnTo>
                    <a:pt x="47" y="0"/>
                  </a:lnTo>
                  <a:lnTo>
                    <a:pt x="32" y="0"/>
                  </a:lnTo>
                  <a:lnTo>
                    <a:pt x="19" y="0"/>
                  </a:lnTo>
                  <a:lnTo>
                    <a:pt x="10" y="1"/>
                  </a:lnTo>
                  <a:lnTo>
                    <a:pt x="4" y="4"/>
                  </a:lnTo>
                  <a:lnTo>
                    <a:pt x="0" y="6"/>
                  </a:lnTo>
                  <a:lnTo>
                    <a:pt x="12" y="8"/>
                  </a:lnTo>
                  <a:lnTo>
                    <a:pt x="25" y="9"/>
                  </a:lnTo>
                  <a:lnTo>
                    <a:pt x="38" y="12"/>
                  </a:lnTo>
                  <a:lnTo>
                    <a:pt x="52" y="14"/>
                  </a:lnTo>
                  <a:lnTo>
                    <a:pt x="67" y="16"/>
                  </a:lnTo>
                  <a:lnTo>
                    <a:pt x="82" y="18"/>
                  </a:lnTo>
                  <a:lnTo>
                    <a:pt x="97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5"/>
                  </a:lnTo>
                  <a:lnTo>
                    <a:pt x="162" y="40"/>
                  </a:lnTo>
                  <a:lnTo>
                    <a:pt x="177" y="46"/>
                  </a:lnTo>
                  <a:lnTo>
                    <a:pt x="192" y="53"/>
                  </a:lnTo>
                  <a:lnTo>
                    <a:pt x="208" y="60"/>
                  </a:lnTo>
                  <a:lnTo>
                    <a:pt x="222" y="69"/>
                  </a:lnTo>
                  <a:lnTo>
                    <a:pt x="235" y="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11" name="Freeform 1016"/>
            <p:cNvSpPr>
              <a:spLocks/>
            </p:cNvSpPr>
            <p:nvPr/>
          </p:nvSpPr>
          <p:spPr bwMode="auto">
            <a:xfrm>
              <a:off x="3381" y="2190"/>
              <a:ext cx="19" cy="39"/>
            </a:xfrm>
            <a:custGeom>
              <a:avLst/>
              <a:gdLst>
                <a:gd name="T0" fmla="*/ 0 w 115"/>
                <a:gd name="T1" fmla="*/ 0 h 236"/>
                <a:gd name="T2" fmla="*/ 0 w 115"/>
                <a:gd name="T3" fmla="*/ 0 h 236"/>
                <a:gd name="T4" fmla="*/ 0 w 115"/>
                <a:gd name="T5" fmla="*/ 0 h 236"/>
                <a:gd name="T6" fmla="*/ 0 w 115"/>
                <a:gd name="T7" fmla="*/ 0 h 236"/>
                <a:gd name="T8" fmla="*/ 0 w 115"/>
                <a:gd name="T9" fmla="*/ 0 h 236"/>
                <a:gd name="T10" fmla="*/ 0 w 115"/>
                <a:gd name="T11" fmla="*/ 0 h 236"/>
                <a:gd name="T12" fmla="*/ 0 w 115"/>
                <a:gd name="T13" fmla="*/ 0 h 236"/>
                <a:gd name="T14" fmla="*/ 0 w 115"/>
                <a:gd name="T15" fmla="*/ 0 h 236"/>
                <a:gd name="T16" fmla="*/ 0 w 115"/>
                <a:gd name="T17" fmla="*/ 0 h 236"/>
                <a:gd name="T18" fmla="*/ 0 w 115"/>
                <a:gd name="T19" fmla="*/ 0 h 236"/>
                <a:gd name="T20" fmla="*/ 0 w 115"/>
                <a:gd name="T21" fmla="*/ 0 h 236"/>
                <a:gd name="T22" fmla="*/ 0 w 115"/>
                <a:gd name="T23" fmla="*/ 0 h 236"/>
                <a:gd name="T24" fmla="*/ 0 w 115"/>
                <a:gd name="T25" fmla="*/ 0 h 236"/>
                <a:gd name="T26" fmla="*/ 0 w 115"/>
                <a:gd name="T27" fmla="*/ 0 h 236"/>
                <a:gd name="T28" fmla="*/ 0 w 115"/>
                <a:gd name="T29" fmla="*/ 0 h 236"/>
                <a:gd name="T30" fmla="*/ 0 w 115"/>
                <a:gd name="T31" fmla="*/ 0 h 236"/>
                <a:gd name="T32" fmla="*/ 0 w 115"/>
                <a:gd name="T33" fmla="*/ 0 h 236"/>
                <a:gd name="T34" fmla="*/ 0 w 115"/>
                <a:gd name="T35" fmla="*/ 0 h 236"/>
                <a:gd name="T36" fmla="*/ 0 w 115"/>
                <a:gd name="T37" fmla="*/ 0 h 236"/>
                <a:gd name="T38" fmla="*/ 0 w 115"/>
                <a:gd name="T39" fmla="*/ 0 h 236"/>
                <a:gd name="T40" fmla="*/ 0 w 115"/>
                <a:gd name="T41" fmla="*/ 0 h 236"/>
                <a:gd name="T42" fmla="*/ 0 w 115"/>
                <a:gd name="T43" fmla="*/ 0 h 236"/>
                <a:gd name="T44" fmla="*/ 0 w 115"/>
                <a:gd name="T45" fmla="*/ 0 h 236"/>
                <a:gd name="T46" fmla="*/ 0 w 115"/>
                <a:gd name="T47" fmla="*/ 0 h 236"/>
                <a:gd name="T48" fmla="*/ 0 w 115"/>
                <a:gd name="T49" fmla="*/ 0 h 236"/>
                <a:gd name="T50" fmla="*/ 0 w 115"/>
                <a:gd name="T51" fmla="*/ 0 h 236"/>
                <a:gd name="T52" fmla="*/ 0 w 115"/>
                <a:gd name="T53" fmla="*/ 0 h 236"/>
                <a:gd name="T54" fmla="*/ 0 w 115"/>
                <a:gd name="T55" fmla="*/ 0 h 236"/>
                <a:gd name="T56" fmla="*/ 0 w 115"/>
                <a:gd name="T57" fmla="*/ 0 h 236"/>
                <a:gd name="T58" fmla="*/ 0 w 115"/>
                <a:gd name="T59" fmla="*/ 0 h 236"/>
                <a:gd name="T60" fmla="*/ 0 w 115"/>
                <a:gd name="T61" fmla="*/ 0 h 236"/>
                <a:gd name="T62" fmla="*/ 0 w 115"/>
                <a:gd name="T63" fmla="*/ 0 h 236"/>
                <a:gd name="T64" fmla="*/ 0 w 115"/>
                <a:gd name="T65" fmla="*/ 0 h 236"/>
                <a:gd name="T66" fmla="*/ 0 w 115"/>
                <a:gd name="T67" fmla="*/ 0 h 236"/>
                <a:gd name="T68" fmla="*/ 0 w 115"/>
                <a:gd name="T69" fmla="*/ 0 h 236"/>
                <a:gd name="T70" fmla="*/ 0 w 115"/>
                <a:gd name="T71" fmla="*/ 0 h 236"/>
                <a:gd name="T72" fmla="*/ 0 w 115"/>
                <a:gd name="T73" fmla="*/ 0 h 236"/>
                <a:gd name="T74" fmla="*/ 0 w 115"/>
                <a:gd name="T75" fmla="*/ 0 h 236"/>
                <a:gd name="T76" fmla="*/ 0 w 115"/>
                <a:gd name="T77" fmla="*/ 0 h 236"/>
                <a:gd name="T78" fmla="*/ 0 w 115"/>
                <a:gd name="T79" fmla="*/ 0 h 236"/>
                <a:gd name="T80" fmla="*/ 0 w 115"/>
                <a:gd name="T81" fmla="*/ 0 h 2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"/>
                <a:gd name="T124" fmla="*/ 0 h 236"/>
                <a:gd name="T125" fmla="*/ 115 w 115"/>
                <a:gd name="T126" fmla="*/ 236 h 2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" h="236">
                  <a:moveTo>
                    <a:pt x="0" y="128"/>
                  </a:moveTo>
                  <a:lnTo>
                    <a:pt x="0" y="148"/>
                  </a:lnTo>
                  <a:lnTo>
                    <a:pt x="5" y="166"/>
                  </a:lnTo>
                  <a:lnTo>
                    <a:pt x="13" y="184"/>
                  </a:lnTo>
                  <a:lnTo>
                    <a:pt x="24" y="198"/>
                  </a:lnTo>
                  <a:lnTo>
                    <a:pt x="39" y="211"/>
                  </a:lnTo>
                  <a:lnTo>
                    <a:pt x="55" y="223"/>
                  </a:lnTo>
                  <a:lnTo>
                    <a:pt x="74" y="231"/>
                  </a:lnTo>
                  <a:lnTo>
                    <a:pt x="92" y="235"/>
                  </a:lnTo>
                  <a:lnTo>
                    <a:pt x="98" y="236"/>
                  </a:lnTo>
                  <a:lnTo>
                    <a:pt x="104" y="234"/>
                  </a:lnTo>
                  <a:lnTo>
                    <a:pt x="109" y="231"/>
                  </a:lnTo>
                  <a:lnTo>
                    <a:pt x="111" y="226"/>
                  </a:lnTo>
                  <a:lnTo>
                    <a:pt x="111" y="220"/>
                  </a:lnTo>
                  <a:lnTo>
                    <a:pt x="110" y="215"/>
                  </a:lnTo>
                  <a:lnTo>
                    <a:pt x="107" y="210"/>
                  </a:lnTo>
                  <a:lnTo>
                    <a:pt x="101" y="208"/>
                  </a:lnTo>
                  <a:lnTo>
                    <a:pt x="82" y="201"/>
                  </a:lnTo>
                  <a:lnTo>
                    <a:pt x="64" y="192"/>
                  </a:lnTo>
                  <a:lnTo>
                    <a:pt x="50" y="179"/>
                  </a:lnTo>
                  <a:lnTo>
                    <a:pt x="40" y="165"/>
                  </a:lnTo>
                  <a:lnTo>
                    <a:pt x="33" y="148"/>
                  </a:lnTo>
                  <a:lnTo>
                    <a:pt x="29" y="130"/>
                  </a:lnTo>
                  <a:lnTo>
                    <a:pt x="29" y="110"/>
                  </a:lnTo>
                  <a:lnTo>
                    <a:pt x="35" y="89"/>
                  </a:lnTo>
                  <a:lnTo>
                    <a:pt x="43" y="74"/>
                  </a:lnTo>
                  <a:lnTo>
                    <a:pt x="56" y="60"/>
                  </a:lnTo>
                  <a:lnTo>
                    <a:pt x="70" y="46"/>
                  </a:lnTo>
                  <a:lnTo>
                    <a:pt x="85" y="33"/>
                  </a:lnTo>
                  <a:lnTo>
                    <a:pt x="98" y="23"/>
                  </a:lnTo>
                  <a:lnTo>
                    <a:pt x="109" y="12"/>
                  </a:lnTo>
                  <a:lnTo>
                    <a:pt x="115" y="6"/>
                  </a:lnTo>
                  <a:lnTo>
                    <a:pt x="115" y="0"/>
                  </a:lnTo>
                  <a:lnTo>
                    <a:pt x="102" y="4"/>
                  </a:lnTo>
                  <a:lnTo>
                    <a:pt x="85" y="12"/>
                  </a:lnTo>
                  <a:lnTo>
                    <a:pt x="68" y="26"/>
                  </a:lnTo>
                  <a:lnTo>
                    <a:pt x="49" y="42"/>
                  </a:lnTo>
                  <a:lnTo>
                    <a:pt x="32" y="61"/>
                  </a:lnTo>
                  <a:lnTo>
                    <a:pt x="17" y="82"/>
                  </a:lnTo>
                  <a:lnTo>
                    <a:pt x="6" y="105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12" name="Freeform 1017"/>
            <p:cNvSpPr>
              <a:spLocks/>
            </p:cNvSpPr>
            <p:nvPr/>
          </p:nvSpPr>
          <p:spPr bwMode="auto">
            <a:xfrm>
              <a:off x="3514" y="2164"/>
              <a:ext cx="41" cy="52"/>
            </a:xfrm>
            <a:custGeom>
              <a:avLst/>
              <a:gdLst>
                <a:gd name="T0" fmla="*/ 0 w 245"/>
                <a:gd name="T1" fmla="*/ 0 h 310"/>
                <a:gd name="T2" fmla="*/ 0 w 245"/>
                <a:gd name="T3" fmla="*/ 0 h 310"/>
                <a:gd name="T4" fmla="*/ 0 w 245"/>
                <a:gd name="T5" fmla="*/ 0 h 310"/>
                <a:gd name="T6" fmla="*/ 0 w 245"/>
                <a:gd name="T7" fmla="*/ 0 h 310"/>
                <a:gd name="T8" fmla="*/ 0 w 245"/>
                <a:gd name="T9" fmla="*/ 0 h 310"/>
                <a:gd name="T10" fmla="*/ 0 w 245"/>
                <a:gd name="T11" fmla="*/ 0 h 310"/>
                <a:gd name="T12" fmla="*/ 0 w 245"/>
                <a:gd name="T13" fmla="*/ 0 h 310"/>
                <a:gd name="T14" fmla="*/ 0 w 245"/>
                <a:gd name="T15" fmla="*/ 0 h 310"/>
                <a:gd name="T16" fmla="*/ 0 w 245"/>
                <a:gd name="T17" fmla="*/ 0 h 310"/>
                <a:gd name="T18" fmla="*/ 0 w 245"/>
                <a:gd name="T19" fmla="*/ 0 h 310"/>
                <a:gd name="T20" fmla="*/ 0 w 245"/>
                <a:gd name="T21" fmla="*/ 0 h 310"/>
                <a:gd name="T22" fmla="*/ 0 w 245"/>
                <a:gd name="T23" fmla="*/ 0 h 310"/>
                <a:gd name="T24" fmla="*/ 0 w 245"/>
                <a:gd name="T25" fmla="*/ 0 h 310"/>
                <a:gd name="T26" fmla="*/ 0 w 245"/>
                <a:gd name="T27" fmla="*/ 0 h 310"/>
                <a:gd name="T28" fmla="*/ 0 w 245"/>
                <a:gd name="T29" fmla="*/ 0 h 310"/>
                <a:gd name="T30" fmla="*/ 0 w 245"/>
                <a:gd name="T31" fmla="*/ 0 h 310"/>
                <a:gd name="T32" fmla="*/ 0 w 245"/>
                <a:gd name="T33" fmla="*/ 0 h 310"/>
                <a:gd name="T34" fmla="*/ 0 w 245"/>
                <a:gd name="T35" fmla="*/ 0 h 310"/>
                <a:gd name="T36" fmla="*/ 0 w 245"/>
                <a:gd name="T37" fmla="*/ 0 h 310"/>
                <a:gd name="T38" fmla="*/ 0 w 245"/>
                <a:gd name="T39" fmla="*/ 0 h 310"/>
                <a:gd name="T40" fmla="*/ 0 w 245"/>
                <a:gd name="T41" fmla="*/ 0 h 310"/>
                <a:gd name="T42" fmla="*/ 0 w 245"/>
                <a:gd name="T43" fmla="*/ 0 h 310"/>
                <a:gd name="T44" fmla="*/ 0 w 245"/>
                <a:gd name="T45" fmla="*/ 0 h 310"/>
                <a:gd name="T46" fmla="*/ 0 w 245"/>
                <a:gd name="T47" fmla="*/ 0 h 310"/>
                <a:gd name="T48" fmla="*/ 0 w 245"/>
                <a:gd name="T49" fmla="*/ 0 h 310"/>
                <a:gd name="T50" fmla="*/ 0 w 245"/>
                <a:gd name="T51" fmla="*/ 0 h 310"/>
                <a:gd name="T52" fmla="*/ 0 w 245"/>
                <a:gd name="T53" fmla="*/ 0 h 310"/>
                <a:gd name="T54" fmla="*/ 0 w 245"/>
                <a:gd name="T55" fmla="*/ 0 h 310"/>
                <a:gd name="T56" fmla="*/ 0 w 245"/>
                <a:gd name="T57" fmla="*/ 0 h 310"/>
                <a:gd name="T58" fmla="*/ 0 w 245"/>
                <a:gd name="T59" fmla="*/ 0 h 310"/>
                <a:gd name="T60" fmla="*/ 0 w 245"/>
                <a:gd name="T61" fmla="*/ 0 h 310"/>
                <a:gd name="T62" fmla="*/ 0 w 245"/>
                <a:gd name="T63" fmla="*/ 0 h 310"/>
                <a:gd name="T64" fmla="*/ 0 w 245"/>
                <a:gd name="T65" fmla="*/ 0 h 310"/>
                <a:gd name="T66" fmla="*/ 0 w 245"/>
                <a:gd name="T67" fmla="*/ 0 h 310"/>
                <a:gd name="T68" fmla="*/ 0 w 245"/>
                <a:gd name="T69" fmla="*/ 0 h 310"/>
                <a:gd name="T70" fmla="*/ 0 w 245"/>
                <a:gd name="T71" fmla="*/ 0 h 310"/>
                <a:gd name="T72" fmla="*/ 0 w 245"/>
                <a:gd name="T73" fmla="*/ 0 h 310"/>
                <a:gd name="T74" fmla="*/ 0 w 245"/>
                <a:gd name="T75" fmla="*/ 0 h 3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5"/>
                <a:gd name="T115" fmla="*/ 0 h 310"/>
                <a:gd name="T116" fmla="*/ 245 w 245"/>
                <a:gd name="T117" fmla="*/ 310 h 3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5" h="310">
                  <a:moveTo>
                    <a:pt x="200" y="116"/>
                  </a:moveTo>
                  <a:lnTo>
                    <a:pt x="208" y="124"/>
                  </a:lnTo>
                  <a:lnTo>
                    <a:pt x="214" y="133"/>
                  </a:lnTo>
                  <a:lnTo>
                    <a:pt x="220" y="144"/>
                  </a:lnTo>
                  <a:lnTo>
                    <a:pt x="223" y="154"/>
                  </a:lnTo>
                  <a:lnTo>
                    <a:pt x="226" y="164"/>
                  </a:lnTo>
                  <a:lnTo>
                    <a:pt x="224" y="176"/>
                  </a:lnTo>
                  <a:lnTo>
                    <a:pt x="222" y="187"/>
                  </a:lnTo>
                  <a:lnTo>
                    <a:pt x="216" y="198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9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2" y="264"/>
                  </a:lnTo>
                  <a:lnTo>
                    <a:pt x="132" y="275"/>
                  </a:lnTo>
                  <a:lnTo>
                    <a:pt x="128" y="278"/>
                  </a:lnTo>
                  <a:lnTo>
                    <a:pt x="126" y="283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2" y="306"/>
                  </a:lnTo>
                  <a:lnTo>
                    <a:pt x="126" y="309"/>
                  </a:lnTo>
                  <a:lnTo>
                    <a:pt x="131" y="310"/>
                  </a:lnTo>
                  <a:lnTo>
                    <a:pt x="135" y="310"/>
                  </a:lnTo>
                  <a:lnTo>
                    <a:pt x="139" y="309"/>
                  </a:lnTo>
                  <a:lnTo>
                    <a:pt x="142" y="306"/>
                  </a:lnTo>
                  <a:lnTo>
                    <a:pt x="154" y="292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20" y="233"/>
                  </a:lnTo>
                  <a:lnTo>
                    <a:pt x="230" y="219"/>
                  </a:lnTo>
                  <a:lnTo>
                    <a:pt x="238" y="204"/>
                  </a:lnTo>
                  <a:lnTo>
                    <a:pt x="244" y="186"/>
                  </a:lnTo>
                  <a:lnTo>
                    <a:pt x="245" y="169"/>
                  </a:lnTo>
                  <a:lnTo>
                    <a:pt x="243" y="152"/>
                  </a:lnTo>
                  <a:lnTo>
                    <a:pt x="237" y="134"/>
                  </a:lnTo>
                  <a:lnTo>
                    <a:pt x="228" y="119"/>
                  </a:lnTo>
                  <a:lnTo>
                    <a:pt x="217" y="105"/>
                  </a:lnTo>
                  <a:lnTo>
                    <a:pt x="203" y="93"/>
                  </a:lnTo>
                  <a:lnTo>
                    <a:pt x="188" y="83"/>
                  </a:lnTo>
                  <a:lnTo>
                    <a:pt x="176" y="76"/>
                  </a:lnTo>
                  <a:lnTo>
                    <a:pt x="163" y="69"/>
                  </a:lnTo>
                  <a:lnTo>
                    <a:pt x="151" y="61"/>
                  </a:lnTo>
                  <a:lnTo>
                    <a:pt x="136" y="54"/>
                  </a:lnTo>
                  <a:lnTo>
                    <a:pt x="122" y="46"/>
                  </a:lnTo>
                  <a:lnTo>
                    <a:pt x="107" y="39"/>
                  </a:lnTo>
                  <a:lnTo>
                    <a:pt x="93" y="31"/>
                  </a:lnTo>
                  <a:lnTo>
                    <a:pt x="79" y="24"/>
                  </a:lnTo>
                  <a:lnTo>
                    <a:pt x="66" y="18"/>
                  </a:lnTo>
                  <a:lnTo>
                    <a:pt x="53" y="13"/>
                  </a:lnTo>
                  <a:lnTo>
                    <a:pt x="40" y="8"/>
                  </a:lnTo>
                  <a:lnTo>
                    <a:pt x="30" y="5"/>
                  </a:lnTo>
                  <a:lnTo>
                    <a:pt x="20" y="1"/>
                  </a:lnTo>
                  <a:lnTo>
                    <a:pt x="12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11" y="8"/>
                  </a:lnTo>
                  <a:lnTo>
                    <a:pt x="23" y="14"/>
                  </a:lnTo>
                  <a:lnTo>
                    <a:pt x="36" y="20"/>
                  </a:lnTo>
                  <a:lnTo>
                    <a:pt x="47" y="25"/>
                  </a:lnTo>
                  <a:lnTo>
                    <a:pt x="60" y="31"/>
                  </a:lnTo>
                  <a:lnTo>
                    <a:pt x="73" y="37"/>
                  </a:lnTo>
                  <a:lnTo>
                    <a:pt x="86" y="44"/>
                  </a:lnTo>
                  <a:lnTo>
                    <a:pt x="99" y="51"/>
                  </a:lnTo>
                  <a:lnTo>
                    <a:pt x="113" y="57"/>
                  </a:lnTo>
                  <a:lnTo>
                    <a:pt x="126" y="64"/>
                  </a:lnTo>
                  <a:lnTo>
                    <a:pt x="139" y="71"/>
                  </a:lnTo>
                  <a:lnTo>
                    <a:pt x="152" y="79"/>
                  </a:lnTo>
                  <a:lnTo>
                    <a:pt x="165" y="88"/>
                  </a:lnTo>
                  <a:lnTo>
                    <a:pt x="176" y="96"/>
                  </a:lnTo>
                  <a:lnTo>
                    <a:pt x="188" y="106"/>
                  </a:lnTo>
                  <a:lnTo>
                    <a:pt x="200" y="1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02713" name="Group 1374"/>
            <p:cNvGrpSpPr>
              <a:grpSpLocks/>
            </p:cNvGrpSpPr>
            <p:nvPr/>
          </p:nvGrpSpPr>
          <p:grpSpPr bwMode="auto">
            <a:xfrm>
              <a:off x="3429" y="2236"/>
              <a:ext cx="135" cy="180"/>
              <a:chOff x="3774" y="2423"/>
              <a:chExt cx="189" cy="286"/>
            </a:xfrm>
          </p:grpSpPr>
          <p:sp>
            <p:nvSpPr>
              <p:cNvPr id="102714" name="Rectangle 1375"/>
              <p:cNvSpPr>
                <a:spLocks noChangeArrowheads="1"/>
              </p:cNvSpPr>
              <p:nvPr/>
            </p:nvSpPr>
            <p:spPr bwMode="auto">
              <a:xfrm>
                <a:off x="3790" y="2610"/>
                <a:ext cx="153" cy="56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02715" name="Rectangle 1376"/>
              <p:cNvSpPr>
                <a:spLocks noChangeArrowheads="1"/>
              </p:cNvSpPr>
              <p:nvPr/>
            </p:nvSpPr>
            <p:spPr bwMode="auto">
              <a:xfrm>
                <a:off x="3774" y="2653"/>
                <a:ext cx="189" cy="56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02716" name="Rectangle 1377"/>
              <p:cNvSpPr>
                <a:spLocks noChangeArrowheads="1"/>
              </p:cNvSpPr>
              <p:nvPr/>
            </p:nvSpPr>
            <p:spPr bwMode="auto">
              <a:xfrm>
                <a:off x="3808" y="2564"/>
                <a:ext cx="119" cy="56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02717" name="Rectangle 1378"/>
              <p:cNvSpPr>
                <a:spLocks noChangeArrowheads="1"/>
              </p:cNvSpPr>
              <p:nvPr/>
            </p:nvSpPr>
            <p:spPr bwMode="auto">
              <a:xfrm>
                <a:off x="3818" y="2518"/>
                <a:ext cx="97" cy="56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02718" name="Rectangle 1379"/>
              <p:cNvSpPr>
                <a:spLocks noChangeArrowheads="1"/>
              </p:cNvSpPr>
              <p:nvPr/>
            </p:nvSpPr>
            <p:spPr bwMode="auto">
              <a:xfrm>
                <a:off x="3828" y="2472"/>
                <a:ext cx="74" cy="56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02719" name="Rectangle 1380"/>
              <p:cNvSpPr>
                <a:spLocks noChangeArrowheads="1"/>
              </p:cNvSpPr>
              <p:nvPr/>
            </p:nvSpPr>
            <p:spPr bwMode="auto">
              <a:xfrm>
                <a:off x="3839" y="2423"/>
                <a:ext cx="51" cy="56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</p:grpSp>
      </p:grpSp>
      <p:sp>
        <p:nvSpPr>
          <p:cNvPr id="102671" name="Line 948"/>
          <p:cNvSpPr>
            <a:spLocks noChangeShapeType="1"/>
          </p:cNvSpPr>
          <p:nvPr/>
        </p:nvSpPr>
        <p:spPr bwMode="auto">
          <a:xfrm flipV="1">
            <a:off x="5597525" y="3663950"/>
            <a:ext cx="168275" cy="317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02672" name="Group 1407"/>
          <p:cNvGrpSpPr>
            <a:grpSpLocks/>
          </p:cNvGrpSpPr>
          <p:nvPr/>
        </p:nvGrpSpPr>
        <p:grpSpPr bwMode="auto">
          <a:xfrm>
            <a:off x="6791325" y="4984750"/>
            <a:ext cx="290513" cy="404813"/>
            <a:chOff x="3901" y="2524"/>
            <a:chExt cx="183" cy="255"/>
          </a:xfrm>
        </p:grpSpPr>
        <p:sp>
          <p:nvSpPr>
            <p:cNvPr id="102673" name="Freeform 1384"/>
            <p:cNvSpPr>
              <a:spLocks/>
            </p:cNvSpPr>
            <p:nvPr/>
          </p:nvSpPr>
          <p:spPr bwMode="auto">
            <a:xfrm>
              <a:off x="3950" y="2537"/>
              <a:ext cx="33" cy="39"/>
            </a:xfrm>
            <a:custGeom>
              <a:avLst/>
              <a:gdLst>
                <a:gd name="T0" fmla="*/ 0 w 199"/>
                <a:gd name="T1" fmla="*/ 0 h 232"/>
                <a:gd name="T2" fmla="*/ 0 w 199"/>
                <a:gd name="T3" fmla="*/ 0 h 232"/>
                <a:gd name="T4" fmla="*/ 0 w 199"/>
                <a:gd name="T5" fmla="*/ 0 h 232"/>
                <a:gd name="T6" fmla="*/ 0 w 199"/>
                <a:gd name="T7" fmla="*/ 0 h 232"/>
                <a:gd name="T8" fmla="*/ 0 w 199"/>
                <a:gd name="T9" fmla="*/ 0 h 232"/>
                <a:gd name="T10" fmla="*/ 0 w 199"/>
                <a:gd name="T11" fmla="*/ 0 h 232"/>
                <a:gd name="T12" fmla="*/ 0 w 199"/>
                <a:gd name="T13" fmla="*/ 0 h 232"/>
                <a:gd name="T14" fmla="*/ 0 w 199"/>
                <a:gd name="T15" fmla="*/ 0 h 232"/>
                <a:gd name="T16" fmla="*/ 0 w 199"/>
                <a:gd name="T17" fmla="*/ 0 h 232"/>
                <a:gd name="T18" fmla="*/ 0 w 199"/>
                <a:gd name="T19" fmla="*/ 0 h 232"/>
                <a:gd name="T20" fmla="*/ 0 w 199"/>
                <a:gd name="T21" fmla="*/ 0 h 232"/>
                <a:gd name="T22" fmla="*/ 0 w 199"/>
                <a:gd name="T23" fmla="*/ 0 h 232"/>
                <a:gd name="T24" fmla="*/ 0 w 199"/>
                <a:gd name="T25" fmla="*/ 0 h 232"/>
                <a:gd name="T26" fmla="*/ 0 w 199"/>
                <a:gd name="T27" fmla="*/ 0 h 232"/>
                <a:gd name="T28" fmla="*/ 0 w 199"/>
                <a:gd name="T29" fmla="*/ 0 h 232"/>
                <a:gd name="T30" fmla="*/ 0 w 199"/>
                <a:gd name="T31" fmla="*/ 0 h 232"/>
                <a:gd name="T32" fmla="*/ 0 w 199"/>
                <a:gd name="T33" fmla="*/ 0 h 232"/>
                <a:gd name="T34" fmla="*/ 0 w 199"/>
                <a:gd name="T35" fmla="*/ 0 h 232"/>
                <a:gd name="T36" fmla="*/ 0 w 199"/>
                <a:gd name="T37" fmla="*/ 0 h 232"/>
                <a:gd name="T38" fmla="*/ 0 w 199"/>
                <a:gd name="T39" fmla="*/ 0 h 232"/>
                <a:gd name="T40" fmla="*/ 0 w 199"/>
                <a:gd name="T41" fmla="*/ 0 h 232"/>
                <a:gd name="T42" fmla="*/ 0 w 199"/>
                <a:gd name="T43" fmla="*/ 0 h 232"/>
                <a:gd name="T44" fmla="*/ 0 w 199"/>
                <a:gd name="T45" fmla="*/ 0 h 232"/>
                <a:gd name="T46" fmla="*/ 0 w 199"/>
                <a:gd name="T47" fmla="*/ 0 h 232"/>
                <a:gd name="T48" fmla="*/ 0 w 199"/>
                <a:gd name="T49" fmla="*/ 0 h 232"/>
                <a:gd name="T50" fmla="*/ 0 w 199"/>
                <a:gd name="T51" fmla="*/ 0 h 232"/>
                <a:gd name="T52" fmla="*/ 0 w 199"/>
                <a:gd name="T53" fmla="*/ 0 h 232"/>
                <a:gd name="T54" fmla="*/ 0 w 199"/>
                <a:gd name="T55" fmla="*/ 0 h 232"/>
                <a:gd name="T56" fmla="*/ 0 w 199"/>
                <a:gd name="T57" fmla="*/ 0 h 232"/>
                <a:gd name="T58" fmla="*/ 0 w 199"/>
                <a:gd name="T59" fmla="*/ 0 h 232"/>
                <a:gd name="T60" fmla="*/ 0 w 199"/>
                <a:gd name="T61" fmla="*/ 0 h 232"/>
                <a:gd name="T62" fmla="*/ 0 w 199"/>
                <a:gd name="T63" fmla="*/ 0 h 232"/>
                <a:gd name="T64" fmla="*/ 0 w 199"/>
                <a:gd name="T65" fmla="*/ 0 h 232"/>
                <a:gd name="T66" fmla="*/ 0 w 199"/>
                <a:gd name="T67" fmla="*/ 0 h 232"/>
                <a:gd name="T68" fmla="*/ 0 w 199"/>
                <a:gd name="T69" fmla="*/ 0 h 232"/>
                <a:gd name="T70" fmla="*/ 0 w 199"/>
                <a:gd name="T71" fmla="*/ 0 h 232"/>
                <a:gd name="T72" fmla="*/ 0 w 199"/>
                <a:gd name="T73" fmla="*/ 0 h 232"/>
                <a:gd name="T74" fmla="*/ 0 w 199"/>
                <a:gd name="T75" fmla="*/ 0 h 232"/>
                <a:gd name="T76" fmla="*/ 0 w 199"/>
                <a:gd name="T77" fmla="*/ 0 h 232"/>
                <a:gd name="T78" fmla="*/ 0 w 199"/>
                <a:gd name="T79" fmla="*/ 0 h 232"/>
                <a:gd name="T80" fmla="*/ 0 w 199"/>
                <a:gd name="T81" fmla="*/ 0 h 232"/>
                <a:gd name="T82" fmla="*/ 0 w 199"/>
                <a:gd name="T83" fmla="*/ 0 h 232"/>
                <a:gd name="T84" fmla="*/ 0 w 199"/>
                <a:gd name="T85" fmla="*/ 0 h 232"/>
                <a:gd name="T86" fmla="*/ 0 w 199"/>
                <a:gd name="T87" fmla="*/ 0 h 232"/>
                <a:gd name="T88" fmla="*/ 0 w 199"/>
                <a:gd name="T89" fmla="*/ 0 h 232"/>
                <a:gd name="T90" fmla="*/ 0 w 199"/>
                <a:gd name="T91" fmla="*/ 0 h 232"/>
                <a:gd name="T92" fmla="*/ 0 w 199"/>
                <a:gd name="T93" fmla="*/ 0 h 232"/>
                <a:gd name="T94" fmla="*/ 0 w 199"/>
                <a:gd name="T95" fmla="*/ 0 h 232"/>
                <a:gd name="T96" fmla="*/ 0 w 199"/>
                <a:gd name="T97" fmla="*/ 0 h 23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99"/>
                <a:gd name="T148" fmla="*/ 0 h 232"/>
                <a:gd name="T149" fmla="*/ 199 w 199"/>
                <a:gd name="T150" fmla="*/ 232 h 23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99" h="232">
                  <a:moveTo>
                    <a:pt x="70" y="29"/>
                  </a:moveTo>
                  <a:lnTo>
                    <a:pt x="55" y="39"/>
                  </a:lnTo>
                  <a:lnTo>
                    <a:pt x="42" y="50"/>
                  </a:lnTo>
                  <a:lnTo>
                    <a:pt x="30" y="63"/>
                  </a:lnTo>
                  <a:lnTo>
                    <a:pt x="20" y="77"/>
                  </a:lnTo>
                  <a:lnTo>
                    <a:pt x="12" y="91"/>
                  </a:lnTo>
                  <a:lnTo>
                    <a:pt x="6" y="108"/>
                  </a:lnTo>
                  <a:lnTo>
                    <a:pt x="2" y="125"/>
                  </a:lnTo>
                  <a:lnTo>
                    <a:pt x="0" y="142"/>
                  </a:lnTo>
                  <a:lnTo>
                    <a:pt x="2" y="166"/>
                  </a:lnTo>
                  <a:lnTo>
                    <a:pt x="12" y="186"/>
                  </a:lnTo>
                  <a:lnTo>
                    <a:pt x="26" y="203"/>
                  </a:lnTo>
                  <a:lnTo>
                    <a:pt x="45" y="216"/>
                  </a:lnTo>
                  <a:lnTo>
                    <a:pt x="66" y="226"/>
                  </a:lnTo>
                  <a:lnTo>
                    <a:pt x="88" y="230"/>
                  </a:lnTo>
                  <a:lnTo>
                    <a:pt x="111" y="232"/>
                  </a:lnTo>
                  <a:lnTo>
                    <a:pt x="134" y="228"/>
                  </a:lnTo>
                  <a:lnTo>
                    <a:pt x="138" y="228"/>
                  </a:lnTo>
                  <a:lnTo>
                    <a:pt x="143" y="226"/>
                  </a:lnTo>
                  <a:lnTo>
                    <a:pt x="147" y="222"/>
                  </a:lnTo>
                  <a:lnTo>
                    <a:pt x="148" y="218"/>
                  </a:lnTo>
                  <a:lnTo>
                    <a:pt x="145" y="212"/>
                  </a:lnTo>
                  <a:lnTo>
                    <a:pt x="141" y="207"/>
                  </a:lnTo>
                  <a:lnTo>
                    <a:pt x="135" y="203"/>
                  </a:lnTo>
                  <a:lnTo>
                    <a:pt x="129" y="201"/>
                  </a:lnTo>
                  <a:lnTo>
                    <a:pt x="117" y="197"/>
                  </a:lnTo>
                  <a:lnTo>
                    <a:pt x="105" y="195"/>
                  </a:lnTo>
                  <a:lnTo>
                    <a:pt x="94" y="193"/>
                  </a:lnTo>
                  <a:lnTo>
                    <a:pt x="83" y="190"/>
                  </a:lnTo>
                  <a:lnTo>
                    <a:pt x="73" y="187"/>
                  </a:lnTo>
                  <a:lnTo>
                    <a:pt x="62" y="182"/>
                  </a:lnTo>
                  <a:lnTo>
                    <a:pt x="53" y="176"/>
                  </a:lnTo>
                  <a:lnTo>
                    <a:pt x="43" y="167"/>
                  </a:lnTo>
                  <a:lnTo>
                    <a:pt x="40" y="128"/>
                  </a:lnTo>
                  <a:lnTo>
                    <a:pt x="49" y="96"/>
                  </a:lnTo>
                  <a:lnTo>
                    <a:pt x="68" y="71"/>
                  </a:lnTo>
                  <a:lnTo>
                    <a:pt x="94" y="50"/>
                  </a:lnTo>
                  <a:lnTo>
                    <a:pt x="122" y="34"/>
                  </a:lnTo>
                  <a:lnTo>
                    <a:pt x="151" y="21"/>
                  </a:lnTo>
                  <a:lnTo>
                    <a:pt x="178" y="12"/>
                  </a:lnTo>
                  <a:lnTo>
                    <a:pt x="199" y="4"/>
                  </a:lnTo>
                  <a:lnTo>
                    <a:pt x="186" y="1"/>
                  </a:lnTo>
                  <a:lnTo>
                    <a:pt x="172" y="0"/>
                  </a:lnTo>
                  <a:lnTo>
                    <a:pt x="156" y="2"/>
                  </a:lnTo>
                  <a:lnTo>
                    <a:pt x="138" y="4"/>
                  </a:lnTo>
                  <a:lnTo>
                    <a:pt x="121" y="10"/>
                  </a:lnTo>
                  <a:lnTo>
                    <a:pt x="103" y="16"/>
                  </a:lnTo>
                  <a:lnTo>
                    <a:pt x="86" y="23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74" name="Freeform 1385"/>
            <p:cNvSpPr>
              <a:spLocks/>
            </p:cNvSpPr>
            <p:nvPr/>
          </p:nvSpPr>
          <p:spPr bwMode="auto">
            <a:xfrm>
              <a:off x="4006" y="2536"/>
              <a:ext cx="22" cy="30"/>
            </a:xfrm>
            <a:custGeom>
              <a:avLst/>
              <a:gdLst>
                <a:gd name="T0" fmla="*/ 0 w 128"/>
                <a:gd name="T1" fmla="*/ 0 h 180"/>
                <a:gd name="T2" fmla="*/ 0 w 128"/>
                <a:gd name="T3" fmla="*/ 0 h 180"/>
                <a:gd name="T4" fmla="*/ 0 w 128"/>
                <a:gd name="T5" fmla="*/ 0 h 180"/>
                <a:gd name="T6" fmla="*/ 0 w 128"/>
                <a:gd name="T7" fmla="*/ 0 h 180"/>
                <a:gd name="T8" fmla="*/ 0 w 128"/>
                <a:gd name="T9" fmla="*/ 0 h 180"/>
                <a:gd name="T10" fmla="*/ 0 w 128"/>
                <a:gd name="T11" fmla="*/ 0 h 180"/>
                <a:gd name="T12" fmla="*/ 0 w 128"/>
                <a:gd name="T13" fmla="*/ 0 h 180"/>
                <a:gd name="T14" fmla="*/ 0 w 128"/>
                <a:gd name="T15" fmla="*/ 0 h 180"/>
                <a:gd name="T16" fmla="*/ 0 w 128"/>
                <a:gd name="T17" fmla="*/ 0 h 180"/>
                <a:gd name="T18" fmla="*/ 0 w 128"/>
                <a:gd name="T19" fmla="*/ 0 h 180"/>
                <a:gd name="T20" fmla="*/ 0 w 128"/>
                <a:gd name="T21" fmla="*/ 0 h 180"/>
                <a:gd name="T22" fmla="*/ 0 w 128"/>
                <a:gd name="T23" fmla="*/ 0 h 180"/>
                <a:gd name="T24" fmla="*/ 0 w 128"/>
                <a:gd name="T25" fmla="*/ 0 h 180"/>
                <a:gd name="T26" fmla="*/ 0 w 128"/>
                <a:gd name="T27" fmla="*/ 0 h 180"/>
                <a:gd name="T28" fmla="*/ 0 w 128"/>
                <a:gd name="T29" fmla="*/ 0 h 180"/>
                <a:gd name="T30" fmla="*/ 0 w 128"/>
                <a:gd name="T31" fmla="*/ 0 h 180"/>
                <a:gd name="T32" fmla="*/ 0 w 128"/>
                <a:gd name="T33" fmla="*/ 0 h 180"/>
                <a:gd name="T34" fmla="*/ 0 w 128"/>
                <a:gd name="T35" fmla="*/ 0 h 180"/>
                <a:gd name="T36" fmla="*/ 0 w 128"/>
                <a:gd name="T37" fmla="*/ 0 h 180"/>
                <a:gd name="T38" fmla="*/ 0 w 128"/>
                <a:gd name="T39" fmla="*/ 0 h 180"/>
                <a:gd name="T40" fmla="*/ 0 w 128"/>
                <a:gd name="T41" fmla="*/ 0 h 180"/>
                <a:gd name="T42" fmla="*/ 0 w 128"/>
                <a:gd name="T43" fmla="*/ 0 h 180"/>
                <a:gd name="T44" fmla="*/ 0 w 128"/>
                <a:gd name="T45" fmla="*/ 0 h 180"/>
                <a:gd name="T46" fmla="*/ 0 w 128"/>
                <a:gd name="T47" fmla="*/ 0 h 180"/>
                <a:gd name="T48" fmla="*/ 0 w 128"/>
                <a:gd name="T49" fmla="*/ 0 h 180"/>
                <a:gd name="T50" fmla="*/ 0 w 128"/>
                <a:gd name="T51" fmla="*/ 0 h 180"/>
                <a:gd name="T52" fmla="*/ 0 w 128"/>
                <a:gd name="T53" fmla="*/ 0 h 180"/>
                <a:gd name="T54" fmla="*/ 0 w 128"/>
                <a:gd name="T55" fmla="*/ 0 h 180"/>
                <a:gd name="T56" fmla="*/ 0 w 128"/>
                <a:gd name="T57" fmla="*/ 0 h 180"/>
                <a:gd name="T58" fmla="*/ 0 w 128"/>
                <a:gd name="T59" fmla="*/ 0 h 180"/>
                <a:gd name="T60" fmla="*/ 0 w 128"/>
                <a:gd name="T61" fmla="*/ 0 h 180"/>
                <a:gd name="T62" fmla="*/ 0 w 128"/>
                <a:gd name="T63" fmla="*/ 0 h 180"/>
                <a:gd name="T64" fmla="*/ 0 w 128"/>
                <a:gd name="T65" fmla="*/ 0 h 180"/>
                <a:gd name="T66" fmla="*/ 0 w 128"/>
                <a:gd name="T67" fmla="*/ 0 h 180"/>
                <a:gd name="T68" fmla="*/ 0 w 128"/>
                <a:gd name="T69" fmla="*/ 0 h 180"/>
                <a:gd name="T70" fmla="*/ 0 w 128"/>
                <a:gd name="T71" fmla="*/ 0 h 180"/>
                <a:gd name="T72" fmla="*/ 0 w 128"/>
                <a:gd name="T73" fmla="*/ 0 h 180"/>
                <a:gd name="T74" fmla="*/ 0 w 128"/>
                <a:gd name="T75" fmla="*/ 0 h 180"/>
                <a:gd name="T76" fmla="*/ 0 w 128"/>
                <a:gd name="T77" fmla="*/ 0 h 180"/>
                <a:gd name="T78" fmla="*/ 0 w 128"/>
                <a:gd name="T79" fmla="*/ 0 h 180"/>
                <a:gd name="T80" fmla="*/ 0 w 128"/>
                <a:gd name="T81" fmla="*/ 0 h 18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8"/>
                <a:gd name="T124" fmla="*/ 0 h 180"/>
                <a:gd name="T125" fmla="*/ 128 w 128"/>
                <a:gd name="T126" fmla="*/ 180 h 18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8" h="180">
                  <a:moveTo>
                    <a:pt x="108" y="59"/>
                  </a:moveTo>
                  <a:lnTo>
                    <a:pt x="113" y="77"/>
                  </a:lnTo>
                  <a:lnTo>
                    <a:pt x="111" y="94"/>
                  </a:lnTo>
                  <a:lnTo>
                    <a:pt x="103" y="108"/>
                  </a:lnTo>
                  <a:lnTo>
                    <a:pt x="91" y="121"/>
                  </a:lnTo>
                  <a:lnTo>
                    <a:pt x="77" y="132"/>
                  </a:lnTo>
                  <a:lnTo>
                    <a:pt x="61" y="144"/>
                  </a:lnTo>
                  <a:lnTo>
                    <a:pt x="45" y="154"/>
                  </a:lnTo>
                  <a:lnTo>
                    <a:pt x="30" y="164"/>
                  </a:lnTo>
                  <a:lnTo>
                    <a:pt x="28" y="168"/>
                  </a:lnTo>
                  <a:lnTo>
                    <a:pt x="27" y="170"/>
                  </a:lnTo>
                  <a:lnTo>
                    <a:pt x="27" y="174"/>
                  </a:lnTo>
                  <a:lnTo>
                    <a:pt x="28" y="177"/>
                  </a:lnTo>
                  <a:lnTo>
                    <a:pt x="32" y="179"/>
                  </a:lnTo>
                  <a:lnTo>
                    <a:pt x="35" y="180"/>
                  </a:lnTo>
                  <a:lnTo>
                    <a:pt x="37" y="180"/>
                  </a:lnTo>
                  <a:lnTo>
                    <a:pt x="41" y="179"/>
                  </a:lnTo>
                  <a:lnTo>
                    <a:pt x="60" y="169"/>
                  </a:lnTo>
                  <a:lnTo>
                    <a:pt x="77" y="158"/>
                  </a:lnTo>
                  <a:lnTo>
                    <a:pt x="94" y="145"/>
                  </a:lnTo>
                  <a:lnTo>
                    <a:pt x="109" y="130"/>
                  </a:lnTo>
                  <a:lnTo>
                    <a:pt x="120" y="114"/>
                  </a:lnTo>
                  <a:lnTo>
                    <a:pt x="127" y="95"/>
                  </a:lnTo>
                  <a:lnTo>
                    <a:pt x="128" y="76"/>
                  </a:lnTo>
                  <a:lnTo>
                    <a:pt x="123" y="55"/>
                  </a:lnTo>
                  <a:lnTo>
                    <a:pt x="113" y="39"/>
                  </a:lnTo>
                  <a:lnTo>
                    <a:pt x="97" y="25"/>
                  </a:lnTo>
                  <a:lnTo>
                    <a:pt x="79" y="15"/>
                  </a:lnTo>
                  <a:lnTo>
                    <a:pt x="57" y="7"/>
                  </a:lnTo>
                  <a:lnTo>
                    <a:pt x="36" y="2"/>
                  </a:lnTo>
                  <a:lnTo>
                    <a:pt x="19" y="0"/>
                  </a:lnTo>
                  <a:lnTo>
                    <a:pt x="6" y="0"/>
                  </a:lnTo>
                  <a:lnTo>
                    <a:pt x="0" y="4"/>
                  </a:lnTo>
                  <a:lnTo>
                    <a:pt x="14" y="9"/>
                  </a:lnTo>
                  <a:lnTo>
                    <a:pt x="29" y="14"/>
                  </a:lnTo>
                  <a:lnTo>
                    <a:pt x="46" y="19"/>
                  </a:lnTo>
                  <a:lnTo>
                    <a:pt x="61" y="23"/>
                  </a:lnTo>
                  <a:lnTo>
                    <a:pt x="76" y="29"/>
                  </a:lnTo>
                  <a:lnTo>
                    <a:pt x="89" y="37"/>
                  </a:lnTo>
                  <a:lnTo>
                    <a:pt x="100" y="46"/>
                  </a:lnTo>
                  <a:lnTo>
                    <a:pt x="108" y="5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75" name="Freeform 1386"/>
            <p:cNvSpPr>
              <a:spLocks/>
            </p:cNvSpPr>
            <p:nvPr/>
          </p:nvSpPr>
          <p:spPr bwMode="auto">
            <a:xfrm>
              <a:off x="3929" y="2529"/>
              <a:ext cx="54" cy="63"/>
            </a:xfrm>
            <a:custGeom>
              <a:avLst/>
              <a:gdLst>
                <a:gd name="T0" fmla="*/ 0 w 322"/>
                <a:gd name="T1" fmla="*/ 0 h 378"/>
                <a:gd name="T2" fmla="*/ 0 w 322"/>
                <a:gd name="T3" fmla="*/ 0 h 378"/>
                <a:gd name="T4" fmla="*/ 0 w 322"/>
                <a:gd name="T5" fmla="*/ 0 h 378"/>
                <a:gd name="T6" fmla="*/ 0 w 322"/>
                <a:gd name="T7" fmla="*/ 0 h 378"/>
                <a:gd name="T8" fmla="*/ 0 w 322"/>
                <a:gd name="T9" fmla="*/ 0 h 378"/>
                <a:gd name="T10" fmla="*/ 0 w 322"/>
                <a:gd name="T11" fmla="*/ 0 h 378"/>
                <a:gd name="T12" fmla="*/ 0 w 322"/>
                <a:gd name="T13" fmla="*/ 0 h 378"/>
                <a:gd name="T14" fmla="*/ 0 w 322"/>
                <a:gd name="T15" fmla="*/ 0 h 378"/>
                <a:gd name="T16" fmla="*/ 0 w 322"/>
                <a:gd name="T17" fmla="*/ 0 h 378"/>
                <a:gd name="T18" fmla="*/ 0 w 322"/>
                <a:gd name="T19" fmla="*/ 0 h 378"/>
                <a:gd name="T20" fmla="*/ 0 w 322"/>
                <a:gd name="T21" fmla="*/ 0 h 378"/>
                <a:gd name="T22" fmla="*/ 0 w 322"/>
                <a:gd name="T23" fmla="*/ 0 h 378"/>
                <a:gd name="T24" fmla="*/ 0 w 322"/>
                <a:gd name="T25" fmla="*/ 0 h 378"/>
                <a:gd name="T26" fmla="*/ 0 w 322"/>
                <a:gd name="T27" fmla="*/ 0 h 378"/>
                <a:gd name="T28" fmla="*/ 0 w 322"/>
                <a:gd name="T29" fmla="*/ 0 h 378"/>
                <a:gd name="T30" fmla="*/ 0 w 322"/>
                <a:gd name="T31" fmla="*/ 0 h 378"/>
                <a:gd name="T32" fmla="*/ 0 w 322"/>
                <a:gd name="T33" fmla="*/ 0 h 378"/>
                <a:gd name="T34" fmla="*/ 0 w 322"/>
                <a:gd name="T35" fmla="*/ 0 h 378"/>
                <a:gd name="T36" fmla="*/ 0 w 322"/>
                <a:gd name="T37" fmla="*/ 0 h 378"/>
                <a:gd name="T38" fmla="*/ 0 w 322"/>
                <a:gd name="T39" fmla="*/ 0 h 378"/>
                <a:gd name="T40" fmla="*/ 0 w 322"/>
                <a:gd name="T41" fmla="*/ 0 h 378"/>
                <a:gd name="T42" fmla="*/ 0 w 322"/>
                <a:gd name="T43" fmla="*/ 0 h 378"/>
                <a:gd name="T44" fmla="*/ 0 w 322"/>
                <a:gd name="T45" fmla="*/ 0 h 378"/>
                <a:gd name="T46" fmla="*/ 0 w 322"/>
                <a:gd name="T47" fmla="*/ 0 h 378"/>
                <a:gd name="T48" fmla="*/ 0 w 322"/>
                <a:gd name="T49" fmla="*/ 0 h 378"/>
                <a:gd name="T50" fmla="*/ 0 w 322"/>
                <a:gd name="T51" fmla="*/ 0 h 378"/>
                <a:gd name="T52" fmla="*/ 0 w 322"/>
                <a:gd name="T53" fmla="*/ 0 h 378"/>
                <a:gd name="T54" fmla="*/ 0 w 322"/>
                <a:gd name="T55" fmla="*/ 0 h 378"/>
                <a:gd name="T56" fmla="*/ 0 w 322"/>
                <a:gd name="T57" fmla="*/ 0 h 378"/>
                <a:gd name="T58" fmla="*/ 0 w 322"/>
                <a:gd name="T59" fmla="*/ 0 h 378"/>
                <a:gd name="T60" fmla="*/ 0 w 322"/>
                <a:gd name="T61" fmla="*/ 0 h 378"/>
                <a:gd name="T62" fmla="*/ 0 w 322"/>
                <a:gd name="T63" fmla="*/ 0 h 378"/>
                <a:gd name="T64" fmla="*/ 0 w 322"/>
                <a:gd name="T65" fmla="*/ 0 h 378"/>
                <a:gd name="T66" fmla="*/ 0 w 322"/>
                <a:gd name="T67" fmla="*/ 0 h 378"/>
                <a:gd name="T68" fmla="*/ 0 w 322"/>
                <a:gd name="T69" fmla="*/ 0 h 378"/>
                <a:gd name="T70" fmla="*/ 0 w 322"/>
                <a:gd name="T71" fmla="*/ 0 h 378"/>
                <a:gd name="T72" fmla="*/ 0 w 322"/>
                <a:gd name="T73" fmla="*/ 0 h 378"/>
                <a:gd name="T74" fmla="*/ 0 w 322"/>
                <a:gd name="T75" fmla="*/ 0 h 378"/>
                <a:gd name="T76" fmla="*/ 0 w 322"/>
                <a:gd name="T77" fmla="*/ 0 h 378"/>
                <a:gd name="T78" fmla="*/ 0 w 322"/>
                <a:gd name="T79" fmla="*/ 0 h 378"/>
                <a:gd name="T80" fmla="*/ 0 w 322"/>
                <a:gd name="T81" fmla="*/ 0 h 378"/>
                <a:gd name="T82" fmla="*/ 0 w 322"/>
                <a:gd name="T83" fmla="*/ 0 h 378"/>
                <a:gd name="T84" fmla="*/ 0 w 322"/>
                <a:gd name="T85" fmla="*/ 0 h 378"/>
                <a:gd name="T86" fmla="*/ 0 w 322"/>
                <a:gd name="T87" fmla="*/ 0 h 37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2"/>
                <a:gd name="T133" fmla="*/ 0 h 378"/>
                <a:gd name="T134" fmla="*/ 322 w 322"/>
                <a:gd name="T135" fmla="*/ 378 h 37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2" h="378">
                  <a:moveTo>
                    <a:pt x="125" y="49"/>
                  </a:moveTo>
                  <a:lnTo>
                    <a:pt x="100" y="70"/>
                  </a:lnTo>
                  <a:lnTo>
                    <a:pt x="76" y="90"/>
                  </a:lnTo>
                  <a:lnTo>
                    <a:pt x="53" y="115"/>
                  </a:lnTo>
                  <a:lnTo>
                    <a:pt x="34" y="140"/>
                  </a:lnTo>
                  <a:lnTo>
                    <a:pt x="17" y="166"/>
                  </a:lnTo>
                  <a:lnTo>
                    <a:pt x="5" y="195"/>
                  </a:lnTo>
                  <a:lnTo>
                    <a:pt x="0" y="226"/>
                  </a:lnTo>
                  <a:lnTo>
                    <a:pt x="1" y="258"/>
                  </a:lnTo>
                  <a:lnTo>
                    <a:pt x="3" y="266"/>
                  </a:lnTo>
                  <a:lnTo>
                    <a:pt x="5" y="275"/>
                  </a:lnTo>
                  <a:lnTo>
                    <a:pt x="9" y="282"/>
                  </a:lnTo>
                  <a:lnTo>
                    <a:pt x="14" y="290"/>
                  </a:lnTo>
                  <a:lnTo>
                    <a:pt x="19" y="297"/>
                  </a:lnTo>
                  <a:lnTo>
                    <a:pt x="26" y="304"/>
                  </a:lnTo>
                  <a:lnTo>
                    <a:pt x="32" y="310"/>
                  </a:lnTo>
                  <a:lnTo>
                    <a:pt x="41" y="314"/>
                  </a:lnTo>
                  <a:lnTo>
                    <a:pt x="56" y="324"/>
                  </a:lnTo>
                  <a:lnTo>
                    <a:pt x="71" y="332"/>
                  </a:lnTo>
                  <a:lnTo>
                    <a:pt x="86" y="338"/>
                  </a:lnTo>
                  <a:lnTo>
                    <a:pt x="103" y="344"/>
                  </a:lnTo>
                  <a:lnTo>
                    <a:pt x="119" y="350"/>
                  </a:lnTo>
                  <a:lnTo>
                    <a:pt x="136" y="355"/>
                  </a:lnTo>
                  <a:lnTo>
                    <a:pt x="152" y="359"/>
                  </a:lnTo>
                  <a:lnTo>
                    <a:pt x="168" y="363"/>
                  </a:lnTo>
                  <a:lnTo>
                    <a:pt x="186" y="366"/>
                  </a:lnTo>
                  <a:lnTo>
                    <a:pt x="202" y="368"/>
                  </a:lnTo>
                  <a:lnTo>
                    <a:pt x="220" y="371"/>
                  </a:lnTo>
                  <a:lnTo>
                    <a:pt x="238" y="373"/>
                  </a:lnTo>
                  <a:lnTo>
                    <a:pt x="254" y="374"/>
                  </a:lnTo>
                  <a:lnTo>
                    <a:pt x="272" y="375"/>
                  </a:lnTo>
                  <a:lnTo>
                    <a:pt x="289" y="376"/>
                  </a:lnTo>
                  <a:lnTo>
                    <a:pt x="306" y="378"/>
                  </a:lnTo>
                  <a:lnTo>
                    <a:pt x="311" y="378"/>
                  </a:lnTo>
                  <a:lnTo>
                    <a:pt x="316" y="375"/>
                  </a:lnTo>
                  <a:lnTo>
                    <a:pt x="320" y="371"/>
                  </a:lnTo>
                  <a:lnTo>
                    <a:pt x="322" y="366"/>
                  </a:lnTo>
                  <a:lnTo>
                    <a:pt x="322" y="360"/>
                  </a:lnTo>
                  <a:lnTo>
                    <a:pt x="320" y="356"/>
                  </a:lnTo>
                  <a:lnTo>
                    <a:pt x="315" y="352"/>
                  </a:lnTo>
                  <a:lnTo>
                    <a:pt x="309" y="350"/>
                  </a:lnTo>
                  <a:lnTo>
                    <a:pt x="294" y="347"/>
                  </a:lnTo>
                  <a:lnTo>
                    <a:pt x="279" y="344"/>
                  </a:lnTo>
                  <a:lnTo>
                    <a:pt x="263" y="341"/>
                  </a:lnTo>
                  <a:lnTo>
                    <a:pt x="247" y="338"/>
                  </a:lnTo>
                  <a:lnTo>
                    <a:pt x="232" y="336"/>
                  </a:lnTo>
                  <a:lnTo>
                    <a:pt x="216" y="334"/>
                  </a:lnTo>
                  <a:lnTo>
                    <a:pt x="200" y="332"/>
                  </a:lnTo>
                  <a:lnTo>
                    <a:pt x="185" y="328"/>
                  </a:lnTo>
                  <a:lnTo>
                    <a:pt x="170" y="326"/>
                  </a:lnTo>
                  <a:lnTo>
                    <a:pt x="154" y="322"/>
                  </a:lnTo>
                  <a:lnTo>
                    <a:pt x="139" y="318"/>
                  </a:lnTo>
                  <a:lnTo>
                    <a:pt x="124" y="314"/>
                  </a:lnTo>
                  <a:lnTo>
                    <a:pt x="110" y="309"/>
                  </a:lnTo>
                  <a:lnTo>
                    <a:pt x="94" y="303"/>
                  </a:lnTo>
                  <a:lnTo>
                    <a:pt x="80" y="297"/>
                  </a:lnTo>
                  <a:lnTo>
                    <a:pt x="66" y="289"/>
                  </a:lnTo>
                  <a:lnTo>
                    <a:pt x="55" y="281"/>
                  </a:lnTo>
                  <a:lnTo>
                    <a:pt x="45" y="271"/>
                  </a:lnTo>
                  <a:lnTo>
                    <a:pt x="38" y="259"/>
                  </a:lnTo>
                  <a:lnTo>
                    <a:pt x="35" y="245"/>
                  </a:lnTo>
                  <a:lnTo>
                    <a:pt x="34" y="232"/>
                  </a:lnTo>
                  <a:lnTo>
                    <a:pt x="35" y="216"/>
                  </a:lnTo>
                  <a:lnTo>
                    <a:pt x="38" y="200"/>
                  </a:lnTo>
                  <a:lnTo>
                    <a:pt x="43" y="187"/>
                  </a:lnTo>
                  <a:lnTo>
                    <a:pt x="51" y="170"/>
                  </a:lnTo>
                  <a:lnTo>
                    <a:pt x="60" y="152"/>
                  </a:lnTo>
                  <a:lnTo>
                    <a:pt x="71" y="137"/>
                  </a:lnTo>
                  <a:lnTo>
                    <a:pt x="83" y="124"/>
                  </a:lnTo>
                  <a:lnTo>
                    <a:pt x="94" y="110"/>
                  </a:lnTo>
                  <a:lnTo>
                    <a:pt x="107" y="96"/>
                  </a:lnTo>
                  <a:lnTo>
                    <a:pt x="123" y="82"/>
                  </a:lnTo>
                  <a:lnTo>
                    <a:pt x="138" y="69"/>
                  </a:lnTo>
                  <a:lnTo>
                    <a:pt x="153" y="57"/>
                  </a:lnTo>
                  <a:lnTo>
                    <a:pt x="173" y="47"/>
                  </a:lnTo>
                  <a:lnTo>
                    <a:pt x="195" y="38"/>
                  </a:lnTo>
                  <a:lnTo>
                    <a:pt x="218" y="28"/>
                  </a:lnTo>
                  <a:lnTo>
                    <a:pt x="238" y="20"/>
                  </a:lnTo>
                  <a:lnTo>
                    <a:pt x="254" y="13"/>
                  </a:lnTo>
                  <a:lnTo>
                    <a:pt x="264" y="7"/>
                  </a:lnTo>
                  <a:lnTo>
                    <a:pt x="268" y="2"/>
                  </a:lnTo>
                  <a:lnTo>
                    <a:pt x="256" y="0"/>
                  </a:lnTo>
                  <a:lnTo>
                    <a:pt x="240" y="1"/>
                  </a:lnTo>
                  <a:lnTo>
                    <a:pt x="221" y="4"/>
                  </a:lnTo>
                  <a:lnTo>
                    <a:pt x="201" y="10"/>
                  </a:lnTo>
                  <a:lnTo>
                    <a:pt x="180" y="18"/>
                  </a:lnTo>
                  <a:lnTo>
                    <a:pt x="160" y="27"/>
                  </a:lnTo>
                  <a:lnTo>
                    <a:pt x="141" y="38"/>
                  </a:lnTo>
                  <a:lnTo>
                    <a:pt x="125" y="4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76" name="Freeform 1387"/>
            <p:cNvSpPr>
              <a:spLocks/>
            </p:cNvSpPr>
            <p:nvPr/>
          </p:nvSpPr>
          <p:spPr bwMode="auto">
            <a:xfrm>
              <a:off x="4005" y="2527"/>
              <a:ext cx="47" cy="42"/>
            </a:xfrm>
            <a:custGeom>
              <a:avLst/>
              <a:gdLst>
                <a:gd name="T0" fmla="*/ 0 w 283"/>
                <a:gd name="T1" fmla="*/ 0 h 252"/>
                <a:gd name="T2" fmla="*/ 0 w 283"/>
                <a:gd name="T3" fmla="*/ 0 h 252"/>
                <a:gd name="T4" fmla="*/ 0 w 283"/>
                <a:gd name="T5" fmla="*/ 0 h 252"/>
                <a:gd name="T6" fmla="*/ 0 w 283"/>
                <a:gd name="T7" fmla="*/ 0 h 252"/>
                <a:gd name="T8" fmla="*/ 0 w 283"/>
                <a:gd name="T9" fmla="*/ 0 h 252"/>
                <a:gd name="T10" fmla="*/ 0 w 283"/>
                <a:gd name="T11" fmla="*/ 0 h 252"/>
                <a:gd name="T12" fmla="*/ 0 w 283"/>
                <a:gd name="T13" fmla="*/ 0 h 252"/>
                <a:gd name="T14" fmla="*/ 0 w 283"/>
                <a:gd name="T15" fmla="*/ 0 h 252"/>
                <a:gd name="T16" fmla="*/ 0 w 283"/>
                <a:gd name="T17" fmla="*/ 0 h 252"/>
                <a:gd name="T18" fmla="*/ 0 w 283"/>
                <a:gd name="T19" fmla="*/ 0 h 252"/>
                <a:gd name="T20" fmla="*/ 0 w 283"/>
                <a:gd name="T21" fmla="*/ 0 h 252"/>
                <a:gd name="T22" fmla="*/ 0 w 283"/>
                <a:gd name="T23" fmla="*/ 0 h 252"/>
                <a:gd name="T24" fmla="*/ 0 w 283"/>
                <a:gd name="T25" fmla="*/ 0 h 252"/>
                <a:gd name="T26" fmla="*/ 0 w 283"/>
                <a:gd name="T27" fmla="*/ 0 h 252"/>
                <a:gd name="T28" fmla="*/ 0 w 283"/>
                <a:gd name="T29" fmla="*/ 0 h 252"/>
                <a:gd name="T30" fmla="*/ 0 w 283"/>
                <a:gd name="T31" fmla="*/ 0 h 252"/>
                <a:gd name="T32" fmla="*/ 0 w 283"/>
                <a:gd name="T33" fmla="*/ 0 h 252"/>
                <a:gd name="T34" fmla="*/ 0 w 283"/>
                <a:gd name="T35" fmla="*/ 0 h 252"/>
                <a:gd name="T36" fmla="*/ 0 w 283"/>
                <a:gd name="T37" fmla="*/ 0 h 252"/>
                <a:gd name="T38" fmla="*/ 0 w 283"/>
                <a:gd name="T39" fmla="*/ 0 h 252"/>
                <a:gd name="T40" fmla="*/ 0 w 283"/>
                <a:gd name="T41" fmla="*/ 0 h 252"/>
                <a:gd name="T42" fmla="*/ 0 w 283"/>
                <a:gd name="T43" fmla="*/ 0 h 252"/>
                <a:gd name="T44" fmla="*/ 0 w 283"/>
                <a:gd name="T45" fmla="*/ 0 h 252"/>
                <a:gd name="T46" fmla="*/ 0 w 283"/>
                <a:gd name="T47" fmla="*/ 0 h 252"/>
                <a:gd name="T48" fmla="*/ 0 w 283"/>
                <a:gd name="T49" fmla="*/ 0 h 252"/>
                <a:gd name="T50" fmla="*/ 0 w 283"/>
                <a:gd name="T51" fmla="*/ 0 h 252"/>
                <a:gd name="T52" fmla="*/ 0 w 283"/>
                <a:gd name="T53" fmla="*/ 0 h 252"/>
                <a:gd name="T54" fmla="*/ 0 w 283"/>
                <a:gd name="T55" fmla="*/ 0 h 252"/>
                <a:gd name="T56" fmla="*/ 0 w 283"/>
                <a:gd name="T57" fmla="*/ 0 h 252"/>
                <a:gd name="T58" fmla="*/ 0 w 283"/>
                <a:gd name="T59" fmla="*/ 0 h 252"/>
                <a:gd name="T60" fmla="*/ 0 w 283"/>
                <a:gd name="T61" fmla="*/ 0 h 252"/>
                <a:gd name="T62" fmla="*/ 0 w 283"/>
                <a:gd name="T63" fmla="*/ 0 h 252"/>
                <a:gd name="T64" fmla="*/ 0 w 283"/>
                <a:gd name="T65" fmla="*/ 0 h 252"/>
                <a:gd name="T66" fmla="*/ 0 w 283"/>
                <a:gd name="T67" fmla="*/ 0 h 252"/>
                <a:gd name="T68" fmla="*/ 0 w 283"/>
                <a:gd name="T69" fmla="*/ 0 h 252"/>
                <a:gd name="T70" fmla="*/ 0 w 283"/>
                <a:gd name="T71" fmla="*/ 0 h 252"/>
                <a:gd name="T72" fmla="*/ 0 w 283"/>
                <a:gd name="T73" fmla="*/ 0 h 252"/>
                <a:gd name="T74" fmla="*/ 0 w 283"/>
                <a:gd name="T75" fmla="*/ 0 h 252"/>
                <a:gd name="T76" fmla="*/ 0 w 283"/>
                <a:gd name="T77" fmla="*/ 0 h 252"/>
                <a:gd name="T78" fmla="*/ 0 w 283"/>
                <a:gd name="T79" fmla="*/ 0 h 252"/>
                <a:gd name="T80" fmla="*/ 0 w 283"/>
                <a:gd name="T81" fmla="*/ 0 h 252"/>
                <a:gd name="T82" fmla="*/ 0 w 283"/>
                <a:gd name="T83" fmla="*/ 0 h 252"/>
                <a:gd name="T84" fmla="*/ 0 w 283"/>
                <a:gd name="T85" fmla="*/ 0 h 252"/>
                <a:gd name="T86" fmla="*/ 0 w 283"/>
                <a:gd name="T87" fmla="*/ 0 h 252"/>
                <a:gd name="T88" fmla="*/ 0 w 283"/>
                <a:gd name="T89" fmla="*/ 0 h 252"/>
                <a:gd name="T90" fmla="*/ 0 w 283"/>
                <a:gd name="T91" fmla="*/ 0 h 252"/>
                <a:gd name="T92" fmla="*/ 0 w 283"/>
                <a:gd name="T93" fmla="*/ 0 h 252"/>
                <a:gd name="T94" fmla="*/ 0 w 283"/>
                <a:gd name="T95" fmla="*/ 0 h 252"/>
                <a:gd name="T96" fmla="*/ 0 w 283"/>
                <a:gd name="T97" fmla="*/ 0 h 252"/>
                <a:gd name="T98" fmla="*/ 0 w 283"/>
                <a:gd name="T99" fmla="*/ 0 h 252"/>
                <a:gd name="T100" fmla="*/ 0 w 283"/>
                <a:gd name="T101" fmla="*/ 0 h 252"/>
                <a:gd name="T102" fmla="*/ 0 w 283"/>
                <a:gd name="T103" fmla="*/ 0 h 252"/>
                <a:gd name="T104" fmla="*/ 0 w 283"/>
                <a:gd name="T105" fmla="*/ 0 h 252"/>
                <a:gd name="T106" fmla="*/ 0 w 283"/>
                <a:gd name="T107" fmla="*/ 0 h 252"/>
                <a:gd name="T108" fmla="*/ 0 w 283"/>
                <a:gd name="T109" fmla="*/ 0 h 252"/>
                <a:gd name="T110" fmla="*/ 0 w 283"/>
                <a:gd name="T111" fmla="*/ 0 h 252"/>
                <a:gd name="T112" fmla="*/ 0 w 283"/>
                <a:gd name="T113" fmla="*/ 0 h 252"/>
                <a:gd name="T114" fmla="*/ 0 w 283"/>
                <a:gd name="T115" fmla="*/ 0 h 252"/>
                <a:gd name="T116" fmla="*/ 0 w 283"/>
                <a:gd name="T117" fmla="*/ 0 h 252"/>
                <a:gd name="T118" fmla="*/ 0 w 283"/>
                <a:gd name="T119" fmla="*/ 0 h 252"/>
                <a:gd name="T120" fmla="*/ 0 w 283"/>
                <a:gd name="T121" fmla="*/ 0 h 25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3"/>
                <a:gd name="T184" fmla="*/ 0 h 252"/>
                <a:gd name="T185" fmla="*/ 283 w 283"/>
                <a:gd name="T186" fmla="*/ 252 h 25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3" h="252">
                  <a:moveTo>
                    <a:pt x="235" y="77"/>
                  </a:moveTo>
                  <a:lnTo>
                    <a:pt x="248" y="91"/>
                  </a:lnTo>
                  <a:lnTo>
                    <a:pt x="256" y="107"/>
                  </a:lnTo>
                  <a:lnTo>
                    <a:pt x="259" y="124"/>
                  </a:lnTo>
                  <a:lnTo>
                    <a:pt x="259" y="142"/>
                  </a:lnTo>
                  <a:lnTo>
                    <a:pt x="257" y="157"/>
                  </a:lnTo>
                  <a:lnTo>
                    <a:pt x="252" y="170"/>
                  </a:lnTo>
                  <a:lnTo>
                    <a:pt x="244" y="183"/>
                  </a:lnTo>
                  <a:lnTo>
                    <a:pt x="236" y="193"/>
                  </a:lnTo>
                  <a:lnTo>
                    <a:pt x="225" y="204"/>
                  </a:lnTo>
                  <a:lnTo>
                    <a:pt x="215" y="214"/>
                  </a:lnTo>
                  <a:lnTo>
                    <a:pt x="204" y="224"/>
                  </a:lnTo>
                  <a:lnTo>
                    <a:pt x="194" y="234"/>
                  </a:lnTo>
                  <a:lnTo>
                    <a:pt x="191" y="238"/>
                  </a:lnTo>
                  <a:lnTo>
                    <a:pt x="191" y="241"/>
                  </a:lnTo>
                  <a:lnTo>
                    <a:pt x="191" y="245"/>
                  </a:lnTo>
                  <a:lnTo>
                    <a:pt x="194" y="248"/>
                  </a:lnTo>
                  <a:lnTo>
                    <a:pt x="197" y="250"/>
                  </a:lnTo>
                  <a:lnTo>
                    <a:pt x="202" y="252"/>
                  </a:lnTo>
                  <a:lnTo>
                    <a:pt x="205" y="250"/>
                  </a:lnTo>
                  <a:lnTo>
                    <a:pt x="209" y="248"/>
                  </a:lnTo>
                  <a:lnTo>
                    <a:pt x="232" y="233"/>
                  </a:lnTo>
                  <a:lnTo>
                    <a:pt x="252" y="214"/>
                  </a:lnTo>
                  <a:lnTo>
                    <a:pt x="268" y="192"/>
                  </a:lnTo>
                  <a:lnTo>
                    <a:pt x="278" y="167"/>
                  </a:lnTo>
                  <a:lnTo>
                    <a:pt x="283" y="141"/>
                  </a:lnTo>
                  <a:lnTo>
                    <a:pt x="280" y="115"/>
                  </a:lnTo>
                  <a:lnTo>
                    <a:pt x="271" y="91"/>
                  </a:lnTo>
                  <a:lnTo>
                    <a:pt x="252" y="69"/>
                  </a:lnTo>
                  <a:lnTo>
                    <a:pt x="238" y="57"/>
                  </a:lnTo>
                  <a:lnTo>
                    <a:pt x="222" y="48"/>
                  </a:lnTo>
                  <a:lnTo>
                    <a:pt x="204" y="39"/>
                  </a:lnTo>
                  <a:lnTo>
                    <a:pt x="184" y="31"/>
                  </a:lnTo>
                  <a:lnTo>
                    <a:pt x="164" y="23"/>
                  </a:lnTo>
                  <a:lnTo>
                    <a:pt x="144" y="17"/>
                  </a:lnTo>
                  <a:lnTo>
                    <a:pt x="123" y="13"/>
                  </a:lnTo>
                  <a:lnTo>
                    <a:pt x="103" y="8"/>
                  </a:lnTo>
                  <a:lnTo>
                    <a:pt x="83" y="5"/>
                  </a:lnTo>
                  <a:lnTo>
                    <a:pt x="66" y="2"/>
                  </a:lnTo>
                  <a:lnTo>
                    <a:pt x="48" y="0"/>
                  </a:lnTo>
                  <a:lnTo>
                    <a:pt x="34" y="0"/>
                  </a:lnTo>
                  <a:lnTo>
                    <a:pt x="21" y="0"/>
                  </a:lnTo>
                  <a:lnTo>
                    <a:pt x="11" y="0"/>
                  </a:lnTo>
                  <a:lnTo>
                    <a:pt x="4" y="2"/>
                  </a:lnTo>
                  <a:lnTo>
                    <a:pt x="0" y="5"/>
                  </a:lnTo>
                  <a:lnTo>
                    <a:pt x="12" y="7"/>
                  </a:lnTo>
                  <a:lnTo>
                    <a:pt x="24" y="8"/>
                  </a:lnTo>
                  <a:lnTo>
                    <a:pt x="38" y="10"/>
                  </a:lnTo>
                  <a:lnTo>
                    <a:pt x="52" y="13"/>
                  </a:lnTo>
                  <a:lnTo>
                    <a:pt x="66" y="16"/>
                  </a:lnTo>
                  <a:lnTo>
                    <a:pt x="82" y="18"/>
                  </a:lnTo>
                  <a:lnTo>
                    <a:pt x="98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4"/>
                  </a:lnTo>
                  <a:lnTo>
                    <a:pt x="162" y="39"/>
                  </a:lnTo>
                  <a:lnTo>
                    <a:pt x="177" y="45"/>
                  </a:lnTo>
                  <a:lnTo>
                    <a:pt x="193" y="52"/>
                  </a:lnTo>
                  <a:lnTo>
                    <a:pt x="208" y="60"/>
                  </a:lnTo>
                  <a:lnTo>
                    <a:pt x="222" y="68"/>
                  </a:lnTo>
                  <a:lnTo>
                    <a:pt x="235" y="77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77" name="Freeform 1388"/>
            <p:cNvSpPr>
              <a:spLocks/>
            </p:cNvSpPr>
            <p:nvPr/>
          </p:nvSpPr>
          <p:spPr bwMode="auto">
            <a:xfrm>
              <a:off x="3909" y="2547"/>
              <a:ext cx="19" cy="39"/>
            </a:xfrm>
            <a:custGeom>
              <a:avLst/>
              <a:gdLst>
                <a:gd name="T0" fmla="*/ 0 w 114"/>
                <a:gd name="T1" fmla="*/ 0 h 238"/>
                <a:gd name="T2" fmla="*/ 0 w 114"/>
                <a:gd name="T3" fmla="*/ 0 h 238"/>
                <a:gd name="T4" fmla="*/ 0 w 114"/>
                <a:gd name="T5" fmla="*/ 0 h 238"/>
                <a:gd name="T6" fmla="*/ 0 w 114"/>
                <a:gd name="T7" fmla="*/ 0 h 238"/>
                <a:gd name="T8" fmla="*/ 0 w 114"/>
                <a:gd name="T9" fmla="*/ 0 h 238"/>
                <a:gd name="T10" fmla="*/ 0 w 114"/>
                <a:gd name="T11" fmla="*/ 0 h 238"/>
                <a:gd name="T12" fmla="*/ 0 w 114"/>
                <a:gd name="T13" fmla="*/ 0 h 238"/>
                <a:gd name="T14" fmla="*/ 0 w 114"/>
                <a:gd name="T15" fmla="*/ 0 h 238"/>
                <a:gd name="T16" fmla="*/ 0 w 114"/>
                <a:gd name="T17" fmla="*/ 0 h 238"/>
                <a:gd name="T18" fmla="*/ 0 w 114"/>
                <a:gd name="T19" fmla="*/ 0 h 238"/>
                <a:gd name="T20" fmla="*/ 0 w 114"/>
                <a:gd name="T21" fmla="*/ 0 h 238"/>
                <a:gd name="T22" fmla="*/ 0 w 114"/>
                <a:gd name="T23" fmla="*/ 0 h 238"/>
                <a:gd name="T24" fmla="*/ 0 w 114"/>
                <a:gd name="T25" fmla="*/ 0 h 238"/>
                <a:gd name="T26" fmla="*/ 0 w 114"/>
                <a:gd name="T27" fmla="*/ 0 h 238"/>
                <a:gd name="T28" fmla="*/ 0 w 114"/>
                <a:gd name="T29" fmla="*/ 0 h 238"/>
                <a:gd name="T30" fmla="*/ 0 w 114"/>
                <a:gd name="T31" fmla="*/ 0 h 238"/>
                <a:gd name="T32" fmla="*/ 0 w 114"/>
                <a:gd name="T33" fmla="*/ 0 h 238"/>
                <a:gd name="T34" fmla="*/ 0 w 114"/>
                <a:gd name="T35" fmla="*/ 0 h 238"/>
                <a:gd name="T36" fmla="*/ 0 w 114"/>
                <a:gd name="T37" fmla="*/ 0 h 238"/>
                <a:gd name="T38" fmla="*/ 0 w 114"/>
                <a:gd name="T39" fmla="*/ 0 h 238"/>
                <a:gd name="T40" fmla="*/ 0 w 114"/>
                <a:gd name="T41" fmla="*/ 0 h 238"/>
                <a:gd name="T42" fmla="*/ 0 w 114"/>
                <a:gd name="T43" fmla="*/ 0 h 238"/>
                <a:gd name="T44" fmla="*/ 0 w 114"/>
                <a:gd name="T45" fmla="*/ 0 h 238"/>
                <a:gd name="T46" fmla="*/ 0 w 114"/>
                <a:gd name="T47" fmla="*/ 0 h 238"/>
                <a:gd name="T48" fmla="*/ 0 w 114"/>
                <a:gd name="T49" fmla="*/ 0 h 238"/>
                <a:gd name="T50" fmla="*/ 0 w 114"/>
                <a:gd name="T51" fmla="*/ 0 h 238"/>
                <a:gd name="T52" fmla="*/ 0 w 114"/>
                <a:gd name="T53" fmla="*/ 0 h 238"/>
                <a:gd name="T54" fmla="*/ 0 w 114"/>
                <a:gd name="T55" fmla="*/ 0 h 238"/>
                <a:gd name="T56" fmla="*/ 0 w 114"/>
                <a:gd name="T57" fmla="*/ 0 h 238"/>
                <a:gd name="T58" fmla="*/ 0 w 114"/>
                <a:gd name="T59" fmla="*/ 0 h 238"/>
                <a:gd name="T60" fmla="*/ 0 w 114"/>
                <a:gd name="T61" fmla="*/ 0 h 238"/>
                <a:gd name="T62" fmla="*/ 0 w 114"/>
                <a:gd name="T63" fmla="*/ 0 h 238"/>
                <a:gd name="T64" fmla="*/ 0 w 114"/>
                <a:gd name="T65" fmla="*/ 0 h 238"/>
                <a:gd name="T66" fmla="*/ 0 w 114"/>
                <a:gd name="T67" fmla="*/ 0 h 238"/>
                <a:gd name="T68" fmla="*/ 0 w 114"/>
                <a:gd name="T69" fmla="*/ 0 h 238"/>
                <a:gd name="T70" fmla="*/ 0 w 114"/>
                <a:gd name="T71" fmla="*/ 0 h 238"/>
                <a:gd name="T72" fmla="*/ 0 w 114"/>
                <a:gd name="T73" fmla="*/ 0 h 238"/>
                <a:gd name="T74" fmla="*/ 0 w 114"/>
                <a:gd name="T75" fmla="*/ 0 h 238"/>
                <a:gd name="T76" fmla="*/ 0 w 114"/>
                <a:gd name="T77" fmla="*/ 0 h 238"/>
                <a:gd name="T78" fmla="*/ 0 w 114"/>
                <a:gd name="T79" fmla="*/ 0 h 238"/>
                <a:gd name="T80" fmla="*/ 0 w 114"/>
                <a:gd name="T81" fmla="*/ 0 h 23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4"/>
                <a:gd name="T124" fmla="*/ 0 h 238"/>
                <a:gd name="T125" fmla="*/ 114 w 114"/>
                <a:gd name="T126" fmla="*/ 238 h 23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4" h="238">
                  <a:moveTo>
                    <a:pt x="0" y="130"/>
                  </a:moveTo>
                  <a:lnTo>
                    <a:pt x="0" y="149"/>
                  </a:lnTo>
                  <a:lnTo>
                    <a:pt x="4" y="168"/>
                  </a:lnTo>
                  <a:lnTo>
                    <a:pt x="12" y="185"/>
                  </a:lnTo>
                  <a:lnTo>
                    <a:pt x="24" y="200"/>
                  </a:lnTo>
                  <a:lnTo>
                    <a:pt x="38" y="213"/>
                  </a:lnTo>
                  <a:lnTo>
                    <a:pt x="55" y="224"/>
                  </a:lnTo>
                  <a:lnTo>
                    <a:pt x="73" y="232"/>
                  </a:lnTo>
                  <a:lnTo>
                    <a:pt x="92" y="237"/>
                  </a:lnTo>
                  <a:lnTo>
                    <a:pt x="98" y="238"/>
                  </a:lnTo>
                  <a:lnTo>
                    <a:pt x="104" y="235"/>
                  </a:lnTo>
                  <a:lnTo>
                    <a:pt x="109" y="232"/>
                  </a:lnTo>
                  <a:lnTo>
                    <a:pt x="111" y="227"/>
                  </a:lnTo>
                  <a:lnTo>
                    <a:pt x="111" y="222"/>
                  </a:lnTo>
                  <a:lnTo>
                    <a:pt x="110" y="216"/>
                  </a:lnTo>
                  <a:lnTo>
                    <a:pt x="106" y="211"/>
                  </a:lnTo>
                  <a:lnTo>
                    <a:pt x="100" y="209"/>
                  </a:lnTo>
                  <a:lnTo>
                    <a:pt x="82" y="202"/>
                  </a:lnTo>
                  <a:lnTo>
                    <a:pt x="64" y="193"/>
                  </a:lnTo>
                  <a:lnTo>
                    <a:pt x="50" y="180"/>
                  </a:lnTo>
                  <a:lnTo>
                    <a:pt x="39" y="167"/>
                  </a:lnTo>
                  <a:lnTo>
                    <a:pt x="32" y="149"/>
                  </a:lnTo>
                  <a:lnTo>
                    <a:pt x="29" y="131"/>
                  </a:lnTo>
                  <a:lnTo>
                    <a:pt x="29" y="111"/>
                  </a:lnTo>
                  <a:lnTo>
                    <a:pt x="35" y="91"/>
                  </a:lnTo>
                  <a:lnTo>
                    <a:pt x="42" y="76"/>
                  </a:lnTo>
                  <a:lnTo>
                    <a:pt x="51" y="62"/>
                  </a:lnTo>
                  <a:lnTo>
                    <a:pt x="62" y="49"/>
                  </a:lnTo>
                  <a:lnTo>
                    <a:pt x="73" y="38"/>
                  </a:lnTo>
                  <a:lnTo>
                    <a:pt x="84" y="28"/>
                  </a:lnTo>
                  <a:lnTo>
                    <a:pt x="96" y="18"/>
                  </a:lnTo>
                  <a:lnTo>
                    <a:pt x="106" y="9"/>
                  </a:lnTo>
                  <a:lnTo>
                    <a:pt x="114" y="1"/>
                  </a:lnTo>
                  <a:lnTo>
                    <a:pt x="106" y="0"/>
                  </a:lnTo>
                  <a:lnTo>
                    <a:pt x="93" y="6"/>
                  </a:lnTo>
                  <a:lnTo>
                    <a:pt x="76" y="18"/>
                  </a:lnTo>
                  <a:lnTo>
                    <a:pt x="56" y="36"/>
                  </a:lnTo>
                  <a:lnTo>
                    <a:pt x="37" y="57"/>
                  </a:lnTo>
                  <a:lnTo>
                    <a:pt x="20" y="80"/>
                  </a:lnTo>
                  <a:lnTo>
                    <a:pt x="7" y="106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78" name="Freeform 1389"/>
            <p:cNvSpPr>
              <a:spLocks/>
            </p:cNvSpPr>
            <p:nvPr/>
          </p:nvSpPr>
          <p:spPr bwMode="auto">
            <a:xfrm>
              <a:off x="4043" y="2524"/>
              <a:ext cx="41" cy="52"/>
            </a:xfrm>
            <a:custGeom>
              <a:avLst/>
              <a:gdLst>
                <a:gd name="T0" fmla="*/ 0 w 246"/>
                <a:gd name="T1" fmla="*/ 0 h 310"/>
                <a:gd name="T2" fmla="*/ 0 w 246"/>
                <a:gd name="T3" fmla="*/ 0 h 310"/>
                <a:gd name="T4" fmla="*/ 0 w 246"/>
                <a:gd name="T5" fmla="*/ 0 h 310"/>
                <a:gd name="T6" fmla="*/ 0 w 246"/>
                <a:gd name="T7" fmla="*/ 0 h 310"/>
                <a:gd name="T8" fmla="*/ 0 w 246"/>
                <a:gd name="T9" fmla="*/ 0 h 310"/>
                <a:gd name="T10" fmla="*/ 0 w 246"/>
                <a:gd name="T11" fmla="*/ 0 h 310"/>
                <a:gd name="T12" fmla="*/ 0 w 246"/>
                <a:gd name="T13" fmla="*/ 0 h 310"/>
                <a:gd name="T14" fmla="*/ 0 w 246"/>
                <a:gd name="T15" fmla="*/ 0 h 310"/>
                <a:gd name="T16" fmla="*/ 0 w 246"/>
                <a:gd name="T17" fmla="*/ 0 h 310"/>
                <a:gd name="T18" fmla="*/ 0 w 246"/>
                <a:gd name="T19" fmla="*/ 0 h 310"/>
                <a:gd name="T20" fmla="*/ 0 w 246"/>
                <a:gd name="T21" fmla="*/ 0 h 310"/>
                <a:gd name="T22" fmla="*/ 0 w 246"/>
                <a:gd name="T23" fmla="*/ 0 h 310"/>
                <a:gd name="T24" fmla="*/ 0 w 246"/>
                <a:gd name="T25" fmla="*/ 0 h 310"/>
                <a:gd name="T26" fmla="*/ 0 w 246"/>
                <a:gd name="T27" fmla="*/ 0 h 310"/>
                <a:gd name="T28" fmla="*/ 0 w 246"/>
                <a:gd name="T29" fmla="*/ 0 h 310"/>
                <a:gd name="T30" fmla="*/ 0 w 246"/>
                <a:gd name="T31" fmla="*/ 0 h 310"/>
                <a:gd name="T32" fmla="*/ 0 w 246"/>
                <a:gd name="T33" fmla="*/ 0 h 310"/>
                <a:gd name="T34" fmla="*/ 0 w 246"/>
                <a:gd name="T35" fmla="*/ 0 h 310"/>
                <a:gd name="T36" fmla="*/ 0 w 246"/>
                <a:gd name="T37" fmla="*/ 0 h 310"/>
                <a:gd name="T38" fmla="*/ 0 w 246"/>
                <a:gd name="T39" fmla="*/ 0 h 310"/>
                <a:gd name="T40" fmla="*/ 0 w 246"/>
                <a:gd name="T41" fmla="*/ 0 h 310"/>
                <a:gd name="T42" fmla="*/ 0 w 246"/>
                <a:gd name="T43" fmla="*/ 0 h 310"/>
                <a:gd name="T44" fmla="*/ 0 w 246"/>
                <a:gd name="T45" fmla="*/ 0 h 310"/>
                <a:gd name="T46" fmla="*/ 0 w 246"/>
                <a:gd name="T47" fmla="*/ 0 h 310"/>
                <a:gd name="T48" fmla="*/ 0 w 246"/>
                <a:gd name="T49" fmla="*/ 0 h 310"/>
                <a:gd name="T50" fmla="*/ 0 w 246"/>
                <a:gd name="T51" fmla="*/ 0 h 310"/>
                <a:gd name="T52" fmla="*/ 0 w 246"/>
                <a:gd name="T53" fmla="*/ 0 h 310"/>
                <a:gd name="T54" fmla="*/ 0 w 246"/>
                <a:gd name="T55" fmla="*/ 0 h 310"/>
                <a:gd name="T56" fmla="*/ 0 w 246"/>
                <a:gd name="T57" fmla="*/ 0 h 310"/>
                <a:gd name="T58" fmla="*/ 0 w 246"/>
                <a:gd name="T59" fmla="*/ 0 h 310"/>
                <a:gd name="T60" fmla="*/ 0 w 246"/>
                <a:gd name="T61" fmla="*/ 0 h 310"/>
                <a:gd name="T62" fmla="*/ 0 w 246"/>
                <a:gd name="T63" fmla="*/ 0 h 310"/>
                <a:gd name="T64" fmla="*/ 0 w 246"/>
                <a:gd name="T65" fmla="*/ 0 h 310"/>
                <a:gd name="T66" fmla="*/ 0 w 246"/>
                <a:gd name="T67" fmla="*/ 0 h 310"/>
                <a:gd name="T68" fmla="*/ 0 w 246"/>
                <a:gd name="T69" fmla="*/ 0 h 310"/>
                <a:gd name="T70" fmla="*/ 0 w 246"/>
                <a:gd name="T71" fmla="*/ 0 h 310"/>
                <a:gd name="T72" fmla="*/ 0 w 246"/>
                <a:gd name="T73" fmla="*/ 0 h 310"/>
                <a:gd name="T74" fmla="*/ 0 w 246"/>
                <a:gd name="T75" fmla="*/ 0 h 3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6"/>
                <a:gd name="T115" fmla="*/ 0 h 310"/>
                <a:gd name="T116" fmla="*/ 246 w 246"/>
                <a:gd name="T117" fmla="*/ 310 h 3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6" h="310">
                  <a:moveTo>
                    <a:pt x="199" y="116"/>
                  </a:moveTo>
                  <a:lnTo>
                    <a:pt x="207" y="124"/>
                  </a:lnTo>
                  <a:lnTo>
                    <a:pt x="214" y="133"/>
                  </a:lnTo>
                  <a:lnTo>
                    <a:pt x="219" y="143"/>
                  </a:lnTo>
                  <a:lnTo>
                    <a:pt x="223" y="154"/>
                  </a:lnTo>
                  <a:lnTo>
                    <a:pt x="225" y="164"/>
                  </a:lnTo>
                  <a:lnTo>
                    <a:pt x="225" y="176"/>
                  </a:lnTo>
                  <a:lnTo>
                    <a:pt x="221" y="187"/>
                  </a:lnTo>
                  <a:lnTo>
                    <a:pt x="216" y="197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8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3" y="264"/>
                  </a:lnTo>
                  <a:lnTo>
                    <a:pt x="132" y="274"/>
                  </a:lnTo>
                  <a:lnTo>
                    <a:pt x="129" y="278"/>
                  </a:lnTo>
                  <a:lnTo>
                    <a:pt x="126" y="282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1" y="305"/>
                  </a:lnTo>
                  <a:lnTo>
                    <a:pt x="125" y="309"/>
                  </a:lnTo>
                  <a:lnTo>
                    <a:pt x="130" y="310"/>
                  </a:lnTo>
                  <a:lnTo>
                    <a:pt x="134" y="310"/>
                  </a:lnTo>
                  <a:lnTo>
                    <a:pt x="139" y="309"/>
                  </a:lnTo>
                  <a:lnTo>
                    <a:pt x="143" y="305"/>
                  </a:lnTo>
                  <a:lnTo>
                    <a:pt x="154" y="293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19" y="233"/>
                  </a:lnTo>
                  <a:lnTo>
                    <a:pt x="231" y="219"/>
                  </a:lnTo>
                  <a:lnTo>
                    <a:pt x="239" y="204"/>
                  </a:lnTo>
                  <a:lnTo>
                    <a:pt x="245" y="187"/>
                  </a:lnTo>
                  <a:lnTo>
                    <a:pt x="246" y="170"/>
                  </a:lnTo>
                  <a:lnTo>
                    <a:pt x="242" y="153"/>
                  </a:lnTo>
                  <a:lnTo>
                    <a:pt x="236" y="136"/>
                  </a:lnTo>
                  <a:lnTo>
                    <a:pt x="227" y="120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187" y="82"/>
                  </a:lnTo>
                  <a:lnTo>
                    <a:pt x="177" y="74"/>
                  </a:lnTo>
                  <a:lnTo>
                    <a:pt x="165" y="68"/>
                  </a:lnTo>
                  <a:lnTo>
                    <a:pt x="152" y="60"/>
                  </a:lnTo>
                  <a:lnTo>
                    <a:pt x="139" y="51"/>
                  </a:lnTo>
                  <a:lnTo>
                    <a:pt x="126" y="43"/>
                  </a:lnTo>
                  <a:lnTo>
                    <a:pt x="112" y="35"/>
                  </a:lnTo>
                  <a:lnTo>
                    <a:pt x="98" y="28"/>
                  </a:lnTo>
                  <a:lnTo>
                    <a:pt x="85" y="22"/>
                  </a:lnTo>
                  <a:lnTo>
                    <a:pt x="72" y="16"/>
                  </a:lnTo>
                  <a:lnTo>
                    <a:pt x="59" y="10"/>
                  </a:lnTo>
                  <a:lnTo>
                    <a:pt x="46" y="7"/>
                  </a:lnTo>
                  <a:lnTo>
                    <a:pt x="35" y="3"/>
                  </a:lnTo>
                  <a:lnTo>
                    <a:pt x="24" y="1"/>
                  </a:lnTo>
                  <a:lnTo>
                    <a:pt x="15" y="0"/>
                  </a:lnTo>
                  <a:lnTo>
                    <a:pt x="7" y="1"/>
                  </a:lnTo>
                  <a:lnTo>
                    <a:pt x="0" y="3"/>
                  </a:lnTo>
                  <a:lnTo>
                    <a:pt x="8" y="6"/>
                  </a:lnTo>
                  <a:lnTo>
                    <a:pt x="17" y="9"/>
                  </a:lnTo>
                  <a:lnTo>
                    <a:pt x="28" y="14"/>
                  </a:lnTo>
                  <a:lnTo>
                    <a:pt x="38" y="18"/>
                  </a:lnTo>
                  <a:lnTo>
                    <a:pt x="51" y="24"/>
                  </a:lnTo>
                  <a:lnTo>
                    <a:pt x="64" y="30"/>
                  </a:lnTo>
                  <a:lnTo>
                    <a:pt x="78" y="37"/>
                  </a:lnTo>
                  <a:lnTo>
                    <a:pt x="92" y="43"/>
                  </a:lnTo>
                  <a:lnTo>
                    <a:pt x="106" y="51"/>
                  </a:lnTo>
                  <a:lnTo>
                    <a:pt x="120" y="60"/>
                  </a:lnTo>
                  <a:lnTo>
                    <a:pt x="134" y="69"/>
                  </a:lnTo>
                  <a:lnTo>
                    <a:pt x="148" y="78"/>
                  </a:lnTo>
                  <a:lnTo>
                    <a:pt x="163" y="87"/>
                  </a:lnTo>
                  <a:lnTo>
                    <a:pt x="175" y="96"/>
                  </a:lnTo>
                  <a:lnTo>
                    <a:pt x="187" y="105"/>
                  </a:lnTo>
                  <a:lnTo>
                    <a:pt x="199" y="116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79" name="Freeform 1390"/>
            <p:cNvSpPr>
              <a:spLocks/>
            </p:cNvSpPr>
            <p:nvPr/>
          </p:nvSpPr>
          <p:spPr bwMode="auto">
            <a:xfrm>
              <a:off x="3998" y="2585"/>
              <a:ext cx="14" cy="31"/>
            </a:xfrm>
            <a:custGeom>
              <a:avLst/>
              <a:gdLst>
                <a:gd name="T0" fmla="*/ 0 w 83"/>
                <a:gd name="T1" fmla="*/ 0 h 187"/>
                <a:gd name="T2" fmla="*/ 0 w 83"/>
                <a:gd name="T3" fmla="*/ 0 h 187"/>
                <a:gd name="T4" fmla="*/ 0 w 83"/>
                <a:gd name="T5" fmla="*/ 0 h 187"/>
                <a:gd name="T6" fmla="*/ 0 w 83"/>
                <a:gd name="T7" fmla="*/ 0 h 187"/>
                <a:gd name="T8" fmla="*/ 0 w 83"/>
                <a:gd name="T9" fmla="*/ 0 h 187"/>
                <a:gd name="T10" fmla="*/ 0 w 83"/>
                <a:gd name="T11" fmla="*/ 0 h 187"/>
                <a:gd name="T12" fmla="*/ 0 w 83"/>
                <a:gd name="T13" fmla="*/ 0 h 187"/>
                <a:gd name="T14" fmla="*/ 0 w 83"/>
                <a:gd name="T15" fmla="*/ 0 h 187"/>
                <a:gd name="T16" fmla="*/ 0 w 83"/>
                <a:gd name="T17" fmla="*/ 0 h 187"/>
                <a:gd name="T18" fmla="*/ 0 w 83"/>
                <a:gd name="T19" fmla="*/ 0 h 187"/>
                <a:gd name="T20" fmla="*/ 0 w 83"/>
                <a:gd name="T21" fmla="*/ 0 h 187"/>
                <a:gd name="T22" fmla="*/ 0 w 83"/>
                <a:gd name="T23" fmla="*/ 0 h 187"/>
                <a:gd name="T24" fmla="*/ 0 w 83"/>
                <a:gd name="T25" fmla="*/ 0 h 187"/>
                <a:gd name="T26" fmla="*/ 0 w 83"/>
                <a:gd name="T27" fmla="*/ 0 h 187"/>
                <a:gd name="T28" fmla="*/ 0 w 83"/>
                <a:gd name="T29" fmla="*/ 0 h 187"/>
                <a:gd name="T30" fmla="*/ 0 w 83"/>
                <a:gd name="T31" fmla="*/ 0 h 187"/>
                <a:gd name="T32" fmla="*/ 0 w 83"/>
                <a:gd name="T33" fmla="*/ 0 h 187"/>
                <a:gd name="T34" fmla="*/ 0 w 83"/>
                <a:gd name="T35" fmla="*/ 0 h 187"/>
                <a:gd name="T36" fmla="*/ 0 w 83"/>
                <a:gd name="T37" fmla="*/ 0 h 187"/>
                <a:gd name="T38" fmla="*/ 0 w 83"/>
                <a:gd name="T39" fmla="*/ 0 h 187"/>
                <a:gd name="T40" fmla="*/ 0 w 83"/>
                <a:gd name="T41" fmla="*/ 0 h 187"/>
                <a:gd name="T42" fmla="*/ 0 w 83"/>
                <a:gd name="T43" fmla="*/ 0 h 187"/>
                <a:gd name="T44" fmla="*/ 0 w 83"/>
                <a:gd name="T45" fmla="*/ 0 h 187"/>
                <a:gd name="T46" fmla="*/ 0 w 83"/>
                <a:gd name="T47" fmla="*/ 0 h 187"/>
                <a:gd name="T48" fmla="*/ 0 w 83"/>
                <a:gd name="T49" fmla="*/ 0 h 1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3"/>
                <a:gd name="T76" fmla="*/ 0 h 187"/>
                <a:gd name="T77" fmla="*/ 83 w 83"/>
                <a:gd name="T78" fmla="*/ 187 h 18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3" h="187">
                  <a:moveTo>
                    <a:pt x="31" y="14"/>
                  </a:moveTo>
                  <a:lnTo>
                    <a:pt x="29" y="8"/>
                  </a:lnTo>
                  <a:lnTo>
                    <a:pt x="25" y="3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8" y="2"/>
                  </a:lnTo>
                  <a:lnTo>
                    <a:pt x="3" y="5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5" y="42"/>
                  </a:lnTo>
                  <a:lnTo>
                    <a:pt x="15" y="71"/>
                  </a:lnTo>
                  <a:lnTo>
                    <a:pt x="27" y="100"/>
                  </a:lnTo>
                  <a:lnTo>
                    <a:pt x="41" y="127"/>
                  </a:lnTo>
                  <a:lnTo>
                    <a:pt x="55" y="151"/>
                  </a:lnTo>
                  <a:lnTo>
                    <a:pt x="68" y="171"/>
                  </a:lnTo>
                  <a:lnTo>
                    <a:pt x="77" y="184"/>
                  </a:lnTo>
                  <a:lnTo>
                    <a:pt x="83" y="187"/>
                  </a:lnTo>
                  <a:lnTo>
                    <a:pt x="80" y="174"/>
                  </a:lnTo>
                  <a:lnTo>
                    <a:pt x="75" y="158"/>
                  </a:lnTo>
                  <a:lnTo>
                    <a:pt x="68" y="138"/>
                  </a:lnTo>
                  <a:lnTo>
                    <a:pt x="59" y="113"/>
                  </a:lnTo>
                  <a:lnTo>
                    <a:pt x="51" y="88"/>
                  </a:lnTo>
                  <a:lnTo>
                    <a:pt x="43" y="63"/>
                  </a:lnTo>
                  <a:lnTo>
                    <a:pt x="36" y="38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80" name="Freeform 1391"/>
            <p:cNvSpPr>
              <a:spLocks/>
            </p:cNvSpPr>
            <p:nvPr/>
          </p:nvSpPr>
          <p:spPr bwMode="auto">
            <a:xfrm>
              <a:off x="3992" y="2568"/>
              <a:ext cx="7" cy="16"/>
            </a:xfrm>
            <a:custGeom>
              <a:avLst/>
              <a:gdLst>
                <a:gd name="T0" fmla="*/ 0 w 44"/>
                <a:gd name="T1" fmla="*/ 0 h 94"/>
                <a:gd name="T2" fmla="*/ 0 w 44"/>
                <a:gd name="T3" fmla="*/ 0 h 94"/>
                <a:gd name="T4" fmla="*/ 0 w 44"/>
                <a:gd name="T5" fmla="*/ 0 h 94"/>
                <a:gd name="T6" fmla="*/ 0 w 44"/>
                <a:gd name="T7" fmla="*/ 0 h 94"/>
                <a:gd name="T8" fmla="*/ 0 w 44"/>
                <a:gd name="T9" fmla="*/ 0 h 94"/>
                <a:gd name="T10" fmla="*/ 0 w 44"/>
                <a:gd name="T11" fmla="*/ 0 h 94"/>
                <a:gd name="T12" fmla="*/ 0 w 44"/>
                <a:gd name="T13" fmla="*/ 0 h 94"/>
                <a:gd name="T14" fmla="*/ 0 w 44"/>
                <a:gd name="T15" fmla="*/ 0 h 94"/>
                <a:gd name="T16" fmla="*/ 0 w 44"/>
                <a:gd name="T17" fmla="*/ 0 h 94"/>
                <a:gd name="T18" fmla="*/ 0 w 44"/>
                <a:gd name="T19" fmla="*/ 0 h 94"/>
                <a:gd name="T20" fmla="*/ 0 w 44"/>
                <a:gd name="T21" fmla="*/ 0 h 94"/>
                <a:gd name="T22" fmla="*/ 0 w 44"/>
                <a:gd name="T23" fmla="*/ 0 h 94"/>
                <a:gd name="T24" fmla="*/ 0 w 44"/>
                <a:gd name="T25" fmla="*/ 0 h 94"/>
                <a:gd name="T26" fmla="*/ 0 w 44"/>
                <a:gd name="T27" fmla="*/ 0 h 94"/>
                <a:gd name="T28" fmla="*/ 0 w 44"/>
                <a:gd name="T29" fmla="*/ 0 h 94"/>
                <a:gd name="T30" fmla="*/ 0 w 44"/>
                <a:gd name="T31" fmla="*/ 0 h 94"/>
                <a:gd name="T32" fmla="*/ 0 w 44"/>
                <a:gd name="T33" fmla="*/ 0 h 94"/>
                <a:gd name="T34" fmla="*/ 0 w 44"/>
                <a:gd name="T35" fmla="*/ 0 h 94"/>
                <a:gd name="T36" fmla="*/ 0 w 44"/>
                <a:gd name="T37" fmla="*/ 0 h 94"/>
                <a:gd name="T38" fmla="*/ 0 w 44"/>
                <a:gd name="T39" fmla="*/ 0 h 94"/>
                <a:gd name="T40" fmla="*/ 0 w 44"/>
                <a:gd name="T41" fmla="*/ 0 h 9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4"/>
                <a:gd name="T64" fmla="*/ 0 h 94"/>
                <a:gd name="T65" fmla="*/ 44 w 44"/>
                <a:gd name="T66" fmla="*/ 94 h 9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4" h="94">
                  <a:moveTo>
                    <a:pt x="22" y="10"/>
                  </a:moveTo>
                  <a:lnTo>
                    <a:pt x="21" y="6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1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4"/>
                  </a:lnTo>
                  <a:lnTo>
                    <a:pt x="4" y="38"/>
                  </a:lnTo>
                  <a:lnTo>
                    <a:pt x="8" y="52"/>
                  </a:lnTo>
                  <a:lnTo>
                    <a:pt x="14" y="65"/>
                  </a:lnTo>
                  <a:lnTo>
                    <a:pt x="21" y="78"/>
                  </a:lnTo>
                  <a:lnTo>
                    <a:pt x="28" y="87"/>
                  </a:lnTo>
                  <a:lnTo>
                    <a:pt x="37" y="93"/>
                  </a:lnTo>
                  <a:lnTo>
                    <a:pt x="42" y="94"/>
                  </a:lnTo>
                  <a:lnTo>
                    <a:pt x="44" y="76"/>
                  </a:lnTo>
                  <a:lnTo>
                    <a:pt x="38" y="54"/>
                  </a:lnTo>
                  <a:lnTo>
                    <a:pt x="31" y="32"/>
                  </a:lnTo>
                  <a:lnTo>
                    <a:pt x="22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81" name="Freeform 1392"/>
            <p:cNvSpPr>
              <a:spLocks/>
            </p:cNvSpPr>
            <p:nvPr/>
          </p:nvSpPr>
          <p:spPr bwMode="auto">
            <a:xfrm>
              <a:off x="3986" y="2557"/>
              <a:ext cx="6" cy="9"/>
            </a:xfrm>
            <a:custGeom>
              <a:avLst/>
              <a:gdLst>
                <a:gd name="T0" fmla="*/ 0 w 38"/>
                <a:gd name="T1" fmla="*/ 0 h 54"/>
                <a:gd name="T2" fmla="*/ 0 w 38"/>
                <a:gd name="T3" fmla="*/ 0 h 54"/>
                <a:gd name="T4" fmla="*/ 0 w 38"/>
                <a:gd name="T5" fmla="*/ 0 h 54"/>
                <a:gd name="T6" fmla="*/ 0 w 38"/>
                <a:gd name="T7" fmla="*/ 0 h 54"/>
                <a:gd name="T8" fmla="*/ 0 w 38"/>
                <a:gd name="T9" fmla="*/ 0 h 54"/>
                <a:gd name="T10" fmla="*/ 0 w 38"/>
                <a:gd name="T11" fmla="*/ 0 h 54"/>
                <a:gd name="T12" fmla="*/ 0 w 38"/>
                <a:gd name="T13" fmla="*/ 0 h 54"/>
                <a:gd name="T14" fmla="*/ 0 w 38"/>
                <a:gd name="T15" fmla="*/ 0 h 54"/>
                <a:gd name="T16" fmla="*/ 0 w 38"/>
                <a:gd name="T17" fmla="*/ 0 h 54"/>
                <a:gd name="T18" fmla="*/ 0 w 38"/>
                <a:gd name="T19" fmla="*/ 0 h 54"/>
                <a:gd name="T20" fmla="*/ 0 w 38"/>
                <a:gd name="T21" fmla="*/ 0 h 54"/>
                <a:gd name="T22" fmla="*/ 0 w 38"/>
                <a:gd name="T23" fmla="*/ 0 h 54"/>
                <a:gd name="T24" fmla="*/ 0 w 38"/>
                <a:gd name="T25" fmla="*/ 0 h 54"/>
                <a:gd name="T26" fmla="*/ 0 w 38"/>
                <a:gd name="T27" fmla="*/ 0 h 54"/>
                <a:gd name="T28" fmla="*/ 0 w 38"/>
                <a:gd name="T29" fmla="*/ 0 h 54"/>
                <a:gd name="T30" fmla="*/ 0 w 38"/>
                <a:gd name="T31" fmla="*/ 0 h 54"/>
                <a:gd name="T32" fmla="*/ 0 w 38"/>
                <a:gd name="T33" fmla="*/ 0 h 54"/>
                <a:gd name="T34" fmla="*/ 0 w 38"/>
                <a:gd name="T35" fmla="*/ 0 h 54"/>
                <a:gd name="T36" fmla="*/ 0 w 38"/>
                <a:gd name="T37" fmla="*/ 0 h 54"/>
                <a:gd name="T38" fmla="*/ 0 w 38"/>
                <a:gd name="T39" fmla="*/ 0 h 54"/>
                <a:gd name="T40" fmla="*/ 0 w 38"/>
                <a:gd name="T41" fmla="*/ 0 h 54"/>
                <a:gd name="T42" fmla="*/ 0 w 38"/>
                <a:gd name="T43" fmla="*/ 0 h 54"/>
                <a:gd name="T44" fmla="*/ 0 w 38"/>
                <a:gd name="T45" fmla="*/ 0 h 54"/>
                <a:gd name="T46" fmla="*/ 0 w 38"/>
                <a:gd name="T47" fmla="*/ 0 h 54"/>
                <a:gd name="T48" fmla="*/ 0 w 38"/>
                <a:gd name="T49" fmla="*/ 0 h 5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"/>
                <a:gd name="T76" fmla="*/ 0 h 54"/>
                <a:gd name="T77" fmla="*/ 38 w 38"/>
                <a:gd name="T78" fmla="*/ 54 h 5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" h="54">
                  <a:moveTo>
                    <a:pt x="20" y="7"/>
                  </a:moveTo>
                  <a:lnTo>
                    <a:pt x="20" y="8"/>
                  </a:lnTo>
                  <a:lnTo>
                    <a:pt x="19" y="4"/>
                  </a:lnTo>
                  <a:lnTo>
                    <a:pt x="15" y="1"/>
                  </a:lnTo>
                  <a:lnTo>
                    <a:pt x="12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8"/>
                  </a:lnTo>
                  <a:lnTo>
                    <a:pt x="0" y="11"/>
                  </a:lnTo>
                  <a:lnTo>
                    <a:pt x="1" y="17"/>
                  </a:lnTo>
                  <a:lnTo>
                    <a:pt x="4" y="24"/>
                  </a:lnTo>
                  <a:lnTo>
                    <a:pt x="8" y="32"/>
                  </a:lnTo>
                  <a:lnTo>
                    <a:pt x="14" y="39"/>
                  </a:lnTo>
                  <a:lnTo>
                    <a:pt x="20" y="46"/>
                  </a:lnTo>
                  <a:lnTo>
                    <a:pt x="27" y="50"/>
                  </a:lnTo>
                  <a:lnTo>
                    <a:pt x="33" y="54"/>
                  </a:lnTo>
                  <a:lnTo>
                    <a:pt x="38" y="54"/>
                  </a:lnTo>
                  <a:lnTo>
                    <a:pt x="36" y="42"/>
                  </a:lnTo>
                  <a:lnTo>
                    <a:pt x="32" y="29"/>
                  </a:lnTo>
                  <a:lnTo>
                    <a:pt x="25" y="16"/>
                  </a:lnTo>
                  <a:lnTo>
                    <a:pt x="20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82" name="Freeform 1393"/>
            <p:cNvSpPr>
              <a:spLocks/>
            </p:cNvSpPr>
            <p:nvPr/>
          </p:nvSpPr>
          <p:spPr bwMode="auto">
            <a:xfrm>
              <a:off x="3981" y="2549"/>
              <a:ext cx="8" cy="6"/>
            </a:xfrm>
            <a:custGeom>
              <a:avLst/>
              <a:gdLst>
                <a:gd name="T0" fmla="*/ 0 w 52"/>
                <a:gd name="T1" fmla="*/ 0 h 36"/>
                <a:gd name="T2" fmla="*/ 0 w 52"/>
                <a:gd name="T3" fmla="*/ 0 h 36"/>
                <a:gd name="T4" fmla="*/ 0 w 52"/>
                <a:gd name="T5" fmla="*/ 0 h 36"/>
                <a:gd name="T6" fmla="*/ 0 w 52"/>
                <a:gd name="T7" fmla="*/ 0 h 36"/>
                <a:gd name="T8" fmla="*/ 0 w 52"/>
                <a:gd name="T9" fmla="*/ 0 h 36"/>
                <a:gd name="T10" fmla="*/ 0 w 52"/>
                <a:gd name="T11" fmla="*/ 0 h 36"/>
                <a:gd name="T12" fmla="*/ 0 w 52"/>
                <a:gd name="T13" fmla="*/ 0 h 36"/>
                <a:gd name="T14" fmla="*/ 0 w 52"/>
                <a:gd name="T15" fmla="*/ 0 h 36"/>
                <a:gd name="T16" fmla="*/ 0 w 52"/>
                <a:gd name="T17" fmla="*/ 0 h 36"/>
                <a:gd name="T18" fmla="*/ 0 w 52"/>
                <a:gd name="T19" fmla="*/ 0 h 36"/>
                <a:gd name="T20" fmla="*/ 0 w 52"/>
                <a:gd name="T21" fmla="*/ 0 h 36"/>
                <a:gd name="T22" fmla="*/ 0 w 52"/>
                <a:gd name="T23" fmla="*/ 0 h 36"/>
                <a:gd name="T24" fmla="*/ 0 w 52"/>
                <a:gd name="T25" fmla="*/ 0 h 36"/>
                <a:gd name="T26" fmla="*/ 0 w 52"/>
                <a:gd name="T27" fmla="*/ 0 h 36"/>
                <a:gd name="T28" fmla="*/ 0 w 52"/>
                <a:gd name="T29" fmla="*/ 0 h 36"/>
                <a:gd name="T30" fmla="*/ 0 w 52"/>
                <a:gd name="T31" fmla="*/ 0 h 36"/>
                <a:gd name="T32" fmla="*/ 0 w 52"/>
                <a:gd name="T33" fmla="*/ 0 h 36"/>
                <a:gd name="T34" fmla="*/ 0 w 52"/>
                <a:gd name="T35" fmla="*/ 0 h 36"/>
                <a:gd name="T36" fmla="*/ 0 w 52"/>
                <a:gd name="T37" fmla="*/ 0 h 36"/>
                <a:gd name="T38" fmla="*/ 0 w 52"/>
                <a:gd name="T39" fmla="*/ 0 h 36"/>
                <a:gd name="T40" fmla="*/ 0 w 52"/>
                <a:gd name="T41" fmla="*/ 0 h 36"/>
                <a:gd name="T42" fmla="*/ 0 w 52"/>
                <a:gd name="T43" fmla="*/ 0 h 36"/>
                <a:gd name="T44" fmla="*/ 0 w 52"/>
                <a:gd name="T45" fmla="*/ 0 h 36"/>
                <a:gd name="T46" fmla="*/ 0 w 52"/>
                <a:gd name="T47" fmla="*/ 0 h 36"/>
                <a:gd name="T48" fmla="*/ 0 w 52"/>
                <a:gd name="T49" fmla="*/ 0 h 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2"/>
                <a:gd name="T76" fmla="*/ 0 h 36"/>
                <a:gd name="T77" fmla="*/ 52 w 52"/>
                <a:gd name="T78" fmla="*/ 36 h 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2" h="36">
                  <a:moveTo>
                    <a:pt x="41" y="27"/>
                  </a:moveTo>
                  <a:lnTo>
                    <a:pt x="46" y="24"/>
                  </a:lnTo>
                  <a:lnTo>
                    <a:pt x="51" y="21"/>
                  </a:lnTo>
                  <a:lnTo>
                    <a:pt x="52" y="16"/>
                  </a:lnTo>
                  <a:lnTo>
                    <a:pt x="52" y="12"/>
                  </a:lnTo>
                  <a:lnTo>
                    <a:pt x="50" y="6"/>
                  </a:lnTo>
                  <a:lnTo>
                    <a:pt x="46" y="2"/>
                  </a:lnTo>
                  <a:lnTo>
                    <a:pt x="41" y="0"/>
                  </a:lnTo>
                  <a:lnTo>
                    <a:pt x="36" y="0"/>
                  </a:lnTo>
                  <a:lnTo>
                    <a:pt x="33" y="0"/>
                  </a:lnTo>
                  <a:lnTo>
                    <a:pt x="29" y="1"/>
                  </a:lnTo>
                  <a:lnTo>
                    <a:pt x="21" y="4"/>
                  </a:lnTo>
                  <a:lnTo>
                    <a:pt x="13" y="8"/>
                  </a:lnTo>
                  <a:lnTo>
                    <a:pt x="6" y="15"/>
                  </a:lnTo>
                  <a:lnTo>
                    <a:pt x="3" y="22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4" y="33"/>
                  </a:lnTo>
                  <a:lnTo>
                    <a:pt x="9" y="36"/>
                  </a:lnTo>
                  <a:lnTo>
                    <a:pt x="13" y="36"/>
                  </a:lnTo>
                  <a:lnTo>
                    <a:pt x="18" y="36"/>
                  </a:lnTo>
                  <a:lnTo>
                    <a:pt x="24" y="33"/>
                  </a:lnTo>
                  <a:lnTo>
                    <a:pt x="30" y="32"/>
                  </a:lnTo>
                  <a:lnTo>
                    <a:pt x="36" y="30"/>
                  </a:lnTo>
                  <a:lnTo>
                    <a:pt x="41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83" name="Freeform 1394"/>
            <p:cNvSpPr>
              <a:spLocks/>
            </p:cNvSpPr>
            <p:nvPr/>
          </p:nvSpPr>
          <p:spPr bwMode="auto">
            <a:xfrm>
              <a:off x="3941" y="2539"/>
              <a:ext cx="33" cy="39"/>
            </a:xfrm>
            <a:custGeom>
              <a:avLst/>
              <a:gdLst>
                <a:gd name="T0" fmla="*/ 0 w 198"/>
                <a:gd name="T1" fmla="*/ 0 h 236"/>
                <a:gd name="T2" fmla="*/ 0 w 198"/>
                <a:gd name="T3" fmla="*/ 0 h 236"/>
                <a:gd name="T4" fmla="*/ 0 w 198"/>
                <a:gd name="T5" fmla="*/ 0 h 236"/>
                <a:gd name="T6" fmla="*/ 0 w 198"/>
                <a:gd name="T7" fmla="*/ 0 h 236"/>
                <a:gd name="T8" fmla="*/ 0 w 198"/>
                <a:gd name="T9" fmla="*/ 0 h 236"/>
                <a:gd name="T10" fmla="*/ 0 w 198"/>
                <a:gd name="T11" fmla="*/ 0 h 236"/>
                <a:gd name="T12" fmla="*/ 0 w 198"/>
                <a:gd name="T13" fmla="*/ 0 h 236"/>
                <a:gd name="T14" fmla="*/ 0 w 198"/>
                <a:gd name="T15" fmla="*/ 0 h 236"/>
                <a:gd name="T16" fmla="*/ 0 w 198"/>
                <a:gd name="T17" fmla="*/ 0 h 236"/>
                <a:gd name="T18" fmla="*/ 0 w 198"/>
                <a:gd name="T19" fmla="*/ 0 h 236"/>
                <a:gd name="T20" fmla="*/ 0 w 198"/>
                <a:gd name="T21" fmla="*/ 0 h 236"/>
                <a:gd name="T22" fmla="*/ 0 w 198"/>
                <a:gd name="T23" fmla="*/ 0 h 236"/>
                <a:gd name="T24" fmla="*/ 0 w 198"/>
                <a:gd name="T25" fmla="*/ 0 h 236"/>
                <a:gd name="T26" fmla="*/ 0 w 198"/>
                <a:gd name="T27" fmla="*/ 0 h 236"/>
                <a:gd name="T28" fmla="*/ 0 w 198"/>
                <a:gd name="T29" fmla="*/ 0 h 236"/>
                <a:gd name="T30" fmla="*/ 0 w 198"/>
                <a:gd name="T31" fmla="*/ 0 h 236"/>
                <a:gd name="T32" fmla="*/ 0 w 198"/>
                <a:gd name="T33" fmla="*/ 0 h 236"/>
                <a:gd name="T34" fmla="*/ 0 w 198"/>
                <a:gd name="T35" fmla="*/ 0 h 236"/>
                <a:gd name="T36" fmla="*/ 0 w 198"/>
                <a:gd name="T37" fmla="*/ 0 h 236"/>
                <a:gd name="T38" fmla="*/ 0 w 198"/>
                <a:gd name="T39" fmla="*/ 0 h 236"/>
                <a:gd name="T40" fmla="*/ 0 w 198"/>
                <a:gd name="T41" fmla="*/ 0 h 236"/>
                <a:gd name="T42" fmla="*/ 0 w 198"/>
                <a:gd name="T43" fmla="*/ 0 h 236"/>
                <a:gd name="T44" fmla="*/ 0 w 198"/>
                <a:gd name="T45" fmla="*/ 0 h 236"/>
                <a:gd name="T46" fmla="*/ 0 w 198"/>
                <a:gd name="T47" fmla="*/ 0 h 236"/>
                <a:gd name="T48" fmla="*/ 0 w 198"/>
                <a:gd name="T49" fmla="*/ 0 h 236"/>
                <a:gd name="T50" fmla="*/ 0 w 198"/>
                <a:gd name="T51" fmla="*/ 0 h 236"/>
                <a:gd name="T52" fmla="*/ 0 w 198"/>
                <a:gd name="T53" fmla="*/ 0 h 236"/>
                <a:gd name="T54" fmla="*/ 0 w 198"/>
                <a:gd name="T55" fmla="*/ 0 h 236"/>
                <a:gd name="T56" fmla="*/ 0 w 198"/>
                <a:gd name="T57" fmla="*/ 0 h 236"/>
                <a:gd name="T58" fmla="*/ 0 w 198"/>
                <a:gd name="T59" fmla="*/ 0 h 236"/>
                <a:gd name="T60" fmla="*/ 0 w 198"/>
                <a:gd name="T61" fmla="*/ 0 h 236"/>
                <a:gd name="T62" fmla="*/ 0 w 198"/>
                <a:gd name="T63" fmla="*/ 0 h 236"/>
                <a:gd name="T64" fmla="*/ 0 w 198"/>
                <a:gd name="T65" fmla="*/ 0 h 236"/>
                <a:gd name="T66" fmla="*/ 0 w 198"/>
                <a:gd name="T67" fmla="*/ 0 h 236"/>
                <a:gd name="T68" fmla="*/ 0 w 198"/>
                <a:gd name="T69" fmla="*/ 0 h 236"/>
                <a:gd name="T70" fmla="*/ 0 w 198"/>
                <a:gd name="T71" fmla="*/ 0 h 236"/>
                <a:gd name="T72" fmla="*/ 0 w 198"/>
                <a:gd name="T73" fmla="*/ 0 h 236"/>
                <a:gd name="T74" fmla="*/ 0 w 198"/>
                <a:gd name="T75" fmla="*/ 0 h 236"/>
                <a:gd name="T76" fmla="*/ 0 w 198"/>
                <a:gd name="T77" fmla="*/ 0 h 236"/>
                <a:gd name="T78" fmla="*/ 0 w 198"/>
                <a:gd name="T79" fmla="*/ 0 h 236"/>
                <a:gd name="T80" fmla="*/ 0 w 198"/>
                <a:gd name="T81" fmla="*/ 0 h 236"/>
                <a:gd name="T82" fmla="*/ 0 w 198"/>
                <a:gd name="T83" fmla="*/ 0 h 236"/>
                <a:gd name="T84" fmla="*/ 0 w 198"/>
                <a:gd name="T85" fmla="*/ 0 h 236"/>
                <a:gd name="T86" fmla="*/ 0 w 198"/>
                <a:gd name="T87" fmla="*/ 0 h 236"/>
                <a:gd name="T88" fmla="*/ 0 w 198"/>
                <a:gd name="T89" fmla="*/ 0 h 236"/>
                <a:gd name="T90" fmla="*/ 0 w 198"/>
                <a:gd name="T91" fmla="*/ 0 h 236"/>
                <a:gd name="T92" fmla="*/ 0 w 198"/>
                <a:gd name="T93" fmla="*/ 0 h 236"/>
                <a:gd name="T94" fmla="*/ 0 w 198"/>
                <a:gd name="T95" fmla="*/ 0 h 236"/>
                <a:gd name="T96" fmla="*/ 0 w 198"/>
                <a:gd name="T97" fmla="*/ 0 h 236"/>
                <a:gd name="T98" fmla="*/ 0 w 198"/>
                <a:gd name="T99" fmla="*/ 0 h 236"/>
                <a:gd name="T100" fmla="*/ 0 w 198"/>
                <a:gd name="T101" fmla="*/ 0 h 236"/>
                <a:gd name="T102" fmla="*/ 0 w 198"/>
                <a:gd name="T103" fmla="*/ 0 h 236"/>
                <a:gd name="T104" fmla="*/ 0 w 198"/>
                <a:gd name="T105" fmla="*/ 0 h 236"/>
                <a:gd name="T106" fmla="*/ 0 w 198"/>
                <a:gd name="T107" fmla="*/ 0 h 236"/>
                <a:gd name="T108" fmla="*/ 0 w 198"/>
                <a:gd name="T109" fmla="*/ 0 h 236"/>
                <a:gd name="T110" fmla="*/ 0 w 198"/>
                <a:gd name="T111" fmla="*/ 0 h 236"/>
                <a:gd name="T112" fmla="*/ 0 w 198"/>
                <a:gd name="T113" fmla="*/ 0 h 236"/>
                <a:gd name="T114" fmla="*/ 0 w 198"/>
                <a:gd name="T115" fmla="*/ 0 h 236"/>
                <a:gd name="T116" fmla="*/ 0 w 198"/>
                <a:gd name="T117" fmla="*/ 0 h 236"/>
                <a:gd name="T118" fmla="*/ 0 w 198"/>
                <a:gd name="T119" fmla="*/ 0 h 236"/>
                <a:gd name="T120" fmla="*/ 0 w 198"/>
                <a:gd name="T121" fmla="*/ 0 h 2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98"/>
                <a:gd name="T184" fmla="*/ 0 h 236"/>
                <a:gd name="T185" fmla="*/ 198 w 198"/>
                <a:gd name="T186" fmla="*/ 236 h 2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98" h="236">
                  <a:moveTo>
                    <a:pt x="73" y="36"/>
                  </a:moveTo>
                  <a:lnTo>
                    <a:pt x="58" y="46"/>
                  </a:lnTo>
                  <a:lnTo>
                    <a:pt x="46" y="58"/>
                  </a:lnTo>
                  <a:lnTo>
                    <a:pt x="33" y="72"/>
                  </a:lnTo>
                  <a:lnTo>
                    <a:pt x="22" y="85"/>
                  </a:lnTo>
                  <a:lnTo>
                    <a:pt x="14" y="100"/>
                  </a:lnTo>
                  <a:lnTo>
                    <a:pt x="7" y="115"/>
                  </a:lnTo>
                  <a:lnTo>
                    <a:pt x="2" y="130"/>
                  </a:lnTo>
                  <a:lnTo>
                    <a:pt x="0" y="146"/>
                  </a:lnTo>
                  <a:lnTo>
                    <a:pt x="2" y="170"/>
                  </a:lnTo>
                  <a:lnTo>
                    <a:pt x="12" y="190"/>
                  </a:lnTo>
                  <a:lnTo>
                    <a:pt x="26" y="207"/>
                  </a:lnTo>
                  <a:lnTo>
                    <a:pt x="43" y="220"/>
                  </a:lnTo>
                  <a:lnTo>
                    <a:pt x="64" y="229"/>
                  </a:lnTo>
                  <a:lnTo>
                    <a:pt x="88" y="235"/>
                  </a:lnTo>
                  <a:lnTo>
                    <a:pt x="110" y="236"/>
                  </a:lnTo>
                  <a:lnTo>
                    <a:pt x="132" y="232"/>
                  </a:lnTo>
                  <a:lnTo>
                    <a:pt x="137" y="232"/>
                  </a:lnTo>
                  <a:lnTo>
                    <a:pt x="142" y="230"/>
                  </a:lnTo>
                  <a:lnTo>
                    <a:pt x="145" y="226"/>
                  </a:lnTo>
                  <a:lnTo>
                    <a:pt x="146" y="221"/>
                  </a:lnTo>
                  <a:lnTo>
                    <a:pt x="145" y="219"/>
                  </a:lnTo>
                  <a:lnTo>
                    <a:pt x="142" y="219"/>
                  </a:lnTo>
                  <a:lnTo>
                    <a:pt x="137" y="217"/>
                  </a:lnTo>
                  <a:lnTo>
                    <a:pt x="131" y="217"/>
                  </a:lnTo>
                  <a:lnTo>
                    <a:pt x="124" y="217"/>
                  </a:lnTo>
                  <a:lnTo>
                    <a:pt x="118" y="217"/>
                  </a:lnTo>
                  <a:lnTo>
                    <a:pt x="112" y="217"/>
                  </a:lnTo>
                  <a:lnTo>
                    <a:pt x="109" y="217"/>
                  </a:lnTo>
                  <a:lnTo>
                    <a:pt x="97" y="216"/>
                  </a:lnTo>
                  <a:lnTo>
                    <a:pt x="87" y="215"/>
                  </a:lnTo>
                  <a:lnTo>
                    <a:pt x="75" y="214"/>
                  </a:lnTo>
                  <a:lnTo>
                    <a:pt x="63" y="211"/>
                  </a:lnTo>
                  <a:lnTo>
                    <a:pt x="51" y="207"/>
                  </a:lnTo>
                  <a:lnTo>
                    <a:pt x="40" y="199"/>
                  </a:lnTo>
                  <a:lnTo>
                    <a:pt x="29" y="189"/>
                  </a:lnTo>
                  <a:lnTo>
                    <a:pt x="17" y="174"/>
                  </a:lnTo>
                  <a:lnTo>
                    <a:pt x="15" y="157"/>
                  </a:lnTo>
                  <a:lnTo>
                    <a:pt x="16" y="141"/>
                  </a:lnTo>
                  <a:lnTo>
                    <a:pt x="21" y="124"/>
                  </a:lnTo>
                  <a:lnTo>
                    <a:pt x="28" y="109"/>
                  </a:lnTo>
                  <a:lnTo>
                    <a:pt x="39" y="96"/>
                  </a:lnTo>
                  <a:lnTo>
                    <a:pt x="50" y="82"/>
                  </a:lnTo>
                  <a:lnTo>
                    <a:pt x="63" y="70"/>
                  </a:lnTo>
                  <a:lnTo>
                    <a:pt x="78" y="59"/>
                  </a:lnTo>
                  <a:lnTo>
                    <a:pt x="94" y="49"/>
                  </a:lnTo>
                  <a:lnTo>
                    <a:pt x="110" y="39"/>
                  </a:lnTo>
                  <a:lnTo>
                    <a:pt x="126" y="31"/>
                  </a:lnTo>
                  <a:lnTo>
                    <a:pt x="142" y="24"/>
                  </a:lnTo>
                  <a:lnTo>
                    <a:pt x="158" y="19"/>
                  </a:lnTo>
                  <a:lnTo>
                    <a:pt x="172" y="13"/>
                  </a:lnTo>
                  <a:lnTo>
                    <a:pt x="186" y="10"/>
                  </a:lnTo>
                  <a:lnTo>
                    <a:pt x="198" y="7"/>
                  </a:lnTo>
                  <a:lnTo>
                    <a:pt x="190" y="3"/>
                  </a:lnTo>
                  <a:lnTo>
                    <a:pt x="177" y="0"/>
                  </a:lnTo>
                  <a:lnTo>
                    <a:pt x="162" y="3"/>
                  </a:lnTo>
                  <a:lnTo>
                    <a:pt x="144" y="6"/>
                  </a:lnTo>
                  <a:lnTo>
                    <a:pt x="124" y="12"/>
                  </a:lnTo>
                  <a:lnTo>
                    <a:pt x="105" y="19"/>
                  </a:lnTo>
                  <a:lnTo>
                    <a:pt x="88" y="28"/>
                  </a:lnTo>
                  <a:lnTo>
                    <a:pt x="73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84" name="Freeform 1395"/>
            <p:cNvSpPr>
              <a:spLocks/>
            </p:cNvSpPr>
            <p:nvPr/>
          </p:nvSpPr>
          <p:spPr bwMode="auto">
            <a:xfrm>
              <a:off x="3997" y="2539"/>
              <a:ext cx="22" cy="30"/>
            </a:xfrm>
            <a:custGeom>
              <a:avLst/>
              <a:gdLst>
                <a:gd name="T0" fmla="*/ 0 w 128"/>
                <a:gd name="T1" fmla="*/ 0 h 183"/>
                <a:gd name="T2" fmla="*/ 0 w 128"/>
                <a:gd name="T3" fmla="*/ 0 h 183"/>
                <a:gd name="T4" fmla="*/ 0 w 128"/>
                <a:gd name="T5" fmla="*/ 0 h 183"/>
                <a:gd name="T6" fmla="*/ 0 w 128"/>
                <a:gd name="T7" fmla="*/ 0 h 183"/>
                <a:gd name="T8" fmla="*/ 0 w 128"/>
                <a:gd name="T9" fmla="*/ 0 h 183"/>
                <a:gd name="T10" fmla="*/ 0 w 128"/>
                <a:gd name="T11" fmla="*/ 0 h 183"/>
                <a:gd name="T12" fmla="*/ 0 w 128"/>
                <a:gd name="T13" fmla="*/ 0 h 183"/>
                <a:gd name="T14" fmla="*/ 0 w 128"/>
                <a:gd name="T15" fmla="*/ 0 h 183"/>
                <a:gd name="T16" fmla="*/ 0 w 128"/>
                <a:gd name="T17" fmla="*/ 0 h 183"/>
                <a:gd name="T18" fmla="*/ 0 w 128"/>
                <a:gd name="T19" fmla="*/ 0 h 183"/>
                <a:gd name="T20" fmla="*/ 0 w 128"/>
                <a:gd name="T21" fmla="*/ 0 h 183"/>
                <a:gd name="T22" fmla="*/ 0 w 128"/>
                <a:gd name="T23" fmla="*/ 0 h 183"/>
                <a:gd name="T24" fmla="*/ 0 w 128"/>
                <a:gd name="T25" fmla="*/ 0 h 183"/>
                <a:gd name="T26" fmla="*/ 0 w 128"/>
                <a:gd name="T27" fmla="*/ 0 h 183"/>
                <a:gd name="T28" fmla="*/ 0 w 128"/>
                <a:gd name="T29" fmla="*/ 0 h 183"/>
                <a:gd name="T30" fmla="*/ 0 w 128"/>
                <a:gd name="T31" fmla="*/ 0 h 183"/>
                <a:gd name="T32" fmla="*/ 0 w 128"/>
                <a:gd name="T33" fmla="*/ 0 h 183"/>
                <a:gd name="T34" fmla="*/ 0 w 128"/>
                <a:gd name="T35" fmla="*/ 0 h 183"/>
                <a:gd name="T36" fmla="*/ 0 w 128"/>
                <a:gd name="T37" fmla="*/ 0 h 183"/>
                <a:gd name="T38" fmla="*/ 0 w 128"/>
                <a:gd name="T39" fmla="*/ 0 h 183"/>
                <a:gd name="T40" fmla="*/ 0 w 128"/>
                <a:gd name="T41" fmla="*/ 0 h 183"/>
                <a:gd name="T42" fmla="*/ 0 w 128"/>
                <a:gd name="T43" fmla="*/ 0 h 183"/>
                <a:gd name="T44" fmla="*/ 0 w 128"/>
                <a:gd name="T45" fmla="*/ 0 h 183"/>
                <a:gd name="T46" fmla="*/ 0 w 128"/>
                <a:gd name="T47" fmla="*/ 0 h 183"/>
                <a:gd name="T48" fmla="*/ 0 w 128"/>
                <a:gd name="T49" fmla="*/ 0 h 183"/>
                <a:gd name="T50" fmla="*/ 0 w 128"/>
                <a:gd name="T51" fmla="*/ 0 h 183"/>
                <a:gd name="T52" fmla="*/ 0 w 128"/>
                <a:gd name="T53" fmla="*/ 0 h 183"/>
                <a:gd name="T54" fmla="*/ 0 w 128"/>
                <a:gd name="T55" fmla="*/ 0 h 183"/>
                <a:gd name="T56" fmla="*/ 0 w 128"/>
                <a:gd name="T57" fmla="*/ 0 h 183"/>
                <a:gd name="T58" fmla="*/ 0 w 128"/>
                <a:gd name="T59" fmla="*/ 0 h 183"/>
                <a:gd name="T60" fmla="*/ 0 w 128"/>
                <a:gd name="T61" fmla="*/ 0 h 183"/>
                <a:gd name="T62" fmla="*/ 0 w 128"/>
                <a:gd name="T63" fmla="*/ 0 h 183"/>
                <a:gd name="T64" fmla="*/ 0 w 128"/>
                <a:gd name="T65" fmla="*/ 0 h 183"/>
                <a:gd name="T66" fmla="*/ 0 w 128"/>
                <a:gd name="T67" fmla="*/ 0 h 183"/>
                <a:gd name="T68" fmla="*/ 0 w 128"/>
                <a:gd name="T69" fmla="*/ 0 h 183"/>
                <a:gd name="T70" fmla="*/ 0 w 128"/>
                <a:gd name="T71" fmla="*/ 0 h 183"/>
                <a:gd name="T72" fmla="*/ 0 w 128"/>
                <a:gd name="T73" fmla="*/ 0 h 183"/>
                <a:gd name="T74" fmla="*/ 0 w 128"/>
                <a:gd name="T75" fmla="*/ 0 h 183"/>
                <a:gd name="T76" fmla="*/ 0 w 128"/>
                <a:gd name="T77" fmla="*/ 0 h 183"/>
                <a:gd name="T78" fmla="*/ 0 w 128"/>
                <a:gd name="T79" fmla="*/ 0 h 183"/>
                <a:gd name="T80" fmla="*/ 0 w 128"/>
                <a:gd name="T81" fmla="*/ 0 h 18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8"/>
                <a:gd name="T124" fmla="*/ 0 h 183"/>
                <a:gd name="T125" fmla="*/ 128 w 128"/>
                <a:gd name="T126" fmla="*/ 183 h 18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8" h="183">
                  <a:moveTo>
                    <a:pt x="108" y="61"/>
                  </a:moveTo>
                  <a:lnTo>
                    <a:pt x="111" y="80"/>
                  </a:lnTo>
                  <a:lnTo>
                    <a:pt x="109" y="97"/>
                  </a:lnTo>
                  <a:lnTo>
                    <a:pt x="101" y="110"/>
                  </a:lnTo>
                  <a:lnTo>
                    <a:pt x="89" y="123"/>
                  </a:lnTo>
                  <a:lnTo>
                    <a:pt x="75" y="134"/>
                  </a:lnTo>
                  <a:lnTo>
                    <a:pt x="60" y="145"/>
                  </a:lnTo>
                  <a:lnTo>
                    <a:pt x="43" y="156"/>
                  </a:lnTo>
                  <a:lnTo>
                    <a:pt x="29" y="167"/>
                  </a:lnTo>
                  <a:lnTo>
                    <a:pt x="27" y="170"/>
                  </a:lnTo>
                  <a:lnTo>
                    <a:pt x="26" y="172"/>
                  </a:lnTo>
                  <a:lnTo>
                    <a:pt x="26" y="176"/>
                  </a:lnTo>
                  <a:lnTo>
                    <a:pt x="28" y="179"/>
                  </a:lnTo>
                  <a:lnTo>
                    <a:pt x="30" y="182"/>
                  </a:lnTo>
                  <a:lnTo>
                    <a:pt x="34" y="183"/>
                  </a:lnTo>
                  <a:lnTo>
                    <a:pt x="37" y="183"/>
                  </a:lnTo>
                  <a:lnTo>
                    <a:pt x="41" y="182"/>
                  </a:lnTo>
                  <a:lnTo>
                    <a:pt x="58" y="171"/>
                  </a:lnTo>
                  <a:lnTo>
                    <a:pt x="76" y="160"/>
                  </a:lnTo>
                  <a:lnTo>
                    <a:pt x="92" y="147"/>
                  </a:lnTo>
                  <a:lnTo>
                    <a:pt x="108" y="132"/>
                  </a:lnTo>
                  <a:lnTo>
                    <a:pt x="118" y="116"/>
                  </a:lnTo>
                  <a:lnTo>
                    <a:pt x="125" y="98"/>
                  </a:lnTo>
                  <a:lnTo>
                    <a:pt x="128" y="78"/>
                  </a:lnTo>
                  <a:lnTo>
                    <a:pt x="123" y="58"/>
                  </a:lnTo>
                  <a:lnTo>
                    <a:pt x="112" y="41"/>
                  </a:lnTo>
                  <a:lnTo>
                    <a:pt x="98" y="28"/>
                  </a:lnTo>
                  <a:lnTo>
                    <a:pt x="80" y="16"/>
                  </a:lnTo>
                  <a:lnTo>
                    <a:pt x="61" y="8"/>
                  </a:lnTo>
                  <a:lnTo>
                    <a:pt x="41" y="2"/>
                  </a:lnTo>
                  <a:lnTo>
                    <a:pt x="23" y="0"/>
                  </a:lnTo>
                  <a:lnTo>
                    <a:pt x="9" y="1"/>
                  </a:lnTo>
                  <a:lnTo>
                    <a:pt x="0" y="6"/>
                  </a:lnTo>
                  <a:lnTo>
                    <a:pt x="16" y="10"/>
                  </a:lnTo>
                  <a:lnTo>
                    <a:pt x="33" y="14"/>
                  </a:lnTo>
                  <a:lnTo>
                    <a:pt x="48" y="17"/>
                  </a:lnTo>
                  <a:lnTo>
                    <a:pt x="63" y="22"/>
                  </a:lnTo>
                  <a:lnTo>
                    <a:pt x="77" y="28"/>
                  </a:lnTo>
                  <a:lnTo>
                    <a:pt x="90" y="36"/>
                  </a:lnTo>
                  <a:lnTo>
                    <a:pt x="101" y="46"/>
                  </a:lnTo>
                  <a:lnTo>
                    <a:pt x="108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85" name="Freeform 1396"/>
            <p:cNvSpPr>
              <a:spLocks/>
            </p:cNvSpPr>
            <p:nvPr/>
          </p:nvSpPr>
          <p:spPr bwMode="auto">
            <a:xfrm>
              <a:off x="3920" y="2532"/>
              <a:ext cx="53" cy="63"/>
            </a:xfrm>
            <a:custGeom>
              <a:avLst/>
              <a:gdLst>
                <a:gd name="T0" fmla="*/ 0 w 323"/>
                <a:gd name="T1" fmla="*/ 0 h 379"/>
                <a:gd name="T2" fmla="*/ 0 w 323"/>
                <a:gd name="T3" fmla="*/ 0 h 379"/>
                <a:gd name="T4" fmla="*/ 0 w 323"/>
                <a:gd name="T5" fmla="*/ 0 h 379"/>
                <a:gd name="T6" fmla="*/ 0 w 323"/>
                <a:gd name="T7" fmla="*/ 0 h 379"/>
                <a:gd name="T8" fmla="*/ 0 w 323"/>
                <a:gd name="T9" fmla="*/ 0 h 379"/>
                <a:gd name="T10" fmla="*/ 0 w 323"/>
                <a:gd name="T11" fmla="*/ 0 h 379"/>
                <a:gd name="T12" fmla="*/ 0 w 323"/>
                <a:gd name="T13" fmla="*/ 0 h 379"/>
                <a:gd name="T14" fmla="*/ 0 w 323"/>
                <a:gd name="T15" fmla="*/ 0 h 379"/>
                <a:gd name="T16" fmla="*/ 0 w 323"/>
                <a:gd name="T17" fmla="*/ 0 h 379"/>
                <a:gd name="T18" fmla="*/ 0 w 323"/>
                <a:gd name="T19" fmla="*/ 0 h 379"/>
                <a:gd name="T20" fmla="*/ 0 w 323"/>
                <a:gd name="T21" fmla="*/ 0 h 379"/>
                <a:gd name="T22" fmla="*/ 0 w 323"/>
                <a:gd name="T23" fmla="*/ 0 h 379"/>
                <a:gd name="T24" fmla="*/ 0 w 323"/>
                <a:gd name="T25" fmla="*/ 0 h 379"/>
                <a:gd name="T26" fmla="*/ 0 w 323"/>
                <a:gd name="T27" fmla="*/ 0 h 379"/>
                <a:gd name="T28" fmla="*/ 0 w 323"/>
                <a:gd name="T29" fmla="*/ 0 h 379"/>
                <a:gd name="T30" fmla="*/ 0 w 323"/>
                <a:gd name="T31" fmla="*/ 0 h 379"/>
                <a:gd name="T32" fmla="*/ 0 w 323"/>
                <a:gd name="T33" fmla="*/ 0 h 379"/>
                <a:gd name="T34" fmla="*/ 0 w 323"/>
                <a:gd name="T35" fmla="*/ 0 h 379"/>
                <a:gd name="T36" fmla="*/ 0 w 323"/>
                <a:gd name="T37" fmla="*/ 0 h 379"/>
                <a:gd name="T38" fmla="*/ 0 w 323"/>
                <a:gd name="T39" fmla="*/ 0 h 379"/>
                <a:gd name="T40" fmla="*/ 0 w 323"/>
                <a:gd name="T41" fmla="*/ 0 h 379"/>
                <a:gd name="T42" fmla="*/ 0 w 323"/>
                <a:gd name="T43" fmla="*/ 0 h 379"/>
                <a:gd name="T44" fmla="*/ 0 w 323"/>
                <a:gd name="T45" fmla="*/ 0 h 379"/>
                <a:gd name="T46" fmla="*/ 0 w 323"/>
                <a:gd name="T47" fmla="*/ 0 h 379"/>
                <a:gd name="T48" fmla="*/ 0 w 323"/>
                <a:gd name="T49" fmla="*/ 0 h 379"/>
                <a:gd name="T50" fmla="*/ 0 w 323"/>
                <a:gd name="T51" fmla="*/ 0 h 379"/>
                <a:gd name="T52" fmla="*/ 0 w 323"/>
                <a:gd name="T53" fmla="*/ 0 h 379"/>
                <a:gd name="T54" fmla="*/ 0 w 323"/>
                <a:gd name="T55" fmla="*/ 0 h 379"/>
                <a:gd name="T56" fmla="*/ 0 w 323"/>
                <a:gd name="T57" fmla="*/ 0 h 379"/>
                <a:gd name="T58" fmla="*/ 0 w 323"/>
                <a:gd name="T59" fmla="*/ 0 h 379"/>
                <a:gd name="T60" fmla="*/ 0 w 323"/>
                <a:gd name="T61" fmla="*/ 0 h 379"/>
                <a:gd name="T62" fmla="*/ 0 w 323"/>
                <a:gd name="T63" fmla="*/ 0 h 379"/>
                <a:gd name="T64" fmla="*/ 0 w 323"/>
                <a:gd name="T65" fmla="*/ 0 h 379"/>
                <a:gd name="T66" fmla="*/ 0 w 323"/>
                <a:gd name="T67" fmla="*/ 0 h 379"/>
                <a:gd name="T68" fmla="*/ 0 w 323"/>
                <a:gd name="T69" fmla="*/ 0 h 379"/>
                <a:gd name="T70" fmla="*/ 0 w 323"/>
                <a:gd name="T71" fmla="*/ 0 h 379"/>
                <a:gd name="T72" fmla="*/ 0 w 323"/>
                <a:gd name="T73" fmla="*/ 0 h 379"/>
                <a:gd name="T74" fmla="*/ 0 w 323"/>
                <a:gd name="T75" fmla="*/ 0 h 379"/>
                <a:gd name="T76" fmla="*/ 0 w 323"/>
                <a:gd name="T77" fmla="*/ 0 h 379"/>
                <a:gd name="T78" fmla="*/ 0 w 323"/>
                <a:gd name="T79" fmla="*/ 0 h 379"/>
                <a:gd name="T80" fmla="*/ 0 w 323"/>
                <a:gd name="T81" fmla="*/ 0 h 379"/>
                <a:gd name="T82" fmla="*/ 0 w 323"/>
                <a:gd name="T83" fmla="*/ 0 h 379"/>
                <a:gd name="T84" fmla="*/ 0 w 323"/>
                <a:gd name="T85" fmla="*/ 0 h 379"/>
                <a:gd name="T86" fmla="*/ 0 w 323"/>
                <a:gd name="T87" fmla="*/ 0 h 37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3"/>
                <a:gd name="T133" fmla="*/ 0 h 379"/>
                <a:gd name="T134" fmla="*/ 323 w 323"/>
                <a:gd name="T135" fmla="*/ 379 h 37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3" h="379">
                  <a:moveTo>
                    <a:pt x="126" y="50"/>
                  </a:moveTo>
                  <a:lnTo>
                    <a:pt x="101" y="70"/>
                  </a:lnTo>
                  <a:lnTo>
                    <a:pt x="76" y="92"/>
                  </a:lnTo>
                  <a:lnTo>
                    <a:pt x="54" y="115"/>
                  </a:lnTo>
                  <a:lnTo>
                    <a:pt x="34" y="140"/>
                  </a:lnTo>
                  <a:lnTo>
                    <a:pt x="18" y="167"/>
                  </a:lnTo>
                  <a:lnTo>
                    <a:pt x="6" y="196"/>
                  </a:lnTo>
                  <a:lnTo>
                    <a:pt x="0" y="227"/>
                  </a:lnTo>
                  <a:lnTo>
                    <a:pt x="1" y="259"/>
                  </a:lnTo>
                  <a:lnTo>
                    <a:pt x="4" y="267"/>
                  </a:lnTo>
                  <a:lnTo>
                    <a:pt x="7" y="277"/>
                  </a:lnTo>
                  <a:lnTo>
                    <a:pt x="11" y="283"/>
                  </a:lnTo>
                  <a:lnTo>
                    <a:pt x="15" y="291"/>
                  </a:lnTo>
                  <a:lnTo>
                    <a:pt x="21" y="298"/>
                  </a:lnTo>
                  <a:lnTo>
                    <a:pt x="27" y="305"/>
                  </a:lnTo>
                  <a:lnTo>
                    <a:pt x="34" y="311"/>
                  </a:lnTo>
                  <a:lnTo>
                    <a:pt x="41" y="316"/>
                  </a:lnTo>
                  <a:lnTo>
                    <a:pt x="57" y="325"/>
                  </a:lnTo>
                  <a:lnTo>
                    <a:pt x="72" y="333"/>
                  </a:lnTo>
                  <a:lnTo>
                    <a:pt x="87" y="340"/>
                  </a:lnTo>
                  <a:lnTo>
                    <a:pt x="103" y="345"/>
                  </a:lnTo>
                  <a:lnTo>
                    <a:pt x="120" y="351"/>
                  </a:lnTo>
                  <a:lnTo>
                    <a:pt x="136" y="356"/>
                  </a:lnTo>
                  <a:lnTo>
                    <a:pt x="153" y="360"/>
                  </a:lnTo>
                  <a:lnTo>
                    <a:pt x="169" y="364"/>
                  </a:lnTo>
                  <a:lnTo>
                    <a:pt x="187" y="367"/>
                  </a:lnTo>
                  <a:lnTo>
                    <a:pt x="204" y="370"/>
                  </a:lnTo>
                  <a:lnTo>
                    <a:pt x="221" y="372"/>
                  </a:lnTo>
                  <a:lnTo>
                    <a:pt x="238" y="374"/>
                  </a:lnTo>
                  <a:lnTo>
                    <a:pt x="256" y="375"/>
                  </a:lnTo>
                  <a:lnTo>
                    <a:pt x="273" y="376"/>
                  </a:lnTo>
                  <a:lnTo>
                    <a:pt x="290" y="378"/>
                  </a:lnTo>
                  <a:lnTo>
                    <a:pt x="307" y="379"/>
                  </a:lnTo>
                  <a:lnTo>
                    <a:pt x="312" y="379"/>
                  </a:lnTo>
                  <a:lnTo>
                    <a:pt x="317" y="375"/>
                  </a:lnTo>
                  <a:lnTo>
                    <a:pt x="320" y="372"/>
                  </a:lnTo>
                  <a:lnTo>
                    <a:pt x="323" y="366"/>
                  </a:lnTo>
                  <a:lnTo>
                    <a:pt x="323" y="360"/>
                  </a:lnTo>
                  <a:lnTo>
                    <a:pt x="320" y="356"/>
                  </a:lnTo>
                  <a:lnTo>
                    <a:pt x="316" y="352"/>
                  </a:lnTo>
                  <a:lnTo>
                    <a:pt x="311" y="351"/>
                  </a:lnTo>
                  <a:lnTo>
                    <a:pt x="295" y="351"/>
                  </a:lnTo>
                  <a:lnTo>
                    <a:pt x="279" y="351"/>
                  </a:lnTo>
                  <a:lnTo>
                    <a:pt x="263" y="350"/>
                  </a:lnTo>
                  <a:lnTo>
                    <a:pt x="248" y="349"/>
                  </a:lnTo>
                  <a:lnTo>
                    <a:pt x="231" y="348"/>
                  </a:lnTo>
                  <a:lnTo>
                    <a:pt x="215" y="345"/>
                  </a:lnTo>
                  <a:lnTo>
                    <a:pt x="200" y="343"/>
                  </a:lnTo>
                  <a:lnTo>
                    <a:pt x="183" y="341"/>
                  </a:lnTo>
                  <a:lnTo>
                    <a:pt x="168" y="337"/>
                  </a:lnTo>
                  <a:lnTo>
                    <a:pt x="151" y="334"/>
                  </a:lnTo>
                  <a:lnTo>
                    <a:pt x="136" y="329"/>
                  </a:lnTo>
                  <a:lnTo>
                    <a:pt x="121" y="325"/>
                  </a:lnTo>
                  <a:lnTo>
                    <a:pt x="106" y="320"/>
                  </a:lnTo>
                  <a:lnTo>
                    <a:pt x="92" y="313"/>
                  </a:lnTo>
                  <a:lnTo>
                    <a:pt x="76" y="306"/>
                  </a:lnTo>
                  <a:lnTo>
                    <a:pt x="62" y="300"/>
                  </a:lnTo>
                  <a:lnTo>
                    <a:pt x="51" y="291"/>
                  </a:lnTo>
                  <a:lnTo>
                    <a:pt x="41" y="280"/>
                  </a:lnTo>
                  <a:lnTo>
                    <a:pt x="35" y="269"/>
                  </a:lnTo>
                  <a:lnTo>
                    <a:pt x="31" y="255"/>
                  </a:lnTo>
                  <a:lnTo>
                    <a:pt x="31" y="239"/>
                  </a:lnTo>
                  <a:lnTo>
                    <a:pt x="33" y="218"/>
                  </a:lnTo>
                  <a:lnTo>
                    <a:pt x="38" y="197"/>
                  </a:lnTo>
                  <a:lnTo>
                    <a:pt x="42" y="182"/>
                  </a:lnTo>
                  <a:lnTo>
                    <a:pt x="51" y="165"/>
                  </a:lnTo>
                  <a:lnTo>
                    <a:pt x="60" y="150"/>
                  </a:lnTo>
                  <a:lnTo>
                    <a:pt x="68" y="136"/>
                  </a:lnTo>
                  <a:lnTo>
                    <a:pt x="79" y="124"/>
                  </a:lnTo>
                  <a:lnTo>
                    <a:pt x="89" y="111"/>
                  </a:lnTo>
                  <a:lnTo>
                    <a:pt x="101" y="100"/>
                  </a:lnTo>
                  <a:lnTo>
                    <a:pt x="114" y="88"/>
                  </a:lnTo>
                  <a:lnTo>
                    <a:pt x="129" y="76"/>
                  </a:lnTo>
                  <a:lnTo>
                    <a:pt x="144" y="64"/>
                  </a:lnTo>
                  <a:lnTo>
                    <a:pt x="162" y="53"/>
                  </a:lnTo>
                  <a:lnTo>
                    <a:pt x="181" y="41"/>
                  </a:lnTo>
                  <a:lnTo>
                    <a:pt x="201" y="31"/>
                  </a:lnTo>
                  <a:lnTo>
                    <a:pt x="219" y="22"/>
                  </a:lnTo>
                  <a:lnTo>
                    <a:pt x="237" y="14"/>
                  </a:lnTo>
                  <a:lnTo>
                    <a:pt x="253" y="7"/>
                  </a:lnTo>
                  <a:lnTo>
                    <a:pt x="268" y="1"/>
                  </a:lnTo>
                  <a:lnTo>
                    <a:pt x="255" y="0"/>
                  </a:lnTo>
                  <a:lnTo>
                    <a:pt x="238" y="1"/>
                  </a:lnTo>
                  <a:lnTo>
                    <a:pt x="221" y="5"/>
                  </a:lnTo>
                  <a:lnTo>
                    <a:pt x="201" y="11"/>
                  </a:lnTo>
                  <a:lnTo>
                    <a:pt x="181" y="19"/>
                  </a:lnTo>
                  <a:lnTo>
                    <a:pt x="161" y="28"/>
                  </a:lnTo>
                  <a:lnTo>
                    <a:pt x="142" y="39"/>
                  </a:lnTo>
                  <a:lnTo>
                    <a:pt x="126" y="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86" name="Freeform 1397"/>
            <p:cNvSpPr>
              <a:spLocks/>
            </p:cNvSpPr>
            <p:nvPr/>
          </p:nvSpPr>
          <p:spPr bwMode="auto">
            <a:xfrm>
              <a:off x="3995" y="2530"/>
              <a:ext cx="47" cy="42"/>
            </a:xfrm>
            <a:custGeom>
              <a:avLst/>
              <a:gdLst>
                <a:gd name="T0" fmla="*/ 0 w 282"/>
                <a:gd name="T1" fmla="*/ 0 h 253"/>
                <a:gd name="T2" fmla="*/ 0 w 282"/>
                <a:gd name="T3" fmla="*/ 0 h 253"/>
                <a:gd name="T4" fmla="*/ 0 w 282"/>
                <a:gd name="T5" fmla="*/ 0 h 253"/>
                <a:gd name="T6" fmla="*/ 0 w 282"/>
                <a:gd name="T7" fmla="*/ 0 h 253"/>
                <a:gd name="T8" fmla="*/ 0 w 282"/>
                <a:gd name="T9" fmla="*/ 0 h 253"/>
                <a:gd name="T10" fmla="*/ 0 w 282"/>
                <a:gd name="T11" fmla="*/ 0 h 253"/>
                <a:gd name="T12" fmla="*/ 0 w 282"/>
                <a:gd name="T13" fmla="*/ 0 h 253"/>
                <a:gd name="T14" fmla="*/ 0 w 282"/>
                <a:gd name="T15" fmla="*/ 0 h 253"/>
                <a:gd name="T16" fmla="*/ 0 w 282"/>
                <a:gd name="T17" fmla="*/ 0 h 253"/>
                <a:gd name="T18" fmla="*/ 0 w 282"/>
                <a:gd name="T19" fmla="*/ 0 h 253"/>
                <a:gd name="T20" fmla="*/ 0 w 282"/>
                <a:gd name="T21" fmla="*/ 0 h 253"/>
                <a:gd name="T22" fmla="*/ 0 w 282"/>
                <a:gd name="T23" fmla="*/ 0 h 253"/>
                <a:gd name="T24" fmla="*/ 0 w 282"/>
                <a:gd name="T25" fmla="*/ 0 h 253"/>
                <a:gd name="T26" fmla="*/ 0 w 282"/>
                <a:gd name="T27" fmla="*/ 0 h 253"/>
                <a:gd name="T28" fmla="*/ 0 w 282"/>
                <a:gd name="T29" fmla="*/ 0 h 253"/>
                <a:gd name="T30" fmla="*/ 0 w 282"/>
                <a:gd name="T31" fmla="*/ 0 h 253"/>
                <a:gd name="T32" fmla="*/ 0 w 282"/>
                <a:gd name="T33" fmla="*/ 0 h 253"/>
                <a:gd name="T34" fmla="*/ 0 w 282"/>
                <a:gd name="T35" fmla="*/ 0 h 253"/>
                <a:gd name="T36" fmla="*/ 0 w 282"/>
                <a:gd name="T37" fmla="*/ 0 h 253"/>
                <a:gd name="T38" fmla="*/ 0 w 282"/>
                <a:gd name="T39" fmla="*/ 0 h 253"/>
                <a:gd name="T40" fmla="*/ 0 w 282"/>
                <a:gd name="T41" fmla="*/ 0 h 253"/>
                <a:gd name="T42" fmla="*/ 0 w 282"/>
                <a:gd name="T43" fmla="*/ 0 h 253"/>
                <a:gd name="T44" fmla="*/ 0 w 282"/>
                <a:gd name="T45" fmla="*/ 0 h 253"/>
                <a:gd name="T46" fmla="*/ 0 w 282"/>
                <a:gd name="T47" fmla="*/ 0 h 253"/>
                <a:gd name="T48" fmla="*/ 0 w 282"/>
                <a:gd name="T49" fmla="*/ 0 h 253"/>
                <a:gd name="T50" fmla="*/ 0 w 282"/>
                <a:gd name="T51" fmla="*/ 0 h 253"/>
                <a:gd name="T52" fmla="*/ 0 w 282"/>
                <a:gd name="T53" fmla="*/ 0 h 253"/>
                <a:gd name="T54" fmla="*/ 0 w 282"/>
                <a:gd name="T55" fmla="*/ 0 h 253"/>
                <a:gd name="T56" fmla="*/ 0 w 282"/>
                <a:gd name="T57" fmla="*/ 0 h 253"/>
                <a:gd name="T58" fmla="*/ 0 w 282"/>
                <a:gd name="T59" fmla="*/ 0 h 253"/>
                <a:gd name="T60" fmla="*/ 0 w 282"/>
                <a:gd name="T61" fmla="*/ 0 h 253"/>
                <a:gd name="T62" fmla="*/ 0 w 282"/>
                <a:gd name="T63" fmla="*/ 0 h 253"/>
                <a:gd name="T64" fmla="*/ 0 w 282"/>
                <a:gd name="T65" fmla="*/ 0 h 253"/>
                <a:gd name="T66" fmla="*/ 0 w 282"/>
                <a:gd name="T67" fmla="*/ 0 h 253"/>
                <a:gd name="T68" fmla="*/ 0 w 282"/>
                <a:gd name="T69" fmla="*/ 0 h 253"/>
                <a:gd name="T70" fmla="*/ 0 w 282"/>
                <a:gd name="T71" fmla="*/ 0 h 253"/>
                <a:gd name="T72" fmla="*/ 0 w 282"/>
                <a:gd name="T73" fmla="*/ 0 h 253"/>
                <a:gd name="T74" fmla="*/ 0 w 282"/>
                <a:gd name="T75" fmla="*/ 0 h 253"/>
                <a:gd name="T76" fmla="*/ 0 w 282"/>
                <a:gd name="T77" fmla="*/ 0 h 253"/>
                <a:gd name="T78" fmla="*/ 0 w 282"/>
                <a:gd name="T79" fmla="*/ 0 h 253"/>
                <a:gd name="T80" fmla="*/ 0 w 282"/>
                <a:gd name="T81" fmla="*/ 0 h 253"/>
                <a:gd name="T82" fmla="*/ 0 w 282"/>
                <a:gd name="T83" fmla="*/ 0 h 253"/>
                <a:gd name="T84" fmla="*/ 0 w 282"/>
                <a:gd name="T85" fmla="*/ 0 h 253"/>
                <a:gd name="T86" fmla="*/ 0 w 282"/>
                <a:gd name="T87" fmla="*/ 0 h 253"/>
                <a:gd name="T88" fmla="*/ 0 w 282"/>
                <a:gd name="T89" fmla="*/ 0 h 253"/>
                <a:gd name="T90" fmla="*/ 0 w 282"/>
                <a:gd name="T91" fmla="*/ 0 h 253"/>
                <a:gd name="T92" fmla="*/ 0 w 282"/>
                <a:gd name="T93" fmla="*/ 0 h 253"/>
                <a:gd name="T94" fmla="*/ 0 w 282"/>
                <a:gd name="T95" fmla="*/ 0 h 253"/>
                <a:gd name="T96" fmla="*/ 0 w 282"/>
                <a:gd name="T97" fmla="*/ 0 h 253"/>
                <a:gd name="T98" fmla="*/ 0 w 282"/>
                <a:gd name="T99" fmla="*/ 0 h 253"/>
                <a:gd name="T100" fmla="*/ 0 w 282"/>
                <a:gd name="T101" fmla="*/ 0 h 253"/>
                <a:gd name="T102" fmla="*/ 0 w 282"/>
                <a:gd name="T103" fmla="*/ 0 h 253"/>
                <a:gd name="T104" fmla="*/ 0 w 282"/>
                <a:gd name="T105" fmla="*/ 0 h 253"/>
                <a:gd name="T106" fmla="*/ 0 w 282"/>
                <a:gd name="T107" fmla="*/ 0 h 253"/>
                <a:gd name="T108" fmla="*/ 0 w 282"/>
                <a:gd name="T109" fmla="*/ 0 h 253"/>
                <a:gd name="T110" fmla="*/ 0 w 282"/>
                <a:gd name="T111" fmla="*/ 0 h 253"/>
                <a:gd name="T112" fmla="*/ 0 w 282"/>
                <a:gd name="T113" fmla="*/ 0 h 253"/>
                <a:gd name="T114" fmla="*/ 0 w 282"/>
                <a:gd name="T115" fmla="*/ 0 h 253"/>
                <a:gd name="T116" fmla="*/ 0 w 282"/>
                <a:gd name="T117" fmla="*/ 0 h 253"/>
                <a:gd name="T118" fmla="*/ 0 w 282"/>
                <a:gd name="T119" fmla="*/ 0 h 253"/>
                <a:gd name="T120" fmla="*/ 0 w 282"/>
                <a:gd name="T121" fmla="*/ 0 h 25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2"/>
                <a:gd name="T184" fmla="*/ 0 h 253"/>
                <a:gd name="T185" fmla="*/ 282 w 282"/>
                <a:gd name="T186" fmla="*/ 253 h 253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2" h="253">
                  <a:moveTo>
                    <a:pt x="235" y="78"/>
                  </a:moveTo>
                  <a:lnTo>
                    <a:pt x="248" y="92"/>
                  </a:lnTo>
                  <a:lnTo>
                    <a:pt x="255" y="108"/>
                  </a:lnTo>
                  <a:lnTo>
                    <a:pt x="259" y="125"/>
                  </a:lnTo>
                  <a:lnTo>
                    <a:pt x="259" y="144"/>
                  </a:lnTo>
                  <a:lnTo>
                    <a:pt x="257" y="159"/>
                  </a:lnTo>
                  <a:lnTo>
                    <a:pt x="252" y="171"/>
                  </a:lnTo>
                  <a:lnTo>
                    <a:pt x="244" y="184"/>
                  </a:lnTo>
                  <a:lnTo>
                    <a:pt x="236" y="194"/>
                  </a:lnTo>
                  <a:lnTo>
                    <a:pt x="225" y="206"/>
                  </a:lnTo>
                  <a:lnTo>
                    <a:pt x="215" y="215"/>
                  </a:lnTo>
                  <a:lnTo>
                    <a:pt x="204" y="225"/>
                  </a:lnTo>
                  <a:lnTo>
                    <a:pt x="194" y="236"/>
                  </a:lnTo>
                  <a:lnTo>
                    <a:pt x="191" y="239"/>
                  </a:lnTo>
                  <a:lnTo>
                    <a:pt x="190" y="242"/>
                  </a:lnTo>
                  <a:lnTo>
                    <a:pt x="191" y="246"/>
                  </a:lnTo>
                  <a:lnTo>
                    <a:pt x="194" y="249"/>
                  </a:lnTo>
                  <a:lnTo>
                    <a:pt x="197" y="252"/>
                  </a:lnTo>
                  <a:lnTo>
                    <a:pt x="201" y="253"/>
                  </a:lnTo>
                  <a:lnTo>
                    <a:pt x="205" y="252"/>
                  </a:lnTo>
                  <a:lnTo>
                    <a:pt x="209" y="249"/>
                  </a:lnTo>
                  <a:lnTo>
                    <a:pt x="232" y="234"/>
                  </a:lnTo>
                  <a:lnTo>
                    <a:pt x="251" y="215"/>
                  </a:lnTo>
                  <a:lnTo>
                    <a:pt x="267" y="192"/>
                  </a:lnTo>
                  <a:lnTo>
                    <a:pt x="278" y="168"/>
                  </a:lnTo>
                  <a:lnTo>
                    <a:pt x="282" y="141"/>
                  </a:lnTo>
                  <a:lnTo>
                    <a:pt x="279" y="116"/>
                  </a:lnTo>
                  <a:lnTo>
                    <a:pt x="270" y="92"/>
                  </a:lnTo>
                  <a:lnTo>
                    <a:pt x="251" y="70"/>
                  </a:lnTo>
                  <a:lnTo>
                    <a:pt x="237" y="59"/>
                  </a:lnTo>
                  <a:lnTo>
                    <a:pt x="221" y="48"/>
                  </a:lnTo>
                  <a:lnTo>
                    <a:pt x="202" y="39"/>
                  </a:lnTo>
                  <a:lnTo>
                    <a:pt x="183" y="31"/>
                  </a:lnTo>
                  <a:lnTo>
                    <a:pt x="163" y="24"/>
                  </a:lnTo>
                  <a:lnTo>
                    <a:pt x="142" y="18"/>
                  </a:lnTo>
                  <a:lnTo>
                    <a:pt x="122" y="13"/>
                  </a:lnTo>
                  <a:lnTo>
                    <a:pt x="101" y="8"/>
                  </a:lnTo>
                  <a:lnTo>
                    <a:pt x="82" y="5"/>
                  </a:lnTo>
                  <a:lnTo>
                    <a:pt x="63" y="2"/>
                  </a:lnTo>
                  <a:lnTo>
                    <a:pt x="47" y="0"/>
                  </a:lnTo>
                  <a:lnTo>
                    <a:pt x="32" y="0"/>
                  </a:lnTo>
                  <a:lnTo>
                    <a:pt x="19" y="0"/>
                  </a:lnTo>
                  <a:lnTo>
                    <a:pt x="10" y="1"/>
                  </a:lnTo>
                  <a:lnTo>
                    <a:pt x="4" y="4"/>
                  </a:lnTo>
                  <a:lnTo>
                    <a:pt x="0" y="6"/>
                  </a:lnTo>
                  <a:lnTo>
                    <a:pt x="12" y="8"/>
                  </a:lnTo>
                  <a:lnTo>
                    <a:pt x="25" y="9"/>
                  </a:lnTo>
                  <a:lnTo>
                    <a:pt x="38" y="12"/>
                  </a:lnTo>
                  <a:lnTo>
                    <a:pt x="52" y="14"/>
                  </a:lnTo>
                  <a:lnTo>
                    <a:pt x="67" y="16"/>
                  </a:lnTo>
                  <a:lnTo>
                    <a:pt x="82" y="18"/>
                  </a:lnTo>
                  <a:lnTo>
                    <a:pt x="97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5"/>
                  </a:lnTo>
                  <a:lnTo>
                    <a:pt x="162" y="40"/>
                  </a:lnTo>
                  <a:lnTo>
                    <a:pt x="177" y="46"/>
                  </a:lnTo>
                  <a:lnTo>
                    <a:pt x="192" y="53"/>
                  </a:lnTo>
                  <a:lnTo>
                    <a:pt x="208" y="60"/>
                  </a:lnTo>
                  <a:lnTo>
                    <a:pt x="222" y="69"/>
                  </a:lnTo>
                  <a:lnTo>
                    <a:pt x="235" y="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87" name="Freeform 1398"/>
            <p:cNvSpPr>
              <a:spLocks/>
            </p:cNvSpPr>
            <p:nvPr/>
          </p:nvSpPr>
          <p:spPr bwMode="auto">
            <a:xfrm>
              <a:off x="3901" y="2553"/>
              <a:ext cx="19" cy="39"/>
            </a:xfrm>
            <a:custGeom>
              <a:avLst/>
              <a:gdLst>
                <a:gd name="T0" fmla="*/ 0 w 115"/>
                <a:gd name="T1" fmla="*/ 0 h 236"/>
                <a:gd name="T2" fmla="*/ 0 w 115"/>
                <a:gd name="T3" fmla="*/ 0 h 236"/>
                <a:gd name="T4" fmla="*/ 0 w 115"/>
                <a:gd name="T5" fmla="*/ 0 h 236"/>
                <a:gd name="T6" fmla="*/ 0 w 115"/>
                <a:gd name="T7" fmla="*/ 0 h 236"/>
                <a:gd name="T8" fmla="*/ 0 w 115"/>
                <a:gd name="T9" fmla="*/ 0 h 236"/>
                <a:gd name="T10" fmla="*/ 0 w 115"/>
                <a:gd name="T11" fmla="*/ 0 h 236"/>
                <a:gd name="T12" fmla="*/ 0 w 115"/>
                <a:gd name="T13" fmla="*/ 0 h 236"/>
                <a:gd name="T14" fmla="*/ 0 w 115"/>
                <a:gd name="T15" fmla="*/ 0 h 236"/>
                <a:gd name="T16" fmla="*/ 0 w 115"/>
                <a:gd name="T17" fmla="*/ 0 h 236"/>
                <a:gd name="T18" fmla="*/ 0 w 115"/>
                <a:gd name="T19" fmla="*/ 0 h 236"/>
                <a:gd name="T20" fmla="*/ 0 w 115"/>
                <a:gd name="T21" fmla="*/ 0 h 236"/>
                <a:gd name="T22" fmla="*/ 0 w 115"/>
                <a:gd name="T23" fmla="*/ 0 h 236"/>
                <a:gd name="T24" fmla="*/ 0 w 115"/>
                <a:gd name="T25" fmla="*/ 0 h 236"/>
                <a:gd name="T26" fmla="*/ 0 w 115"/>
                <a:gd name="T27" fmla="*/ 0 h 236"/>
                <a:gd name="T28" fmla="*/ 0 w 115"/>
                <a:gd name="T29" fmla="*/ 0 h 236"/>
                <a:gd name="T30" fmla="*/ 0 w 115"/>
                <a:gd name="T31" fmla="*/ 0 h 236"/>
                <a:gd name="T32" fmla="*/ 0 w 115"/>
                <a:gd name="T33" fmla="*/ 0 h 236"/>
                <a:gd name="T34" fmla="*/ 0 w 115"/>
                <a:gd name="T35" fmla="*/ 0 h 236"/>
                <a:gd name="T36" fmla="*/ 0 w 115"/>
                <a:gd name="T37" fmla="*/ 0 h 236"/>
                <a:gd name="T38" fmla="*/ 0 w 115"/>
                <a:gd name="T39" fmla="*/ 0 h 236"/>
                <a:gd name="T40" fmla="*/ 0 w 115"/>
                <a:gd name="T41" fmla="*/ 0 h 236"/>
                <a:gd name="T42" fmla="*/ 0 w 115"/>
                <a:gd name="T43" fmla="*/ 0 h 236"/>
                <a:gd name="T44" fmla="*/ 0 w 115"/>
                <a:gd name="T45" fmla="*/ 0 h 236"/>
                <a:gd name="T46" fmla="*/ 0 w 115"/>
                <a:gd name="T47" fmla="*/ 0 h 236"/>
                <a:gd name="T48" fmla="*/ 0 w 115"/>
                <a:gd name="T49" fmla="*/ 0 h 236"/>
                <a:gd name="T50" fmla="*/ 0 w 115"/>
                <a:gd name="T51" fmla="*/ 0 h 236"/>
                <a:gd name="T52" fmla="*/ 0 w 115"/>
                <a:gd name="T53" fmla="*/ 0 h 236"/>
                <a:gd name="T54" fmla="*/ 0 w 115"/>
                <a:gd name="T55" fmla="*/ 0 h 236"/>
                <a:gd name="T56" fmla="*/ 0 w 115"/>
                <a:gd name="T57" fmla="*/ 0 h 236"/>
                <a:gd name="T58" fmla="*/ 0 w 115"/>
                <a:gd name="T59" fmla="*/ 0 h 236"/>
                <a:gd name="T60" fmla="*/ 0 w 115"/>
                <a:gd name="T61" fmla="*/ 0 h 236"/>
                <a:gd name="T62" fmla="*/ 0 w 115"/>
                <a:gd name="T63" fmla="*/ 0 h 236"/>
                <a:gd name="T64" fmla="*/ 0 w 115"/>
                <a:gd name="T65" fmla="*/ 0 h 236"/>
                <a:gd name="T66" fmla="*/ 0 w 115"/>
                <a:gd name="T67" fmla="*/ 0 h 236"/>
                <a:gd name="T68" fmla="*/ 0 w 115"/>
                <a:gd name="T69" fmla="*/ 0 h 236"/>
                <a:gd name="T70" fmla="*/ 0 w 115"/>
                <a:gd name="T71" fmla="*/ 0 h 236"/>
                <a:gd name="T72" fmla="*/ 0 w 115"/>
                <a:gd name="T73" fmla="*/ 0 h 236"/>
                <a:gd name="T74" fmla="*/ 0 w 115"/>
                <a:gd name="T75" fmla="*/ 0 h 236"/>
                <a:gd name="T76" fmla="*/ 0 w 115"/>
                <a:gd name="T77" fmla="*/ 0 h 236"/>
                <a:gd name="T78" fmla="*/ 0 w 115"/>
                <a:gd name="T79" fmla="*/ 0 h 236"/>
                <a:gd name="T80" fmla="*/ 0 w 115"/>
                <a:gd name="T81" fmla="*/ 0 h 2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"/>
                <a:gd name="T124" fmla="*/ 0 h 236"/>
                <a:gd name="T125" fmla="*/ 115 w 115"/>
                <a:gd name="T126" fmla="*/ 236 h 2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" h="236">
                  <a:moveTo>
                    <a:pt x="0" y="128"/>
                  </a:moveTo>
                  <a:lnTo>
                    <a:pt x="0" y="148"/>
                  </a:lnTo>
                  <a:lnTo>
                    <a:pt x="5" y="166"/>
                  </a:lnTo>
                  <a:lnTo>
                    <a:pt x="13" y="184"/>
                  </a:lnTo>
                  <a:lnTo>
                    <a:pt x="24" y="198"/>
                  </a:lnTo>
                  <a:lnTo>
                    <a:pt x="39" y="211"/>
                  </a:lnTo>
                  <a:lnTo>
                    <a:pt x="55" y="223"/>
                  </a:lnTo>
                  <a:lnTo>
                    <a:pt x="74" y="231"/>
                  </a:lnTo>
                  <a:lnTo>
                    <a:pt x="92" y="235"/>
                  </a:lnTo>
                  <a:lnTo>
                    <a:pt x="98" y="236"/>
                  </a:lnTo>
                  <a:lnTo>
                    <a:pt x="104" y="234"/>
                  </a:lnTo>
                  <a:lnTo>
                    <a:pt x="109" y="231"/>
                  </a:lnTo>
                  <a:lnTo>
                    <a:pt x="111" y="226"/>
                  </a:lnTo>
                  <a:lnTo>
                    <a:pt x="111" y="220"/>
                  </a:lnTo>
                  <a:lnTo>
                    <a:pt x="110" y="215"/>
                  </a:lnTo>
                  <a:lnTo>
                    <a:pt x="107" y="210"/>
                  </a:lnTo>
                  <a:lnTo>
                    <a:pt x="101" y="208"/>
                  </a:lnTo>
                  <a:lnTo>
                    <a:pt x="82" y="201"/>
                  </a:lnTo>
                  <a:lnTo>
                    <a:pt x="64" y="192"/>
                  </a:lnTo>
                  <a:lnTo>
                    <a:pt x="50" y="179"/>
                  </a:lnTo>
                  <a:lnTo>
                    <a:pt x="40" y="165"/>
                  </a:lnTo>
                  <a:lnTo>
                    <a:pt x="33" y="148"/>
                  </a:lnTo>
                  <a:lnTo>
                    <a:pt x="29" y="130"/>
                  </a:lnTo>
                  <a:lnTo>
                    <a:pt x="29" y="110"/>
                  </a:lnTo>
                  <a:lnTo>
                    <a:pt x="35" y="89"/>
                  </a:lnTo>
                  <a:lnTo>
                    <a:pt x="43" y="74"/>
                  </a:lnTo>
                  <a:lnTo>
                    <a:pt x="56" y="60"/>
                  </a:lnTo>
                  <a:lnTo>
                    <a:pt x="70" y="46"/>
                  </a:lnTo>
                  <a:lnTo>
                    <a:pt x="85" y="33"/>
                  </a:lnTo>
                  <a:lnTo>
                    <a:pt x="98" y="23"/>
                  </a:lnTo>
                  <a:lnTo>
                    <a:pt x="109" y="12"/>
                  </a:lnTo>
                  <a:lnTo>
                    <a:pt x="115" y="6"/>
                  </a:lnTo>
                  <a:lnTo>
                    <a:pt x="115" y="0"/>
                  </a:lnTo>
                  <a:lnTo>
                    <a:pt x="102" y="4"/>
                  </a:lnTo>
                  <a:lnTo>
                    <a:pt x="85" y="12"/>
                  </a:lnTo>
                  <a:lnTo>
                    <a:pt x="68" y="26"/>
                  </a:lnTo>
                  <a:lnTo>
                    <a:pt x="49" y="42"/>
                  </a:lnTo>
                  <a:lnTo>
                    <a:pt x="32" y="61"/>
                  </a:lnTo>
                  <a:lnTo>
                    <a:pt x="17" y="82"/>
                  </a:lnTo>
                  <a:lnTo>
                    <a:pt x="6" y="105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88" name="Freeform 1399"/>
            <p:cNvSpPr>
              <a:spLocks/>
            </p:cNvSpPr>
            <p:nvPr/>
          </p:nvSpPr>
          <p:spPr bwMode="auto">
            <a:xfrm>
              <a:off x="4034" y="2527"/>
              <a:ext cx="41" cy="52"/>
            </a:xfrm>
            <a:custGeom>
              <a:avLst/>
              <a:gdLst>
                <a:gd name="T0" fmla="*/ 0 w 245"/>
                <a:gd name="T1" fmla="*/ 0 h 310"/>
                <a:gd name="T2" fmla="*/ 0 w 245"/>
                <a:gd name="T3" fmla="*/ 0 h 310"/>
                <a:gd name="T4" fmla="*/ 0 w 245"/>
                <a:gd name="T5" fmla="*/ 0 h 310"/>
                <a:gd name="T6" fmla="*/ 0 w 245"/>
                <a:gd name="T7" fmla="*/ 0 h 310"/>
                <a:gd name="T8" fmla="*/ 0 w 245"/>
                <a:gd name="T9" fmla="*/ 0 h 310"/>
                <a:gd name="T10" fmla="*/ 0 w 245"/>
                <a:gd name="T11" fmla="*/ 0 h 310"/>
                <a:gd name="T12" fmla="*/ 0 w 245"/>
                <a:gd name="T13" fmla="*/ 0 h 310"/>
                <a:gd name="T14" fmla="*/ 0 w 245"/>
                <a:gd name="T15" fmla="*/ 0 h 310"/>
                <a:gd name="T16" fmla="*/ 0 w 245"/>
                <a:gd name="T17" fmla="*/ 0 h 310"/>
                <a:gd name="T18" fmla="*/ 0 w 245"/>
                <a:gd name="T19" fmla="*/ 0 h 310"/>
                <a:gd name="T20" fmla="*/ 0 w 245"/>
                <a:gd name="T21" fmla="*/ 0 h 310"/>
                <a:gd name="T22" fmla="*/ 0 w 245"/>
                <a:gd name="T23" fmla="*/ 0 h 310"/>
                <a:gd name="T24" fmla="*/ 0 w 245"/>
                <a:gd name="T25" fmla="*/ 0 h 310"/>
                <a:gd name="T26" fmla="*/ 0 w 245"/>
                <a:gd name="T27" fmla="*/ 0 h 310"/>
                <a:gd name="T28" fmla="*/ 0 w 245"/>
                <a:gd name="T29" fmla="*/ 0 h 310"/>
                <a:gd name="T30" fmla="*/ 0 w 245"/>
                <a:gd name="T31" fmla="*/ 0 h 310"/>
                <a:gd name="T32" fmla="*/ 0 w 245"/>
                <a:gd name="T33" fmla="*/ 0 h 310"/>
                <a:gd name="T34" fmla="*/ 0 w 245"/>
                <a:gd name="T35" fmla="*/ 0 h 310"/>
                <a:gd name="T36" fmla="*/ 0 w 245"/>
                <a:gd name="T37" fmla="*/ 0 h 310"/>
                <a:gd name="T38" fmla="*/ 0 w 245"/>
                <a:gd name="T39" fmla="*/ 0 h 310"/>
                <a:gd name="T40" fmla="*/ 0 w 245"/>
                <a:gd name="T41" fmla="*/ 0 h 310"/>
                <a:gd name="T42" fmla="*/ 0 w 245"/>
                <a:gd name="T43" fmla="*/ 0 h 310"/>
                <a:gd name="T44" fmla="*/ 0 w 245"/>
                <a:gd name="T45" fmla="*/ 0 h 310"/>
                <a:gd name="T46" fmla="*/ 0 w 245"/>
                <a:gd name="T47" fmla="*/ 0 h 310"/>
                <a:gd name="T48" fmla="*/ 0 w 245"/>
                <a:gd name="T49" fmla="*/ 0 h 310"/>
                <a:gd name="T50" fmla="*/ 0 w 245"/>
                <a:gd name="T51" fmla="*/ 0 h 310"/>
                <a:gd name="T52" fmla="*/ 0 w 245"/>
                <a:gd name="T53" fmla="*/ 0 h 310"/>
                <a:gd name="T54" fmla="*/ 0 w 245"/>
                <a:gd name="T55" fmla="*/ 0 h 310"/>
                <a:gd name="T56" fmla="*/ 0 w 245"/>
                <a:gd name="T57" fmla="*/ 0 h 310"/>
                <a:gd name="T58" fmla="*/ 0 w 245"/>
                <a:gd name="T59" fmla="*/ 0 h 310"/>
                <a:gd name="T60" fmla="*/ 0 w 245"/>
                <a:gd name="T61" fmla="*/ 0 h 310"/>
                <a:gd name="T62" fmla="*/ 0 w 245"/>
                <a:gd name="T63" fmla="*/ 0 h 310"/>
                <a:gd name="T64" fmla="*/ 0 w 245"/>
                <a:gd name="T65" fmla="*/ 0 h 310"/>
                <a:gd name="T66" fmla="*/ 0 w 245"/>
                <a:gd name="T67" fmla="*/ 0 h 310"/>
                <a:gd name="T68" fmla="*/ 0 w 245"/>
                <a:gd name="T69" fmla="*/ 0 h 310"/>
                <a:gd name="T70" fmla="*/ 0 w 245"/>
                <a:gd name="T71" fmla="*/ 0 h 310"/>
                <a:gd name="T72" fmla="*/ 0 w 245"/>
                <a:gd name="T73" fmla="*/ 0 h 310"/>
                <a:gd name="T74" fmla="*/ 0 w 245"/>
                <a:gd name="T75" fmla="*/ 0 h 3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5"/>
                <a:gd name="T115" fmla="*/ 0 h 310"/>
                <a:gd name="T116" fmla="*/ 245 w 245"/>
                <a:gd name="T117" fmla="*/ 310 h 3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5" h="310">
                  <a:moveTo>
                    <a:pt x="200" y="116"/>
                  </a:moveTo>
                  <a:lnTo>
                    <a:pt x="208" y="124"/>
                  </a:lnTo>
                  <a:lnTo>
                    <a:pt x="214" y="133"/>
                  </a:lnTo>
                  <a:lnTo>
                    <a:pt x="220" y="144"/>
                  </a:lnTo>
                  <a:lnTo>
                    <a:pt x="223" y="154"/>
                  </a:lnTo>
                  <a:lnTo>
                    <a:pt x="226" y="164"/>
                  </a:lnTo>
                  <a:lnTo>
                    <a:pt x="224" y="176"/>
                  </a:lnTo>
                  <a:lnTo>
                    <a:pt x="222" y="187"/>
                  </a:lnTo>
                  <a:lnTo>
                    <a:pt x="216" y="198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9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2" y="264"/>
                  </a:lnTo>
                  <a:lnTo>
                    <a:pt x="132" y="275"/>
                  </a:lnTo>
                  <a:lnTo>
                    <a:pt x="128" y="278"/>
                  </a:lnTo>
                  <a:lnTo>
                    <a:pt x="126" y="283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2" y="306"/>
                  </a:lnTo>
                  <a:lnTo>
                    <a:pt x="126" y="309"/>
                  </a:lnTo>
                  <a:lnTo>
                    <a:pt x="131" y="310"/>
                  </a:lnTo>
                  <a:lnTo>
                    <a:pt x="135" y="310"/>
                  </a:lnTo>
                  <a:lnTo>
                    <a:pt x="139" y="309"/>
                  </a:lnTo>
                  <a:lnTo>
                    <a:pt x="142" y="306"/>
                  </a:lnTo>
                  <a:lnTo>
                    <a:pt x="154" y="292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20" y="233"/>
                  </a:lnTo>
                  <a:lnTo>
                    <a:pt x="230" y="219"/>
                  </a:lnTo>
                  <a:lnTo>
                    <a:pt x="238" y="204"/>
                  </a:lnTo>
                  <a:lnTo>
                    <a:pt x="244" y="186"/>
                  </a:lnTo>
                  <a:lnTo>
                    <a:pt x="245" y="169"/>
                  </a:lnTo>
                  <a:lnTo>
                    <a:pt x="243" y="152"/>
                  </a:lnTo>
                  <a:lnTo>
                    <a:pt x="237" y="134"/>
                  </a:lnTo>
                  <a:lnTo>
                    <a:pt x="228" y="119"/>
                  </a:lnTo>
                  <a:lnTo>
                    <a:pt x="217" y="105"/>
                  </a:lnTo>
                  <a:lnTo>
                    <a:pt x="203" y="93"/>
                  </a:lnTo>
                  <a:lnTo>
                    <a:pt x="188" y="83"/>
                  </a:lnTo>
                  <a:lnTo>
                    <a:pt x="176" y="76"/>
                  </a:lnTo>
                  <a:lnTo>
                    <a:pt x="163" y="69"/>
                  </a:lnTo>
                  <a:lnTo>
                    <a:pt x="151" y="61"/>
                  </a:lnTo>
                  <a:lnTo>
                    <a:pt x="136" y="54"/>
                  </a:lnTo>
                  <a:lnTo>
                    <a:pt x="122" y="46"/>
                  </a:lnTo>
                  <a:lnTo>
                    <a:pt x="107" y="39"/>
                  </a:lnTo>
                  <a:lnTo>
                    <a:pt x="93" y="31"/>
                  </a:lnTo>
                  <a:lnTo>
                    <a:pt x="79" y="24"/>
                  </a:lnTo>
                  <a:lnTo>
                    <a:pt x="66" y="18"/>
                  </a:lnTo>
                  <a:lnTo>
                    <a:pt x="53" y="13"/>
                  </a:lnTo>
                  <a:lnTo>
                    <a:pt x="40" y="8"/>
                  </a:lnTo>
                  <a:lnTo>
                    <a:pt x="30" y="5"/>
                  </a:lnTo>
                  <a:lnTo>
                    <a:pt x="20" y="1"/>
                  </a:lnTo>
                  <a:lnTo>
                    <a:pt x="12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11" y="8"/>
                  </a:lnTo>
                  <a:lnTo>
                    <a:pt x="23" y="14"/>
                  </a:lnTo>
                  <a:lnTo>
                    <a:pt x="36" y="20"/>
                  </a:lnTo>
                  <a:lnTo>
                    <a:pt x="47" y="25"/>
                  </a:lnTo>
                  <a:lnTo>
                    <a:pt x="60" y="31"/>
                  </a:lnTo>
                  <a:lnTo>
                    <a:pt x="73" y="37"/>
                  </a:lnTo>
                  <a:lnTo>
                    <a:pt x="86" y="44"/>
                  </a:lnTo>
                  <a:lnTo>
                    <a:pt x="99" y="51"/>
                  </a:lnTo>
                  <a:lnTo>
                    <a:pt x="113" y="57"/>
                  </a:lnTo>
                  <a:lnTo>
                    <a:pt x="126" y="64"/>
                  </a:lnTo>
                  <a:lnTo>
                    <a:pt x="139" y="71"/>
                  </a:lnTo>
                  <a:lnTo>
                    <a:pt x="152" y="79"/>
                  </a:lnTo>
                  <a:lnTo>
                    <a:pt x="165" y="88"/>
                  </a:lnTo>
                  <a:lnTo>
                    <a:pt x="176" y="96"/>
                  </a:lnTo>
                  <a:lnTo>
                    <a:pt x="188" y="106"/>
                  </a:lnTo>
                  <a:lnTo>
                    <a:pt x="200" y="1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02689" name="Group 1400"/>
            <p:cNvGrpSpPr>
              <a:grpSpLocks/>
            </p:cNvGrpSpPr>
            <p:nvPr/>
          </p:nvGrpSpPr>
          <p:grpSpPr bwMode="auto">
            <a:xfrm>
              <a:off x="3949" y="2599"/>
              <a:ext cx="135" cy="180"/>
              <a:chOff x="3774" y="2423"/>
              <a:chExt cx="189" cy="286"/>
            </a:xfrm>
          </p:grpSpPr>
          <p:sp>
            <p:nvSpPr>
              <p:cNvPr id="102690" name="Rectangle 1401"/>
              <p:cNvSpPr>
                <a:spLocks noChangeArrowheads="1"/>
              </p:cNvSpPr>
              <p:nvPr/>
            </p:nvSpPr>
            <p:spPr bwMode="auto">
              <a:xfrm>
                <a:off x="3790" y="2610"/>
                <a:ext cx="153" cy="56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02691" name="Rectangle 1402"/>
              <p:cNvSpPr>
                <a:spLocks noChangeArrowheads="1"/>
              </p:cNvSpPr>
              <p:nvPr/>
            </p:nvSpPr>
            <p:spPr bwMode="auto">
              <a:xfrm>
                <a:off x="3774" y="2653"/>
                <a:ext cx="189" cy="56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02692" name="Rectangle 1403"/>
              <p:cNvSpPr>
                <a:spLocks noChangeArrowheads="1"/>
              </p:cNvSpPr>
              <p:nvPr/>
            </p:nvSpPr>
            <p:spPr bwMode="auto">
              <a:xfrm>
                <a:off x="3808" y="2564"/>
                <a:ext cx="119" cy="56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02693" name="Rectangle 1404"/>
              <p:cNvSpPr>
                <a:spLocks noChangeArrowheads="1"/>
              </p:cNvSpPr>
              <p:nvPr/>
            </p:nvSpPr>
            <p:spPr bwMode="auto">
              <a:xfrm>
                <a:off x="3818" y="2518"/>
                <a:ext cx="97" cy="56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02694" name="Rectangle 1405"/>
              <p:cNvSpPr>
                <a:spLocks noChangeArrowheads="1"/>
              </p:cNvSpPr>
              <p:nvPr/>
            </p:nvSpPr>
            <p:spPr bwMode="auto">
              <a:xfrm>
                <a:off x="3828" y="2472"/>
                <a:ext cx="74" cy="56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02695" name="Rectangle 1406"/>
              <p:cNvSpPr>
                <a:spLocks noChangeArrowheads="1"/>
              </p:cNvSpPr>
              <p:nvPr/>
            </p:nvSpPr>
            <p:spPr bwMode="auto">
              <a:xfrm>
                <a:off x="3839" y="2423"/>
                <a:ext cx="51" cy="56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 smtClean="0">
                <a:latin typeface="Tahoma" pitchFamily="34" charset="0"/>
              </a:rPr>
              <a:t>Introduction</a:t>
            </a:r>
          </a:p>
        </p:txBody>
      </p:sp>
      <p:sp>
        <p:nvSpPr>
          <p:cNvPr id="20484" name="Title 41"/>
          <p:cNvSpPr>
            <a:spLocks noGrp="1"/>
          </p:cNvSpPr>
          <p:nvPr>
            <p:ph type="title" idx="4294967295"/>
          </p:nvPr>
        </p:nvSpPr>
        <p:spPr>
          <a:xfrm>
            <a:off x="300511" y="111919"/>
            <a:ext cx="8740775" cy="835025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ea typeface="ＭＳ Ｐゴシック" pitchFamily="34" charset="-128"/>
              </a:rPr>
              <a:t>Access net: digital subscriber line (DSL)</a:t>
            </a:r>
          </a:p>
        </p:txBody>
      </p:sp>
      <p:sp>
        <p:nvSpPr>
          <p:cNvPr id="20485" name="Freeform 3"/>
          <p:cNvSpPr>
            <a:spLocks/>
          </p:cNvSpPr>
          <p:nvPr/>
        </p:nvSpPr>
        <p:spPr bwMode="auto">
          <a:xfrm>
            <a:off x="4305300" y="1501775"/>
            <a:ext cx="2216150" cy="1477963"/>
          </a:xfrm>
          <a:custGeom>
            <a:avLst/>
            <a:gdLst>
              <a:gd name="T0" fmla="*/ 2147483647 w 1396"/>
              <a:gd name="T1" fmla="*/ 2147483647 h 931"/>
              <a:gd name="T2" fmla="*/ 2147483647 w 1396"/>
              <a:gd name="T3" fmla="*/ 2147483647 h 931"/>
              <a:gd name="T4" fmla="*/ 2147483647 w 1396"/>
              <a:gd name="T5" fmla="*/ 2147483647 h 931"/>
              <a:gd name="T6" fmla="*/ 2147483647 w 1396"/>
              <a:gd name="T7" fmla="*/ 2147483647 h 931"/>
              <a:gd name="T8" fmla="*/ 2147483647 w 1396"/>
              <a:gd name="T9" fmla="*/ 2147483647 h 931"/>
              <a:gd name="T10" fmla="*/ 2147483647 w 1396"/>
              <a:gd name="T11" fmla="*/ 2147483647 h 931"/>
              <a:gd name="T12" fmla="*/ 2147483647 w 1396"/>
              <a:gd name="T13" fmla="*/ 2147483647 h 931"/>
              <a:gd name="T14" fmla="*/ 2147483647 w 1396"/>
              <a:gd name="T15" fmla="*/ 2147483647 h 931"/>
              <a:gd name="T16" fmla="*/ 2147483647 w 1396"/>
              <a:gd name="T17" fmla="*/ 2147483647 h 931"/>
              <a:gd name="T18" fmla="*/ 2147483647 w 1396"/>
              <a:gd name="T19" fmla="*/ 2147483647 h 931"/>
              <a:gd name="T20" fmla="*/ 2147483647 w 1396"/>
              <a:gd name="T21" fmla="*/ 2147483647 h 931"/>
              <a:gd name="T22" fmla="*/ 2147483647 w 1396"/>
              <a:gd name="T23" fmla="*/ 2147483647 h 931"/>
              <a:gd name="T24" fmla="*/ 2147483647 w 1396"/>
              <a:gd name="T25" fmla="*/ 2147483647 h 931"/>
              <a:gd name="T26" fmla="*/ 2147483647 w 1396"/>
              <a:gd name="T27" fmla="*/ 2147483647 h 931"/>
              <a:gd name="T28" fmla="*/ 2147483647 w 1396"/>
              <a:gd name="T29" fmla="*/ 2147483647 h 931"/>
              <a:gd name="T30" fmla="*/ 2147483647 w 1396"/>
              <a:gd name="T31" fmla="*/ 2147483647 h 93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396"/>
              <a:gd name="T49" fmla="*/ 0 h 931"/>
              <a:gd name="T50" fmla="*/ 1396 w 1396"/>
              <a:gd name="T51" fmla="*/ 931 h 93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396" h="931">
                <a:moveTo>
                  <a:pt x="873" y="18"/>
                </a:moveTo>
                <a:cubicBezTo>
                  <a:pt x="787" y="32"/>
                  <a:pt x="625" y="55"/>
                  <a:pt x="526" y="89"/>
                </a:cubicBezTo>
                <a:cubicBezTo>
                  <a:pt x="426" y="122"/>
                  <a:pt x="346" y="184"/>
                  <a:pt x="278" y="216"/>
                </a:cubicBezTo>
                <a:cubicBezTo>
                  <a:pt x="210" y="248"/>
                  <a:pt x="159" y="236"/>
                  <a:pt x="118" y="283"/>
                </a:cubicBezTo>
                <a:cubicBezTo>
                  <a:pt x="77" y="330"/>
                  <a:pt x="46" y="416"/>
                  <a:pt x="30" y="497"/>
                </a:cubicBezTo>
                <a:cubicBezTo>
                  <a:pt x="14" y="578"/>
                  <a:pt x="0" y="714"/>
                  <a:pt x="24" y="768"/>
                </a:cubicBezTo>
                <a:cubicBezTo>
                  <a:pt x="49" y="821"/>
                  <a:pt x="112" y="796"/>
                  <a:pt x="178" y="818"/>
                </a:cubicBezTo>
                <a:cubicBezTo>
                  <a:pt x="244" y="840"/>
                  <a:pt x="318" y="886"/>
                  <a:pt x="421" y="902"/>
                </a:cubicBezTo>
                <a:cubicBezTo>
                  <a:pt x="524" y="918"/>
                  <a:pt x="681" y="916"/>
                  <a:pt x="793" y="916"/>
                </a:cubicBezTo>
                <a:cubicBezTo>
                  <a:pt x="905" y="916"/>
                  <a:pt x="1004" y="931"/>
                  <a:pt x="1095" y="902"/>
                </a:cubicBezTo>
                <a:cubicBezTo>
                  <a:pt x="1186" y="873"/>
                  <a:pt x="1291" y="813"/>
                  <a:pt x="1337" y="744"/>
                </a:cubicBezTo>
                <a:cubicBezTo>
                  <a:pt x="1383" y="675"/>
                  <a:pt x="1365" y="580"/>
                  <a:pt x="1372" y="487"/>
                </a:cubicBezTo>
                <a:cubicBezTo>
                  <a:pt x="1378" y="393"/>
                  <a:pt x="1396" y="256"/>
                  <a:pt x="1377" y="179"/>
                </a:cubicBezTo>
                <a:cubicBezTo>
                  <a:pt x="1358" y="102"/>
                  <a:pt x="1314" y="57"/>
                  <a:pt x="1259" y="28"/>
                </a:cubicBezTo>
                <a:cubicBezTo>
                  <a:pt x="1203" y="0"/>
                  <a:pt x="1110" y="7"/>
                  <a:pt x="1046" y="5"/>
                </a:cubicBezTo>
                <a:cubicBezTo>
                  <a:pt x="981" y="3"/>
                  <a:pt x="959" y="5"/>
                  <a:pt x="873" y="18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86" name="Oval 9"/>
          <p:cNvSpPr>
            <a:spLocks noChangeArrowheads="1"/>
          </p:cNvSpPr>
          <p:nvPr/>
        </p:nvSpPr>
        <p:spPr bwMode="auto">
          <a:xfrm>
            <a:off x="5305425" y="2208213"/>
            <a:ext cx="193675" cy="1936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latin typeface="Times New Roman" pitchFamily="18" charset="0"/>
            </a:endParaRPr>
          </a:p>
        </p:txBody>
      </p:sp>
      <p:sp>
        <p:nvSpPr>
          <p:cNvPr id="20487" name="Oval 12"/>
          <p:cNvSpPr>
            <a:spLocks noChangeArrowheads="1"/>
          </p:cNvSpPr>
          <p:nvPr/>
        </p:nvSpPr>
        <p:spPr bwMode="auto">
          <a:xfrm>
            <a:off x="5686425" y="1836738"/>
            <a:ext cx="193675" cy="1936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latin typeface="Times New Roman" pitchFamily="18" charset="0"/>
            </a:endParaRPr>
          </a:p>
        </p:txBody>
      </p:sp>
      <p:sp>
        <p:nvSpPr>
          <p:cNvPr id="20488" name="Line 15"/>
          <p:cNvSpPr>
            <a:spLocks noChangeShapeType="1"/>
          </p:cNvSpPr>
          <p:nvPr/>
        </p:nvSpPr>
        <p:spPr bwMode="auto">
          <a:xfrm flipV="1">
            <a:off x="5392738" y="1978025"/>
            <a:ext cx="317500" cy="336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489" name="Line 16"/>
          <p:cNvSpPr>
            <a:spLocks noChangeShapeType="1"/>
          </p:cNvSpPr>
          <p:nvPr/>
        </p:nvSpPr>
        <p:spPr bwMode="auto">
          <a:xfrm>
            <a:off x="5786438" y="1954213"/>
            <a:ext cx="400050" cy="5905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490" name="Rectangle 44"/>
          <p:cNvSpPr>
            <a:spLocks noChangeArrowheads="1"/>
          </p:cNvSpPr>
          <p:nvPr/>
        </p:nvSpPr>
        <p:spPr bwMode="auto">
          <a:xfrm>
            <a:off x="4584700" y="1957388"/>
            <a:ext cx="955675" cy="700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latin typeface="Times New Roman" pitchFamily="18" charset="0"/>
            </a:endParaRPr>
          </a:p>
        </p:txBody>
      </p:sp>
      <p:sp>
        <p:nvSpPr>
          <p:cNvPr id="20491" name="Text Box 45"/>
          <p:cNvSpPr txBox="1">
            <a:spLocks noChangeArrowheads="1"/>
          </p:cNvSpPr>
          <p:nvPr/>
        </p:nvSpPr>
        <p:spPr bwMode="auto">
          <a:xfrm>
            <a:off x="4040188" y="1476375"/>
            <a:ext cx="1925637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charset="0"/>
              </a:rPr>
              <a:t>central office</a:t>
            </a:r>
          </a:p>
        </p:txBody>
      </p:sp>
      <p:grpSp>
        <p:nvGrpSpPr>
          <p:cNvPr id="20492" name="Group 137"/>
          <p:cNvGrpSpPr>
            <a:grpSpLocks/>
          </p:cNvGrpSpPr>
          <p:nvPr/>
        </p:nvGrpSpPr>
        <p:grpSpPr bwMode="auto">
          <a:xfrm>
            <a:off x="5143500" y="2905125"/>
            <a:ext cx="2178050" cy="1147763"/>
            <a:chOff x="3240" y="1830"/>
            <a:chExt cx="1372" cy="723"/>
          </a:xfrm>
        </p:grpSpPr>
        <p:sp>
          <p:nvSpPr>
            <p:cNvPr id="20537" name="Freeform 28"/>
            <p:cNvSpPr>
              <a:spLocks/>
            </p:cNvSpPr>
            <p:nvPr/>
          </p:nvSpPr>
          <p:spPr bwMode="auto">
            <a:xfrm>
              <a:off x="3240" y="1830"/>
              <a:ext cx="1372" cy="723"/>
            </a:xfrm>
            <a:custGeom>
              <a:avLst/>
              <a:gdLst>
                <a:gd name="T0" fmla="*/ 261586 w 765"/>
                <a:gd name="T1" fmla="*/ 1466 h 459"/>
                <a:gd name="T2" fmla="*/ 178034 w 765"/>
                <a:gd name="T3" fmla="*/ 10336 h 459"/>
                <a:gd name="T4" fmla="*/ 59095 w 765"/>
                <a:gd name="T5" fmla="*/ 14847 h 459"/>
                <a:gd name="T6" fmla="*/ 8646 w 765"/>
                <a:gd name="T7" fmla="*/ 49737 h 459"/>
                <a:gd name="T8" fmla="*/ 111105 w 765"/>
                <a:gd name="T9" fmla="*/ 65705 h 459"/>
                <a:gd name="T10" fmla="*/ 213853 w 765"/>
                <a:gd name="T11" fmla="*/ 63118 h 459"/>
                <a:gd name="T12" fmla="*/ 360504 w 765"/>
                <a:gd name="T13" fmla="*/ 65705 h 459"/>
                <a:gd name="T14" fmla="*/ 430923 w 765"/>
                <a:gd name="T15" fmla="*/ 64262 h 459"/>
                <a:gd name="T16" fmla="*/ 464330 w 765"/>
                <a:gd name="T17" fmla="*/ 55099 h 459"/>
                <a:gd name="T18" fmla="*/ 463065 w 765"/>
                <a:gd name="T19" fmla="*/ 23386 h 459"/>
                <a:gd name="T20" fmla="*/ 408655 w 765"/>
                <a:gd name="T21" fmla="*/ 5074 h 459"/>
                <a:gd name="T22" fmla="*/ 261586 w 765"/>
                <a:gd name="T23" fmla="*/ 1466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8" name="Line 31"/>
            <p:cNvSpPr>
              <a:spLocks noChangeShapeType="1"/>
            </p:cNvSpPr>
            <p:nvPr/>
          </p:nvSpPr>
          <p:spPr bwMode="auto">
            <a:xfrm flipV="1">
              <a:off x="3763" y="2053"/>
              <a:ext cx="106" cy="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9" name="Line 32"/>
            <p:cNvSpPr>
              <a:spLocks noChangeShapeType="1"/>
            </p:cNvSpPr>
            <p:nvPr/>
          </p:nvSpPr>
          <p:spPr bwMode="auto">
            <a:xfrm>
              <a:off x="3616" y="2204"/>
              <a:ext cx="0" cy="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40" name="Line 33"/>
            <p:cNvSpPr>
              <a:spLocks noChangeShapeType="1"/>
            </p:cNvSpPr>
            <p:nvPr/>
          </p:nvSpPr>
          <p:spPr bwMode="auto">
            <a:xfrm flipV="1">
              <a:off x="3763" y="2114"/>
              <a:ext cx="226" cy="2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41" name="Line 34"/>
            <p:cNvSpPr>
              <a:spLocks noChangeShapeType="1"/>
            </p:cNvSpPr>
            <p:nvPr/>
          </p:nvSpPr>
          <p:spPr bwMode="auto">
            <a:xfrm>
              <a:off x="4076" y="2113"/>
              <a:ext cx="0" cy="1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42" name="Line 35"/>
            <p:cNvSpPr>
              <a:spLocks noChangeShapeType="1"/>
            </p:cNvSpPr>
            <p:nvPr/>
          </p:nvSpPr>
          <p:spPr bwMode="auto">
            <a:xfrm>
              <a:off x="3779" y="2380"/>
              <a:ext cx="1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43" name="Line 36"/>
            <p:cNvSpPr>
              <a:spLocks noChangeShapeType="1"/>
            </p:cNvSpPr>
            <p:nvPr/>
          </p:nvSpPr>
          <p:spPr bwMode="auto">
            <a:xfrm>
              <a:off x="4255" y="2372"/>
              <a:ext cx="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0544" name="Group 37"/>
            <p:cNvGrpSpPr>
              <a:grpSpLocks/>
            </p:cNvGrpSpPr>
            <p:nvPr/>
          </p:nvGrpSpPr>
          <p:grpSpPr bwMode="auto">
            <a:xfrm>
              <a:off x="3860" y="1969"/>
              <a:ext cx="335" cy="148"/>
              <a:chOff x="4650" y="1129"/>
              <a:chExt cx="246" cy="95"/>
            </a:xfrm>
          </p:grpSpPr>
          <p:sp>
            <p:nvSpPr>
              <p:cNvPr id="2057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2057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2057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grpSp>
            <p:nvGrpSpPr>
              <p:cNvPr id="20577" name="Group 4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0580" name="Freeform 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581" name="Freeform 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0578" name="Line 4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79" name="Line 4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545" name="Group 46"/>
            <p:cNvGrpSpPr>
              <a:grpSpLocks/>
            </p:cNvGrpSpPr>
            <p:nvPr/>
          </p:nvGrpSpPr>
          <p:grpSpPr bwMode="auto">
            <a:xfrm>
              <a:off x="3922" y="2284"/>
              <a:ext cx="336" cy="154"/>
              <a:chOff x="4650" y="1129"/>
              <a:chExt cx="246" cy="95"/>
            </a:xfrm>
          </p:grpSpPr>
          <p:sp>
            <p:nvSpPr>
              <p:cNvPr id="2056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2056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2056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grpSp>
            <p:nvGrpSpPr>
              <p:cNvPr id="20569" name="Group 50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0572" name="Freeform 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573" name="Freeform 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0570" name="Line 53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71" name="Line 54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546" name="Group 55"/>
            <p:cNvGrpSpPr>
              <a:grpSpLocks/>
            </p:cNvGrpSpPr>
            <p:nvPr/>
          </p:nvGrpSpPr>
          <p:grpSpPr bwMode="auto">
            <a:xfrm>
              <a:off x="3443" y="2054"/>
              <a:ext cx="335" cy="149"/>
              <a:chOff x="4650" y="1129"/>
              <a:chExt cx="246" cy="95"/>
            </a:xfrm>
          </p:grpSpPr>
          <p:sp>
            <p:nvSpPr>
              <p:cNvPr id="2055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2055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2056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grpSp>
            <p:nvGrpSpPr>
              <p:cNvPr id="20561" name="Group 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0564" name="Freeform 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565" name="Freeform 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0562" name="Line 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63" name="Line 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547" name="Group 64"/>
            <p:cNvGrpSpPr>
              <a:grpSpLocks/>
            </p:cNvGrpSpPr>
            <p:nvPr/>
          </p:nvGrpSpPr>
          <p:grpSpPr bwMode="auto">
            <a:xfrm>
              <a:off x="3452" y="2284"/>
              <a:ext cx="336" cy="148"/>
              <a:chOff x="4650" y="1129"/>
              <a:chExt cx="246" cy="95"/>
            </a:xfrm>
          </p:grpSpPr>
          <p:sp>
            <p:nvSpPr>
              <p:cNvPr id="2055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2055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2055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grpSp>
            <p:nvGrpSpPr>
              <p:cNvPr id="20553" name="Group 6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0556" name="Freeform 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557" name="Freeform 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0554" name="Line 7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55" name="Line 7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0548" name="Line 73"/>
            <p:cNvSpPr>
              <a:spLocks noChangeShapeType="1"/>
            </p:cNvSpPr>
            <p:nvPr/>
          </p:nvSpPr>
          <p:spPr bwMode="auto">
            <a:xfrm>
              <a:off x="4422" y="2370"/>
              <a:ext cx="153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49" name="Text Box 580"/>
            <p:cNvSpPr txBox="1">
              <a:spLocks noChangeArrowheads="1"/>
            </p:cNvSpPr>
            <p:nvPr/>
          </p:nvSpPr>
          <p:spPr bwMode="auto">
            <a:xfrm>
              <a:off x="4231" y="1988"/>
              <a:ext cx="34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charset="0"/>
                </a:rPr>
                <a:t>ISP</a:t>
              </a:r>
            </a:p>
          </p:txBody>
        </p:sp>
      </p:grpSp>
      <p:sp>
        <p:nvSpPr>
          <p:cNvPr id="20493" name="Line 14"/>
          <p:cNvSpPr>
            <a:spLocks noChangeShapeType="1"/>
          </p:cNvSpPr>
          <p:nvPr/>
        </p:nvSpPr>
        <p:spPr bwMode="auto">
          <a:xfrm flipV="1">
            <a:off x="2690813" y="2363788"/>
            <a:ext cx="1938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494" name="Text Box 17"/>
          <p:cNvSpPr txBox="1">
            <a:spLocks noChangeArrowheads="1"/>
          </p:cNvSpPr>
          <p:nvPr/>
        </p:nvSpPr>
        <p:spPr bwMode="auto">
          <a:xfrm>
            <a:off x="5942013" y="1530350"/>
            <a:ext cx="1074737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charset="0"/>
              </a:rPr>
              <a:t>telephone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charset="0"/>
              </a:rPr>
              <a:t>network</a:t>
            </a:r>
          </a:p>
        </p:txBody>
      </p:sp>
      <p:grpSp>
        <p:nvGrpSpPr>
          <p:cNvPr id="20495" name="Group 108"/>
          <p:cNvGrpSpPr>
            <a:grpSpLocks/>
          </p:cNvGrpSpPr>
          <p:nvPr/>
        </p:nvGrpSpPr>
        <p:grpSpPr bwMode="auto">
          <a:xfrm>
            <a:off x="4641850" y="2074863"/>
            <a:ext cx="368300" cy="519112"/>
            <a:chOff x="1852" y="2562"/>
            <a:chExt cx="355" cy="471"/>
          </a:xfrm>
        </p:grpSpPr>
        <p:sp>
          <p:nvSpPr>
            <p:cNvPr id="20531" name="Freeform 109"/>
            <p:cNvSpPr>
              <a:spLocks/>
            </p:cNvSpPr>
            <p:nvPr/>
          </p:nvSpPr>
          <p:spPr bwMode="auto">
            <a:xfrm>
              <a:off x="1852" y="2621"/>
              <a:ext cx="318" cy="412"/>
            </a:xfrm>
            <a:custGeom>
              <a:avLst/>
              <a:gdLst>
                <a:gd name="T0" fmla="*/ 0 w 318"/>
                <a:gd name="T1" fmla="*/ 412 h 412"/>
                <a:gd name="T2" fmla="*/ 3 w 318"/>
                <a:gd name="T3" fmla="*/ 1 h 412"/>
                <a:gd name="T4" fmla="*/ 74 w 318"/>
                <a:gd name="T5" fmla="*/ 0 h 412"/>
                <a:gd name="T6" fmla="*/ 254 w 318"/>
                <a:gd name="T7" fmla="*/ 111 h 412"/>
                <a:gd name="T8" fmla="*/ 318 w 318"/>
                <a:gd name="T9" fmla="*/ 115 h 412"/>
                <a:gd name="T10" fmla="*/ 318 w 318"/>
                <a:gd name="T11" fmla="*/ 308 h 412"/>
                <a:gd name="T12" fmla="*/ 246 w 318"/>
                <a:gd name="T13" fmla="*/ 308 h 412"/>
                <a:gd name="T14" fmla="*/ 74 w 318"/>
                <a:gd name="T15" fmla="*/ 412 h 412"/>
                <a:gd name="T16" fmla="*/ 0 w 318"/>
                <a:gd name="T17" fmla="*/ 412 h 4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8"/>
                <a:gd name="T28" fmla="*/ 0 h 412"/>
                <a:gd name="T29" fmla="*/ 318 w 318"/>
                <a:gd name="T30" fmla="*/ 412 h 4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8" h="412">
                  <a:moveTo>
                    <a:pt x="0" y="412"/>
                  </a:moveTo>
                  <a:lnTo>
                    <a:pt x="3" y="1"/>
                  </a:lnTo>
                  <a:lnTo>
                    <a:pt x="74" y="0"/>
                  </a:lnTo>
                  <a:lnTo>
                    <a:pt x="254" y="111"/>
                  </a:lnTo>
                  <a:lnTo>
                    <a:pt x="318" y="115"/>
                  </a:lnTo>
                  <a:lnTo>
                    <a:pt x="318" y="308"/>
                  </a:lnTo>
                  <a:lnTo>
                    <a:pt x="246" y="308"/>
                  </a:lnTo>
                  <a:lnTo>
                    <a:pt x="74" y="412"/>
                  </a:lnTo>
                  <a:lnTo>
                    <a:pt x="0" y="412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2" name="Freeform 110"/>
            <p:cNvSpPr>
              <a:spLocks/>
            </p:cNvSpPr>
            <p:nvPr/>
          </p:nvSpPr>
          <p:spPr bwMode="auto">
            <a:xfrm>
              <a:off x="1854" y="2562"/>
              <a:ext cx="353" cy="369"/>
            </a:xfrm>
            <a:custGeom>
              <a:avLst/>
              <a:gdLst>
                <a:gd name="T0" fmla="*/ 0 w 353"/>
                <a:gd name="T1" fmla="*/ 59 h 369"/>
                <a:gd name="T2" fmla="*/ 32 w 353"/>
                <a:gd name="T3" fmla="*/ 0 h 369"/>
                <a:gd name="T4" fmla="*/ 105 w 353"/>
                <a:gd name="T5" fmla="*/ 0 h 369"/>
                <a:gd name="T6" fmla="*/ 276 w 353"/>
                <a:gd name="T7" fmla="*/ 113 h 369"/>
                <a:gd name="T8" fmla="*/ 353 w 353"/>
                <a:gd name="T9" fmla="*/ 113 h 369"/>
                <a:gd name="T10" fmla="*/ 353 w 353"/>
                <a:gd name="T11" fmla="*/ 315 h 369"/>
                <a:gd name="T12" fmla="*/ 318 w 353"/>
                <a:gd name="T13" fmla="*/ 369 h 369"/>
                <a:gd name="T14" fmla="*/ 315 w 353"/>
                <a:gd name="T15" fmla="*/ 173 h 369"/>
                <a:gd name="T16" fmla="*/ 254 w 353"/>
                <a:gd name="T17" fmla="*/ 173 h 369"/>
                <a:gd name="T18" fmla="*/ 75 w 353"/>
                <a:gd name="T19" fmla="*/ 60 h 369"/>
                <a:gd name="T20" fmla="*/ 0 w 353"/>
                <a:gd name="T21" fmla="*/ 59 h 3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53"/>
                <a:gd name="T34" fmla="*/ 0 h 369"/>
                <a:gd name="T35" fmla="*/ 353 w 353"/>
                <a:gd name="T36" fmla="*/ 369 h 36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53" h="369">
                  <a:moveTo>
                    <a:pt x="0" y="59"/>
                  </a:moveTo>
                  <a:lnTo>
                    <a:pt x="32" y="0"/>
                  </a:lnTo>
                  <a:lnTo>
                    <a:pt x="105" y="0"/>
                  </a:lnTo>
                  <a:lnTo>
                    <a:pt x="276" y="113"/>
                  </a:lnTo>
                  <a:lnTo>
                    <a:pt x="353" y="113"/>
                  </a:lnTo>
                  <a:lnTo>
                    <a:pt x="353" y="315"/>
                  </a:lnTo>
                  <a:lnTo>
                    <a:pt x="318" y="369"/>
                  </a:lnTo>
                  <a:lnTo>
                    <a:pt x="315" y="173"/>
                  </a:lnTo>
                  <a:lnTo>
                    <a:pt x="254" y="173"/>
                  </a:lnTo>
                  <a:lnTo>
                    <a:pt x="75" y="6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3" name="Line 111"/>
            <p:cNvSpPr>
              <a:spLocks noChangeShapeType="1"/>
            </p:cNvSpPr>
            <p:nvPr/>
          </p:nvSpPr>
          <p:spPr bwMode="auto">
            <a:xfrm flipH="1">
              <a:off x="2167" y="2674"/>
              <a:ext cx="34" cy="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4" name="Line 112"/>
            <p:cNvSpPr>
              <a:spLocks noChangeShapeType="1"/>
            </p:cNvSpPr>
            <p:nvPr/>
          </p:nvSpPr>
          <p:spPr bwMode="auto">
            <a:xfrm>
              <a:off x="1880" y="2830"/>
              <a:ext cx="2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5" name="Freeform 113"/>
            <p:cNvSpPr>
              <a:spLocks/>
            </p:cNvSpPr>
            <p:nvPr/>
          </p:nvSpPr>
          <p:spPr bwMode="auto">
            <a:xfrm>
              <a:off x="1874" y="2670"/>
              <a:ext cx="264" cy="105"/>
            </a:xfrm>
            <a:custGeom>
              <a:avLst/>
              <a:gdLst>
                <a:gd name="T0" fmla="*/ 0 w 264"/>
                <a:gd name="T1" fmla="*/ 0 h 105"/>
                <a:gd name="T2" fmla="*/ 52 w 264"/>
                <a:gd name="T3" fmla="*/ 0 h 105"/>
                <a:gd name="T4" fmla="*/ 207 w 264"/>
                <a:gd name="T5" fmla="*/ 105 h 105"/>
                <a:gd name="T6" fmla="*/ 264 w 264"/>
                <a:gd name="T7" fmla="*/ 105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6" name="Freeform 114"/>
            <p:cNvSpPr>
              <a:spLocks/>
            </p:cNvSpPr>
            <p:nvPr/>
          </p:nvSpPr>
          <p:spPr bwMode="auto">
            <a:xfrm flipV="1">
              <a:off x="1874" y="2884"/>
              <a:ext cx="264" cy="105"/>
            </a:xfrm>
            <a:custGeom>
              <a:avLst/>
              <a:gdLst>
                <a:gd name="T0" fmla="*/ 0 w 264"/>
                <a:gd name="T1" fmla="*/ 0 h 105"/>
                <a:gd name="T2" fmla="*/ 52 w 264"/>
                <a:gd name="T3" fmla="*/ 0 h 105"/>
                <a:gd name="T4" fmla="*/ 207 w 264"/>
                <a:gd name="T5" fmla="*/ 105 h 105"/>
                <a:gd name="T6" fmla="*/ 264 w 264"/>
                <a:gd name="T7" fmla="*/ 105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496" name="Text Box 115"/>
          <p:cNvSpPr txBox="1">
            <a:spLocks noChangeArrowheads="1"/>
          </p:cNvSpPr>
          <p:nvPr/>
        </p:nvSpPr>
        <p:spPr bwMode="auto">
          <a:xfrm>
            <a:off x="4321175" y="2619375"/>
            <a:ext cx="9509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charset="0"/>
              </a:rPr>
              <a:t>DSLAM</a:t>
            </a:r>
          </a:p>
        </p:txBody>
      </p:sp>
      <p:grpSp>
        <p:nvGrpSpPr>
          <p:cNvPr id="20497" name="Group 118"/>
          <p:cNvGrpSpPr>
            <a:grpSpLocks/>
          </p:cNvGrpSpPr>
          <p:nvPr/>
        </p:nvGrpSpPr>
        <p:grpSpPr bwMode="auto">
          <a:xfrm>
            <a:off x="3382963" y="1362075"/>
            <a:ext cx="796925" cy="658813"/>
            <a:chOff x="1671" y="1861"/>
            <a:chExt cx="502" cy="415"/>
          </a:xfrm>
        </p:grpSpPr>
        <p:sp>
          <p:nvSpPr>
            <p:cNvPr id="20529" name="Rectangle 116"/>
            <p:cNvSpPr>
              <a:spLocks noChangeArrowheads="1"/>
            </p:cNvSpPr>
            <p:nvPr/>
          </p:nvSpPr>
          <p:spPr bwMode="auto">
            <a:xfrm>
              <a:off x="1742" y="1966"/>
              <a:ext cx="360" cy="31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Arial" charset="0"/>
              </a:endParaRPr>
            </a:p>
          </p:txBody>
        </p:sp>
        <p:sp>
          <p:nvSpPr>
            <p:cNvPr id="20530" name="AutoShape 117"/>
            <p:cNvSpPr>
              <a:spLocks noChangeArrowheads="1"/>
            </p:cNvSpPr>
            <p:nvPr/>
          </p:nvSpPr>
          <p:spPr bwMode="auto">
            <a:xfrm>
              <a:off x="1671" y="1861"/>
              <a:ext cx="502" cy="129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Arial" charset="0"/>
              </a:endParaRPr>
            </a:p>
          </p:txBody>
        </p:sp>
      </p:grpSp>
      <p:sp>
        <p:nvSpPr>
          <p:cNvPr id="20498" name="Freeform 119"/>
          <p:cNvSpPr>
            <a:spLocks/>
          </p:cNvSpPr>
          <p:nvPr/>
        </p:nvSpPr>
        <p:spPr bwMode="auto">
          <a:xfrm>
            <a:off x="3986213" y="1951038"/>
            <a:ext cx="674687" cy="239712"/>
          </a:xfrm>
          <a:custGeom>
            <a:avLst/>
            <a:gdLst>
              <a:gd name="T0" fmla="*/ 0 w 425"/>
              <a:gd name="T1" fmla="*/ 0 h 151"/>
              <a:gd name="T2" fmla="*/ 0 w 425"/>
              <a:gd name="T3" fmla="*/ 2147483647 h 151"/>
              <a:gd name="T4" fmla="*/ 2147483647 w 425"/>
              <a:gd name="T5" fmla="*/ 2147483647 h 151"/>
              <a:gd name="T6" fmla="*/ 0 60000 65536"/>
              <a:gd name="T7" fmla="*/ 0 60000 65536"/>
              <a:gd name="T8" fmla="*/ 0 60000 65536"/>
              <a:gd name="T9" fmla="*/ 0 w 425"/>
              <a:gd name="T10" fmla="*/ 0 h 151"/>
              <a:gd name="T11" fmla="*/ 425 w 425"/>
              <a:gd name="T12" fmla="*/ 151 h 1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25" h="151">
                <a:moveTo>
                  <a:pt x="0" y="0"/>
                </a:moveTo>
                <a:lnTo>
                  <a:pt x="0" y="151"/>
                </a:lnTo>
                <a:lnTo>
                  <a:pt x="425" y="151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99" name="Line 120"/>
          <p:cNvSpPr>
            <a:spLocks noChangeShapeType="1"/>
          </p:cNvSpPr>
          <p:nvPr/>
        </p:nvSpPr>
        <p:spPr bwMode="auto">
          <a:xfrm>
            <a:off x="5014913" y="2316163"/>
            <a:ext cx="377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00" name="Freeform 123"/>
          <p:cNvSpPr>
            <a:spLocks/>
          </p:cNvSpPr>
          <p:nvPr/>
        </p:nvSpPr>
        <p:spPr bwMode="auto">
          <a:xfrm>
            <a:off x="5014913" y="2384425"/>
            <a:ext cx="463550" cy="1009650"/>
          </a:xfrm>
          <a:custGeom>
            <a:avLst/>
            <a:gdLst>
              <a:gd name="T0" fmla="*/ 0 w 292"/>
              <a:gd name="T1" fmla="*/ 0 h 636"/>
              <a:gd name="T2" fmla="*/ 2147483647 w 292"/>
              <a:gd name="T3" fmla="*/ 0 h 636"/>
              <a:gd name="T4" fmla="*/ 2147483647 w 292"/>
              <a:gd name="T5" fmla="*/ 2147483647 h 636"/>
              <a:gd name="T6" fmla="*/ 2147483647 w 292"/>
              <a:gd name="T7" fmla="*/ 2147483647 h 636"/>
              <a:gd name="T8" fmla="*/ 0 60000 65536"/>
              <a:gd name="T9" fmla="*/ 0 60000 65536"/>
              <a:gd name="T10" fmla="*/ 0 60000 65536"/>
              <a:gd name="T11" fmla="*/ 0 60000 65536"/>
              <a:gd name="T12" fmla="*/ 0 w 292"/>
              <a:gd name="T13" fmla="*/ 0 h 636"/>
              <a:gd name="T14" fmla="*/ 292 w 292"/>
              <a:gd name="T15" fmla="*/ 636 h 6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2" h="636">
                <a:moveTo>
                  <a:pt x="0" y="0"/>
                </a:moveTo>
                <a:lnTo>
                  <a:pt x="130" y="0"/>
                </a:lnTo>
                <a:lnTo>
                  <a:pt x="130" y="636"/>
                </a:lnTo>
                <a:lnTo>
                  <a:pt x="292" y="63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3" name="Group 135"/>
          <p:cNvGrpSpPr>
            <a:grpSpLocks/>
          </p:cNvGrpSpPr>
          <p:nvPr/>
        </p:nvGrpSpPr>
        <p:grpSpPr bwMode="auto">
          <a:xfrm>
            <a:off x="777875" y="2441575"/>
            <a:ext cx="3117850" cy="1611313"/>
            <a:chOff x="490" y="1538"/>
            <a:chExt cx="1964" cy="1015"/>
          </a:xfrm>
        </p:grpSpPr>
        <p:sp>
          <p:nvSpPr>
            <p:cNvPr id="20527" name="Text Box 124"/>
            <p:cNvSpPr txBox="1">
              <a:spLocks noChangeArrowheads="1"/>
            </p:cNvSpPr>
            <p:nvPr/>
          </p:nvSpPr>
          <p:spPr bwMode="auto">
            <a:xfrm>
              <a:off x="490" y="2102"/>
              <a:ext cx="1809" cy="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i="1">
                  <a:latin typeface="Arial" charset="0"/>
                </a:rPr>
                <a:t>voice, data transmitted</a:t>
              </a:r>
            </a:p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i="1">
                  <a:latin typeface="Arial" charset="0"/>
                </a:rPr>
                <a:t>at different frequencies over</a:t>
              </a:r>
            </a:p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i="1">
                  <a:solidFill>
                    <a:srgbClr val="CC0000"/>
                  </a:solidFill>
                  <a:latin typeface="Arial" charset="0"/>
                </a:rPr>
                <a:t>dedicated </a:t>
              </a:r>
              <a:r>
                <a:rPr lang="en-US" altLang="zh-CN" sz="1600" i="1">
                  <a:latin typeface="Arial" charset="0"/>
                </a:rPr>
                <a:t>line to central office</a:t>
              </a:r>
            </a:p>
          </p:txBody>
        </p:sp>
        <p:sp>
          <p:nvSpPr>
            <p:cNvPr id="20528" name="Line 125"/>
            <p:cNvSpPr>
              <a:spLocks noChangeShapeType="1"/>
            </p:cNvSpPr>
            <p:nvPr/>
          </p:nvSpPr>
          <p:spPr bwMode="auto">
            <a:xfrm flipV="1">
              <a:off x="2093" y="1538"/>
              <a:ext cx="361" cy="58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24384" name="Rectangle 52"/>
          <p:cNvSpPr>
            <a:spLocks noChangeArrowheads="1"/>
          </p:cNvSpPr>
          <p:nvPr/>
        </p:nvSpPr>
        <p:spPr bwMode="auto">
          <a:xfrm>
            <a:off x="0" y="3857174"/>
            <a:ext cx="9118600" cy="2714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Tx/>
              <a:buNone/>
            </a:pPr>
            <a:endParaRPr lang="en-US" altLang="zh-CN" sz="2400" dirty="0">
              <a:solidFill>
                <a:srgbClr val="FF0000"/>
              </a:solidFill>
              <a:latin typeface="Comic Sans MS" pitchFamily="66" charset="0"/>
            </a:endParaRPr>
          </a:p>
          <a:p>
            <a:pPr lvl="1">
              <a:buSzPct val="65000"/>
              <a:buFont typeface="Wingdings" pitchFamily="2" charset="2"/>
              <a:buChar char="v"/>
            </a:pPr>
            <a:r>
              <a:rPr lang="en-US" altLang="zh-CN" dirty="0">
                <a:ea typeface="ＭＳ Ｐゴシック" pitchFamily="34" charset="-128"/>
              </a:rPr>
              <a:t>use </a:t>
            </a:r>
            <a:r>
              <a:rPr lang="en-US" altLang="zh-CN" i="1" dirty="0">
                <a:solidFill>
                  <a:srgbClr val="CC0000"/>
                </a:solidFill>
                <a:ea typeface="ＭＳ Ｐゴシック" pitchFamily="34" charset="-128"/>
              </a:rPr>
              <a:t>existing</a:t>
            </a:r>
            <a:r>
              <a:rPr lang="en-US" altLang="zh-CN" dirty="0">
                <a:ea typeface="ＭＳ Ｐゴシック" pitchFamily="34" charset="-128"/>
              </a:rPr>
              <a:t> telephone line to central office </a:t>
            </a:r>
            <a:r>
              <a:rPr lang="en-US" altLang="zh-CN" dirty="0" smtClean="0">
                <a:ea typeface="ＭＳ Ｐゴシック" pitchFamily="34" charset="-128"/>
              </a:rPr>
              <a:t>DSLAM(</a:t>
            </a:r>
            <a:r>
              <a:rPr lang="en-US" altLang="zh-CN" dirty="0"/>
              <a:t>Access </a:t>
            </a:r>
            <a:r>
              <a:rPr lang="en-US" altLang="zh-CN" dirty="0" smtClean="0"/>
              <a:t>Multiplexer:</a:t>
            </a:r>
            <a:r>
              <a:rPr lang="zh-CN" altLang="en-US" dirty="0"/>
              <a:t>接入复用器</a:t>
            </a:r>
            <a:r>
              <a:rPr lang="en-US" altLang="zh-CN" dirty="0" smtClean="0">
                <a:ea typeface="ＭＳ Ｐゴシック" pitchFamily="34" charset="-128"/>
              </a:rPr>
              <a:t>)</a:t>
            </a:r>
            <a:endParaRPr lang="en-US" altLang="zh-CN" dirty="0">
              <a:ea typeface="ＭＳ Ｐゴシック" pitchFamily="34" charset="-128"/>
            </a:endParaRPr>
          </a:p>
          <a:p>
            <a:pPr lvl="2">
              <a:lnSpc>
                <a:spcPct val="85000"/>
              </a:lnSpc>
              <a:buClr>
                <a:srgbClr val="000099"/>
              </a:buClr>
              <a:buFont typeface="Wingdings" pitchFamily="2" charset="2"/>
              <a:buChar char="§"/>
            </a:pPr>
            <a:r>
              <a:rPr lang="en-US" altLang="zh-CN" sz="2400" dirty="0">
                <a:latin typeface="Gill Sans MT" pitchFamily="34" charset="0"/>
                <a:ea typeface="ＭＳ Ｐゴシック" pitchFamily="34" charset="-128"/>
              </a:rPr>
              <a:t>data over DSL phone line goes to Internet</a:t>
            </a:r>
          </a:p>
          <a:p>
            <a:pPr lvl="2">
              <a:lnSpc>
                <a:spcPct val="85000"/>
              </a:lnSpc>
              <a:buClr>
                <a:srgbClr val="000099"/>
              </a:buClr>
              <a:buFont typeface="Wingdings" pitchFamily="2" charset="2"/>
              <a:buChar char="§"/>
            </a:pPr>
            <a:r>
              <a:rPr lang="en-US" altLang="zh-CN" sz="2400" dirty="0">
                <a:latin typeface="Gill Sans MT" pitchFamily="34" charset="0"/>
                <a:ea typeface="ＭＳ Ｐゴシック" pitchFamily="34" charset="-128"/>
              </a:rPr>
              <a:t>voice over DSL phone line goes to telephone net</a:t>
            </a:r>
          </a:p>
          <a:p>
            <a:pPr lvl="1">
              <a:buSzPct val="65000"/>
              <a:buFont typeface="Wingdings" pitchFamily="2" charset="2"/>
              <a:buChar char="v"/>
            </a:pPr>
            <a:r>
              <a:rPr lang="en-US" altLang="zh-CN" dirty="0">
                <a:ea typeface="ＭＳ Ｐゴシック" pitchFamily="34" charset="-128"/>
              </a:rPr>
              <a:t>&lt; 2.5 Mbps upstream transmission rate (typically &lt; 1 Mbps)</a:t>
            </a:r>
          </a:p>
          <a:p>
            <a:pPr lvl="1">
              <a:buSzPct val="65000"/>
              <a:buFont typeface="Wingdings" pitchFamily="2" charset="2"/>
              <a:buChar char="v"/>
            </a:pPr>
            <a:r>
              <a:rPr lang="en-US" altLang="zh-CN" dirty="0">
                <a:ea typeface="ＭＳ Ｐゴシック" pitchFamily="34" charset="-128"/>
              </a:rPr>
              <a:t>&lt; 24 Mbps downstream transmission rate (typically &lt; 10 Mbps)</a:t>
            </a:r>
          </a:p>
        </p:txBody>
      </p:sp>
      <p:sp>
        <p:nvSpPr>
          <p:cNvPr id="20503" name="Rectangle 90"/>
          <p:cNvSpPr>
            <a:spLocks noChangeArrowheads="1"/>
          </p:cNvSpPr>
          <p:nvPr/>
        </p:nvSpPr>
        <p:spPr bwMode="auto">
          <a:xfrm>
            <a:off x="1238250" y="1814513"/>
            <a:ext cx="1978025" cy="1395412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latin typeface="Arial" charset="0"/>
            </a:endParaRPr>
          </a:p>
        </p:txBody>
      </p:sp>
      <p:sp>
        <p:nvSpPr>
          <p:cNvPr id="20504" name="Line 7"/>
          <p:cNvSpPr>
            <a:spLocks noChangeShapeType="1"/>
          </p:cNvSpPr>
          <p:nvPr/>
        </p:nvSpPr>
        <p:spPr bwMode="auto">
          <a:xfrm flipV="1">
            <a:off x="1724025" y="2365375"/>
            <a:ext cx="36512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505" name="Text Box 39"/>
          <p:cNvSpPr txBox="1">
            <a:spLocks noChangeArrowheads="1"/>
          </p:cNvSpPr>
          <p:nvPr/>
        </p:nvSpPr>
        <p:spPr bwMode="auto">
          <a:xfrm>
            <a:off x="1985963" y="2471738"/>
            <a:ext cx="7747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Arial" charset="0"/>
              </a:rPr>
              <a:t>DSL</a:t>
            </a:r>
          </a:p>
          <a:p>
            <a:pPr algn="ctr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Arial" charset="0"/>
              </a:rPr>
              <a:t>modem</a:t>
            </a:r>
          </a:p>
        </p:txBody>
      </p:sp>
      <p:sp>
        <p:nvSpPr>
          <p:cNvPr id="20506" name="Text Box 41"/>
          <p:cNvSpPr txBox="1">
            <a:spLocks noChangeArrowheads="1"/>
          </p:cNvSpPr>
          <p:nvPr/>
        </p:nvSpPr>
        <p:spPr bwMode="auto">
          <a:xfrm>
            <a:off x="2663825" y="2495550"/>
            <a:ext cx="70643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Arial" charset="0"/>
              </a:rPr>
              <a:t>splitter</a:t>
            </a:r>
          </a:p>
        </p:txBody>
      </p:sp>
      <p:grpSp>
        <p:nvGrpSpPr>
          <p:cNvPr id="20507" name="Group 94"/>
          <p:cNvGrpSpPr>
            <a:grpSpLocks/>
          </p:cNvGrpSpPr>
          <p:nvPr/>
        </p:nvGrpSpPr>
        <p:grpSpPr bwMode="auto">
          <a:xfrm>
            <a:off x="2079625" y="2252663"/>
            <a:ext cx="614363" cy="220662"/>
            <a:chOff x="322" y="890"/>
            <a:chExt cx="872" cy="339"/>
          </a:xfrm>
        </p:grpSpPr>
        <p:sp>
          <p:nvSpPr>
            <p:cNvPr id="20521" name="Rectangle 95"/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Arial" charset="0"/>
              </a:endParaRPr>
            </a:p>
          </p:txBody>
        </p:sp>
        <p:sp>
          <p:nvSpPr>
            <p:cNvPr id="20522" name="Rectangle 96"/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Arial" charset="0"/>
              </a:endParaRPr>
            </a:p>
          </p:txBody>
        </p:sp>
        <p:sp>
          <p:nvSpPr>
            <p:cNvPr id="20523" name="Rectangle 97"/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Arial" charset="0"/>
              </a:endParaRPr>
            </a:p>
          </p:txBody>
        </p:sp>
        <p:sp>
          <p:nvSpPr>
            <p:cNvPr id="20524" name="Rectangle 98"/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Arial" charset="0"/>
              </a:endParaRPr>
            </a:p>
          </p:txBody>
        </p:sp>
        <p:sp>
          <p:nvSpPr>
            <p:cNvPr id="20525" name="Rectangle 99"/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Arial" charset="0"/>
              </a:endParaRPr>
            </a:p>
          </p:txBody>
        </p:sp>
        <p:sp>
          <p:nvSpPr>
            <p:cNvPr id="20526" name="AutoShape 100"/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0508" name="AutoShape 102"/>
          <p:cNvSpPr>
            <a:spLocks noChangeArrowheads="1"/>
          </p:cNvSpPr>
          <p:nvPr/>
        </p:nvSpPr>
        <p:spPr bwMode="auto">
          <a:xfrm>
            <a:off x="955675" y="1403350"/>
            <a:ext cx="2498725" cy="468313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latin typeface="Arial" charset="0"/>
            </a:endParaRPr>
          </a:p>
        </p:txBody>
      </p:sp>
      <p:sp>
        <p:nvSpPr>
          <p:cNvPr id="20509" name="Rectangle 103"/>
          <p:cNvSpPr>
            <a:spLocks noChangeArrowheads="1"/>
          </p:cNvSpPr>
          <p:nvPr/>
        </p:nvSpPr>
        <p:spPr bwMode="auto">
          <a:xfrm>
            <a:off x="2933700" y="2303463"/>
            <a:ext cx="166688" cy="144462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latin typeface="Arial" charset="0"/>
            </a:endParaRPr>
          </a:p>
        </p:txBody>
      </p:sp>
      <p:sp>
        <p:nvSpPr>
          <p:cNvPr id="20510" name="Freeform 104"/>
          <p:cNvSpPr>
            <a:spLocks/>
          </p:cNvSpPr>
          <p:nvPr/>
        </p:nvSpPr>
        <p:spPr bwMode="auto">
          <a:xfrm>
            <a:off x="2409825" y="1858963"/>
            <a:ext cx="604838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0511" name="Object 3"/>
          <p:cNvGraphicFramePr>
            <a:graphicFrameLocks noChangeAspect="1"/>
          </p:cNvGraphicFramePr>
          <p:nvPr/>
        </p:nvGraphicFramePr>
        <p:xfrm>
          <a:off x="2070100" y="1655763"/>
          <a:ext cx="490538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1" name="Clip" r:id="rId3" imgW="681706" imgH="480401" progId="MS_ClipArt_Gallery.2">
                  <p:embed/>
                </p:oleObj>
              </mc:Choice>
              <mc:Fallback>
                <p:oleObj name="Clip" r:id="rId3" imgW="681706" imgH="480401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0100" y="1655763"/>
                        <a:ext cx="490538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12" name="Line 130"/>
          <p:cNvSpPr>
            <a:spLocks noChangeShapeType="1"/>
          </p:cNvSpPr>
          <p:nvPr/>
        </p:nvSpPr>
        <p:spPr bwMode="auto">
          <a:xfrm flipH="1">
            <a:off x="2697163" y="2365375"/>
            <a:ext cx="2397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13" name="AutoShape 131"/>
          <p:cNvSpPr>
            <a:spLocks noChangeArrowheads="1"/>
          </p:cNvSpPr>
          <p:nvPr/>
        </p:nvSpPr>
        <p:spPr bwMode="auto">
          <a:xfrm>
            <a:off x="4445000" y="1703388"/>
            <a:ext cx="1206500" cy="261937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latin typeface="Arial" charset="0"/>
            </a:endParaRPr>
          </a:p>
        </p:txBody>
      </p:sp>
      <p:grpSp>
        <p:nvGrpSpPr>
          <p:cNvPr id="15" name="Group 136"/>
          <p:cNvGrpSpPr>
            <a:grpSpLocks/>
          </p:cNvGrpSpPr>
          <p:nvPr/>
        </p:nvGrpSpPr>
        <p:grpSpPr bwMode="auto">
          <a:xfrm>
            <a:off x="3678238" y="2867025"/>
            <a:ext cx="1323975" cy="1174750"/>
            <a:chOff x="2317" y="1806"/>
            <a:chExt cx="834" cy="740"/>
          </a:xfrm>
        </p:grpSpPr>
        <p:sp>
          <p:nvSpPr>
            <p:cNvPr id="20519" name="Line 132"/>
            <p:cNvSpPr>
              <a:spLocks noChangeShapeType="1"/>
            </p:cNvSpPr>
            <p:nvPr/>
          </p:nvSpPr>
          <p:spPr bwMode="auto">
            <a:xfrm flipV="1">
              <a:off x="2671" y="1806"/>
              <a:ext cx="268" cy="433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20" name="Text Box 133"/>
            <p:cNvSpPr txBox="1">
              <a:spLocks noChangeArrowheads="1"/>
            </p:cNvSpPr>
            <p:nvPr/>
          </p:nvSpPr>
          <p:spPr bwMode="auto">
            <a:xfrm>
              <a:off x="2317" y="2226"/>
              <a:ext cx="834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i="1">
                  <a:latin typeface="Arial" charset="0"/>
                </a:rPr>
                <a:t>DSL access </a:t>
              </a:r>
            </a:p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i="1">
                  <a:latin typeface="Arial" charset="0"/>
                </a:rPr>
                <a:t>multiplexer</a:t>
              </a:r>
            </a:p>
          </p:txBody>
        </p:sp>
      </p:grpSp>
      <p:grpSp>
        <p:nvGrpSpPr>
          <p:cNvPr id="20515" name="Group 141"/>
          <p:cNvGrpSpPr>
            <a:grpSpLocks/>
          </p:cNvGrpSpPr>
          <p:nvPr/>
        </p:nvGrpSpPr>
        <p:grpSpPr bwMode="auto">
          <a:xfrm>
            <a:off x="1143000" y="2043113"/>
            <a:ext cx="642938" cy="644525"/>
            <a:chOff x="-44" y="1473"/>
            <a:chExt cx="981" cy="1105"/>
          </a:xfrm>
        </p:grpSpPr>
        <p:pic>
          <p:nvPicPr>
            <p:cNvPr id="20517" name="Picture 142" descr="desktop_computer_stylized_medium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18" name="Freeform 14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7497 w 356"/>
                <a:gd name="T3" fmla="*/ 469 h 368"/>
                <a:gd name="T4" fmla="*/ 8894 w 356"/>
                <a:gd name="T5" fmla="*/ 9780 h 368"/>
                <a:gd name="T6" fmla="*/ 1960 w 356"/>
                <a:gd name="T7" fmla="*/ 1223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051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Tahoma" pitchFamily="34" charset="0"/>
              </a:rPr>
              <a:t>1-</a:t>
            </a:r>
            <a:fld id="{74D1F273-BF49-42F4-BF18-E8E028D879BD}" type="slidenum">
              <a:rPr lang="en-US" altLang="zh-CN" sz="1200">
                <a:latin typeface="Tahoma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98</a:t>
            </a:fld>
            <a:endParaRPr lang="en-US" altLang="zh-CN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62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4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38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 smtClean="0">
                <a:latin typeface="Tahoma" pitchFamily="34" charset="0"/>
              </a:rPr>
              <a:t>Introduction</a:t>
            </a:r>
          </a:p>
        </p:txBody>
      </p:sp>
      <p:sp>
        <p:nvSpPr>
          <p:cNvPr id="21507" name="Title 41"/>
          <p:cNvSpPr>
            <a:spLocks/>
          </p:cNvSpPr>
          <p:nvPr/>
        </p:nvSpPr>
        <p:spPr bwMode="auto">
          <a:xfrm>
            <a:off x="1790699" y="125412"/>
            <a:ext cx="5622925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 dirty="0">
                <a:solidFill>
                  <a:srgbClr val="000099"/>
                </a:solidFill>
              </a:rPr>
              <a:t>Access net: cable network</a:t>
            </a:r>
          </a:p>
        </p:txBody>
      </p:sp>
      <p:sp>
        <p:nvSpPr>
          <p:cNvPr id="21508" name="Rectangle 60"/>
          <p:cNvSpPr>
            <a:spLocks noChangeArrowheads="1"/>
          </p:cNvSpPr>
          <p:nvPr/>
        </p:nvSpPr>
        <p:spPr bwMode="auto">
          <a:xfrm>
            <a:off x="657225" y="1651000"/>
            <a:ext cx="1793875" cy="925513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latin typeface="Arial" charset="0"/>
            </a:endParaRPr>
          </a:p>
        </p:txBody>
      </p:sp>
      <p:sp>
        <p:nvSpPr>
          <p:cNvPr id="21509" name="Line 7"/>
          <p:cNvSpPr>
            <a:spLocks noChangeShapeType="1"/>
          </p:cNvSpPr>
          <p:nvPr/>
        </p:nvSpPr>
        <p:spPr bwMode="auto">
          <a:xfrm flipV="1">
            <a:off x="958850" y="2201863"/>
            <a:ext cx="3651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1510" name="Text Box 39"/>
          <p:cNvSpPr txBox="1">
            <a:spLocks noChangeArrowheads="1"/>
          </p:cNvSpPr>
          <p:nvPr/>
        </p:nvSpPr>
        <p:spPr bwMode="auto">
          <a:xfrm>
            <a:off x="1120775" y="2352675"/>
            <a:ext cx="7747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Arial" charset="0"/>
              </a:rPr>
              <a:t>cable</a:t>
            </a:r>
          </a:p>
          <a:p>
            <a:pPr algn="ctr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Arial" charset="0"/>
              </a:rPr>
              <a:t>modem</a:t>
            </a:r>
          </a:p>
        </p:txBody>
      </p:sp>
      <p:sp>
        <p:nvSpPr>
          <p:cNvPr id="21511" name="Text Box 41"/>
          <p:cNvSpPr txBox="1">
            <a:spLocks noChangeArrowheads="1"/>
          </p:cNvSpPr>
          <p:nvPr/>
        </p:nvSpPr>
        <p:spPr bwMode="auto">
          <a:xfrm>
            <a:off x="1787525" y="2354263"/>
            <a:ext cx="70643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Arial" charset="0"/>
              </a:rPr>
              <a:t>splitter</a:t>
            </a:r>
          </a:p>
        </p:txBody>
      </p:sp>
      <p:grpSp>
        <p:nvGrpSpPr>
          <p:cNvPr id="21512" name="Group 64"/>
          <p:cNvGrpSpPr>
            <a:grpSpLocks/>
          </p:cNvGrpSpPr>
          <p:nvPr/>
        </p:nvGrpSpPr>
        <p:grpSpPr bwMode="auto">
          <a:xfrm>
            <a:off x="1304925" y="2078038"/>
            <a:ext cx="614363" cy="220662"/>
            <a:chOff x="322" y="890"/>
            <a:chExt cx="872" cy="339"/>
          </a:xfrm>
        </p:grpSpPr>
        <p:sp>
          <p:nvSpPr>
            <p:cNvPr id="21668" name="Rectangle 65"/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Arial" charset="0"/>
              </a:endParaRPr>
            </a:p>
          </p:txBody>
        </p:sp>
        <p:sp>
          <p:nvSpPr>
            <p:cNvPr id="21669" name="Rectangle 66"/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Arial" charset="0"/>
              </a:endParaRPr>
            </a:p>
          </p:txBody>
        </p:sp>
        <p:sp>
          <p:nvSpPr>
            <p:cNvPr id="21670" name="Rectangle 67"/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Arial" charset="0"/>
              </a:endParaRPr>
            </a:p>
          </p:txBody>
        </p:sp>
        <p:sp>
          <p:nvSpPr>
            <p:cNvPr id="21671" name="Rectangle 68"/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Arial" charset="0"/>
              </a:endParaRPr>
            </a:p>
          </p:txBody>
        </p:sp>
        <p:sp>
          <p:nvSpPr>
            <p:cNvPr id="21672" name="Rectangle 69"/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Arial" charset="0"/>
              </a:endParaRPr>
            </a:p>
          </p:txBody>
        </p:sp>
        <p:sp>
          <p:nvSpPr>
            <p:cNvPr id="21673" name="AutoShape 70"/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1513" name="AutoShape 72"/>
          <p:cNvSpPr>
            <a:spLocks noChangeArrowheads="1"/>
          </p:cNvSpPr>
          <p:nvPr/>
        </p:nvSpPr>
        <p:spPr bwMode="auto">
          <a:xfrm>
            <a:off x="419100" y="1239838"/>
            <a:ext cx="2268538" cy="468312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latin typeface="Arial" charset="0"/>
            </a:endParaRPr>
          </a:p>
        </p:txBody>
      </p:sp>
      <p:sp>
        <p:nvSpPr>
          <p:cNvPr id="21514" name="Rectangle 73"/>
          <p:cNvSpPr>
            <a:spLocks noChangeArrowheads="1"/>
          </p:cNvSpPr>
          <p:nvPr/>
        </p:nvSpPr>
        <p:spPr bwMode="auto">
          <a:xfrm>
            <a:off x="2035175" y="2139950"/>
            <a:ext cx="166688" cy="144463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latin typeface="Arial" charset="0"/>
            </a:endParaRPr>
          </a:p>
        </p:txBody>
      </p:sp>
      <p:sp>
        <p:nvSpPr>
          <p:cNvPr id="21515" name="Freeform 74"/>
          <p:cNvSpPr>
            <a:spLocks/>
          </p:cNvSpPr>
          <p:nvPr/>
        </p:nvSpPr>
        <p:spPr bwMode="auto">
          <a:xfrm>
            <a:off x="1644650" y="1695450"/>
            <a:ext cx="479425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16" name="Line 95"/>
          <p:cNvSpPr>
            <a:spLocks noChangeShapeType="1"/>
          </p:cNvSpPr>
          <p:nvPr/>
        </p:nvSpPr>
        <p:spPr bwMode="auto">
          <a:xfrm flipH="1">
            <a:off x="1943100" y="2201863"/>
            <a:ext cx="239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1517" name="Picture 96" descr="t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1355725"/>
            <a:ext cx="75565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518" name="Group 117"/>
          <p:cNvGrpSpPr>
            <a:grpSpLocks/>
          </p:cNvGrpSpPr>
          <p:nvPr/>
        </p:nvGrpSpPr>
        <p:grpSpPr bwMode="auto">
          <a:xfrm>
            <a:off x="2676525" y="1470025"/>
            <a:ext cx="850900" cy="527050"/>
            <a:chOff x="-490" y="1664"/>
            <a:chExt cx="1429" cy="842"/>
          </a:xfrm>
        </p:grpSpPr>
        <p:sp>
          <p:nvSpPr>
            <p:cNvPr id="21652" name="AutoShape 111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Arial" charset="0"/>
              </a:endParaRPr>
            </a:p>
          </p:txBody>
        </p:sp>
        <p:grpSp>
          <p:nvGrpSpPr>
            <p:cNvPr id="21653" name="Group 116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21654" name="Rectangle 99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Arial" charset="0"/>
                </a:endParaRPr>
              </a:p>
            </p:txBody>
          </p:sp>
          <p:sp>
            <p:nvSpPr>
              <p:cNvPr id="21655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pSp>
            <p:nvGrpSpPr>
              <p:cNvPr id="21656" name="Group 103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21662" name="Rectangle 104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itchFamily="34" charset="0"/>
                      <a:ea typeface="ＭＳ Ｐゴシック" pitchFamily="34" charset="-128"/>
                      <a:cs typeface="Arial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itchFamily="34" charset="0"/>
                      <a:ea typeface="Arial" charset="0"/>
                      <a:cs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itchFamily="66" charset="0"/>
                      <a:ea typeface="Arial" charset="0"/>
                      <a:cs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Arial" charset="0"/>
                  </a:endParaRPr>
                </a:p>
              </p:txBody>
            </p:sp>
            <p:sp>
              <p:nvSpPr>
                <p:cNvPr id="21663" name="Rectangle 105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itchFamily="34" charset="0"/>
                      <a:ea typeface="ＭＳ Ｐゴシック" pitchFamily="34" charset="-128"/>
                      <a:cs typeface="Arial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itchFamily="34" charset="0"/>
                      <a:ea typeface="Arial" charset="0"/>
                      <a:cs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itchFamily="66" charset="0"/>
                      <a:ea typeface="Arial" charset="0"/>
                      <a:cs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Arial" charset="0"/>
                  </a:endParaRPr>
                </a:p>
              </p:txBody>
            </p:sp>
            <p:sp>
              <p:nvSpPr>
                <p:cNvPr id="21664" name="Rectangle 106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itchFamily="34" charset="0"/>
                      <a:ea typeface="ＭＳ Ｐゴシック" pitchFamily="34" charset="-128"/>
                      <a:cs typeface="Arial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itchFamily="34" charset="0"/>
                      <a:ea typeface="Arial" charset="0"/>
                      <a:cs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itchFamily="66" charset="0"/>
                      <a:ea typeface="Arial" charset="0"/>
                      <a:cs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Arial" charset="0"/>
                  </a:endParaRPr>
                </a:p>
              </p:txBody>
            </p:sp>
            <p:sp>
              <p:nvSpPr>
                <p:cNvPr id="21665" name="Rectangle 107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itchFamily="34" charset="0"/>
                      <a:ea typeface="ＭＳ Ｐゴシック" pitchFamily="34" charset="-128"/>
                      <a:cs typeface="Arial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itchFamily="34" charset="0"/>
                      <a:ea typeface="Arial" charset="0"/>
                      <a:cs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itchFamily="66" charset="0"/>
                      <a:ea typeface="Arial" charset="0"/>
                      <a:cs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Arial" charset="0"/>
                  </a:endParaRPr>
                </a:p>
              </p:txBody>
            </p:sp>
            <p:sp>
              <p:nvSpPr>
                <p:cNvPr id="21666" name="Rectangle 108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itchFamily="34" charset="0"/>
                      <a:ea typeface="ＭＳ Ｐゴシック" pitchFamily="34" charset="-128"/>
                      <a:cs typeface="Arial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itchFamily="34" charset="0"/>
                      <a:ea typeface="Arial" charset="0"/>
                      <a:cs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itchFamily="66" charset="0"/>
                      <a:ea typeface="Arial" charset="0"/>
                      <a:cs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Arial" charset="0"/>
                  </a:endParaRPr>
                </a:p>
              </p:txBody>
            </p:sp>
            <p:sp>
              <p:nvSpPr>
                <p:cNvPr id="21667" name="AutoShape 109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pic>
            <p:nvPicPr>
              <p:cNvPr id="21657" name="Picture 110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658" name="Rectangle 112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Arial" charset="0"/>
                </a:endParaRPr>
              </a:p>
            </p:txBody>
          </p:sp>
          <p:sp>
            <p:nvSpPr>
              <p:cNvPr id="21659" name="Freeform 113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29 w 381"/>
                  <a:gd name="T1" fmla="*/ 274 h 274"/>
                  <a:gd name="T2" fmla="*/ 29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60" name="Line 114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21661" name="Picture 115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1519" name="Group 118"/>
          <p:cNvGrpSpPr>
            <a:grpSpLocks/>
          </p:cNvGrpSpPr>
          <p:nvPr/>
        </p:nvGrpSpPr>
        <p:grpSpPr bwMode="auto">
          <a:xfrm>
            <a:off x="3578225" y="1463675"/>
            <a:ext cx="850900" cy="527050"/>
            <a:chOff x="-490" y="1664"/>
            <a:chExt cx="1429" cy="842"/>
          </a:xfrm>
        </p:grpSpPr>
        <p:sp>
          <p:nvSpPr>
            <p:cNvPr id="21636" name="AutoShape 119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Arial" charset="0"/>
              </a:endParaRPr>
            </a:p>
          </p:txBody>
        </p:sp>
        <p:grpSp>
          <p:nvGrpSpPr>
            <p:cNvPr id="21637" name="Group 120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21638" name="Rectangle 121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Arial" charset="0"/>
                </a:endParaRPr>
              </a:p>
            </p:txBody>
          </p:sp>
          <p:sp>
            <p:nvSpPr>
              <p:cNvPr id="21639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pSp>
            <p:nvGrpSpPr>
              <p:cNvPr id="21640" name="Group 123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21646" name="Rectangle 124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itchFamily="34" charset="0"/>
                      <a:ea typeface="ＭＳ Ｐゴシック" pitchFamily="34" charset="-128"/>
                      <a:cs typeface="Arial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itchFamily="34" charset="0"/>
                      <a:ea typeface="Arial" charset="0"/>
                      <a:cs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itchFamily="66" charset="0"/>
                      <a:ea typeface="Arial" charset="0"/>
                      <a:cs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Arial" charset="0"/>
                  </a:endParaRPr>
                </a:p>
              </p:txBody>
            </p:sp>
            <p:sp>
              <p:nvSpPr>
                <p:cNvPr id="21647" name="Rectangle 125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itchFamily="34" charset="0"/>
                      <a:ea typeface="ＭＳ Ｐゴシック" pitchFamily="34" charset="-128"/>
                      <a:cs typeface="Arial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itchFamily="34" charset="0"/>
                      <a:ea typeface="Arial" charset="0"/>
                      <a:cs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itchFamily="66" charset="0"/>
                      <a:ea typeface="Arial" charset="0"/>
                      <a:cs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Arial" charset="0"/>
                  </a:endParaRPr>
                </a:p>
              </p:txBody>
            </p:sp>
            <p:sp>
              <p:nvSpPr>
                <p:cNvPr id="21648" name="Rectangle 126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itchFamily="34" charset="0"/>
                      <a:ea typeface="ＭＳ Ｐゴシック" pitchFamily="34" charset="-128"/>
                      <a:cs typeface="Arial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itchFamily="34" charset="0"/>
                      <a:ea typeface="Arial" charset="0"/>
                      <a:cs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itchFamily="66" charset="0"/>
                      <a:ea typeface="Arial" charset="0"/>
                      <a:cs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Arial" charset="0"/>
                  </a:endParaRPr>
                </a:p>
              </p:txBody>
            </p:sp>
            <p:sp>
              <p:nvSpPr>
                <p:cNvPr id="21649" name="Rectangle 127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itchFamily="34" charset="0"/>
                      <a:ea typeface="ＭＳ Ｐゴシック" pitchFamily="34" charset="-128"/>
                      <a:cs typeface="Arial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itchFamily="34" charset="0"/>
                      <a:ea typeface="Arial" charset="0"/>
                      <a:cs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itchFamily="66" charset="0"/>
                      <a:ea typeface="Arial" charset="0"/>
                      <a:cs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Arial" charset="0"/>
                  </a:endParaRPr>
                </a:p>
              </p:txBody>
            </p:sp>
            <p:sp>
              <p:nvSpPr>
                <p:cNvPr id="21650" name="Rectangle 128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itchFamily="34" charset="0"/>
                      <a:ea typeface="ＭＳ Ｐゴシック" pitchFamily="34" charset="-128"/>
                      <a:cs typeface="Arial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itchFamily="34" charset="0"/>
                      <a:ea typeface="Arial" charset="0"/>
                      <a:cs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itchFamily="66" charset="0"/>
                      <a:ea typeface="Arial" charset="0"/>
                      <a:cs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Arial" charset="0"/>
                  </a:endParaRPr>
                </a:p>
              </p:txBody>
            </p:sp>
            <p:sp>
              <p:nvSpPr>
                <p:cNvPr id="21651" name="AutoShape 129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pic>
            <p:nvPicPr>
              <p:cNvPr id="21641" name="Picture 130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642" name="Rectangle 131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Arial" charset="0"/>
                </a:endParaRPr>
              </a:p>
            </p:txBody>
          </p:sp>
          <p:sp>
            <p:nvSpPr>
              <p:cNvPr id="21643" name="Freeform 132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29 w 381"/>
                  <a:gd name="T1" fmla="*/ 274 h 274"/>
                  <a:gd name="T2" fmla="*/ 29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44" name="Line 133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21645" name="Picture 134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1520" name="Group 135"/>
          <p:cNvGrpSpPr>
            <a:grpSpLocks/>
          </p:cNvGrpSpPr>
          <p:nvPr/>
        </p:nvGrpSpPr>
        <p:grpSpPr bwMode="auto">
          <a:xfrm>
            <a:off x="2763838" y="2309813"/>
            <a:ext cx="850900" cy="527050"/>
            <a:chOff x="-490" y="1664"/>
            <a:chExt cx="1429" cy="842"/>
          </a:xfrm>
        </p:grpSpPr>
        <p:sp>
          <p:nvSpPr>
            <p:cNvPr id="21620" name="AutoShape 136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Arial" charset="0"/>
              </a:endParaRPr>
            </a:p>
          </p:txBody>
        </p:sp>
        <p:grpSp>
          <p:nvGrpSpPr>
            <p:cNvPr id="21621" name="Group 137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21622" name="Rectangle 138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Arial" charset="0"/>
                </a:endParaRPr>
              </a:p>
            </p:txBody>
          </p:sp>
          <p:sp>
            <p:nvSpPr>
              <p:cNvPr id="21623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pSp>
            <p:nvGrpSpPr>
              <p:cNvPr id="21624" name="Group 140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21630" name="Rectangle 141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itchFamily="34" charset="0"/>
                      <a:ea typeface="ＭＳ Ｐゴシック" pitchFamily="34" charset="-128"/>
                      <a:cs typeface="Arial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itchFamily="34" charset="0"/>
                      <a:ea typeface="Arial" charset="0"/>
                      <a:cs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itchFamily="66" charset="0"/>
                      <a:ea typeface="Arial" charset="0"/>
                      <a:cs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Arial" charset="0"/>
                  </a:endParaRPr>
                </a:p>
              </p:txBody>
            </p:sp>
            <p:sp>
              <p:nvSpPr>
                <p:cNvPr id="21631" name="Rectangle 142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itchFamily="34" charset="0"/>
                      <a:ea typeface="ＭＳ Ｐゴシック" pitchFamily="34" charset="-128"/>
                      <a:cs typeface="Arial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itchFamily="34" charset="0"/>
                      <a:ea typeface="Arial" charset="0"/>
                      <a:cs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itchFamily="66" charset="0"/>
                      <a:ea typeface="Arial" charset="0"/>
                      <a:cs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Arial" charset="0"/>
                  </a:endParaRPr>
                </a:p>
              </p:txBody>
            </p:sp>
            <p:sp>
              <p:nvSpPr>
                <p:cNvPr id="21632" name="Rectangle 143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itchFamily="34" charset="0"/>
                      <a:ea typeface="ＭＳ Ｐゴシック" pitchFamily="34" charset="-128"/>
                      <a:cs typeface="Arial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itchFamily="34" charset="0"/>
                      <a:ea typeface="Arial" charset="0"/>
                      <a:cs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itchFamily="66" charset="0"/>
                      <a:ea typeface="Arial" charset="0"/>
                      <a:cs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Arial" charset="0"/>
                  </a:endParaRPr>
                </a:p>
              </p:txBody>
            </p:sp>
            <p:sp>
              <p:nvSpPr>
                <p:cNvPr id="21633" name="Rectangle 144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itchFamily="34" charset="0"/>
                      <a:ea typeface="ＭＳ Ｐゴシック" pitchFamily="34" charset="-128"/>
                      <a:cs typeface="Arial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itchFamily="34" charset="0"/>
                      <a:ea typeface="Arial" charset="0"/>
                      <a:cs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itchFamily="66" charset="0"/>
                      <a:ea typeface="Arial" charset="0"/>
                      <a:cs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Arial" charset="0"/>
                  </a:endParaRPr>
                </a:p>
              </p:txBody>
            </p:sp>
            <p:sp>
              <p:nvSpPr>
                <p:cNvPr id="21634" name="Rectangle 145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itchFamily="34" charset="0"/>
                      <a:ea typeface="ＭＳ Ｐゴシック" pitchFamily="34" charset="-128"/>
                      <a:cs typeface="Arial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itchFamily="34" charset="0"/>
                      <a:ea typeface="Arial" charset="0"/>
                      <a:cs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itchFamily="66" charset="0"/>
                      <a:ea typeface="Arial" charset="0"/>
                      <a:cs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Arial" charset="0"/>
                  </a:endParaRPr>
                </a:p>
              </p:txBody>
            </p:sp>
            <p:sp>
              <p:nvSpPr>
                <p:cNvPr id="21635" name="AutoShape 146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pic>
            <p:nvPicPr>
              <p:cNvPr id="21625" name="Picture 147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626" name="Rectangle 148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Arial" charset="0"/>
                </a:endParaRPr>
              </a:p>
            </p:txBody>
          </p:sp>
          <p:sp>
            <p:nvSpPr>
              <p:cNvPr id="21627" name="Freeform 149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29 w 381"/>
                  <a:gd name="T1" fmla="*/ 274 h 274"/>
                  <a:gd name="T2" fmla="*/ 29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28" name="Line 150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21629" name="Picture 151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1521" name="Group 152"/>
          <p:cNvGrpSpPr>
            <a:grpSpLocks/>
          </p:cNvGrpSpPr>
          <p:nvPr/>
        </p:nvGrpSpPr>
        <p:grpSpPr bwMode="auto">
          <a:xfrm>
            <a:off x="3630613" y="2319338"/>
            <a:ext cx="850900" cy="527050"/>
            <a:chOff x="-490" y="1664"/>
            <a:chExt cx="1429" cy="842"/>
          </a:xfrm>
        </p:grpSpPr>
        <p:sp>
          <p:nvSpPr>
            <p:cNvPr id="21604" name="AutoShape 153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Arial" charset="0"/>
              </a:endParaRPr>
            </a:p>
          </p:txBody>
        </p:sp>
        <p:grpSp>
          <p:nvGrpSpPr>
            <p:cNvPr id="21605" name="Group 154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21606" name="Rectangle 155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Arial" charset="0"/>
                </a:endParaRPr>
              </a:p>
            </p:txBody>
          </p:sp>
          <p:sp>
            <p:nvSpPr>
              <p:cNvPr id="21607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pSp>
            <p:nvGrpSpPr>
              <p:cNvPr id="21608" name="Group 157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21614" name="Rectangle 158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itchFamily="34" charset="0"/>
                      <a:ea typeface="ＭＳ Ｐゴシック" pitchFamily="34" charset="-128"/>
                      <a:cs typeface="Arial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itchFamily="34" charset="0"/>
                      <a:ea typeface="Arial" charset="0"/>
                      <a:cs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itchFamily="66" charset="0"/>
                      <a:ea typeface="Arial" charset="0"/>
                      <a:cs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Arial" charset="0"/>
                  </a:endParaRPr>
                </a:p>
              </p:txBody>
            </p:sp>
            <p:sp>
              <p:nvSpPr>
                <p:cNvPr id="21615" name="Rectangle 159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itchFamily="34" charset="0"/>
                      <a:ea typeface="ＭＳ Ｐゴシック" pitchFamily="34" charset="-128"/>
                      <a:cs typeface="Arial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itchFamily="34" charset="0"/>
                      <a:ea typeface="Arial" charset="0"/>
                      <a:cs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itchFamily="66" charset="0"/>
                      <a:ea typeface="Arial" charset="0"/>
                      <a:cs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Arial" charset="0"/>
                  </a:endParaRPr>
                </a:p>
              </p:txBody>
            </p:sp>
            <p:sp>
              <p:nvSpPr>
                <p:cNvPr id="21616" name="Rectangle 160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itchFamily="34" charset="0"/>
                      <a:ea typeface="ＭＳ Ｐゴシック" pitchFamily="34" charset="-128"/>
                      <a:cs typeface="Arial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itchFamily="34" charset="0"/>
                      <a:ea typeface="Arial" charset="0"/>
                      <a:cs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itchFamily="66" charset="0"/>
                      <a:ea typeface="Arial" charset="0"/>
                      <a:cs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Arial" charset="0"/>
                  </a:endParaRPr>
                </a:p>
              </p:txBody>
            </p:sp>
            <p:sp>
              <p:nvSpPr>
                <p:cNvPr id="21617" name="Rectangle 161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itchFamily="34" charset="0"/>
                      <a:ea typeface="ＭＳ Ｐゴシック" pitchFamily="34" charset="-128"/>
                      <a:cs typeface="Arial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itchFamily="34" charset="0"/>
                      <a:ea typeface="Arial" charset="0"/>
                      <a:cs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itchFamily="66" charset="0"/>
                      <a:ea typeface="Arial" charset="0"/>
                      <a:cs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Arial" charset="0"/>
                  </a:endParaRPr>
                </a:p>
              </p:txBody>
            </p:sp>
            <p:sp>
              <p:nvSpPr>
                <p:cNvPr id="21618" name="Rectangle 162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itchFamily="34" charset="0"/>
                      <a:ea typeface="ＭＳ Ｐゴシック" pitchFamily="34" charset="-128"/>
                      <a:cs typeface="Arial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itchFamily="34" charset="0"/>
                      <a:ea typeface="Arial" charset="0"/>
                      <a:cs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itchFamily="66" charset="0"/>
                      <a:ea typeface="Arial" charset="0"/>
                      <a:cs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Arial" charset="0"/>
                  </a:endParaRPr>
                </a:p>
              </p:txBody>
            </p:sp>
            <p:sp>
              <p:nvSpPr>
                <p:cNvPr id="21619" name="AutoShape 163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pic>
            <p:nvPicPr>
              <p:cNvPr id="21609" name="Picture 164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610" name="Rectangle 165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Arial" charset="0"/>
                </a:endParaRPr>
              </a:p>
            </p:txBody>
          </p:sp>
          <p:sp>
            <p:nvSpPr>
              <p:cNvPr id="21611" name="Freeform 166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29 w 381"/>
                  <a:gd name="T1" fmla="*/ 274 h 274"/>
                  <a:gd name="T2" fmla="*/ 29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12" name="Line 167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21613" name="Picture 168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1522" name="Line 169"/>
          <p:cNvSpPr>
            <a:spLocks noChangeShapeType="1"/>
          </p:cNvSpPr>
          <p:nvPr/>
        </p:nvSpPr>
        <p:spPr bwMode="auto">
          <a:xfrm>
            <a:off x="2217738" y="2212975"/>
            <a:ext cx="36909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1523" name="Group 170"/>
          <p:cNvGrpSpPr>
            <a:grpSpLocks/>
          </p:cNvGrpSpPr>
          <p:nvPr/>
        </p:nvGrpSpPr>
        <p:grpSpPr bwMode="auto">
          <a:xfrm>
            <a:off x="4719638" y="1471613"/>
            <a:ext cx="850900" cy="527050"/>
            <a:chOff x="-490" y="1664"/>
            <a:chExt cx="1429" cy="842"/>
          </a:xfrm>
        </p:grpSpPr>
        <p:sp>
          <p:nvSpPr>
            <p:cNvPr id="21588" name="AutoShape 171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Arial" charset="0"/>
              </a:endParaRPr>
            </a:p>
          </p:txBody>
        </p:sp>
        <p:grpSp>
          <p:nvGrpSpPr>
            <p:cNvPr id="21589" name="Group 172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21590" name="Rectangle 173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Arial" charset="0"/>
                </a:endParaRPr>
              </a:p>
            </p:txBody>
          </p:sp>
          <p:sp>
            <p:nvSpPr>
              <p:cNvPr id="21591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pSp>
            <p:nvGrpSpPr>
              <p:cNvPr id="21592" name="Group 175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21598" name="Rectangle 176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itchFamily="34" charset="0"/>
                      <a:ea typeface="ＭＳ Ｐゴシック" pitchFamily="34" charset="-128"/>
                      <a:cs typeface="Arial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itchFamily="34" charset="0"/>
                      <a:ea typeface="Arial" charset="0"/>
                      <a:cs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itchFamily="66" charset="0"/>
                      <a:ea typeface="Arial" charset="0"/>
                      <a:cs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Arial" charset="0"/>
                  </a:endParaRPr>
                </a:p>
              </p:txBody>
            </p:sp>
            <p:sp>
              <p:nvSpPr>
                <p:cNvPr id="21599" name="Rectangle 177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itchFamily="34" charset="0"/>
                      <a:ea typeface="ＭＳ Ｐゴシック" pitchFamily="34" charset="-128"/>
                      <a:cs typeface="Arial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itchFamily="34" charset="0"/>
                      <a:ea typeface="Arial" charset="0"/>
                      <a:cs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itchFamily="66" charset="0"/>
                      <a:ea typeface="Arial" charset="0"/>
                      <a:cs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Arial" charset="0"/>
                  </a:endParaRPr>
                </a:p>
              </p:txBody>
            </p:sp>
            <p:sp>
              <p:nvSpPr>
                <p:cNvPr id="21600" name="Rectangle 178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itchFamily="34" charset="0"/>
                      <a:ea typeface="ＭＳ Ｐゴシック" pitchFamily="34" charset="-128"/>
                      <a:cs typeface="Arial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itchFamily="34" charset="0"/>
                      <a:ea typeface="Arial" charset="0"/>
                      <a:cs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itchFamily="66" charset="0"/>
                      <a:ea typeface="Arial" charset="0"/>
                      <a:cs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Arial" charset="0"/>
                  </a:endParaRPr>
                </a:p>
              </p:txBody>
            </p:sp>
            <p:sp>
              <p:nvSpPr>
                <p:cNvPr id="21601" name="Rectangle 179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itchFamily="34" charset="0"/>
                      <a:ea typeface="ＭＳ Ｐゴシック" pitchFamily="34" charset="-128"/>
                      <a:cs typeface="Arial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itchFamily="34" charset="0"/>
                      <a:ea typeface="Arial" charset="0"/>
                      <a:cs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itchFamily="66" charset="0"/>
                      <a:ea typeface="Arial" charset="0"/>
                      <a:cs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Arial" charset="0"/>
                  </a:endParaRPr>
                </a:p>
              </p:txBody>
            </p:sp>
            <p:sp>
              <p:nvSpPr>
                <p:cNvPr id="21602" name="Rectangle 180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itchFamily="34" charset="0"/>
                      <a:ea typeface="ＭＳ Ｐゴシック" pitchFamily="34" charset="-128"/>
                      <a:cs typeface="Arial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itchFamily="34" charset="0"/>
                      <a:ea typeface="Arial" charset="0"/>
                      <a:cs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itchFamily="66" charset="0"/>
                      <a:ea typeface="Arial" charset="0"/>
                      <a:cs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charset="0"/>
                      <a:cs typeface="Arial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Arial" charset="0"/>
                  </a:endParaRPr>
                </a:p>
              </p:txBody>
            </p:sp>
            <p:sp>
              <p:nvSpPr>
                <p:cNvPr id="21603" name="AutoShape 181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pic>
            <p:nvPicPr>
              <p:cNvPr id="21593" name="Picture 182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594" name="Rectangle 183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Arial" charset="0"/>
                </a:endParaRPr>
              </a:p>
            </p:txBody>
          </p:sp>
          <p:sp>
            <p:nvSpPr>
              <p:cNvPr id="21595" name="Freeform 184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29 w 381"/>
                  <a:gd name="T1" fmla="*/ 274 h 274"/>
                  <a:gd name="T2" fmla="*/ 29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96" name="Line 185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21597" name="Picture 186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1524" name="Text Box 204"/>
          <p:cNvSpPr txBox="1">
            <a:spLocks noChangeArrowheads="1"/>
          </p:cNvSpPr>
          <p:nvPr/>
        </p:nvSpPr>
        <p:spPr bwMode="auto">
          <a:xfrm>
            <a:off x="4330700" y="1541463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969696"/>
                </a:solidFill>
                <a:latin typeface="Times New Roman" pitchFamily="18" charset="0"/>
              </a:rPr>
              <a:t>…</a:t>
            </a:r>
          </a:p>
        </p:txBody>
      </p:sp>
      <p:sp>
        <p:nvSpPr>
          <p:cNvPr id="21525" name="Line 205"/>
          <p:cNvSpPr>
            <a:spLocks noChangeShapeType="1"/>
          </p:cNvSpPr>
          <p:nvPr/>
        </p:nvSpPr>
        <p:spPr bwMode="auto">
          <a:xfrm flipH="1">
            <a:off x="3311525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26" name="Line 206"/>
          <p:cNvSpPr>
            <a:spLocks noChangeShapeType="1"/>
          </p:cNvSpPr>
          <p:nvPr/>
        </p:nvSpPr>
        <p:spPr bwMode="auto">
          <a:xfrm flipH="1">
            <a:off x="4216400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27" name="Line 207"/>
          <p:cNvSpPr>
            <a:spLocks noChangeShapeType="1"/>
          </p:cNvSpPr>
          <p:nvPr/>
        </p:nvSpPr>
        <p:spPr bwMode="auto">
          <a:xfrm flipH="1">
            <a:off x="5353050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28" name="Freeform 208"/>
          <p:cNvSpPr>
            <a:spLocks/>
          </p:cNvSpPr>
          <p:nvPr/>
        </p:nvSpPr>
        <p:spPr bwMode="auto">
          <a:xfrm>
            <a:off x="4302125" y="221932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29" name="Freeform 209"/>
          <p:cNvSpPr>
            <a:spLocks/>
          </p:cNvSpPr>
          <p:nvPr/>
        </p:nvSpPr>
        <p:spPr bwMode="auto">
          <a:xfrm>
            <a:off x="3435350" y="221297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30" name="Rectangle 44"/>
          <p:cNvSpPr>
            <a:spLocks noChangeArrowheads="1"/>
          </p:cNvSpPr>
          <p:nvPr/>
        </p:nvSpPr>
        <p:spPr bwMode="auto">
          <a:xfrm>
            <a:off x="5646738" y="1787525"/>
            <a:ext cx="955675" cy="70008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latin typeface="Times New Roman" pitchFamily="18" charset="0"/>
            </a:endParaRPr>
          </a:p>
        </p:txBody>
      </p:sp>
      <p:sp>
        <p:nvSpPr>
          <p:cNvPr id="21531" name="Text Box 45"/>
          <p:cNvSpPr txBox="1">
            <a:spLocks noChangeArrowheads="1"/>
          </p:cNvSpPr>
          <p:nvPr/>
        </p:nvSpPr>
        <p:spPr bwMode="auto">
          <a:xfrm>
            <a:off x="5157788" y="1250950"/>
            <a:ext cx="1925637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charset="0"/>
              </a:rPr>
              <a:t>cable headend</a:t>
            </a:r>
          </a:p>
        </p:txBody>
      </p:sp>
      <p:sp>
        <p:nvSpPr>
          <p:cNvPr id="21532" name="Freeform 216"/>
          <p:cNvSpPr>
            <a:spLocks/>
          </p:cNvSpPr>
          <p:nvPr/>
        </p:nvSpPr>
        <p:spPr bwMode="auto">
          <a:xfrm>
            <a:off x="5903913" y="1970088"/>
            <a:ext cx="330200" cy="454025"/>
          </a:xfrm>
          <a:custGeom>
            <a:avLst/>
            <a:gdLst>
              <a:gd name="T0" fmla="*/ 0 w 318"/>
              <a:gd name="T1" fmla="*/ 2147483647 h 412"/>
              <a:gd name="T2" fmla="*/ 2147483647 w 318"/>
              <a:gd name="T3" fmla="*/ 2147483647 h 412"/>
              <a:gd name="T4" fmla="*/ 2147483647 w 318"/>
              <a:gd name="T5" fmla="*/ 0 h 412"/>
              <a:gd name="T6" fmla="*/ 2147483647 w 318"/>
              <a:gd name="T7" fmla="*/ 2147483647 h 412"/>
              <a:gd name="T8" fmla="*/ 2147483647 w 318"/>
              <a:gd name="T9" fmla="*/ 2147483647 h 412"/>
              <a:gd name="T10" fmla="*/ 2147483647 w 318"/>
              <a:gd name="T11" fmla="*/ 2147483647 h 412"/>
              <a:gd name="T12" fmla="*/ 2147483647 w 318"/>
              <a:gd name="T13" fmla="*/ 2147483647 h 412"/>
              <a:gd name="T14" fmla="*/ 2147483647 w 318"/>
              <a:gd name="T15" fmla="*/ 2147483647 h 412"/>
              <a:gd name="T16" fmla="*/ 0 w 318"/>
              <a:gd name="T17" fmla="*/ 2147483647 h 41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18"/>
              <a:gd name="T28" fmla="*/ 0 h 412"/>
              <a:gd name="T29" fmla="*/ 318 w 318"/>
              <a:gd name="T30" fmla="*/ 412 h 41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18" h="412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533" name="Freeform 217"/>
          <p:cNvSpPr>
            <a:spLocks/>
          </p:cNvSpPr>
          <p:nvPr/>
        </p:nvSpPr>
        <p:spPr bwMode="auto">
          <a:xfrm>
            <a:off x="5905500" y="1905000"/>
            <a:ext cx="366713" cy="406400"/>
          </a:xfrm>
          <a:custGeom>
            <a:avLst/>
            <a:gdLst>
              <a:gd name="T0" fmla="*/ 0 w 353"/>
              <a:gd name="T1" fmla="*/ 2147483647 h 369"/>
              <a:gd name="T2" fmla="*/ 2147483647 w 353"/>
              <a:gd name="T3" fmla="*/ 0 h 369"/>
              <a:gd name="T4" fmla="*/ 2147483647 w 353"/>
              <a:gd name="T5" fmla="*/ 0 h 369"/>
              <a:gd name="T6" fmla="*/ 2147483647 w 353"/>
              <a:gd name="T7" fmla="*/ 2147483647 h 369"/>
              <a:gd name="T8" fmla="*/ 2147483647 w 353"/>
              <a:gd name="T9" fmla="*/ 2147483647 h 369"/>
              <a:gd name="T10" fmla="*/ 2147483647 w 353"/>
              <a:gd name="T11" fmla="*/ 2147483647 h 369"/>
              <a:gd name="T12" fmla="*/ 2147483647 w 353"/>
              <a:gd name="T13" fmla="*/ 2147483647 h 369"/>
              <a:gd name="T14" fmla="*/ 2147483647 w 353"/>
              <a:gd name="T15" fmla="*/ 2147483647 h 369"/>
              <a:gd name="T16" fmla="*/ 2147483647 w 353"/>
              <a:gd name="T17" fmla="*/ 2147483647 h 369"/>
              <a:gd name="T18" fmla="*/ 2147483647 w 353"/>
              <a:gd name="T19" fmla="*/ 2147483647 h 369"/>
              <a:gd name="T20" fmla="*/ 0 w 353"/>
              <a:gd name="T21" fmla="*/ 2147483647 h 36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53"/>
              <a:gd name="T34" fmla="*/ 0 h 369"/>
              <a:gd name="T35" fmla="*/ 353 w 353"/>
              <a:gd name="T36" fmla="*/ 369 h 36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53" h="369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534" name="Line 218"/>
          <p:cNvSpPr>
            <a:spLocks noChangeShapeType="1"/>
          </p:cNvSpPr>
          <p:nvPr/>
        </p:nvSpPr>
        <p:spPr bwMode="auto">
          <a:xfrm flipH="1">
            <a:off x="6230938" y="2028825"/>
            <a:ext cx="34925" cy="68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35" name="Line 219"/>
          <p:cNvSpPr>
            <a:spLocks noChangeShapeType="1"/>
          </p:cNvSpPr>
          <p:nvPr/>
        </p:nvSpPr>
        <p:spPr bwMode="auto">
          <a:xfrm>
            <a:off x="5932488" y="2200275"/>
            <a:ext cx="268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36" name="Freeform 220"/>
          <p:cNvSpPr>
            <a:spLocks/>
          </p:cNvSpPr>
          <p:nvPr/>
        </p:nvSpPr>
        <p:spPr bwMode="auto">
          <a:xfrm>
            <a:off x="5926138" y="2024063"/>
            <a:ext cx="274637" cy="115887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37" name="Freeform 221"/>
          <p:cNvSpPr>
            <a:spLocks/>
          </p:cNvSpPr>
          <p:nvPr/>
        </p:nvSpPr>
        <p:spPr bwMode="auto">
          <a:xfrm flipV="1">
            <a:off x="5926138" y="2260600"/>
            <a:ext cx="274637" cy="114300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38" name="AutoShape 225"/>
          <p:cNvSpPr>
            <a:spLocks noChangeArrowheads="1"/>
          </p:cNvSpPr>
          <p:nvPr/>
        </p:nvSpPr>
        <p:spPr bwMode="auto">
          <a:xfrm>
            <a:off x="5507038" y="1524000"/>
            <a:ext cx="1206500" cy="261938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latin typeface="Arial" charset="0"/>
            </a:endParaRPr>
          </a:p>
        </p:txBody>
      </p:sp>
      <p:grpSp>
        <p:nvGrpSpPr>
          <p:cNvPr id="18" name="Group 37"/>
          <p:cNvGrpSpPr>
            <a:grpSpLocks/>
          </p:cNvGrpSpPr>
          <p:nvPr/>
        </p:nvGrpSpPr>
        <p:grpSpPr bwMode="auto">
          <a:xfrm>
            <a:off x="3417888" y="3186113"/>
            <a:ext cx="2043112" cy="958850"/>
            <a:chOff x="2505" y="826"/>
            <a:chExt cx="1287" cy="604"/>
          </a:xfrm>
        </p:grpSpPr>
        <p:sp>
          <p:nvSpPr>
            <p:cNvPr id="21584" name="Line 38"/>
            <p:cNvSpPr>
              <a:spLocks noChangeShapeType="1"/>
            </p:cNvSpPr>
            <p:nvPr/>
          </p:nvSpPr>
          <p:spPr bwMode="auto">
            <a:xfrm flipH="1">
              <a:off x="2505" y="1115"/>
              <a:ext cx="128" cy="2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85" name="Freeform 39"/>
            <p:cNvSpPr>
              <a:spLocks/>
            </p:cNvSpPr>
            <p:nvPr/>
          </p:nvSpPr>
          <p:spPr bwMode="auto">
            <a:xfrm>
              <a:off x="2548" y="826"/>
              <a:ext cx="562" cy="266"/>
            </a:xfrm>
            <a:custGeom>
              <a:avLst/>
              <a:gdLst>
                <a:gd name="T0" fmla="*/ 4 w 562"/>
                <a:gd name="T1" fmla="*/ 264 h 266"/>
                <a:gd name="T2" fmla="*/ 52 w 562"/>
                <a:gd name="T3" fmla="*/ 6 h 266"/>
                <a:gd name="T4" fmla="*/ 108 w 562"/>
                <a:gd name="T5" fmla="*/ 266 h 266"/>
                <a:gd name="T6" fmla="*/ 174 w 562"/>
                <a:gd name="T7" fmla="*/ 0 h 266"/>
                <a:gd name="T8" fmla="*/ 228 w 562"/>
                <a:gd name="T9" fmla="*/ 264 h 266"/>
                <a:gd name="T10" fmla="*/ 288 w 562"/>
                <a:gd name="T11" fmla="*/ 8 h 266"/>
                <a:gd name="T12" fmla="*/ 354 w 562"/>
                <a:gd name="T13" fmla="*/ 266 h 266"/>
                <a:gd name="T14" fmla="*/ 402 w 562"/>
                <a:gd name="T15" fmla="*/ 8 h 266"/>
                <a:gd name="T16" fmla="*/ 464 w 562"/>
                <a:gd name="T17" fmla="*/ 264 h 266"/>
                <a:gd name="T18" fmla="*/ 506 w 562"/>
                <a:gd name="T19" fmla="*/ 6 h 266"/>
                <a:gd name="T20" fmla="*/ 556 w 562"/>
                <a:gd name="T21" fmla="*/ 266 h 26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62"/>
                <a:gd name="T34" fmla="*/ 0 h 266"/>
                <a:gd name="T35" fmla="*/ 562 w 562"/>
                <a:gd name="T36" fmla="*/ 266 h 26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62" h="266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86" name="Freeform 40"/>
            <p:cNvSpPr>
              <a:spLocks/>
            </p:cNvSpPr>
            <p:nvPr/>
          </p:nvSpPr>
          <p:spPr bwMode="auto">
            <a:xfrm>
              <a:off x="3523" y="830"/>
              <a:ext cx="269" cy="266"/>
            </a:xfrm>
            <a:custGeom>
              <a:avLst/>
              <a:gdLst>
                <a:gd name="T0" fmla="*/ 0 w 562"/>
                <a:gd name="T1" fmla="*/ 264 h 266"/>
                <a:gd name="T2" fmla="*/ 0 w 562"/>
                <a:gd name="T3" fmla="*/ 6 h 266"/>
                <a:gd name="T4" fmla="*/ 0 w 562"/>
                <a:gd name="T5" fmla="*/ 266 h 266"/>
                <a:gd name="T6" fmla="*/ 0 w 562"/>
                <a:gd name="T7" fmla="*/ 0 h 266"/>
                <a:gd name="T8" fmla="*/ 0 w 562"/>
                <a:gd name="T9" fmla="*/ 264 h 266"/>
                <a:gd name="T10" fmla="*/ 0 w 562"/>
                <a:gd name="T11" fmla="*/ 8 h 266"/>
                <a:gd name="T12" fmla="*/ 0 w 562"/>
                <a:gd name="T13" fmla="*/ 266 h 266"/>
                <a:gd name="T14" fmla="*/ 0 w 562"/>
                <a:gd name="T15" fmla="*/ 8 h 266"/>
                <a:gd name="T16" fmla="*/ 0 w 562"/>
                <a:gd name="T17" fmla="*/ 264 h 266"/>
                <a:gd name="T18" fmla="*/ 0 w 562"/>
                <a:gd name="T19" fmla="*/ 6 h 266"/>
                <a:gd name="T20" fmla="*/ 0 w 562"/>
                <a:gd name="T21" fmla="*/ 266 h 26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62"/>
                <a:gd name="T34" fmla="*/ 0 h 266"/>
                <a:gd name="T35" fmla="*/ 562 w 562"/>
                <a:gd name="T36" fmla="*/ 266 h 26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62" h="266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87" name="Line 41"/>
            <p:cNvSpPr>
              <a:spLocks noChangeShapeType="1"/>
            </p:cNvSpPr>
            <p:nvPr/>
          </p:nvSpPr>
          <p:spPr bwMode="auto">
            <a:xfrm flipH="1">
              <a:off x="3433" y="1137"/>
              <a:ext cx="128" cy="2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9" name="Group 42"/>
          <p:cNvGrpSpPr>
            <a:grpSpLocks/>
          </p:cNvGrpSpPr>
          <p:nvPr/>
        </p:nvGrpSpPr>
        <p:grpSpPr bwMode="auto">
          <a:xfrm>
            <a:off x="2708275" y="3343275"/>
            <a:ext cx="3021013" cy="2114550"/>
            <a:chOff x="2606" y="951"/>
            <a:chExt cx="1903" cy="1332"/>
          </a:xfrm>
        </p:grpSpPr>
        <p:sp>
          <p:nvSpPr>
            <p:cNvPr id="21554" name="Text Box 43"/>
            <p:cNvSpPr txBox="1">
              <a:spLocks noChangeArrowheads="1"/>
            </p:cNvSpPr>
            <p:nvPr/>
          </p:nvSpPr>
          <p:spPr bwMode="auto">
            <a:xfrm>
              <a:off x="3378" y="2071"/>
              <a:ext cx="65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charset="0"/>
                </a:rPr>
                <a:t>Channels</a:t>
              </a:r>
            </a:p>
          </p:txBody>
        </p:sp>
        <p:sp>
          <p:nvSpPr>
            <p:cNvPr id="21555" name="Line 44"/>
            <p:cNvSpPr>
              <a:spLocks noChangeShapeType="1"/>
            </p:cNvSpPr>
            <p:nvPr/>
          </p:nvSpPr>
          <p:spPr bwMode="auto">
            <a:xfrm>
              <a:off x="2994" y="951"/>
              <a:ext cx="0" cy="9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56" name="Line 45"/>
            <p:cNvSpPr>
              <a:spLocks noChangeShapeType="1"/>
            </p:cNvSpPr>
            <p:nvPr/>
          </p:nvSpPr>
          <p:spPr bwMode="auto">
            <a:xfrm flipV="1">
              <a:off x="2988" y="1935"/>
              <a:ext cx="14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57" name="Text Box 46"/>
            <p:cNvSpPr txBox="1">
              <a:spLocks noChangeArrowheads="1"/>
            </p:cNvSpPr>
            <p:nvPr/>
          </p:nvSpPr>
          <p:spPr bwMode="auto">
            <a:xfrm>
              <a:off x="2978" y="1408"/>
              <a:ext cx="1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Arial" charset="0"/>
                </a:rPr>
                <a:t>V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Arial" charset="0"/>
                </a:rPr>
                <a:t>I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Arial" charset="0"/>
                </a:rPr>
                <a:t>D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Arial" charset="0"/>
                </a:rPr>
                <a:t>E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Arial" charset="0"/>
                </a:rPr>
                <a:t>O</a:t>
              </a:r>
            </a:p>
          </p:txBody>
        </p:sp>
        <p:sp>
          <p:nvSpPr>
            <p:cNvPr id="21558" name="Line 47"/>
            <p:cNvSpPr>
              <a:spLocks noChangeShapeType="1"/>
            </p:cNvSpPr>
            <p:nvPr/>
          </p:nvSpPr>
          <p:spPr bwMode="auto">
            <a:xfrm>
              <a:off x="3150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59" name="Text Box 48"/>
            <p:cNvSpPr txBox="1">
              <a:spLocks noChangeArrowheads="1"/>
            </p:cNvSpPr>
            <p:nvPr/>
          </p:nvSpPr>
          <p:spPr bwMode="auto">
            <a:xfrm>
              <a:off x="3152" y="1408"/>
              <a:ext cx="1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Arial" charset="0"/>
                </a:rPr>
                <a:t>V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Arial" charset="0"/>
                </a:rPr>
                <a:t>I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Arial" charset="0"/>
                </a:rPr>
                <a:t>D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Arial" charset="0"/>
                </a:rPr>
                <a:t>E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Arial" charset="0"/>
                </a:rPr>
                <a:t>O</a:t>
              </a:r>
            </a:p>
          </p:txBody>
        </p:sp>
        <p:sp>
          <p:nvSpPr>
            <p:cNvPr id="21560" name="Text Box 49"/>
            <p:cNvSpPr txBox="1">
              <a:spLocks noChangeArrowheads="1"/>
            </p:cNvSpPr>
            <p:nvPr/>
          </p:nvSpPr>
          <p:spPr bwMode="auto">
            <a:xfrm>
              <a:off x="3338" y="1408"/>
              <a:ext cx="1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Arial" charset="0"/>
                </a:rPr>
                <a:t>V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Arial" charset="0"/>
                </a:rPr>
                <a:t>I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Arial" charset="0"/>
                </a:rPr>
                <a:t>D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Arial" charset="0"/>
                </a:rPr>
                <a:t>E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Arial" charset="0"/>
                </a:rPr>
                <a:t>O</a:t>
              </a:r>
            </a:p>
          </p:txBody>
        </p:sp>
        <p:sp>
          <p:nvSpPr>
            <p:cNvPr id="21561" name="Text Box 50"/>
            <p:cNvSpPr txBox="1">
              <a:spLocks noChangeArrowheads="1"/>
            </p:cNvSpPr>
            <p:nvPr/>
          </p:nvSpPr>
          <p:spPr bwMode="auto">
            <a:xfrm>
              <a:off x="3524" y="1408"/>
              <a:ext cx="1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Arial" charset="0"/>
                </a:rPr>
                <a:t>V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Arial" charset="0"/>
                </a:rPr>
                <a:t>I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Arial" charset="0"/>
                </a:rPr>
                <a:t>D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Arial" charset="0"/>
                </a:rPr>
                <a:t>E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Arial" charset="0"/>
                </a:rPr>
                <a:t>O</a:t>
              </a:r>
            </a:p>
          </p:txBody>
        </p:sp>
        <p:sp>
          <p:nvSpPr>
            <p:cNvPr id="21562" name="Text Box 51"/>
            <p:cNvSpPr txBox="1">
              <a:spLocks noChangeArrowheads="1"/>
            </p:cNvSpPr>
            <p:nvPr/>
          </p:nvSpPr>
          <p:spPr bwMode="auto">
            <a:xfrm>
              <a:off x="3710" y="1408"/>
              <a:ext cx="1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Arial" charset="0"/>
                </a:rPr>
                <a:t>V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Arial" charset="0"/>
                </a:rPr>
                <a:t>I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Arial" charset="0"/>
                </a:rPr>
                <a:t>D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Arial" charset="0"/>
                </a:rPr>
                <a:t>E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Arial" charset="0"/>
                </a:rPr>
                <a:t>O</a:t>
              </a:r>
            </a:p>
          </p:txBody>
        </p:sp>
        <p:sp>
          <p:nvSpPr>
            <p:cNvPr id="21563" name="Text Box 52"/>
            <p:cNvSpPr txBox="1">
              <a:spLocks noChangeArrowheads="1"/>
            </p:cNvSpPr>
            <p:nvPr/>
          </p:nvSpPr>
          <p:spPr bwMode="auto">
            <a:xfrm>
              <a:off x="3896" y="1408"/>
              <a:ext cx="1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Arial" charset="0"/>
                </a:rPr>
                <a:t>V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Arial" charset="0"/>
                </a:rPr>
                <a:t>I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Arial" charset="0"/>
                </a:rPr>
                <a:t>D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Arial" charset="0"/>
                </a:rPr>
                <a:t>E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Arial" charset="0"/>
                </a:rPr>
                <a:t>O</a:t>
              </a:r>
            </a:p>
          </p:txBody>
        </p:sp>
        <p:sp>
          <p:nvSpPr>
            <p:cNvPr id="21564" name="Text Box 53"/>
            <p:cNvSpPr txBox="1">
              <a:spLocks noChangeArrowheads="1"/>
            </p:cNvSpPr>
            <p:nvPr/>
          </p:nvSpPr>
          <p:spPr bwMode="auto">
            <a:xfrm>
              <a:off x="4058" y="1402"/>
              <a:ext cx="174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000">
                <a:latin typeface="Arial" charset="0"/>
              </a:endParaRP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Arial" charset="0"/>
                </a:rPr>
                <a:t>D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Arial" charset="0"/>
                </a:rPr>
                <a:t>A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Arial" charset="0"/>
                </a:rPr>
                <a:t>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Arial" charset="0"/>
                </a:rPr>
                <a:t>A</a:t>
              </a:r>
            </a:p>
          </p:txBody>
        </p:sp>
        <p:sp>
          <p:nvSpPr>
            <p:cNvPr id="21565" name="Text Box 54"/>
            <p:cNvSpPr txBox="1">
              <a:spLocks noChangeArrowheads="1"/>
            </p:cNvSpPr>
            <p:nvPr/>
          </p:nvSpPr>
          <p:spPr bwMode="auto">
            <a:xfrm>
              <a:off x="4202" y="1402"/>
              <a:ext cx="174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000">
                <a:latin typeface="Arial" charset="0"/>
              </a:endParaRP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Arial" charset="0"/>
                </a:rPr>
                <a:t>D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Arial" charset="0"/>
                </a:rPr>
                <a:t>A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Arial" charset="0"/>
                </a:rPr>
                <a:t>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Arial" charset="0"/>
                </a:rPr>
                <a:t>A</a:t>
              </a:r>
            </a:p>
          </p:txBody>
        </p:sp>
        <p:sp>
          <p:nvSpPr>
            <p:cNvPr id="21566" name="Text Box 55"/>
            <p:cNvSpPr txBox="1">
              <a:spLocks noChangeArrowheads="1"/>
            </p:cNvSpPr>
            <p:nvPr/>
          </p:nvSpPr>
          <p:spPr bwMode="auto">
            <a:xfrm>
              <a:off x="4330" y="1114"/>
              <a:ext cx="178" cy="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000">
                <a:latin typeface="Arial" charset="0"/>
              </a:endParaRP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Arial" charset="0"/>
                </a:rPr>
                <a:t>C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Arial" charset="0"/>
                </a:rPr>
                <a:t>O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Arial" charset="0"/>
                </a:rPr>
                <a:t>N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Arial" charset="0"/>
                </a:rPr>
                <a:t>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Arial" charset="0"/>
                </a:rPr>
                <a:t>R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Arial" charset="0"/>
                </a:rPr>
                <a:t>O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Arial" charset="0"/>
                </a:rPr>
                <a:t>L</a:t>
              </a:r>
            </a:p>
          </p:txBody>
        </p:sp>
        <p:sp>
          <p:nvSpPr>
            <p:cNvPr id="21567" name="Line 56"/>
            <p:cNvSpPr>
              <a:spLocks noChangeShapeType="1"/>
            </p:cNvSpPr>
            <p:nvPr/>
          </p:nvSpPr>
          <p:spPr bwMode="auto">
            <a:xfrm>
              <a:off x="3334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68" name="Line 57"/>
            <p:cNvSpPr>
              <a:spLocks noChangeShapeType="1"/>
            </p:cNvSpPr>
            <p:nvPr/>
          </p:nvSpPr>
          <p:spPr bwMode="auto">
            <a:xfrm>
              <a:off x="3514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69" name="Line 58"/>
            <p:cNvSpPr>
              <a:spLocks noChangeShapeType="1"/>
            </p:cNvSpPr>
            <p:nvPr/>
          </p:nvSpPr>
          <p:spPr bwMode="auto">
            <a:xfrm>
              <a:off x="3698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70" name="Line 59"/>
            <p:cNvSpPr>
              <a:spLocks noChangeShapeType="1"/>
            </p:cNvSpPr>
            <p:nvPr/>
          </p:nvSpPr>
          <p:spPr bwMode="auto">
            <a:xfrm>
              <a:off x="3886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71" name="Line 60"/>
            <p:cNvSpPr>
              <a:spLocks noChangeShapeType="1"/>
            </p:cNvSpPr>
            <p:nvPr/>
          </p:nvSpPr>
          <p:spPr bwMode="auto">
            <a:xfrm>
              <a:off x="4062" y="1871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72" name="Line 61"/>
            <p:cNvSpPr>
              <a:spLocks noChangeShapeType="1"/>
            </p:cNvSpPr>
            <p:nvPr/>
          </p:nvSpPr>
          <p:spPr bwMode="auto">
            <a:xfrm>
              <a:off x="4218" y="1867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73" name="Line 62"/>
            <p:cNvSpPr>
              <a:spLocks noChangeShapeType="1"/>
            </p:cNvSpPr>
            <p:nvPr/>
          </p:nvSpPr>
          <p:spPr bwMode="auto">
            <a:xfrm>
              <a:off x="4362" y="1859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74" name="Text Box 63"/>
            <p:cNvSpPr txBox="1">
              <a:spLocks noChangeArrowheads="1"/>
            </p:cNvSpPr>
            <p:nvPr/>
          </p:nvSpPr>
          <p:spPr bwMode="auto">
            <a:xfrm>
              <a:off x="2985" y="1960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Arial" charset="0"/>
                </a:rPr>
                <a:t>1</a:t>
              </a:r>
            </a:p>
          </p:txBody>
        </p:sp>
        <p:sp>
          <p:nvSpPr>
            <p:cNvPr id="21575" name="Text Box 64"/>
            <p:cNvSpPr txBox="1">
              <a:spLocks noChangeArrowheads="1"/>
            </p:cNvSpPr>
            <p:nvPr/>
          </p:nvSpPr>
          <p:spPr bwMode="auto">
            <a:xfrm>
              <a:off x="3153" y="1960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Arial" charset="0"/>
                </a:rPr>
                <a:t>2</a:t>
              </a:r>
            </a:p>
          </p:txBody>
        </p:sp>
        <p:sp>
          <p:nvSpPr>
            <p:cNvPr id="21576" name="Text Box 65"/>
            <p:cNvSpPr txBox="1">
              <a:spLocks noChangeArrowheads="1"/>
            </p:cNvSpPr>
            <p:nvPr/>
          </p:nvSpPr>
          <p:spPr bwMode="auto">
            <a:xfrm>
              <a:off x="3345" y="1960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Arial" charset="0"/>
                </a:rPr>
                <a:t>3</a:t>
              </a:r>
            </a:p>
          </p:txBody>
        </p:sp>
        <p:sp>
          <p:nvSpPr>
            <p:cNvPr id="21577" name="Text Box 66"/>
            <p:cNvSpPr txBox="1">
              <a:spLocks noChangeArrowheads="1"/>
            </p:cNvSpPr>
            <p:nvPr/>
          </p:nvSpPr>
          <p:spPr bwMode="auto">
            <a:xfrm>
              <a:off x="3517" y="1960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Arial" charset="0"/>
                </a:rPr>
                <a:t>4</a:t>
              </a:r>
            </a:p>
          </p:txBody>
        </p:sp>
        <p:sp>
          <p:nvSpPr>
            <p:cNvPr id="21578" name="Text Box 67"/>
            <p:cNvSpPr txBox="1">
              <a:spLocks noChangeArrowheads="1"/>
            </p:cNvSpPr>
            <p:nvPr/>
          </p:nvSpPr>
          <p:spPr bwMode="auto">
            <a:xfrm>
              <a:off x="3705" y="1956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Arial" charset="0"/>
                </a:rPr>
                <a:t>5</a:t>
              </a:r>
            </a:p>
          </p:txBody>
        </p:sp>
        <p:sp>
          <p:nvSpPr>
            <p:cNvPr id="21579" name="Text Box 68"/>
            <p:cNvSpPr txBox="1">
              <a:spLocks noChangeArrowheads="1"/>
            </p:cNvSpPr>
            <p:nvPr/>
          </p:nvSpPr>
          <p:spPr bwMode="auto">
            <a:xfrm>
              <a:off x="3893" y="1956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Arial" charset="0"/>
                </a:rPr>
                <a:t>6</a:t>
              </a:r>
            </a:p>
          </p:txBody>
        </p:sp>
        <p:sp>
          <p:nvSpPr>
            <p:cNvPr id="21580" name="Text Box 69"/>
            <p:cNvSpPr txBox="1">
              <a:spLocks noChangeArrowheads="1"/>
            </p:cNvSpPr>
            <p:nvPr/>
          </p:nvSpPr>
          <p:spPr bwMode="auto">
            <a:xfrm>
              <a:off x="4057" y="1956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Arial" charset="0"/>
                </a:rPr>
                <a:t>7</a:t>
              </a:r>
            </a:p>
          </p:txBody>
        </p:sp>
        <p:sp>
          <p:nvSpPr>
            <p:cNvPr id="21581" name="Text Box 70"/>
            <p:cNvSpPr txBox="1">
              <a:spLocks noChangeArrowheads="1"/>
            </p:cNvSpPr>
            <p:nvPr/>
          </p:nvSpPr>
          <p:spPr bwMode="auto">
            <a:xfrm>
              <a:off x="4205" y="1956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Arial" charset="0"/>
                </a:rPr>
                <a:t>8</a:t>
              </a:r>
            </a:p>
          </p:txBody>
        </p:sp>
        <p:sp>
          <p:nvSpPr>
            <p:cNvPr id="21582" name="Text Box 71"/>
            <p:cNvSpPr txBox="1">
              <a:spLocks noChangeArrowheads="1"/>
            </p:cNvSpPr>
            <p:nvPr/>
          </p:nvSpPr>
          <p:spPr bwMode="auto">
            <a:xfrm>
              <a:off x="4349" y="1956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Arial" charset="0"/>
                </a:rPr>
                <a:t>9</a:t>
              </a:r>
            </a:p>
          </p:txBody>
        </p:sp>
        <p:sp>
          <p:nvSpPr>
            <p:cNvPr id="21583" name="Freeform 72"/>
            <p:cNvSpPr>
              <a:spLocks/>
            </p:cNvSpPr>
            <p:nvPr/>
          </p:nvSpPr>
          <p:spPr bwMode="auto">
            <a:xfrm>
              <a:off x="2606" y="969"/>
              <a:ext cx="375" cy="969"/>
            </a:xfrm>
            <a:custGeom>
              <a:avLst/>
              <a:gdLst>
                <a:gd name="T0" fmla="*/ 375 w 375"/>
                <a:gd name="T1" fmla="*/ 0 h 969"/>
                <a:gd name="T2" fmla="*/ 0 w 375"/>
                <a:gd name="T3" fmla="*/ 485 h 969"/>
                <a:gd name="T4" fmla="*/ 375 w 375"/>
                <a:gd name="T5" fmla="*/ 969 h 969"/>
                <a:gd name="T6" fmla="*/ 375 w 375"/>
                <a:gd name="T7" fmla="*/ 0 h 96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5"/>
                <a:gd name="T13" fmla="*/ 0 h 969"/>
                <a:gd name="T14" fmla="*/ 375 w 375"/>
                <a:gd name="T15" fmla="*/ 969 h 96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5" h="969">
                  <a:moveTo>
                    <a:pt x="375" y="0"/>
                  </a:moveTo>
                  <a:lnTo>
                    <a:pt x="0" y="485"/>
                  </a:lnTo>
                  <a:lnTo>
                    <a:pt x="375" y="969"/>
                  </a:lnTo>
                  <a:lnTo>
                    <a:pt x="375" y="0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0" name="Group 73"/>
          <p:cNvGrpSpPr>
            <a:grpSpLocks/>
          </p:cNvGrpSpPr>
          <p:nvPr/>
        </p:nvGrpSpPr>
        <p:grpSpPr bwMode="auto">
          <a:xfrm flipV="1">
            <a:off x="1039813" y="2238375"/>
            <a:ext cx="1666875" cy="2062163"/>
            <a:chOff x="1511" y="1371"/>
            <a:chExt cx="1050" cy="1299"/>
          </a:xfrm>
        </p:grpSpPr>
        <p:grpSp>
          <p:nvGrpSpPr>
            <p:cNvPr id="21548" name="Group 74"/>
            <p:cNvGrpSpPr>
              <a:grpSpLocks/>
            </p:cNvGrpSpPr>
            <p:nvPr/>
          </p:nvGrpSpPr>
          <p:grpSpPr bwMode="auto">
            <a:xfrm>
              <a:off x="1511" y="1371"/>
              <a:ext cx="1050" cy="198"/>
              <a:chOff x="1614" y="1494"/>
              <a:chExt cx="1050" cy="198"/>
            </a:xfrm>
          </p:grpSpPr>
          <p:sp>
            <p:nvSpPr>
              <p:cNvPr id="21550" name="Rectangle 75"/>
              <p:cNvSpPr>
                <a:spLocks noChangeArrowheads="1"/>
              </p:cNvSpPr>
              <p:nvPr/>
            </p:nvSpPr>
            <p:spPr bwMode="auto">
              <a:xfrm>
                <a:off x="2358" y="1500"/>
                <a:ext cx="168" cy="17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235596" name="Freeform 76"/>
              <p:cNvSpPr>
                <a:spLocks/>
              </p:cNvSpPr>
              <p:nvPr/>
            </p:nvSpPr>
            <p:spPr bwMode="auto">
              <a:xfrm>
                <a:off x="1614" y="1494"/>
                <a:ext cx="896" cy="198"/>
              </a:xfrm>
              <a:custGeom>
                <a:avLst/>
                <a:gdLst>
                  <a:gd name="T0" fmla="*/ 18 w 896"/>
                  <a:gd name="T1" fmla="*/ 0 h 198"/>
                  <a:gd name="T2" fmla="*/ 0 w 896"/>
                  <a:gd name="T3" fmla="*/ 96 h 198"/>
                  <a:gd name="T4" fmla="*/ 18 w 896"/>
                  <a:gd name="T5" fmla="*/ 198 h 198"/>
                  <a:gd name="T6" fmla="*/ 774 w 896"/>
                  <a:gd name="T7" fmla="*/ 198 h 198"/>
                  <a:gd name="T8" fmla="*/ 750 w 896"/>
                  <a:gd name="T9" fmla="*/ 90 h 198"/>
                  <a:gd name="T10" fmla="*/ 774 w 896"/>
                  <a:gd name="T11" fmla="*/ 0 h 198"/>
                  <a:gd name="T12" fmla="*/ 18 w 896"/>
                  <a:gd name="T13" fmla="*/ 0 h 19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96"/>
                  <a:gd name="T22" fmla="*/ 0 h 198"/>
                  <a:gd name="T23" fmla="*/ 896 w 896"/>
                  <a:gd name="T24" fmla="*/ 198 h 19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96" h="198">
                    <a:moveTo>
                      <a:pt x="18" y="0"/>
                    </a:moveTo>
                    <a:lnTo>
                      <a:pt x="0" y="96"/>
                    </a:lnTo>
                    <a:lnTo>
                      <a:pt x="18" y="198"/>
                    </a:lnTo>
                    <a:lnTo>
                      <a:pt x="774" y="198"/>
                    </a:lnTo>
                    <a:cubicBezTo>
                      <a:pt x="896" y="180"/>
                      <a:pt x="750" y="123"/>
                      <a:pt x="750" y="90"/>
                    </a:cubicBezTo>
                    <a:cubicBezTo>
                      <a:pt x="750" y="57"/>
                      <a:pt x="896" y="15"/>
                      <a:pt x="774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tx1"/>
                  </a:gs>
                  <a:gs pos="50000">
                    <a:schemeClr val="bg1"/>
                  </a:gs>
                  <a:gs pos="100000">
                    <a:schemeClr val="tx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pPr>
                  <a:defRPr/>
                </a:pPr>
                <a:endParaRPr lang="en-US">
                  <a:latin typeface="Times New Roman" pitchFamily="18" charset="0"/>
                  <a:ea typeface="+mn-ea"/>
                </a:endParaRPr>
              </a:p>
            </p:txBody>
          </p:sp>
          <p:sp>
            <p:nvSpPr>
              <p:cNvPr id="21552" name="Oval 77"/>
              <p:cNvSpPr>
                <a:spLocks noChangeArrowheads="1"/>
              </p:cNvSpPr>
              <p:nvPr/>
            </p:nvSpPr>
            <p:spPr bwMode="auto">
              <a:xfrm>
                <a:off x="2502" y="1506"/>
                <a:ext cx="62" cy="16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21553" name="Line 78"/>
              <p:cNvSpPr>
                <a:spLocks noChangeShapeType="1"/>
              </p:cNvSpPr>
              <p:nvPr/>
            </p:nvSpPr>
            <p:spPr bwMode="auto">
              <a:xfrm>
                <a:off x="2526" y="1584"/>
                <a:ext cx="13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1549" name="Freeform 79"/>
            <p:cNvSpPr>
              <a:spLocks/>
            </p:cNvSpPr>
            <p:nvPr/>
          </p:nvSpPr>
          <p:spPr bwMode="auto">
            <a:xfrm>
              <a:off x="1536" y="1563"/>
              <a:ext cx="1015" cy="1107"/>
            </a:xfrm>
            <a:custGeom>
              <a:avLst/>
              <a:gdLst>
                <a:gd name="T0" fmla="*/ 1015 w 1015"/>
                <a:gd name="T1" fmla="*/ 1107 h 1107"/>
                <a:gd name="T2" fmla="*/ 0 w 1015"/>
                <a:gd name="T3" fmla="*/ 0 h 1107"/>
                <a:gd name="T4" fmla="*/ 905 w 1015"/>
                <a:gd name="T5" fmla="*/ 0 h 1107"/>
                <a:gd name="T6" fmla="*/ 1015 w 1015"/>
                <a:gd name="T7" fmla="*/ 1107 h 110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5"/>
                <a:gd name="T13" fmla="*/ 0 h 1107"/>
                <a:gd name="T14" fmla="*/ 1015 w 1015"/>
                <a:gd name="T15" fmla="*/ 1107 h 110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5" h="1107">
                  <a:moveTo>
                    <a:pt x="1015" y="1107"/>
                  </a:moveTo>
                  <a:lnTo>
                    <a:pt x="0" y="0"/>
                  </a:lnTo>
                  <a:lnTo>
                    <a:pt x="905" y="0"/>
                  </a:lnTo>
                  <a:lnTo>
                    <a:pt x="1015" y="1107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10800000"/>
            <a:lstStyle/>
            <a:p>
              <a:endParaRPr lang="zh-CN" altLang="en-US"/>
            </a:p>
          </p:txBody>
        </p:sp>
      </p:grpSp>
      <p:sp>
        <p:nvSpPr>
          <p:cNvPr id="226628" name="Text Box 324"/>
          <p:cNvSpPr txBox="1">
            <a:spLocks noChangeArrowheads="1"/>
          </p:cNvSpPr>
          <p:nvPr/>
        </p:nvSpPr>
        <p:spPr bwMode="auto">
          <a:xfrm>
            <a:off x="787400" y="5545138"/>
            <a:ext cx="7475538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i="1">
                <a:solidFill>
                  <a:srgbClr val="CC0000"/>
                </a:solidFill>
              </a:rPr>
              <a:t>frequency division multiplexing:</a:t>
            </a:r>
            <a:r>
              <a:rPr lang="en-US" altLang="zh-CN" sz="2400"/>
              <a:t> different channels transmitted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/>
              <a:t>in different frequency bands</a:t>
            </a:r>
          </a:p>
        </p:txBody>
      </p:sp>
      <p:grpSp>
        <p:nvGrpSpPr>
          <p:cNvPr id="21544" name="Group 326"/>
          <p:cNvGrpSpPr>
            <a:grpSpLocks/>
          </p:cNvGrpSpPr>
          <p:nvPr/>
        </p:nvGrpSpPr>
        <p:grpSpPr bwMode="auto">
          <a:xfrm>
            <a:off x="560388" y="1928813"/>
            <a:ext cx="609600" cy="609600"/>
            <a:chOff x="-44" y="1473"/>
            <a:chExt cx="981" cy="1105"/>
          </a:xfrm>
        </p:grpSpPr>
        <p:pic>
          <p:nvPicPr>
            <p:cNvPr id="21546" name="Picture 327" descr="desktop_computer_stylized_medium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47" name="Freeform 32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7497 w 356"/>
                <a:gd name="T3" fmla="*/ 469 h 368"/>
                <a:gd name="T4" fmla="*/ 8894 w 356"/>
                <a:gd name="T5" fmla="*/ 9780 h 368"/>
                <a:gd name="T6" fmla="*/ 1960 w 356"/>
                <a:gd name="T7" fmla="*/ 1223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154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Tahoma" pitchFamily="34" charset="0"/>
              </a:rPr>
              <a:t>1-</a:t>
            </a:r>
            <a:fld id="{EDF4621C-1DAC-4C19-83DC-4B9D4CD9C44A}" type="slidenum">
              <a:rPr lang="en-US" altLang="zh-CN" sz="1200">
                <a:latin typeface="Tahoma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99</a:t>
            </a:fld>
            <a:endParaRPr lang="en-US" altLang="zh-CN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03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628" grpId="0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94"/>
    </a:dk1>
    <a:lt1>
      <a:srgbClr val="FFFFFF"/>
    </a:lt1>
    <a:dk2>
      <a:srgbClr val="0000CC"/>
    </a:dk2>
    <a:lt2>
      <a:srgbClr val="FFFFCC"/>
    </a:lt2>
    <a:accent1>
      <a:srgbClr val="3193FF"/>
    </a:accent1>
    <a:accent2>
      <a:srgbClr val="9900FF"/>
    </a:accent2>
    <a:accent3>
      <a:srgbClr val="AAAAE2"/>
    </a:accent3>
    <a:accent4>
      <a:srgbClr val="DADADA"/>
    </a:accent4>
    <a:accent5>
      <a:srgbClr val="ADC8FF"/>
    </a:accent5>
    <a:accent6>
      <a:srgbClr val="8A00E7"/>
    </a:accent6>
    <a:hlink>
      <a:srgbClr val="FF3399"/>
    </a:hlink>
    <a:folHlink>
      <a:srgbClr val="FF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6565</TotalTime>
  <Words>9460</Words>
  <Application>Microsoft Office PowerPoint</Application>
  <PresentationFormat>全屏显示(4:3)</PresentationFormat>
  <Paragraphs>2483</Paragraphs>
  <Slides>156</Slides>
  <Notes>148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9</vt:i4>
      </vt:variant>
      <vt:variant>
        <vt:lpstr>幻灯片标题</vt:lpstr>
      </vt:variant>
      <vt:variant>
        <vt:i4>156</vt:i4>
      </vt:variant>
    </vt:vector>
  </HeadingPairs>
  <TitlesOfParts>
    <vt:vector size="166" baseType="lpstr">
      <vt:lpstr>默认设计模板</vt:lpstr>
      <vt:lpstr>BMP 图像</vt:lpstr>
      <vt:lpstr>Visio</vt:lpstr>
      <vt:lpstr>Clip</vt:lpstr>
      <vt:lpstr>Equation</vt:lpstr>
      <vt:lpstr>Microsoft ClipArt Gallery</vt:lpstr>
      <vt:lpstr>ClipArt</vt:lpstr>
      <vt:lpstr>VISIO</vt:lpstr>
      <vt:lpstr>剪辑</vt:lpstr>
      <vt:lpstr>Photo Editor Photo</vt:lpstr>
      <vt:lpstr>Computer Networks  </vt:lpstr>
      <vt:lpstr>教学内容</vt:lpstr>
      <vt:lpstr>教学目标</vt:lpstr>
      <vt:lpstr>关于成绩</vt:lpstr>
      <vt:lpstr>What Will We Cover?</vt:lpstr>
      <vt:lpstr>计算机网络在信息时代的作用  </vt:lpstr>
      <vt:lpstr>网络之间关系及三网融合（IP）</vt:lpstr>
      <vt:lpstr>计算机网络发展的四个阶段</vt:lpstr>
      <vt:lpstr>第一阶段代表：SAGE</vt:lpstr>
      <vt:lpstr>PowerPoint 演示文稿</vt:lpstr>
      <vt:lpstr>计算机网络的构成</vt:lpstr>
      <vt:lpstr>PowerPoint 演示文稿</vt:lpstr>
      <vt:lpstr>电路交换: Circuit Switching</vt:lpstr>
      <vt:lpstr>Circuit Switching</vt:lpstr>
      <vt:lpstr>Circuit Switching Steps</vt:lpstr>
      <vt:lpstr>Circuit Switching: FDM and TDM</vt:lpstr>
      <vt:lpstr>Circuit Switching  Telephone Network</vt:lpstr>
      <vt:lpstr>PowerPoint 演示文稿</vt:lpstr>
      <vt:lpstr>Network Core: Packet Switching</vt:lpstr>
      <vt:lpstr>Network Core: Packet Switching</vt:lpstr>
      <vt:lpstr>Packet Switching –  Statistical Multiplexing</vt:lpstr>
      <vt:lpstr>PowerPoint 演示文稿</vt:lpstr>
      <vt:lpstr>Packet Switching</vt:lpstr>
      <vt:lpstr>Packet Switching：Routing</vt:lpstr>
      <vt:lpstr>Packet-switched networks: routing</vt:lpstr>
      <vt:lpstr>PowerPoint 演示文稿</vt:lpstr>
      <vt:lpstr>分组交换vs. 电路交换</vt:lpstr>
      <vt:lpstr>三种交换的比较 </vt:lpstr>
      <vt:lpstr>Delay in packet-switched networks</vt:lpstr>
      <vt:lpstr>Delay in packet-switched networks</vt:lpstr>
      <vt:lpstr>四种时延所产生的地方 </vt:lpstr>
      <vt:lpstr>Queueing delay</vt:lpstr>
      <vt:lpstr> 时延(delay 或 latency)</vt:lpstr>
      <vt:lpstr>时延(delay 或 latency)</vt:lpstr>
      <vt:lpstr>Packet Switching Delay</vt:lpstr>
      <vt:lpstr>Packet vs Message Switching Why not send the entire message in one packet? </vt:lpstr>
      <vt:lpstr> 计算机网络的性能指标 </vt:lpstr>
      <vt:lpstr>常用的带宽单位</vt:lpstr>
      <vt:lpstr>Symbols （注意区别）</vt:lpstr>
      <vt:lpstr>数字信号流随时间的变化</vt:lpstr>
      <vt:lpstr>吞吐量</vt:lpstr>
      <vt:lpstr>时延带宽积</vt:lpstr>
      <vt:lpstr>利用率</vt:lpstr>
      <vt:lpstr>时延与网络利用率的关系</vt:lpstr>
      <vt:lpstr>PowerPoint 演示文稿</vt:lpstr>
      <vt:lpstr>Numerical example</vt:lpstr>
      <vt:lpstr>分组交换vs. 电路交换</vt:lpstr>
      <vt:lpstr>Why does the Internet use packet switching? </vt:lpstr>
      <vt:lpstr>PowerPoint 演示文稿</vt:lpstr>
      <vt:lpstr>Protocol “Layers”</vt:lpstr>
      <vt:lpstr>Organization of air travel</vt:lpstr>
      <vt:lpstr>Organization of air travel: a different view</vt:lpstr>
      <vt:lpstr>Layered air travel: services</vt:lpstr>
      <vt:lpstr>Distributed implementation of layer functionality</vt:lpstr>
      <vt:lpstr>会话分层模型</vt:lpstr>
      <vt:lpstr>分层模型带来的好处</vt:lpstr>
      <vt:lpstr>会话分层模型对应的协议族</vt:lpstr>
      <vt:lpstr>What’s a protocol?</vt:lpstr>
      <vt:lpstr>What’s a protocol?</vt:lpstr>
      <vt:lpstr>协议 protocol</vt:lpstr>
      <vt:lpstr>分层优点</vt:lpstr>
      <vt:lpstr>An Example: No Layering</vt:lpstr>
      <vt:lpstr>An Example: Benefit of Layering</vt:lpstr>
      <vt:lpstr>计算机网络体系结构</vt:lpstr>
      <vt:lpstr>分层原则</vt:lpstr>
      <vt:lpstr>ISO OSI Reference Model</vt:lpstr>
      <vt:lpstr>主机 1 向主机 2 发送数据 </vt:lpstr>
      <vt:lpstr>网络体系结构的主要概念</vt:lpstr>
      <vt:lpstr>每个层次定义的三个概念</vt:lpstr>
      <vt:lpstr>协议复杂性 </vt:lpstr>
      <vt:lpstr>著名的协议举例 【例1-1】 </vt:lpstr>
      <vt:lpstr>PowerPoint 演示文稿</vt:lpstr>
      <vt:lpstr>结 论</vt:lpstr>
      <vt:lpstr>Physical Layer (1)</vt:lpstr>
      <vt:lpstr>Datalink Layer (2)</vt:lpstr>
      <vt:lpstr>Network Layer (3)</vt:lpstr>
      <vt:lpstr>Transport Layer (4)</vt:lpstr>
      <vt:lpstr>Session Layer (5)</vt:lpstr>
      <vt:lpstr>Presentation Layer (6)</vt:lpstr>
      <vt:lpstr>Application Layer (7)</vt:lpstr>
      <vt:lpstr>对OSI的评价</vt:lpstr>
      <vt:lpstr>第四代网络：Internet</vt:lpstr>
      <vt:lpstr>What’s the Internet: “nuts and bolts” view</vt:lpstr>
      <vt:lpstr>What’s the Internet: “nuts and bolts” view</vt:lpstr>
      <vt:lpstr>What’s the Internet: a service view</vt:lpstr>
      <vt:lpstr>Who is Who on the Internet ?</vt:lpstr>
      <vt:lpstr>关于因特网的标准化工作</vt:lpstr>
      <vt:lpstr>Internet Standardization Process</vt:lpstr>
      <vt:lpstr>各种RFC之间的关系 </vt:lpstr>
      <vt:lpstr>A closer look at network structure:</vt:lpstr>
      <vt:lpstr>The network edge:</vt:lpstr>
      <vt:lpstr>客户端和服务器端的特点 </vt:lpstr>
      <vt:lpstr>PowerPoint 演示文稿</vt:lpstr>
      <vt:lpstr>Network edge: connection-oriented service</vt:lpstr>
      <vt:lpstr>Network edge: connectionless service</vt:lpstr>
      <vt:lpstr>The Network Core</vt:lpstr>
      <vt:lpstr>Access networks</vt:lpstr>
      <vt:lpstr>Access net: digital subscriber line (DSL)</vt:lpstr>
      <vt:lpstr>PowerPoint 演示文稿</vt:lpstr>
      <vt:lpstr>FTTP Architecture (Fiber to the Premises )</vt:lpstr>
      <vt:lpstr>Institutional access: local area networks</vt:lpstr>
      <vt:lpstr>Wireless access networks</vt:lpstr>
      <vt:lpstr>Home network components</vt:lpstr>
      <vt:lpstr>PowerPoint 演示文稿</vt:lpstr>
      <vt:lpstr>对TCP/IP的评价</vt:lpstr>
      <vt:lpstr>连接类型的差别</vt:lpstr>
      <vt:lpstr>Internet protocol stack</vt:lpstr>
      <vt:lpstr>Layering: logical communication </vt:lpstr>
      <vt:lpstr>Layering: logical communication </vt:lpstr>
      <vt:lpstr>Layering: physical communication </vt:lpstr>
      <vt:lpstr>Protocol layering and data</vt:lpstr>
      <vt:lpstr>PowerPoint 演示文稿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Tier-1 ISP: e.g., Sprint</vt:lpstr>
      <vt:lpstr>Internet structure: network of networks</vt:lpstr>
      <vt:lpstr>Internet structure: network of networks</vt:lpstr>
      <vt:lpstr>Internet structure: network of networks</vt:lpstr>
      <vt:lpstr>National Backbone Provider</vt:lpstr>
      <vt:lpstr>Internet历史</vt:lpstr>
      <vt:lpstr>A Brief History of the Internet</vt:lpstr>
      <vt:lpstr>Initial Expansion of the ARPANET</vt:lpstr>
      <vt:lpstr>PowerPoint 演示文稿</vt:lpstr>
      <vt:lpstr>PowerPoint 演示文稿</vt:lpstr>
      <vt:lpstr>PowerPoint 演示文稿</vt:lpstr>
      <vt:lpstr>PowerPoint 演示文稿</vt:lpstr>
      <vt:lpstr>NFSnet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http://moat.nlanr.net/Software/Cichlid/gallery/cheap_callouts.html</vt:lpstr>
      <vt:lpstr>PowerPoint 演示文稿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Internet Physical Infrastructure</vt:lpstr>
      <vt:lpstr>Internet Logical Infrastructure</vt:lpstr>
      <vt:lpstr>Growth of the Internet  in Terms of Number of Hosts</vt:lpstr>
      <vt:lpstr>The Design Philosophy of the DARPA Internet</vt:lpstr>
      <vt:lpstr>Goals</vt:lpstr>
      <vt:lpstr>PowerPoint 演示文稿</vt:lpstr>
      <vt:lpstr>Support Multiple Types of Service</vt:lpstr>
      <vt:lpstr>Support a Variety of Networks</vt:lpstr>
      <vt:lpstr>Other Goals</vt:lpstr>
      <vt:lpstr>计算机网络的定义</vt:lpstr>
      <vt:lpstr>PowerPoint 演示文稿</vt:lpstr>
      <vt:lpstr>Summary</vt:lpstr>
      <vt:lpstr>Homework</vt:lpstr>
    </vt:vector>
  </TitlesOfParts>
  <Company>University of Massachusetts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 I: Introduction</dc:title>
  <dc:creator>zhanghui</dc:creator>
  <cp:lastModifiedBy>DELL</cp:lastModifiedBy>
  <cp:revision>175</cp:revision>
  <dcterms:created xsi:type="dcterms:W3CDTF">1999-10-08T19:08:27Z</dcterms:created>
  <dcterms:modified xsi:type="dcterms:W3CDTF">2018-03-12T14:36:53Z</dcterms:modified>
</cp:coreProperties>
</file>